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85" r:id="rId6"/>
    <p:sldId id="286" r:id="rId7"/>
    <p:sldId id="287" r:id="rId8"/>
    <p:sldId id="288" r:id="rId9"/>
    <p:sldId id="289" r:id="rId10"/>
    <p:sldId id="300" r:id="rId11"/>
    <p:sldId id="293" r:id="rId12"/>
    <p:sldId id="304" r:id="rId13"/>
    <p:sldId id="305" r:id="rId14"/>
    <p:sldId id="306" r:id="rId15"/>
    <p:sldId id="307" r:id="rId16"/>
    <p:sldId id="308" r:id="rId17"/>
    <p:sldId id="309" r:id="rId18"/>
    <p:sldId id="310" r:id="rId19"/>
    <p:sldId id="311" r:id="rId20"/>
    <p:sldId id="312" r:id="rId21"/>
    <p:sldId id="313" r:id="rId22"/>
    <p:sldId id="302"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95" autoAdjust="0"/>
  </p:normalViewPr>
  <p:slideViewPr>
    <p:cSldViewPr snapToGrid="0">
      <p:cViewPr varScale="1">
        <p:scale>
          <a:sx n="91" d="100"/>
          <a:sy n="91" d="100"/>
        </p:scale>
        <p:origin x="370" y="77"/>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11/24/2021</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11/24/2021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11/24/2021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11/24/2021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11/24/2021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11/24/2021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11/24/2021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11/24/2021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11/24/2021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11/24/2021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11/24/2021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11/24/2021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theconversation.com/why-we-react-differently-to-terror-attacks-depending-on-where-they-happen-57389" TargetMode="External"/><Relationship Id="rId2" Type="http://schemas.openxmlformats.org/officeDocument/2006/relationships/hyperlink" Target="https://www.un.org/en/sections/un-charter/chapter-i/index.html" TargetMode="External"/><Relationship Id="rId1" Type="http://schemas.openxmlformats.org/officeDocument/2006/relationships/slideLayout" Target="../slideLayouts/slideLayout11.xml"/><Relationship Id="rId4" Type="http://schemas.openxmlformats.org/officeDocument/2006/relationships/hyperlink" Target="https://www.start.umd.edu/gtd/ab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789102" y="1983673"/>
            <a:ext cx="5181486" cy="2264865"/>
          </a:xfrm>
        </p:spPr>
        <p:txBody>
          <a:bodyPr>
            <a:noAutofit/>
          </a:bodyPr>
          <a:lstStyle/>
          <a:p>
            <a:r>
              <a:rPr lang="en" sz="4000" dirty="0"/>
              <a:t>VISUAL ANALYSIS OF terrorism</a:t>
            </a:r>
            <a:br>
              <a:rPr lang="en-US" sz="4000" b="1" i="0" dirty="0">
                <a:ln w="19050" cap="flat" cmpd="sng">
                  <a:solidFill>
                    <a:schemeClr val="dk1"/>
                  </a:solidFill>
                  <a:prstDash val="solid"/>
                  <a:round/>
                  <a:headEnd type="none" w="sm" len="sm"/>
                  <a:tailEnd type="none" w="sm" len="sm"/>
                </a:ln>
                <a:solidFill>
                  <a:schemeClr val="lt1"/>
                </a:solidFill>
                <a:latin typeface="Lexend Giga"/>
              </a:rPr>
            </a:br>
            <a:r>
              <a:rPr lang="en-US" sz="4000" dirty="0"/>
              <a:t>Counter Measuring</a:t>
            </a:r>
            <a:br>
              <a:rPr lang="en-US" sz="4000" dirty="0"/>
            </a:br>
            <a:endParaRPr lang="en-US" sz="4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068ED0-AD8D-480C-A02C-64D988BC25B4}"/>
              </a:ext>
            </a:extLst>
          </p:cNvPr>
          <p:cNvSpPr>
            <a:spLocks noGrp="1"/>
          </p:cNvSpPr>
          <p:nvPr>
            <p:ph type="dt" sz="half" idx="2"/>
          </p:nvPr>
        </p:nvSpPr>
        <p:spPr/>
        <p:txBody>
          <a:bodyPr/>
          <a:lstStyle/>
          <a:p>
            <a:fld id="{C09D4DA8-2D4A-4F06-BECA-044AF4113FB4}" type="datetime1">
              <a:rPr lang="en-US" smtClean="0"/>
              <a:t>11/24/2021</a:t>
            </a:fld>
            <a:endParaRPr lang="en-US" dirty="0"/>
          </a:p>
        </p:txBody>
      </p:sp>
      <p:sp>
        <p:nvSpPr>
          <p:cNvPr id="4" name="Slide Number Placeholder 3">
            <a:extLst>
              <a:ext uri="{FF2B5EF4-FFF2-40B4-BE49-F238E27FC236}">
                <a16:creationId xmlns:a16="http://schemas.microsoft.com/office/drawing/2014/main" id="{DA3EE342-40EA-4379-B30B-FDFD2F2D6A8D}"/>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5" name="Title 4">
            <a:extLst>
              <a:ext uri="{FF2B5EF4-FFF2-40B4-BE49-F238E27FC236}">
                <a16:creationId xmlns:a16="http://schemas.microsoft.com/office/drawing/2014/main" id="{B714668B-530C-4C11-AB61-3A33FCAF3B15}"/>
              </a:ext>
            </a:extLst>
          </p:cNvPr>
          <p:cNvSpPr>
            <a:spLocks noGrp="1"/>
          </p:cNvSpPr>
          <p:nvPr>
            <p:ph type="title"/>
          </p:nvPr>
        </p:nvSpPr>
        <p:spPr>
          <a:xfrm>
            <a:off x="781163" y="378594"/>
            <a:ext cx="11277487" cy="1081091"/>
          </a:xfrm>
        </p:spPr>
        <p:txBody>
          <a:bodyPr>
            <a:normAutofit/>
          </a:bodyPr>
          <a:lstStyle/>
          <a:p>
            <a:r>
              <a:rPr lang="en-US" sz="5400" dirty="0"/>
              <a:t>Total No of Attacks by countries</a:t>
            </a:r>
            <a:endParaRPr lang="en-IN" sz="5400" dirty="0"/>
          </a:p>
        </p:txBody>
      </p:sp>
      <p:pic>
        <p:nvPicPr>
          <p:cNvPr id="7" name="Picture 6">
            <a:extLst>
              <a:ext uri="{FF2B5EF4-FFF2-40B4-BE49-F238E27FC236}">
                <a16:creationId xmlns:a16="http://schemas.microsoft.com/office/drawing/2014/main" id="{14AF8CF7-EA33-4775-9CBF-652A11CA97A7}"/>
              </a:ext>
            </a:extLst>
          </p:cNvPr>
          <p:cNvPicPr>
            <a:picLocks noChangeAspect="1"/>
          </p:cNvPicPr>
          <p:nvPr/>
        </p:nvPicPr>
        <p:blipFill>
          <a:blip r:embed="rId2"/>
          <a:stretch>
            <a:fillRect/>
          </a:stretch>
        </p:blipFill>
        <p:spPr>
          <a:xfrm>
            <a:off x="-28575" y="1983244"/>
            <a:ext cx="12087225" cy="4686300"/>
          </a:xfrm>
          <a:prstGeom prst="rect">
            <a:avLst/>
          </a:prstGeom>
        </p:spPr>
      </p:pic>
    </p:spTree>
    <p:extLst>
      <p:ext uri="{BB962C8B-B14F-4D97-AF65-F5344CB8AC3E}">
        <p14:creationId xmlns:p14="http://schemas.microsoft.com/office/powerpoint/2010/main" val="59903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CC260E-5D31-47E2-8E20-134CEAF809A8}"/>
              </a:ext>
            </a:extLst>
          </p:cNvPr>
          <p:cNvSpPr>
            <a:spLocks noGrp="1"/>
          </p:cNvSpPr>
          <p:nvPr>
            <p:ph type="dt" sz="half" idx="2"/>
          </p:nvPr>
        </p:nvSpPr>
        <p:spPr/>
        <p:txBody>
          <a:bodyPr/>
          <a:lstStyle/>
          <a:p>
            <a:fld id="{C09D4DA8-2D4A-4F06-BECA-044AF4113FB4}" type="datetime1">
              <a:rPr lang="en-US" smtClean="0"/>
              <a:t>11/24/2021</a:t>
            </a:fld>
            <a:endParaRPr lang="en-US" dirty="0"/>
          </a:p>
        </p:txBody>
      </p:sp>
      <p:sp>
        <p:nvSpPr>
          <p:cNvPr id="4" name="Slide Number Placeholder 3">
            <a:extLst>
              <a:ext uri="{FF2B5EF4-FFF2-40B4-BE49-F238E27FC236}">
                <a16:creationId xmlns:a16="http://schemas.microsoft.com/office/drawing/2014/main" id="{063D2ADD-12E9-487B-944B-F91FB65E7753}"/>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itle 5">
            <a:extLst>
              <a:ext uri="{FF2B5EF4-FFF2-40B4-BE49-F238E27FC236}">
                <a16:creationId xmlns:a16="http://schemas.microsoft.com/office/drawing/2014/main" id="{21D4F2E6-9612-4E74-8401-3FE24A37F8FD}"/>
              </a:ext>
            </a:extLst>
          </p:cNvPr>
          <p:cNvSpPr>
            <a:spLocks noGrp="1"/>
          </p:cNvSpPr>
          <p:nvPr>
            <p:ph type="title"/>
          </p:nvPr>
        </p:nvSpPr>
        <p:spPr/>
        <p:txBody>
          <a:bodyPr/>
          <a:lstStyle/>
          <a:p>
            <a:r>
              <a:rPr lang="en-US" sz="4800" dirty="0"/>
              <a:t>Total No of Attacks by Region</a:t>
            </a:r>
            <a:endParaRPr lang="en-IN" sz="4800" dirty="0"/>
          </a:p>
        </p:txBody>
      </p:sp>
      <p:pic>
        <p:nvPicPr>
          <p:cNvPr id="8" name="Picture 7">
            <a:extLst>
              <a:ext uri="{FF2B5EF4-FFF2-40B4-BE49-F238E27FC236}">
                <a16:creationId xmlns:a16="http://schemas.microsoft.com/office/drawing/2014/main" id="{A52D9058-9349-48B9-B8A9-2F7430BB0CD6}"/>
              </a:ext>
            </a:extLst>
          </p:cNvPr>
          <p:cNvPicPr>
            <a:picLocks noChangeAspect="1"/>
          </p:cNvPicPr>
          <p:nvPr/>
        </p:nvPicPr>
        <p:blipFill>
          <a:blip r:embed="rId2"/>
          <a:stretch>
            <a:fillRect/>
          </a:stretch>
        </p:blipFill>
        <p:spPr>
          <a:xfrm>
            <a:off x="38100" y="2045340"/>
            <a:ext cx="12115800" cy="4914900"/>
          </a:xfrm>
          <a:prstGeom prst="rect">
            <a:avLst/>
          </a:prstGeom>
        </p:spPr>
      </p:pic>
    </p:spTree>
    <p:extLst>
      <p:ext uri="{BB962C8B-B14F-4D97-AF65-F5344CB8AC3E}">
        <p14:creationId xmlns:p14="http://schemas.microsoft.com/office/powerpoint/2010/main" val="335820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DBA1E-FE82-4EE7-A709-93561C91A18D}"/>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E4E009F4-814C-4A15-9E77-D2A12B37CA43}"/>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4" name="Title 3">
            <a:extLst>
              <a:ext uri="{FF2B5EF4-FFF2-40B4-BE49-F238E27FC236}">
                <a16:creationId xmlns:a16="http://schemas.microsoft.com/office/drawing/2014/main" id="{259940B6-C1FD-42EA-9CE8-78F5F6E02B85}"/>
              </a:ext>
            </a:extLst>
          </p:cNvPr>
          <p:cNvSpPr>
            <a:spLocks noGrp="1"/>
          </p:cNvSpPr>
          <p:nvPr>
            <p:ph type="title"/>
          </p:nvPr>
        </p:nvSpPr>
        <p:spPr/>
        <p:txBody>
          <a:bodyPr/>
          <a:lstStyle/>
          <a:p>
            <a:r>
              <a:rPr lang="en-IN" dirty="0"/>
              <a:t>USA Terror attacks</a:t>
            </a:r>
          </a:p>
        </p:txBody>
      </p:sp>
      <p:pic>
        <p:nvPicPr>
          <p:cNvPr id="6" name="Picture 5">
            <a:extLst>
              <a:ext uri="{FF2B5EF4-FFF2-40B4-BE49-F238E27FC236}">
                <a16:creationId xmlns:a16="http://schemas.microsoft.com/office/drawing/2014/main" id="{00803F6F-B0B0-442B-9B22-C6A6E4135B6A}"/>
              </a:ext>
            </a:extLst>
          </p:cNvPr>
          <p:cNvPicPr>
            <a:picLocks noChangeAspect="1"/>
          </p:cNvPicPr>
          <p:nvPr/>
        </p:nvPicPr>
        <p:blipFill>
          <a:blip r:embed="rId2"/>
          <a:stretch>
            <a:fillRect/>
          </a:stretch>
        </p:blipFill>
        <p:spPr>
          <a:xfrm>
            <a:off x="0" y="2137935"/>
            <a:ext cx="5834980" cy="2917490"/>
          </a:xfrm>
          <a:prstGeom prst="rect">
            <a:avLst/>
          </a:prstGeom>
        </p:spPr>
      </p:pic>
      <p:pic>
        <p:nvPicPr>
          <p:cNvPr id="8" name="Picture 7">
            <a:extLst>
              <a:ext uri="{FF2B5EF4-FFF2-40B4-BE49-F238E27FC236}">
                <a16:creationId xmlns:a16="http://schemas.microsoft.com/office/drawing/2014/main" id="{949D68CB-D650-4CEC-91D4-02F74EAFCE3A}"/>
              </a:ext>
            </a:extLst>
          </p:cNvPr>
          <p:cNvPicPr>
            <a:picLocks noChangeAspect="1"/>
          </p:cNvPicPr>
          <p:nvPr/>
        </p:nvPicPr>
        <p:blipFill>
          <a:blip r:embed="rId3"/>
          <a:stretch>
            <a:fillRect/>
          </a:stretch>
        </p:blipFill>
        <p:spPr>
          <a:xfrm>
            <a:off x="5834980" y="2141268"/>
            <a:ext cx="6357020" cy="2949491"/>
          </a:xfrm>
          <a:prstGeom prst="rect">
            <a:avLst/>
          </a:prstGeom>
        </p:spPr>
      </p:pic>
    </p:spTree>
    <p:extLst>
      <p:ext uri="{BB962C8B-B14F-4D97-AF65-F5344CB8AC3E}">
        <p14:creationId xmlns:p14="http://schemas.microsoft.com/office/powerpoint/2010/main" val="315437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4BDD8-0456-4C76-929A-7AA65BF9413D}"/>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E0A62295-CF43-474C-974D-0DA71639506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4" name="Title 3">
            <a:extLst>
              <a:ext uri="{FF2B5EF4-FFF2-40B4-BE49-F238E27FC236}">
                <a16:creationId xmlns:a16="http://schemas.microsoft.com/office/drawing/2014/main" id="{4541CC4E-92EE-4BAA-99B7-6FF94CE466B3}"/>
              </a:ext>
            </a:extLst>
          </p:cNvPr>
          <p:cNvSpPr>
            <a:spLocks noGrp="1"/>
          </p:cNvSpPr>
          <p:nvPr>
            <p:ph type="title"/>
          </p:nvPr>
        </p:nvSpPr>
        <p:spPr/>
        <p:txBody>
          <a:bodyPr/>
          <a:lstStyle/>
          <a:p>
            <a:r>
              <a:rPr lang="en-IN" dirty="0"/>
              <a:t>India Terror attacks</a:t>
            </a:r>
          </a:p>
        </p:txBody>
      </p:sp>
      <p:pic>
        <p:nvPicPr>
          <p:cNvPr id="6" name="Picture 5">
            <a:extLst>
              <a:ext uri="{FF2B5EF4-FFF2-40B4-BE49-F238E27FC236}">
                <a16:creationId xmlns:a16="http://schemas.microsoft.com/office/drawing/2014/main" id="{E60E20CB-49C5-48B5-85D6-58CA777E460D}"/>
              </a:ext>
            </a:extLst>
          </p:cNvPr>
          <p:cNvPicPr>
            <a:picLocks noChangeAspect="1"/>
          </p:cNvPicPr>
          <p:nvPr/>
        </p:nvPicPr>
        <p:blipFill>
          <a:blip r:embed="rId2"/>
          <a:stretch>
            <a:fillRect/>
          </a:stretch>
        </p:blipFill>
        <p:spPr>
          <a:xfrm>
            <a:off x="0" y="1993254"/>
            <a:ext cx="6096000" cy="3156723"/>
          </a:xfrm>
          <a:prstGeom prst="rect">
            <a:avLst/>
          </a:prstGeom>
        </p:spPr>
      </p:pic>
      <p:pic>
        <p:nvPicPr>
          <p:cNvPr id="8" name="Picture 7">
            <a:extLst>
              <a:ext uri="{FF2B5EF4-FFF2-40B4-BE49-F238E27FC236}">
                <a16:creationId xmlns:a16="http://schemas.microsoft.com/office/drawing/2014/main" id="{BD01A46F-E34C-45E8-915D-5BEA02CB11C8}"/>
              </a:ext>
            </a:extLst>
          </p:cNvPr>
          <p:cNvPicPr>
            <a:picLocks noChangeAspect="1"/>
          </p:cNvPicPr>
          <p:nvPr/>
        </p:nvPicPr>
        <p:blipFill>
          <a:blip r:embed="rId3"/>
          <a:stretch>
            <a:fillRect/>
          </a:stretch>
        </p:blipFill>
        <p:spPr>
          <a:xfrm>
            <a:off x="6045654" y="1993254"/>
            <a:ext cx="6149108" cy="3156723"/>
          </a:xfrm>
          <a:prstGeom prst="rect">
            <a:avLst/>
          </a:prstGeom>
        </p:spPr>
      </p:pic>
    </p:spTree>
    <p:extLst>
      <p:ext uri="{BB962C8B-B14F-4D97-AF65-F5344CB8AC3E}">
        <p14:creationId xmlns:p14="http://schemas.microsoft.com/office/powerpoint/2010/main" val="283194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E657C-9137-41C1-B994-173DAB9A616B}"/>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5504AA01-1BCC-46BA-A0E5-9860043B9B66}"/>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4" name="Title 3">
            <a:extLst>
              <a:ext uri="{FF2B5EF4-FFF2-40B4-BE49-F238E27FC236}">
                <a16:creationId xmlns:a16="http://schemas.microsoft.com/office/drawing/2014/main" id="{47D6E268-41EA-49D8-9C37-A6CF730072E1}"/>
              </a:ext>
            </a:extLst>
          </p:cNvPr>
          <p:cNvSpPr>
            <a:spLocks noGrp="1"/>
          </p:cNvSpPr>
          <p:nvPr>
            <p:ph type="title"/>
          </p:nvPr>
        </p:nvSpPr>
        <p:spPr>
          <a:xfrm>
            <a:off x="888440" y="632226"/>
            <a:ext cx="10156826" cy="1369591"/>
          </a:xfrm>
        </p:spPr>
        <p:txBody>
          <a:bodyPr/>
          <a:lstStyle/>
          <a:p>
            <a:r>
              <a:rPr lang="en-IN" sz="6600" dirty="0"/>
              <a:t>Analysing terror in India</a:t>
            </a:r>
          </a:p>
        </p:txBody>
      </p:sp>
      <p:pic>
        <p:nvPicPr>
          <p:cNvPr id="6" name="Picture 5">
            <a:extLst>
              <a:ext uri="{FF2B5EF4-FFF2-40B4-BE49-F238E27FC236}">
                <a16:creationId xmlns:a16="http://schemas.microsoft.com/office/drawing/2014/main" id="{C4FEE1E5-BA00-46C5-8730-E32AD531C255}"/>
              </a:ext>
            </a:extLst>
          </p:cNvPr>
          <p:cNvPicPr>
            <a:picLocks noChangeAspect="1"/>
          </p:cNvPicPr>
          <p:nvPr/>
        </p:nvPicPr>
        <p:blipFill>
          <a:blip r:embed="rId2"/>
          <a:stretch>
            <a:fillRect/>
          </a:stretch>
        </p:blipFill>
        <p:spPr>
          <a:xfrm>
            <a:off x="1920291" y="2122275"/>
            <a:ext cx="8662585" cy="4538584"/>
          </a:xfrm>
          <a:prstGeom prst="rect">
            <a:avLst/>
          </a:prstGeom>
        </p:spPr>
      </p:pic>
    </p:spTree>
    <p:extLst>
      <p:ext uri="{BB962C8B-B14F-4D97-AF65-F5344CB8AC3E}">
        <p14:creationId xmlns:p14="http://schemas.microsoft.com/office/powerpoint/2010/main" val="336360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21580-6D95-46A5-9BA0-BE19485DD96C}"/>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CA6877BE-88CB-483A-8A87-85F96A522BF3}"/>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4" name="Title 3">
            <a:extLst>
              <a:ext uri="{FF2B5EF4-FFF2-40B4-BE49-F238E27FC236}">
                <a16:creationId xmlns:a16="http://schemas.microsoft.com/office/drawing/2014/main" id="{FB8086BA-8A42-494C-BEEF-0547F71DB773}"/>
              </a:ext>
            </a:extLst>
          </p:cNvPr>
          <p:cNvSpPr>
            <a:spLocks noGrp="1"/>
          </p:cNvSpPr>
          <p:nvPr>
            <p:ph type="title"/>
          </p:nvPr>
        </p:nvSpPr>
        <p:spPr/>
        <p:txBody>
          <a:bodyPr/>
          <a:lstStyle/>
          <a:p>
            <a:r>
              <a:rPr lang="en-IN" sz="6000" dirty="0"/>
              <a:t>Prominent weapons used</a:t>
            </a:r>
          </a:p>
        </p:txBody>
      </p:sp>
      <p:pic>
        <p:nvPicPr>
          <p:cNvPr id="6" name="Picture 5">
            <a:extLst>
              <a:ext uri="{FF2B5EF4-FFF2-40B4-BE49-F238E27FC236}">
                <a16:creationId xmlns:a16="http://schemas.microsoft.com/office/drawing/2014/main" id="{831BE1D8-1392-4C2C-96EC-FFCFDB068670}"/>
              </a:ext>
            </a:extLst>
          </p:cNvPr>
          <p:cNvPicPr>
            <a:picLocks noChangeAspect="1"/>
          </p:cNvPicPr>
          <p:nvPr/>
        </p:nvPicPr>
        <p:blipFill>
          <a:blip r:embed="rId2"/>
          <a:stretch>
            <a:fillRect/>
          </a:stretch>
        </p:blipFill>
        <p:spPr>
          <a:xfrm>
            <a:off x="1488967" y="2286225"/>
            <a:ext cx="8972550" cy="3857625"/>
          </a:xfrm>
          <a:prstGeom prst="rect">
            <a:avLst/>
          </a:prstGeom>
        </p:spPr>
      </p:pic>
    </p:spTree>
    <p:extLst>
      <p:ext uri="{BB962C8B-B14F-4D97-AF65-F5344CB8AC3E}">
        <p14:creationId xmlns:p14="http://schemas.microsoft.com/office/powerpoint/2010/main" val="125723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5AC3D-770A-483C-85A4-200F95936400}"/>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71F99EAD-C857-4F63-BD43-4F6FA75EC8B5}"/>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4" name="Title 3">
            <a:extLst>
              <a:ext uri="{FF2B5EF4-FFF2-40B4-BE49-F238E27FC236}">
                <a16:creationId xmlns:a16="http://schemas.microsoft.com/office/drawing/2014/main" id="{062B89F3-FDCF-4A6C-A4F2-26F3A991C567}"/>
              </a:ext>
            </a:extLst>
          </p:cNvPr>
          <p:cNvSpPr>
            <a:spLocks noGrp="1"/>
          </p:cNvSpPr>
          <p:nvPr>
            <p:ph type="title"/>
          </p:nvPr>
        </p:nvSpPr>
        <p:spPr/>
        <p:txBody>
          <a:bodyPr/>
          <a:lstStyle/>
          <a:p>
            <a:r>
              <a:rPr lang="en-IN" dirty="0"/>
              <a:t>Institutions attacked</a:t>
            </a:r>
          </a:p>
        </p:txBody>
      </p:sp>
      <p:pic>
        <p:nvPicPr>
          <p:cNvPr id="6" name="Picture 5">
            <a:extLst>
              <a:ext uri="{FF2B5EF4-FFF2-40B4-BE49-F238E27FC236}">
                <a16:creationId xmlns:a16="http://schemas.microsoft.com/office/drawing/2014/main" id="{35D692CB-354D-48EB-9427-E3BB4CAE5F15}"/>
              </a:ext>
            </a:extLst>
          </p:cNvPr>
          <p:cNvPicPr>
            <a:picLocks noChangeAspect="1"/>
          </p:cNvPicPr>
          <p:nvPr/>
        </p:nvPicPr>
        <p:blipFill>
          <a:blip r:embed="rId2"/>
          <a:stretch>
            <a:fillRect/>
          </a:stretch>
        </p:blipFill>
        <p:spPr>
          <a:xfrm>
            <a:off x="1673798" y="2017193"/>
            <a:ext cx="8602887" cy="4652351"/>
          </a:xfrm>
          <a:prstGeom prst="rect">
            <a:avLst/>
          </a:prstGeom>
        </p:spPr>
      </p:pic>
    </p:spTree>
    <p:extLst>
      <p:ext uri="{BB962C8B-B14F-4D97-AF65-F5344CB8AC3E}">
        <p14:creationId xmlns:p14="http://schemas.microsoft.com/office/powerpoint/2010/main" val="40265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AE133-6864-457E-AFD3-070E561B657C}"/>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7E80F7F7-0E50-4600-956E-3D631FF5ABF0}"/>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4" name="Title 3">
            <a:extLst>
              <a:ext uri="{FF2B5EF4-FFF2-40B4-BE49-F238E27FC236}">
                <a16:creationId xmlns:a16="http://schemas.microsoft.com/office/drawing/2014/main" id="{0F9638C7-51E9-4305-8ABC-79BF1EB96635}"/>
              </a:ext>
            </a:extLst>
          </p:cNvPr>
          <p:cNvSpPr>
            <a:spLocks noGrp="1"/>
          </p:cNvSpPr>
          <p:nvPr>
            <p:ph type="title"/>
          </p:nvPr>
        </p:nvSpPr>
        <p:spPr>
          <a:xfrm>
            <a:off x="1901824" y="430588"/>
            <a:ext cx="10156826" cy="1369591"/>
          </a:xfrm>
        </p:spPr>
        <p:txBody>
          <a:bodyPr/>
          <a:lstStyle/>
          <a:p>
            <a:r>
              <a:rPr lang="en-IN" dirty="0"/>
              <a:t>Future Work</a:t>
            </a:r>
          </a:p>
        </p:txBody>
      </p:sp>
      <p:sp>
        <p:nvSpPr>
          <p:cNvPr id="6" name="TextBox 5">
            <a:extLst>
              <a:ext uri="{FF2B5EF4-FFF2-40B4-BE49-F238E27FC236}">
                <a16:creationId xmlns:a16="http://schemas.microsoft.com/office/drawing/2014/main" id="{FFDA7C29-1EE6-4024-BC18-55AEE5E044D3}"/>
              </a:ext>
            </a:extLst>
          </p:cNvPr>
          <p:cNvSpPr txBox="1"/>
          <p:nvPr/>
        </p:nvSpPr>
        <p:spPr>
          <a:xfrm>
            <a:off x="133351" y="2326296"/>
            <a:ext cx="11925299" cy="3416320"/>
          </a:xfrm>
          <a:prstGeom prst="rect">
            <a:avLst/>
          </a:prstGeom>
          <a:noFill/>
        </p:spPr>
        <p:txBody>
          <a:bodyPr wrap="square">
            <a:spAutoFit/>
          </a:bodyPr>
          <a:lstStyle/>
          <a:p>
            <a:pPr marL="0" indent="0">
              <a:buNone/>
            </a:pPr>
            <a:r>
              <a:rPr lang="en-US" sz="1800" dirty="0">
                <a:latin typeface="Times New Roman" panose="02020603050405020304" pitchFamily="18" charset="0"/>
                <a:ea typeface="Times New Roman" panose="02020603050405020304" pitchFamily="18" charset="0"/>
                <a:cs typeface="Arial" panose="020B0604020202020204" pitchFamily="34" charset="0"/>
              </a:rPr>
              <a:t>Following is a list of directions which can enhance the quality and quantity of this current project work:	</a:t>
            </a:r>
          </a:p>
          <a:p>
            <a:pPr marL="0" indent="0">
              <a:buNone/>
            </a:pPr>
            <a:endParaRPr lang="en-US" sz="1800" dirty="0">
              <a:latin typeface="Times New Roman" panose="02020603050405020304" pitchFamily="18" charset="0"/>
              <a:ea typeface="Times New Roman" panose="02020603050405020304" pitchFamily="18" charset="0"/>
              <a:cs typeface="Arial" panose="020B0604020202020204" pitchFamily="34" charset="0"/>
            </a:endParaRPr>
          </a:p>
          <a:p>
            <a:r>
              <a:rPr lang="en-US" sz="18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Improve</a:t>
            </a:r>
            <a:r>
              <a:rPr lang="en-US" sz="1800"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dataset</a:t>
            </a:r>
            <a:r>
              <a:rPr lang="en-US" sz="1800"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quality</a:t>
            </a:r>
            <a:r>
              <a:rPr lang="en-US" sz="1800"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 </a:t>
            </a:r>
          </a:p>
          <a:p>
            <a:pPr marL="0" indent="0">
              <a:buNone/>
            </a:pPr>
            <a:r>
              <a:rPr lang="en-US" sz="1800" dirty="0">
                <a:latin typeface="Times New Roman" panose="02020603050405020304" pitchFamily="18" charset="0"/>
                <a:ea typeface="Times New Roman" panose="02020603050405020304" pitchFamily="18" charset="0"/>
                <a:cs typeface="Arial" panose="020B0604020202020204" pitchFamily="34" charset="0"/>
              </a:rPr>
              <a:t>Dataset needs to be populated more by adding the missing values. Many historical terrorist events are yet to be documented because of conflict in information from multiple sources or lack of credibility from the source providing information. Resolving this conflict will increase the scope of analysis of new attributes that are mostly sparse at the moment.</a:t>
            </a:r>
          </a:p>
          <a:p>
            <a:pPr marL="0" indent="0">
              <a:buNone/>
            </a:pPr>
            <a:endParaRPr lang="en-US" sz="1800" dirty="0">
              <a:latin typeface="Times New Roman" panose="02020603050405020304" pitchFamily="18" charset="0"/>
              <a:cs typeface="Arial" panose="020B0604020202020204" pitchFamily="34" charset="0"/>
            </a:endParaRPr>
          </a:p>
          <a:p>
            <a:r>
              <a:rPr lang="en-US" sz="1800" dirty="0">
                <a:solidFill>
                  <a:srgbClr val="FF0000"/>
                </a:solidFill>
              </a:rPr>
              <a:t>Prediction:</a:t>
            </a:r>
          </a:p>
          <a:p>
            <a:pPr marL="0" indent="0">
              <a:buNone/>
            </a:pPr>
            <a:r>
              <a:rPr lang="en-US" sz="1800" dirty="0"/>
              <a:t>Different prediction methodologies can be used to make a system that can predict various parameters like attack count, rate of a successful attack, prospective casualties, type of attack, types of weapons used, etc. Currently, prediction models are difficult to achieve high accuracy because of the relatively small dataset size.</a:t>
            </a:r>
          </a:p>
        </p:txBody>
      </p:sp>
    </p:spTree>
    <p:extLst>
      <p:ext uri="{BB962C8B-B14F-4D97-AF65-F5344CB8AC3E}">
        <p14:creationId xmlns:p14="http://schemas.microsoft.com/office/powerpoint/2010/main" val="3620653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60182-9F81-4FAD-9071-0E683A106C4D}"/>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BB300A93-8E69-408E-966B-42DEBFAA5454}"/>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4" name="Title 3">
            <a:extLst>
              <a:ext uri="{FF2B5EF4-FFF2-40B4-BE49-F238E27FC236}">
                <a16:creationId xmlns:a16="http://schemas.microsoft.com/office/drawing/2014/main" id="{25FB0E70-EF28-462E-A29B-80321D77A13D}"/>
              </a:ext>
            </a:extLst>
          </p:cNvPr>
          <p:cNvSpPr>
            <a:spLocks noGrp="1"/>
          </p:cNvSpPr>
          <p:nvPr>
            <p:ph type="title"/>
          </p:nvPr>
        </p:nvSpPr>
        <p:spPr>
          <a:xfrm>
            <a:off x="1336367" y="459886"/>
            <a:ext cx="10156826" cy="1369591"/>
          </a:xfrm>
        </p:spPr>
        <p:txBody>
          <a:bodyPr/>
          <a:lstStyle/>
          <a:p>
            <a:r>
              <a:rPr lang="en-IN" dirty="0"/>
              <a:t>Future Work</a:t>
            </a:r>
          </a:p>
        </p:txBody>
      </p:sp>
      <p:sp>
        <p:nvSpPr>
          <p:cNvPr id="6" name="TextBox 5">
            <a:extLst>
              <a:ext uri="{FF2B5EF4-FFF2-40B4-BE49-F238E27FC236}">
                <a16:creationId xmlns:a16="http://schemas.microsoft.com/office/drawing/2014/main" id="{EBB6A503-0C11-43B8-8F77-8B7F0866F3BE}"/>
              </a:ext>
            </a:extLst>
          </p:cNvPr>
          <p:cNvSpPr txBox="1"/>
          <p:nvPr/>
        </p:nvSpPr>
        <p:spPr>
          <a:xfrm>
            <a:off x="0" y="2523171"/>
            <a:ext cx="12191999" cy="2585323"/>
          </a:xfrm>
          <a:prstGeom prst="rect">
            <a:avLst/>
          </a:prstGeom>
          <a:noFill/>
        </p:spPr>
        <p:txBody>
          <a:bodyPr wrap="square">
            <a:spAutoFit/>
          </a:bodyPr>
          <a:lstStyle/>
          <a:p>
            <a:r>
              <a:rPr lang="en-US" dirty="0">
                <a:solidFill>
                  <a:srgbClr val="FF0000"/>
                </a:solidFill>
              </a:rPr>
              <a:t>Enhance current work:</a:t>
            </a:r>
          </a:p>
          <a:p>
            <a:pPr marL="0" indent="0">
              <a:buNone/>
            </a:pPr>
            <a:r>
              <a:rPr lang="en-US" dirty="0"/>
              <a:t> More techniques can be added in this project like classification and regression. Design sophisticated patterns like how terrorist groups act and react over the years. Add more visualizations to make user interface more interactive.</a:t>
            </a:r>
          </a:p>
          <a:p>
            <a:pPr marL="0" indent="0">
              <a:buNone/>
            </a:pPr>
            <a:endParaRPr lang="en-US" dirty="0"/>
          </a:p>
          <a:p>
            <a:r>
              <a:rPr lang="en-US" dirty="0">
                <a:solidFill>
                  <a:srgbClr val="FF0000"/>
                </a:solidFill>
              </a:rPr>
              <a:t>Connections with other datasets:</a:t>
            </a:r>
          </a:p>
          <a:p>
            <a:pPr marL="0" indent="0">
              <a:buNone/>
            </a:pPr>
            <a:r>
              <a:rPr lang="en-US" dirty="0"/>
              <a:t>Exploring impacts of terrorism on other fields like country’s Development index, stock market, international investments, happiness rating, tourism, etc. can reveal new patterns and relationships among them. These correlations will help understand how terrorism influences other domains.</a:t>
            </a:r>
          </a:p>
        </p:txBody>
      </p:sp>
    </p:spTree>
    <p:extLst>
      <p:ext uri="{BB962C8B-B14F-4D97-AF65-F5344CB8AC3E}">
        <p14:creationId xmlns:p14="http://schemas.microsoft.com/office/powerpoint/2010/main" val="18933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F8CBDD-9782-4D06-828A-67791DE1136C}"/>
              </a:ext>
            </a:extLst>
          </p:cNvPr>
          <p:cNvSpPr>
            <a:spLocks noGrp="1"/>
          </p:cNvSpPr>
          <p:nvPr>
            <p:ph type="title"/>
          </p:nvPr>
        </p:nvSpPr>
        <p:spPr>
          <a:xfrm>
            <a:off x="1942942" y="337503"/>
            <a:ext cx="6674802" cy="655320"/>
          </a:xfrm>
        </p:spPr>
        <p:txBody>
          <a:bodyPr>
            <a:normAutofit fontScale="90000"/>
          </a:bodyPr>
          <a:lstStyle/>
          <a:p>
            <a:r>
              <a:rPr lang="en-IN" sz="4400" dirty="0"/>
              <a:t>CONCLUSION</a:t>
            </a:r>
            <a:endParaRPr lang="en-US" dirty="0"/>
          </a:p>
        </p:txBody>
      </p:sp>
      <p:sp>
        <p:nvSpPr>
          <p:cNvPr id="5" name="TextBox 4">
            <a:extLst>
              <a:ext uri="{FF2B5EF4-FFF2-40B4-BE49-F238E27FC236}">
                <a16:creationId xmlns:a16="http://schemas.microsoft.com/office/drawing/2014/main" id="{A1B35B07-5A7A-49B5-B52F-E7B5BE6F115B}"/>
              </a:ext>
            </a:extLst>
          </p:cNvPr>
          <p:cNvSpPr txBox="1"/>
          <p:nvPr/>
        </p:nvSpPr>
        <p:spPr>
          <a:xfrm>
            <a:off x="739066" y="1765657"/>
            <a:ext cx="10127202" cy="4154984"/>
          </a:xfrm>
          <a:prstGeom prst="rect">
            <a:avLst/>
          </a:prstGeom>
          <a:noFill/>
        </p:spPr>
        <p:txBody>
          <a:bodyPr wrap="square">
            <a:spAutoFit/>
          </a:bodyPr>
          <a:lstStyle/>
          <a:p>
            <a:r>
              <a:rPr lang="en-IN" sz="2400" dirty="0">
                <a:effectLst/>
                <a:latin typeface="Barlow Semi Condensed" panose="00000506000000000000" pitchFamily="2" charset="0"/>
                <a:ea typeface="Times New Roman" panose="02020603050405020304" pitchFamily="18" charset="0"/>
                <a:cs typeface="Arial" panose="020B0604020202020204" pitchFamily="34" charset="0"/>
              </a:rPr>
              <a:t>The goal of this project was to build a tool which helps users to understand and interpret the nature of terrorism. Users can perceive the START dataset through visual designs. A visualization which can be used to calculate the total number of attacks, total kill counts and location based on the selected region and year provides interactive interface to explore this dataset. Users can understand various patterns, trends and correlation in terrorism through visual interpretation and its provided explanation. Users can also explore START dataset and other terrorism related sources for additional research purposes provided in this tool. This work can be used by curious civilians, security related policy-makers, international organizations hosting worldwide events, foreign investors and academic researchers for the purpose of understanding terrorism and its nature.</a:t>
            </a:r>
            <a:endParaRPr lang="en-IN" sz="2400" dirty="0">
              <a:effectLst/>
              <a:latin typeface="Barlow Semi Condensed" panose="00000506000000000000" pitchFamily="2"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9153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6452707" y="2562312"/>
            <a:ext cx="4667250" cy="3398837"/>
          </a:xfrm>
        </p:spPr>
        <p:txBody>
          <a:bodyPr>
            <a:normAutofit fontScale="85000" lnSpcReduction="10000"/>
          </a:bodyPr>
          <a:lstStyle/>
          <a:p>
            <a:r>
              <a:rPr lang="en-US" dirty="0"/>
              <a:t> Team</a:t>
            </a:r>
          </a:p>
          <a:p>
            <a:r>
              <a:rPr lang="en-US" dirty="0"/>
              <a:t> Introduction</a:t>
            </a:r>
          </a:p>
          <a:p>
            <a:r>
              <a:rPr lang="en-US" dirty="0"/>
              <a:t> Abstract</a:t>
            </a:r>
          </a:p>
          <a:p>
            <a:r>
              <a:rPr lang="en-US" dirty="0"/>
              <a:t> Methodology</a:t>
            </a:r>
          </a:p>
          <a:p>
            <a:r>
              <a:rPr lang="en-US" dirty="0"/>
              <a:t> </a:t>
            </a:r>
            <a:r>
              <a:rPr lang="en-US" dirty="0" err="1"/>
              <a:t>Exp&amp;Results</a:t>
            </a:r>
            <a:endParaRPr lang="en-US" dirty="0"/>
          </a:p>
          <a:p>
            <a:r>
              <a:rPr lang="en-US" dirty="0"/>
              <a:t> Future Works</a:t>
            </a:r>
          </a:p>
          <a:p>
            <a:r>
              <a:rPr lang="en-US" dirty="0"/>
              <a:t> Conclusion</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11/24/2021</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1E2D3-A86A-4772-AD39-7B108E1D2E25}"/>
              </a:ext>
            </a:extLst>
          </p:cNvPr>
          <p:cNvSpPr>
            <a:spLocks noGrp="1"/>
          </p:cNvSpPr>
          <p:nvPr>
            <p:ph type="dt" sz="half" idx="2"/>
          </p:nvPr>
        </p:nvSpPr>
        <p:spPr/>
        <p:txBody>
          <a:bodyPr/>
          <a:lstStyle/>
          <a:p>
            <a:fld id="{CF53EA80-260A-4EE9-83BB-E6DD04DEA906}" type="datetime1">
              <a:rPr lang="en-US" smtClean="0"/>
              <a:t>11/24/2021</a:t>
            </a:fld>
            <a:endParaRPr lang="en-US" dirty="0"/>
          </a:p>
        </p:txBody>
      </p:sp>
      <p:sp>
        <p:nvSpPr>
          <p:cNvPr id="3" name="Slide Number Placeholder 2">
            <a:extLst>
              <a:ext uri="{FF2B5EF4-FFF2-40B4-BE49-F238E27FC236}">
                <a16:creationId xmlns:a16="http://schemas.microsoft.com/office/drawing/2014/main" id="{5E751B42-ABBA-4271-8C9E-69F6A9471B2E}"/>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4" name="Title 3">
            <a:extLst>
              <a:ext uri="{FF2B5EF4-FFF2-40B4-BE49-F238E27FC236}">
                <a16:creationId xmlns:a16="http://schemas.microsoft.com/office/drawing/2014/main" id="{B2BFFA10-2400-456F-9C58-5F2F40F301A2}"/>
              </a:ext>
            </a:extLst>
          </p:cNvPr>
          <p:cNvSpPr>
            <a:spLocks noGrp="1"/>
          </p:cNvSpPr>
          <p:nvPr>
            <p:ph type="title"/>
          </p:nvPr>
        </p:nvSpPr>
        <p:spPr>
          <a:xfrm>
            <a:off x="737031" y="303522"/>
            <a:ext cx="6906643" cy="1104376"/>
          </a:xfrm>
        </p:spPr>
        <p:txBody>
          <a:bodyPr/>
          <a:lstStyle/>
          <a:p>
            <a:r>
              <a:rPr lang="en-IN" sz="4000" dirty="0"/>
              <a:t>REFERENCE</a:t>
            </a:r>
            <a:endParaRPr lang="en-US" sz="4000" dirty="0"/>
          </a:p>
        </p:txBody>
      </p:sp>
      <p:sp>
        <p:nvSpPr>
          <p:cNvPr id="6" name="TextBox 5">
            <a:extLst>
              <a:ext uri="{FF2B5EF4-FFF2-40B4-BE49-F238E27FC236}">
                <a16:creationId xmlns:a16="http://schemas.microsoft.com/office/drawing/2014/main" id="{4190FDE1-6870-4B09-8F0E-7D4A4D391340}"/>
              </a:ext>
            </a:extLst>
          </p:cNvPr>
          <p:cNvSpPr txBox="1"/>
          <p:nvPr/>
        </p:nvSpPr>
        <p:spPr>
          <a:xfrm>
            <a:off x="737031" y="1746752"/>
            <a:ext cx="9707547" cy="4062522"/>
          </a:xfrm>
          <a:prstGeom prst="rect">
            <a:avLst/>
          </a:prstGeom>
          <a:noFill/>
        </p:spPr>
        <p:txBody>
          <a:bodyPr wrap="square">
            <a:spAutoFit/>
          </a:bodyPr>
          <a:lstStyle/>
          <a:p>
            <a:pPr marL="0" marR="50800" lvl="0" indent="0" algn="just">
              <a:lnSpc>
                <a:spcPct val="197000"/>
              </a:lnSpc>
              <a:spcAft>
                <a:spcPts val="0"/>
              </a:spcAft>
              <a:buNone/>
              <a:tabLst>
                <a:tab pos="914400" algn="l"/>
              </a:tabLst>
            </a:pPr>
            <a:r>
              <a:rPr lang="en-IN" dirty="0">
                <a:effectLst/>
                <a:latin typeface="Barlow Semi Condensed" panose="00000506000000000000" pitchFamily="2" charset="0"/>
                <a:ea typeface="Times New Roman" panose="02020603050405020304" pitchFamily="18" charset="0"/>
                <a:cs typeface="Arial" panose="020B0604020202020204" pitchFamily="34" charset="0"/>
              </a:rPr>
              <a:t> United Nations, “Chapter-1 Purposes and Principles,” [Online]. Available: </a:t>
            </a:r>
            <a:r>
              <a:rPr lang="en-IN" u="sng"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hlinkClick r:id="rId2"/>
              </a:rPr>
              <a:t>https://www.un.org/en/sections/un-charter/chapter-i/index.html</a:t>
            </a:r>
            <a:r>
              <a:rPr lang="en-IN" u="none" strike="noStrike"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hlinkClick r:id="rId2"/>
              </a:rPr>
              <a:t> </a:t>
            </a:r>
            <a:r>
              <a:rPr lang="en-IN" dirty="0">
                <a:solidFill>
                  <a:srgbClr val="000000"/>
                </a:solidFill>
                <a:effectLst/>
                <a:latin typeface="Barlow Semi Condensed" panose="00000506000000000000" pitchFamily="2" charset="0"/>
                <a:ea typeface="Times New Roman" panose="02020603050405020304" pitchFamily="18" charset="0"/>
                <a:cs typeface="Arial" panose="020B0604020202020204" pitchFamily="34" charset="0"/>
              </a:rPr>
              <a:t>[Accessed:</a:t>
            </a:r>
            <a:r>
              <a:rPr lang="en-IN"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rPr>
              <a:t> </a:t>
            </a:r>
            <a:r>
              <a:rPr lang="en-IN" dirty="0">
                <a:solidFill>
                  <a:srgbClr val="000000"/>
                </a:solidFill>
                <a:effectLst/>
                <a:latin typeface="Barlow Semi Condensed" panose="00000506000000000000" pitchFamily="2" charset="0"/>
                <a:ea typeface="Times New Roman" panose="02020603050405020304" pitchFamily="18" charset="0"/>
                <a:cs typeface="Arial" panose="020B0604020202020204" pitchFamily="34" charset="0"/>
              </a:rPr>
              <a:t>May</a:t>
            </a:r>
            <a:r>
              <a:rPr lang="en-IN"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rPr>
              <a:t> </a:t>
            </a:r>
            <a:r>
              <a:rPr lang="en-IN" dirty="0">
                <a:solidFill>
                  <a:srgbClr val="000000"/>
                </a:solidFill>
                <a:effectLst/>
                <a:latin typeface="Barlow Semi Condensed" panose="00000506000000000000" pitchFamily="2" charset="0"/>
                <a:ea typeface="Times New Roman" panose="02020603050405020304" pitchFamily="18" charset="0"/>
                <a:cs typeface="Arial" panose="020B0604020202020204" pitchFamily="34" charset="0"/>
              </a:rPr>
              <a:t>2019].</a:t>
            </a:r>
            <a:endParaRPr lang="en-IN" dirty="0">
              <a:effectLst/>
              <a:latin typeface="Barlow Semi Condensed" panose="00000506000000000000" pitchFamily="2" charset="0"/>
              <a:ea typeface="Calibri" panose="020F0502020204030204" pitchFamily="34" charset="0"/>
              <a:cs typeface="Arial" panose="020B0604020202020204" pitchFamily="34" charset="0"/>
            </a:endParaRPr>
          </a:p>
          <a:p>
            <a:pPr algn="just">
              <a:lnSpc>
                <a:spcPts val="910"/>
              </a:lnSpc>
            </a:pPr>
            <a:r>
              <a:rPr lang="en-IN"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rPr>
              <a:t> </a:t>
            </a:r>
            <a:endParaRPr lang="en-IN" dirty="0">
              <a:effectLst/>
              <a:latin typeface="Barlow Semi Condensed" panose="00000506000000000000" pitchFamily="2" charset="0"/>
              <a:ea typeface="Calibri" panose="020F0502020204030204" pitchFamily="34" charset="0"/>
              <a:cs typeface="Arial" panose="020B0604020202020204" pitchFamily="34" charset="0"/>
            </a:endParaRPr>
          </a:p>
          <a:p>
            <a:pPr marL="0" marR="50800" lvl="0" indent="0" algn="just">
              <a:lnSpc>
                <a:spcPct val="198000"/>
              </a:lnSpc>
              <a:spcAft>
                <a:spcPts val="0"/>
              </a:spcAft>
              <a:buNone/>
              <a:tabLst>
                <a:tab pos="914400" algn="l"/>
              </a:tabLst>
            </a:pPr>
            <a:r>
              <a:rPr lang="en-IN" dirty="0">
                <a:effectLst/>
                <a:latin typeface="Barlow Semi Condensed" panose="00000506000000000000" pitchFamily="2" charset="0"/>
                <a:ea typeface="Times New Roman" panose="02020603050405020304" pitchFamily="18" charset="0"/>
                <a:cs typeface="Arial" panose="020B0604020202020204" pitchFamily="34" charset="0"/>
              </a:rPr>
              <a:t>             A. Z. </a:t>
            </a:r>
            <a:r>
              <a:rPr lang="en-IN" dirty="0" err="1">
                <a:effectLst/>
                <a:latin typeface="Barlow Semi Condensed" panose="00000506000000000000" pitchFamily="2" charset="0"/>
                <a:ea typeface="Times New Roman" panose="02020603050405020304" pitchFamily="18" charset="0"/>
                <a:cs typeface="Arial" panose="020B0604020202020204" pitchFamily="34" charset="0"/>
              </a:rPr>
              <a:t>Borda</a:t>
            </a:r>
            <a:r>
              <a:rPr lang="en-IN" dirty="0">
                <a:effectLst/>
                <a:latin typeface="Barlow Semi Condensed" panose="00000506000000000000" pitchFamily="2" charset="0"/>
                <a:ea typeface="Times New Roman" panose="02020603050405020304" pitchFamily="18" charset="0"/>
                <a:cs typeface="Arial" panose="020B0604020202020204" pitchFamily="34" charset="0"/>
              </a:rPr>
              <a:t>, “Why we react differently to terror attacks depending on where they happen,” [Online]. Available:                     </a:t>
            </a:r>
            <a:r>
              <a:rPr lang="en-IN" u="sng"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hlinkClick r:id="rId3"/>
              </a:rPr>
              <a:t>http://theconversation.com/why-we-react-differently-to-terror-attacks-depending-on-where-they-happen-57389</a:t>
            </a:r>
            <a:r>
              <a:rPr lang="en-IN" u="none" strike="noStrike"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hlinkClick r:id="rId3"/>
              </a:rPr>
              <a:t> </a:t>
            </a:r>
            <a:r>
              <a:rPr lang="en-IN" dirty="0">
                <a:solidFill>
                  <a:srgbClr val="000000"/>
                </a:solidFill>
                <a:effectLst/>
                <a:latin typeface="Barlow Semi Condensed" panose="00000506000000000000" pitchFamily="2" charset="0"/>
                <a:ea typeface="Times New Roman" panose="02020603050405020304" pitchFamily="18" charset="0"/>
                <a:cs typeface="Arial" panose="020B0604020202020204" pitchFamily="34" charset="0"/>
              </a:rPr>
              <a:t>[Accessed:</a:t>
            </a:r>
            <a:r>
              <a:rPr lang="en-IN"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rPr>
              <a:t> </a:t>
            </a:r>
            <a:r>
              <a:rPr lang="en-IN" dirty="0">
                <a:solidFill>
                  <a:srgbClr val="000000"/>
                </a:solidFill>
                <a:effectLst/>
                <a:latin typeface="Barlow Semi Condensed" panose="00000506000000000000" pitchFamily="2" charset="0"/>
                <a:ea typeface="Times New Roman" panose="02020603050405020304" pitchFamily="18" charset="0"/>
                <a:cs typeface="Arial" panose="020B0604020202020204" pitchFamily="34" charset="0"/>
              </a:rPr>
              <a:t>May 2019].</a:t>
            </a:r>
            <a:endParaRPr lang="en-IN" dirty="0">
              <a:effectLst/>
              <a:latin typeface="Barlow Semi Condensed" panose="00000506000000000000" pitchFamily="2" charset="0"/>
              <a:ea typeface="Calibri" panose="020F0502020204030204" pitchFamily="34" charset="0"/>
              <a:cs typeface="Arial" panose="020B0604020202020204" pitchFamily="34" charset="0"/>
            </a:endParaRPr>
          </a:p>
          <a:p>
            <a:pPr algn="just">
              <a:lnSpc>
                <a:spcPts val="880"/>
              </a:lnSpc>
            </a:pPr>
            <a:r>
              <a:rPr lang="en-IN"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rPr>
              <a:t> </a:t>
            </a:r>
            <a:endParaRPr lang="en-IN" dirty="0">
              <a:effectLst/>
              <a:latin typeface="Barlow Semi Condensed" panose="00000506000000000000" pitchFamily="2" charset="0"/>
              <a:ea typeface="Calibri" panose="020F0502020204030204" pitchFamily="34" charset="0"/>
              <a:cs typeface="Arial" panose="020B0604020202020204" pitchFamily="34" charset="0"/>
            </a:endParaRPr>
          </a:p>
          <a:p>
            <a:pPr marL="0" marR="50800" lvl="0" indent="0" algn="just">
              <a:lnSpc>
                <a:spcPct val="195000"/>
              </a:lnSpc>
              <a:spcAft>
                <a:spcPts val="0"/>
              </a:spcAft>
              <a:buNone/>
              <a:tabLst>
                <a:tab pos="914400" algn="l"/>
              </a:tabLst>
            </a:pPr>
            <a:r>
              <a:rPr lang="en-IN" dirty="0">
                <a:effectLst/>
                <a:latin typeface="Barlow Semi Condensed" panose="00000506000000000000" pitchFamily="2" charset="0"/>
                <a:ea typeface="Times New Roman" panose="02020603050405020304" pitchFamily="18" charset="0"/>
                <a:cs typeface="Arial" panose="020B0604020202020204" pitchFamily="34" charset="0"/>
              </a:rPr>
              <a:t>             START organization, “Global Terrorism Database,” [Online]. Available: </a:t>
            </a:r>
            <a:r>
              <a:rPr lang="en-IN" u="sng"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hlinkClick r:id="rId4"/>
              </a:rPr>
              <a:t>https://www.start.umd.edu/gtd/about/</a:t>
            </a:r>
            <a:r>
              <a:rPr lang="en-IN" u="none" strike="noStrike"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hlinkClick r:id="rId4"/>
              </a:rPr>
              <a:t> </a:t>
            </a:r>
            <a:r>
              <a:rPr lang="en-IN" dirty="0">
                <a:solidFill>
                  <a:srgbClr val="000000"/>
                </a:solidFill>
                <a:effectLst/>
                <a:latin typeface="Barlow Semi Condensed" panose="00000506000000000000" pitchFamily="2" charset="0"/>
                <a:ea typeface="Times New Roman" panose="02020603050405020304" pitchFamily="18" charset="0"/>
                <a:cs typeface="Arial" panose="020B0604020202020204" pitchFamily="34" charset="0"/>
              </a:rPr>
              <a:t>[Accessed:</a:t>
            </a:r>
            <a:r>
              <a:rPr lang="en-IN" dirty="0">
                <a:solidFill>
                  <a:srgbClr val="0000FF"/>
                </a:solidFill>
                <a:effectLst/>
                <a:latin typeface="Barlow Semi Condensed" panose="00000506000000000000" pitchFamily="2" charset="0"/>
                <a:ea typeface="Times New Roman" panose="02020603050405020304" pitchFamily="18" charset="0"/>
                <a:cs typeface="Arial" panose="020B0604020202020204" pitchFamily="34" charset="0"/>
              </a:rPr>
              <a:t> </a:t>
            </a:r>
            <a:r>
              <a:rPr lang="en-IN" dirty="0">
                <a:solidFill>
                  <a:srgbClr val="000000"/>
                </a:solidFill>
                <a:effectLst/>
                <a:latin typeface="Barlow Semi Condensed" panose="00000506000000000000" pitchFamily="2" charset="0"/>
                <a:ea typeface="Times New Roman" panose="02020603050405020304" pitchFamily="18" charset="0"/>
                <a:cs typeface="Arial" panose="020B0604020202020204" pitchFamily="34" charset="0"/>
              </a:rPr>
              <a:t>May 2019].</a:t>
            </a:r>
            <a:endParaRPr lang="en-US" dirty="0"/>
          </a:p>
        </p:txBody>
      </p:sp>
    </p:spTree>
    <p:extLst>
      <p:ext uri="{BB962C8B-B14F-4D97-AF65-F5344CB8AC3E}">
        <p14:creationId xmlns:p14="http://schemas.microsoft.com/office/powerpoint/2010/main" val="74723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3BDD3A-F00D-42DD-B3C9-FAC657109707}"/>
              </a:ext>
            </a:extLst>
          </p:cNvPr>
          <p:cNvSpPr>
            <a:spLocks noGrp="1"/>
          </p:cNvSpPr>
          <p:nvPr>
            <p:ph type="title"/>
          </p:nvPr>
        </p:nvSpPr>
        <p:spPr>
          <a:xfrm>
            <a:off x="1713056" y="602265"/>
            <a:ext cx="6684673" cy="568171"/>
          </a:xfrm>
        </p:spPr>
        <p:txBody>
          <a:bodyPr>
            <a:normAutofit fontScale="90000"/>
          </a:bodyPr>
          <a:lstStyle/>
          <a:p>
            <a:r>
              <a:rPr lang="en-US" dirty="0"/>
              <a:t>TEAM MEMBERS</a:t>
            </a:r>
          </a:p>
        </p:txBody>
      </p:sp>
      <p:sp>
        <p:nvSpPr>
          <p:cNvPr id="5" name="TextBox 4">
            <a:extLst>
              <a:ext uri="{FF2B5EF4-FFF2-40B4-BE49-F238E27FC236}">
                <a16:creationId xmlns:a16="http://schemas.microsoft.com/office/drawing/2014/main" id="{102326EA-1A1F-4657-9714-3B2F265771A7}"/>
              </a:ext>
            </a:extLst>
          </p:cNvPr>
          <p:cNvSpPr txBox="1"/>
          <p:nvPr/>
        </p:nvSpPr>
        <p:spPr>
          <a:xfrm>
            <a:off x="7108794" y="3152176"/>
            <a:ext cx="6227684" cy="1477328"/>
          </a:xfrm>
          <a:prstGeom prst="rect">
            <a:avLst/>
          </a:prstGeom>
          <a:noFill/>
        </p:spPr>
        <p:txBody>
          <a:bodyPr wrap="square">
            <a:spAutoFit/>
          </a:bodyPr>
          <a:lstStyle/>
          <a:p>
            <a:r>
              <a:rPr lang="en-US" dirty="0" err="1"/>
              <a:t>Sheryas</a:t>
            </a:r>
            <a:r>
              <a:rPr lang="en-US" dirty="0"/>
              <a:t>                      (19BCE1129)                     </a:t>
            </a:r>
          </a:p>
          <a:p>
            <a:endParaRPr lang="en-US" dirty="0"/>
          </a:p>
          <a:p>
            <a:r>
              <a:rPr lang="en-US" dirty="0"/>
              <a:t>Tarun Sairam           (19BPS1095)</a:t>
            </a:r>
          </a:p>
          <a:p>
            <a:endParaRPr lang="en-US" dirty="0"/>
          </a:p>
          <a:p>
            <a:r>
              <a:rPr lang="en-US" dirty="0" err="1"/>
              <a:t>Saimouli</a:t>
            </a:r>
            <a:r>
              <a:rPr lang="en-US" dirty="0"/>
              <a:t>                     (19BPS1124)</a:t>
            </a:r>
          </a:p>
        </p:txBody>
      </p:sp>
    </p:spTree>
    <p:extLst>
      <p:ext uri="{BB962C8B-B14F-4D97-AF65-F5344CB8AC3E}">
        <p14:creationId xmlns:p14="http://schemas.microsoft.com/office/powerpoint/2010/main" val="234035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B90F6-622C-4EFF-8066-DA49877E166C}"/>
              </a:ext>
            </a:extLst>
          </p:cNvPr>
          <p:cNvSpPr>
            <a:spLocks noGrp="1"/>
          </p:cNvSpPr>
          <p:nvPr>
            <p:ph type="dt" sz="half" idx="2"/>
          </p:nvPr>
        </p:nvSpPr>
        <p:spPr/>
        <p:txBody>
          <a:bodyPr/>
          <a:lstStyle/>
          <a:p>
            <a:fld id="{90EA6C54-2562-43EA-9A1B-F808D04718E7}" type="datetime1">
              <a:rPr lang="en-US" smtClean="0"/>
              <a:t>11/24/2021</a:t>
            </a:fld>
            <a:endParaRPr lang="en-US" dirty="0"/>
          </a:p>
        </p:txBody>
      </p:sp>
      <p:sp>
        <p:nvSpPr>
          <p:cNvPr id="3" name="Slide Number Placeholder 2">
            <a:extLst>
              <a:ext uri="{FF2B5EF4-FFF2-40B4-BE49-F238E27FC236}">
                <a16:creationId xmlns:a16="http://schemas.microsoft.com/office/drawing/2014/main" id="{A546E1C6-0C73-493B-A7B7-FB391FB19A23}"/>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TextBox 8">
            <a:extLst>
              <a:ext uri="{FF2B5EF4-FFF2-40B4-BE49-F238E27FC236}">
                <a16:creationId xmlns:a16="http://schemas.microsoft.com/office/drawing/2014/main" id="{2EFACE2F-99EB-490D-9681-B3F5871AA0E1}"/>
              </a:ext>
            </a:extLst>
          </p:cNvPr>
          <p:cNvSpPr txBox="1"/>
          <p:nvPr/>
        </p:nvSpPr>
        <p:spPr>
          <a:xfrm>
            <a:off x="1820024" y="507355"/>
            <a:ext cx="6320900" cy="707886"/>
          </a:xfrm>
          <a:prstGeom prst="rect">
            <a:avLst/>
          </a:prstGeom>
          <a:noFill/>
        </p:spPr>
        <p:txBody>
          <a:bodyPr wrap="square">
            <a:spAutoFit/>
          </a:bodyPr>
          <a:lstStyle/>
          <a:p>
            <a:r>
              <a:rPr lang="en-US" sz="4000" dirty="0"/>
              <a:t>Introduction</a:t>
            </a:r>
          </a:p>
        </p:txBody>
      </p:sp>
      <p:sp>
        <p:nvSpPr>
          <p:cNvPr id="11" name="TextBox 10">
            <a:extLst>
              <a:ext uri="{FF2B5EF4-FFF2-40B4-BE49-F238E27FC236}">
                <a16:creationId xmlns:a16="http://schemas.microsoft.com/office/drawing/2014/main" id="{A5C2AC01-3E56-4E3F-B2A0-1B4B6EEC91D3}"/>
              </a:ext>
            </a:extLst>
          </p:cNvPr>
          <p:cNvSpPr txBox="1"/>
          <p:nvPr/>
        </p:nvSpPr>
        <p:spPr>
          <a:xfrm>
            <a:off x="497149" y="1988597"/>
            <a:ext cx="10005134" cy="3785652"/>
          </a:xfrm>
          <a:prstGeom prst="rect">
            <a:avLst/>
          </a:prstGeom>
          <a:noFill/>
        </p:spPr>
        <p:txBody>
          <a:bodyPr wrap="square">
            <a:spAutoFit/>
          </a:bodyPr>
          <a:lstStyle/>
          <a:p>
            <a:pPr marL="0" indent="0" algn="just">
              <a:buNone/>
            </a:pPr>
            <a:r>
              <a:rPr lang="en-IN" sz="2400" dirty="0">
                <a:effectLst/>
                <a:latin typeface="Barlow Semi Condensed" panose="00000506000000000000" pitchFamily="2" charset="0"/>
                <a:ea typeface="Times New Roman" panose="02020603050405020304" pitchFamily="18" charset="0"/>
                <a:cs typeface="Arial" panose="020B0604020202020204" pitchFamily="34" charset="0"/>
              </a:rPr>
              <a:t>World peace was one of the core reasons for forming the United Nations organization. Terrorism is the biggest hurdle to world peace. </a:t>
            </a:r>
          </a:p>
          <a:p>
            <a:pPr marL="0" indent="0" algn="just">
              <a:buNone/>
            </a:pPr>
            <a:endParaRPr lang="en-IN" sz="2400" dirty="0">
              <a:effectLst/>
              <a:latin typeface="Barlow Semi Condensed" panose="00000506000000000000" pitchFamily="2" charset="0"/>
              <a:ea typeface="Times New Roman" panose="02020603050405020304" pitchFamily="18" charset="0"/>
              <a:cs typeface="Arial" panose="020B0604020202020204" pitchFamily="34" charset="0"/>
            </a:endParaRPr>
          </a:p>
          <a:p>
            <a:pPr marL="0" indent="0" algn="just">
              <a:buNone/>
            </a:pPr>
            <a:r>
              <a:rPr lang="en-IN" sz="2400" dirty="0">
                <a:effectLst/>
                <a:latin typeface="Barlow Semi Condensed" panose="00000506000000000000" pitchFamily="2" charset="0"/>
                <a:ea typeface="Times New Roman" panose="02020603050405020304" pitchFamily="18" charset="0"/>
                <a:cs typeface="Arial" panose="020B0604020202020204" pitchFamily="34" charset="0"/>
              </a:rPr>
              <a:t>Terrorism is commonly ignored by the civilians who are not affected directly by the dangers. For the most part, terrorism is considered unpredictable and unfortunate calamity that strikes some parts of the world more than others. </a:t>
            </a:r>
          </a:p>
          <a:p>
            <a:pPr marL="0" indent="0" algn="just">
              <a:buNone/>
            </a:pPr>
            <a:endParaRPr lang="en-IN" sz="2400" dirty="0">
              <a:latin typeface="Barlow Semi Condensed" panose="00000506000000000000" pitchFamily="2" charset="0"/>
              <a:ea typeface="Times New Roman" panose="02020603050405020304" pitchFamily="18" charset="0"/>
              <a:cs typeface="Arial" panose="020B0604020202020204" pitchFamily="34" charset="0"/>
            </a:endParaRPr>
          </a:p>
          <a:p>
            <a:pPr marL="0" indent="0" algn="just">
              <a:buNone/>
            </a:pPr>
            <a:r>
              <a:rPr lang="en-IN" sz="2400" dirty="0">
                <a:effectLst/>
                <a:latin typeface="Barlow Semi Condensed" panose="00000506000000000000" pitchFamily="2" charset="0"/>
                <a:ea typeface="Times New Roman" panose="02020603050405020304" pitchFamily="18" charset="0"/>
                <a:cs typeface="Arial" panose="020B0604020202020204" pitchFamily="34" charset="0"/>
              </a:rPr>
              <a:t>In this project, we focus on terrorism by analysing the dataset provided by START (Study of Terrorism and Response to Terrorism) Consortium to explore meaningful patterns and statistics.</a:t>
            </a:r>
            <a:endParaRPr lang="en-US" sz="2400" dirty="0">
              <a:effectLst/>
              <a:latin typeface="Barlow Semi Condensed" panose="00000506000000000000" pitchFamily="2"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1484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2B0B9B-A555-4BFC-85C2-91BE35789243}"/>
              </a:ext>
            </a:extLst>
          </p:cNvPr>
          <p:cNvSpPr>
            <a:spLocks noGrp="1"/>
          </p:cNvSpPr>
          <p:nvPr>
            <p:ph type="title"/>
          </p:nvPr>
        </p:nvSpPr>
        <p:spPr>
          <a:xfrm>
            <a:off x="1929875" y="380822"/>
            <a:ext cx="6764571" cy="1278384"/>
          </a:xfrm>
        </p:spPr>
        <p:txBody>
          <a:bodyPr>
            <a:normAutofit fontScale="90000"/>
          </a:bodyPr>
          <a:lstStyle/>
          <a:p>
            <a:r>
              <a:rPr lang="en-US" dirty="0"/>
              <a:t>Abstract</a:t>
            </a:r>
            <a:br>
              <a:rPr lang="en-US" dirty="0"/>
            </a:br>
            <a:endParaRPr lang="en-US" dirty="0"/>
          </a:p>
        </p:txBody>
      </p:sp>
      <p:sp>
        <p:nvSpPr>
          <p:cNvPr id="5" name="TextBox 4">
            <a:extLst>
              <a:ext uri="{FF2B5EF4-FFF2-40B4-BE49-F238E27FC236}">
                <a16:creationId xmlns:a16="http://schemas.microsoft.com/office/drawing/2014/main" id="{A1588F37-932C-4E4F-9E8A-8B46A6333B2C}"/>
              </a:ext>
            </a:extLst>
          </p:cNvPr>
          <p:cNvSpPr txBox="1"/>
          <p:nvPr/>
        </p:nvSpPr>
        <p:spPr>
          <a:xfrm>
            <a:off x="517125" y="2008846"/>
            <a:ext cx="7685842" cy="3046988"/>
          </a:xfrm>
          <a:prstGeom prst="rect">
            <a:avLst/>
          </a:prstGeom>
          <a:noFill/>
        </p:spPr>
        <p:txBody>
          <a:bodyPr wrap="square">
            <a:spAutoFit/>
          </a:bodyPr>
          <a:lstStyle/>
          <a:p>
            <a:pPr marL="0" indent="0">
              <a:buNone/>
            </a:pPr>
            <a:r>
              <a:rPr lang="en-US" sz="2400" dirty="0">
                <a:latin typeface="Barlow Semi Condensed" panose="00000506000000000000" pitchFamily="2" charset="0"/>
              </a:rPr>
              <a:t>The main objective is to visualize terrorism data and make it available to users in an easy to understand format. A project is designed which contains a collection of various analyses and visualizations to interpret patterns and trends in it. The project also contains a visualization tool that provides the user with dataset exploration capabilities. Lack of understanding and awareness about global terrorism leads to diverse opinions and common misconceptions among civilians.</a:t>
            </a:r>
          </a:p>
        </p:txBody>
      </p:sp>
    </p:spTree>
    <p:extLst>
      <p:ext uri="{BB962C8B-B14F-4D97-AF65-F5344CB8AC3E}">
        <p14:creationId xmlns:p14="http://schemas.microsoft.com/office/powerpoint/2010/main" val="135271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BB4249-DE64-48DE-B113-90305A845ABF}"/>
              </a:ext>
            </a:extLst>
          </p:cNvPr>
          <p:cNvSpPr>
            <a:spLocks noGrp="1"/>
          </p:cNvSpPr>
          <p:nvPr>
            <p:ph type="title"/>
          </p:nvPr>
        </p:nvSpPr>
        <p:spPr>
          <a:xfrm>
            <a:off x="347221" y="504446"/>
            <a:ext cx="6674802" cy="655320"/>
          </a:xfrm>
        </p:spPr>
        <p:txBody>
          <a:bodyPr>
            <a:normAutofit fontScale="90000"/>
          </a:bodyPr>
          <a:lstStyle/>
          <a:p>
            <a:r>
              <a:rPr lang="en" dirty="0"/>
              <a:t>LITERATURE REVIEW</a:t>
            </a:r>
            <a:endParaRPr lang="en-US" dirty="0"/>
          </a:p>
        </p:txBody>
      </p:sp>
      <p:pic>
        <p:nvPicPr>
          <p:cNvPr id="13" name="Picture 12">
            <a:extLst>
              <a:ext uri="{FF2B5EF4-FFF2-40B4-BE49-F238E27FC236}">
                <a16:creationId xmlns:a16="http://schemas.microsoft.com/office/drawing/2014/main" id="{3256A4CA-0185-4546-A2C9-C073233D20AF}"/>
              </a:ext>
            </a:extLst>
          </p:cNvPr>
          <p:cNvPicPr>
            <a:picLocks noChangeAspect="1"/>
          </p:cNvPicPr>
          <p:nvPr/>
        </p:nvPicPr>
        <p:blipFill>
          <a:blip r:embed="rId2"/>
          <a:stretch>
            <a:fillRect/>
          </a:stretch>
        </p:blipFill>
        <p:spPr>
          <a:xfrm>
            <a:off x="720627" y="1452760"/>
            <a:ext cx="1463279" cy="1402731"/>
          </a:xfrm>
          <a:prstGeom prst="rect">
            <a:avLst/>
          </a:prstGeom>
        </p:spPr>
      </p:pic>
      <p:pic>
        <p:nvPicPr>
          <p:cNvPr id="14" name="Picture 13">
            <a:extLst>
              <a:ext uri="{FF2B5EF4-FFF2-40B4-BE49-F238E27FC236}">
                <a16:creationId xmlns:a16="http://schemas.microsoft.com/office/drawing/2014/main" id="{5E076A76-625C-48E2-A70C-10F3F7242953}"/>
              </a:ext>
            </a:extLst>
          </p:cNvPr>
          <p:cNvPicPr>
            <a:picLocks noChangeAspect="1"/>
          </p:cNvPicPr>
          <p:nvPr/>
        </p:nvPicPr>
        <p:blipFill>
          <a:blip r:embed="rId3"/>
          <a:stretch>
            <a:fillRect/>
          </a:stretch>
        </p:blipFill>
        <p:spPr>
          <a:xfrm>
            <a:off x="720627" y="3349590"/>
            <a:ext cx="1463279" cy="864981"/>
          </a:xfrm>
          <a:prstGeom prst="rect">
            <a:avLst/>
          </a:prstGeom>
        </p:spPr>
      </p:pic>
      <p:pic>
        <p:nvPicPr>
          <p:cNvPr id="15" name="Picture 14">
            <a:extLst>
              <a:ext uri="{FF2B5EF4-FFF2-40B4-BE49-F238E27FC236}">
                <a16:creationId xmlns:a16="http://schemas.microsoft.com/office/drawing/2014/main" id="{8BCC43D5-FA93-4149-8E3D-C762D0FC08F9}"/>
              </a:ext>
            </a:extLst>
          </p:cNvPr>
          <p:cNvPicPr>
            <a:picLocks noChangeAspect="1"/>
          </p:cNvPicPr>
          <p:nvPr/>
        </p:nvPicPr>
        <p:blipFill>
          <a:blip r:embed="rId4"/>
          <a:stretch>
            <a:fillRect/>
          </a:stretch>
        </p:blipFill>
        <p:spPr>
          <a:xfrm>
            <a:off x="720628" y="4757702"/>
            <a:ext cx="1463279" cy="1083804"/>
          </a:xfrm>
          <a:prstGeom prst="rect">
            <a:avLst/>
          </a:prstGeom>
        </p:spPr>
      </p:pic>
      <p:sp>
        <p:nvSpPr>
          <p:cNvPr id="16" name="Google Shape;1194;p40">
            <a:extLst>
              <a:ext uri="{FF2B5EF4-FFF2-40B4-BE49-F238E27FC236}">
                <a16:creationId xmlns:a16="http://schemas.microsoft.com/office/drawing/2014/main" id="{90D45121-F41F-4657-8029-5C66DC700FFD}"/>
              </a:ext>
            </a:extLst>
          </p:cNvPr>
          <p:cNvSpPr txBox="1">
            <a:spLocks/>
          </p:cNvSpPr>
          <p:nvPr/>
        </p:nvSpPr>
        <p:spPr>
          <a:xfrm>
            <a:off x="3596222" y="1665875"/>
            <a:ext cx="2118000" cy="976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j-lt"/>
                <a:ea typeface="+mn-ea"/>
                <a:cs typeface="+mn-cs"/>
              </a:defRPr>
            </a:lvl1pPr>
          </a:lstStyle>
          <a:p>
            <a:pPr algn="ctr">
              <a:spcBef>
                <a:spcPts val="0"/>
              </a:spcBef>
            </a:pPr>
            <a:endParaRPr lang="en-US" b="1" dirty="0"/>
          </a:p>
        </p:txBody>
      </p:sp>
      <p:sp>
        <p:nvSpPr>
          <p:cNvPr id="17" name="Google Shape;1197;p40">
            <a:extLst>
              <a:ext uri="{FF2B5EF4-FFF2-40B4-BE49-F238E27FC236}">
                <a16:creationId xmlns:a16="http://schemas.microsoft.com/office/drawing/2014/main" id="{B2B1538F-83E2-440B-8C15-61655F171711}"/>
              </a:ext>
            </a:extLst>
          </p:cNvPr>
          <p:cNvSpPr txBox="1">
            <a:spLocks/>
          </p:cNvSpPr>
          <p:nvPr/>
        </p:nvSpPr>
        <p:spPr>
          <a:xfrm>
            <a:off x="3684622" y="3239126"/>
            <a:ext cx="2118000" cy="976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endParaRPr lang="en-US" dirty="0"/>
          </a:p>
        </p:txBody>
      </p:sp>
      <p:sp>
        <p:nvSpPr>
          <p:cNvPr id="18" name="Google Shape;1199;p40">
            <a:extLst>
              <a:ext uri="{FF2B5EF4-FFF2-40B4-BE49-F238E27FC236}">
                <a16:creationId xmlns:a16="http://schemas.microsoft.com/office/drawing/2014/main" id="{3B7ADBB7-8819-4398-B9DC-7DBC27F7A9B3}"/>
              </a:ext>
            </a:extLst>
          </p:cNvPr>
          <p:cNvSpPr txBox="1">
            <a:spLocks/>
          </p:cNvSpPr>
          <p:nvPr/>
        </p:nvSpPr>
        <p:spPr>
          <a:xfrm>
            <a:off x="3684622" y="4865006"/>
            <a:ext cx="2118000" cy="976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endParaRPr lang="en-US" dirty="0"/>
          </a:p>
        </p:txBody>
      </p:sp>
      <p:pic>
        <p:nvPicPr>
          <p:cNvPr id="19" name="Picture 18">
            <a:extLst>
              <a:ext uri="{FF2B5EF4-FFF2-40B4-BE49-F238E27FC236}">
                <a16:creationId xmlns:a16="http://schemas.microsoft.com/office/drawing/2014/main" id="{E9A2B78E-6F10-4871-803C-BC71183BD64C}"/>
              </a:ext>
            </a:extLst>
          </p:cNvPr>
          <p:cNvPicPr>
            <a:picLocks noChangeAspect="1"/>
          </p:cNvPicPr>
          <p:nvPr/>
        </p:nvPicPr>
        <p:blipFill>
          <a:blip r:embed="rId5"/>
          <a:stretch>
            <a:fillRect/>
          </a:stretch>
        </p:blipFill>
        <p:spPr>
          <a:xfrm>
            <a:off x="3348446" y="4794665"/>
            <a:ext cx="2121592" cy="975445"/>
          </a:xfrm>
          <a:prstGeom prst="rect">
            <a:avLst/>
          </a:prstGeom>
        </p:spPr>
      </p:pic>
      <p:pic>
        <p:nvPicPr>
          <p:cNvPr id="20" name="Picture 19">
            <a:extLst>
              <a:ext uri="{FF2B5EF4-FFF2-40B4-BE49-F238E27FC236}">
                <a16:creationId xmlns:a16="http://schemas.microsoft.com/office/drawing/2014/main" id="{A07EBCB4-076E-415C-9C54-13041625CB95}"/>
              </a:ext>
            </a:extLst>
          </p:cNvPr>
          <p:cNvPicPr>
            <a:picLocks noChangeAspect="1"/>
          </p:cNvPicPr>
          <p:nvPr/>
        </p:nvPicPr>
        <p:blipFill>
          <a:blip r:embed="rId6"/>
          <a:stretch>
            <a:fillRect/>
          </a:stretch>
        </p:blipFill>
        <p:spPr>
          <a:xfrm>
            <a:off x="3348446" y="1655338"/>
            <a:ext cx="2121592" cy="975445"/>
          </a:xfrm>
          <a:prstGeom prst="rect">
            <a:avLst/>
          </a:prstGeom>
        </p:spPr>
      </p:pic>
      <p:pic>
        <p:nvPicPr>
          <p:cNvPr id="21" name="Picture 20">
            <a:extLst>
              <a:ext uri="{FF2B5EF4-FFF2-40B4-BE49-F238E27FC236}">
                <a16:creationId xmlns:a16="http://schemas.microsoft.com/office/drawing/2014/main" id="{9B46B4C6-804C-4DB2-B516-823D00CA3745}"/>
              </a:ext>
            </a:extLst>
          </p:cNvPr>
          <p:cNvPicPr>
            <a:picLocks noChangeAspect="1"/>
          </p:cNvPicPr>
          <p:nvPr/>
        </p:nvPicPr>
        <p:blipFill>
          <a:blip r:embed="rId7"/>
          <a:stretch>
            <a:fillRect/>
          </a:stretch>
        </p:blipFill>
        <p:spPr>
          <a:xfrm>
            <a:off x="3348446" y="3239126"/>
            <a:ext cx="2121592" cy="975445"/>
          </a:xfrm>
          <a:prstGeom prst="rect">
            <a:avLst/>
          </a:prstGeom>
        </p:spPr>
      </p:pic>
      <p:sp>
        <p:nvSpPr>
          <p:cNvPr id="23" name="TextBox 22">
            <a:extLst>
              <a:ext uri="{FF2B5EF4-FFF2-40B4-BE49-F238E27FC236}">
                <a16:creationId xmlns:a16="http://schemas.microsoft.com/office/drawing/2014/main" id="{05E4E890-6940-40AA-BB37-F8360CD9FE51}"/>
              </a:ext>
            </a:extLst>
          </p:cNvPr>
          <p:cNvSpPr txBox="1"/>
          <p:nvPr/>
        </p:nvSpPr>
        <p:spPr>
          <a:xfrm>
            <a:off x="6269854" y="1655338"/>
            <a:ext cx="6094520" cy="923330"/>
          </a:xfrm>
          <a:prstGeom prst="rect">
            <a:avLst/>
          </a:prstGeom>
          <a:noFill/>
        </p:spPr>
        <p:txBody>
          <a:bodyPr wrap="square">
            <a:spAutoFit/>
          </a:bodyPr>
          <a:lstStyle/>
          <a:p>
            <a:r>
              <a:rPr lang="en-US" dirty="0"/>
              <a:t>There are parameters like religion or nationalism which are not defined in the dataset but have a major influence on contemporary terrorism</a:t>
            </a:r>
          </a:p>
        </p:txBody>
      </p:sp>
      <p:sp>
        <p:nvSpPr>
          <p:cNvPr id="25" name="TextBox 24">
            <a:extLst>
              <a:ext uri="{FF2B5EF4-FFF2-40B4-BE49-F238E27FC236}">
                <a16:creationId xmlns:a16="http://schemas.microsoft.com/office/drawing/2014/main" id="{72585243-BE21-4879-83D8-8EAA35E51EF4}"/>
              </a:ext>
            </a:extLst>
          </p:cNvPr>
          <p:cNvSpPr txBox="1"/>
          <p:nvPr/>
        </p:nvSpPr>
        <p:spPr>
          <a:xfrm>
            <a:off x="6269854" y="3239126"/>
            <a:ext cx="6183296" cy="923330"/>
          </a:xfrm>
          <a:prstGeom prst="rect">
            <a:avLst/>
          </a:prstGeom>
          <a:noFill/>
        </p:spPr>
        <p:txBody>
          <a:bodyPr wrap="square">
            <a:spAutoFit/>
          </a:bodyPr>
          <a:lstStyle/>
          <a:p>
            <a:pPr marL="0" indent="0"/>
            <a:r>
              <a:rPr lang="en-IN" sz="1800" dirty="0">
                <a:effectLst/>
                <a:latin typeface="Barlow Semi Condensed" panose="00000506000000000000" pitchFamily="2" charset="0"/>
                <a:ea typeface="Times New Roman" panose="02020603050405020304" pitchFamily="18" charset="0"/>
                <a:cs typeface="Arial" panose="020B0604020202020204" pitchFamily="34" charset="0"/>
              </a:rPr>
              <a:t>Religion has been a very controversial topic among researchers about whether religion influences terrorism or not and if it does, </a:t>
            </a:r>
          </a:p>
          <a:p>
            <a:pPr marL="0" indent="0"/>
            <a:r>
              <a:rPr lang="en-IN" sz="1800" dirty="0">
                <a:effectLst/>
                <a:latin typeface="Barlow Semi Condensed" panose="00000506000000000000" pitchFamily="2" charset="0"/>
                <a:ea typeface="Times New Roman" panose="02020603050405020304" pitchFamily="18" charset="0"/>
                <a:cs typeface="Arial" panose="020B0604020202020204" pitchFamily="34" charset="0"/>
              </a:rPr>
              <a:t>up to what extent. </a:t>
            </a:r>
          </a:p>
        </p:txBody>
      </p:sp>
      <p:sp>
        <p:nvSpPr>
          <p:cNvPr id="27" name="TextBox 26">
            <a:extLst>
              <a:ext uri="{FF2B5EF4-FFF2-40B4-BE49-F238E27FC236}">
                <a16:creationId xmlns:a16="http://schemas.microsoft.com/office/drawing/2014/main" id="{28E86B2A-F712-45A7-B6CF-267692FC2D11}"/>
              </a:ext>
            </a:extLst>
          </p:cNvPr>
          <p:cNvSpPr txBox="1"/>
          <p:nvPr/>
        </p:nvSpPr>
        <p:spPr>
          <a:xfrm>
            <a:off x="6269854" y="4959221"/>
            <a:ext cx="6227684" cy="646331"/>
          </a:xfrm>
          <a:prstGeom prst="rect">
            <a:avLst/>
          </a:prstGeom>
          <a:noFill/>
        </p:spPr>
        <p:txBody>
          <a:bodyPr wrap="square">
            <a:spAutoFit/>
          </a:bodyPr>
          <a:lstStyle/>
          <a:p>
            <a:pPr marL="0" lvl="0" indent="0" algn="l" rtl="0">
              <a:spcBef>
                <a:spcPts val="0"/>
              </a:spcBef>
              <a:spcAft>
                <a:spcPts val="0"/>
              </a:spcAft>
              <a:buNone/>
            </a:pPr>
            <a:r>
              <a:rPr lang="en-US" dirty="0">
                <a:latin typeface="Times New Roman" panose="02020603050405020304" pitchFamily="18" charset="0"/>
                <a:ea typeface="Times New Roman" panose="02020603050405020304" pitchFamily="18" charset="0"/>
                <a:cs typeface="Arial" panose="020B0604020202020204" pitchFamily="34" charset="0"/>
              </a:rPr>
              <a:t>Government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idealization has been one of the major motivating factors leading to fanaticism and in turn, evolve into terrorism</a:t>
            </a:r>
            <a:endParaRPr lang="en-US" dirty="0"/>
          </a:p>
        </p:txBody>
      </p:sp>
    </p:spTree>
    <p:extLst>
      <p:ext uri="{BB962C8B-B14F-4D97-AF65-F5344CB8AC3E}">
        <p14:creationId xmlns:p14="http://schemas.microsoft.com/office/powerpoint/2010/main" val="409868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770928-8070-4C23-BDDE-D2220B71DA9E}"/>
              </a:ext>
            </a:extLst>
          </p:cNvPr>
          <p:cNvSpPr>
            <a:spLocks noGrp="1"/>
          </p:cNvSpPr>
          <p:nvPr>
            <p:ph type="dt" sz="half" idx="2"/>
          </p:nvPr>
        </p:nvSpPr>
        <p:spPr/>
        <p:txBody>
          <a:bodyPr/>
          <a:lstStyle/>
          <a:p>
            <a:fld id="{90EA6C54-2562-43EA-9A1B-F808D04718E7}" type="datetime1">
              <a:rPr lang="en-US" smtClean="0"/>
              <a:t>11/24/2021</a:t>
            </a:fld>
            <a:endParaRPr lang="en-US" dirty="0"/>
          </a:p>
        </p:txBody>
      </p:sp>
      <p:sp>
        <p:nvSpPr>
          <p:cNvPr id="3" name="Slide Number Placeholder 2">
            <a:extLst>
              <a:ext uri="{FF2B5EF4-FFF2-40B4-BE49-F238E27FC236}">
                <a16:creationId xmlns:a16="http://schemas.microsoft.com/office/drawing/2014/main" id="{BDE71256-500E-4BCA-ADD1-EA56D8E6CE5E}"/>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5" name="Title 4">
            <a:extLst>
              <a:ext uri="{FF2B5EF4-FFF2-40B4-BE49-F238E27FC236}">
                <a16:creationId xmlns:a16="http://schemas.microsoft.com/office/drawing/2014/main" id="{D9AF7ACF-4E95-4982-A731-A87FEB94D411}"/>
              </a:ext>
            </a:extLst>
          </p:cNvPr>
          <p:cNvSpPr>
            <a:spLocks noGrp="1"/>
          </p:cNvSpPr>
          <p:nvPr>
            <p:ph type="title"/>
          </p:nvPr>
        </p:nvSpPr>
        <p:spPr>
          <a:xfrm>
            <a:off x="460766" y="1360503"/>
            <a:ext cx="11308988" cy="4089719"/>
          </a:xfrm>
        </p:spPr>
        <p:txBody>
          <a:bodyPr>
            <a:noAutofit/>
          </a:bodyPr>
          <a:lstStyle/>
          <a:p>
            <a:r>
              <a:rPr lang="en-US" sz="2400" dirty="0">
                <a:effectLst/>
                <a:latin typeface="Times New Roman" panose="02020603050405020304" pitchFamily="18" charset="0"/>
                <a:ea typeface="Times New Roman" panose="02020603050405020304" pitchFamily="18" charset="0"/>
                <a:cs typeface="Arial" panose="020B0604020202020204" pitchFamily="34" charset="0"/>
              </a:rPr>
              <a:t>Most of the operations on the dataset are done by R Studio. R is used for data pre-processing, data modelling, analyses, and visualization. Anaconda is used as an open-source python distribution for handling R based dependencies and provide a environment for code development</a:t>
            </a:r>
            <a:endParaRPr lang="en-US" sz="2400" dirty="0"/>
          </a:p>
        </p:txBody>
      </p:sp>
      <p:sp>
        <p:nvSpPr>
          <p:cNvPr id="8" name="TextBox 7">
            <a:extLst>
              <a:ext uri="{FF2B5EF4-FFF2-40B4-BE49-F238E27FC236}">
                <a16:creationId xmlns:a16="http://schemas.microsoft.com/office/drawing/2014/main" id="{10F551AC-621E-43B1-83E1-081A9C09423C}"/>
              </a:ext>
            </a:extLst>
          </p:cNvPr>
          <p:cNvSpPr txBox="1"/>
          <p:nvPr/>
        </p:nvSpPr>
        <p:spPr>
          <a:xfrm>
            <a:off x="1396012" y="256009"/>
            <a:ext cx="6094520" cy="707886"/>
          </a:xfrm>
          <a:prstGeom prst="rect">
            <a:avLst/>
          </a:prstGeom>
          <a:noFill/>
        </p:spPr>
        <p:txBody>
          <a:bodyPr wrap="square">
            <a:spAutoFit/>
          </a:bodyPr>
          <a:lstStyle/>
          <a:p>
            <a:r>
              <a:rPr lang="en-US" sz="4000" dirty="0"/>
              <a:t>Methodology</a:t>
            </a:r>
          </a:p>
        </p:txBody>
      </p:sp>
    </p:spTree>
    <p:extLst>
      <p:ext uri="{BB962C8B-B14F-4D97-AF65-F5344CB8AC3E}">
        <p14:creationId xmlns:p14="http://schemas.microsoft.com/office/powerpoint/2010/main" val="145642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EEC23-8BB4-424F-B1C1-47CF8A1A55A0}"/>
              </a:ext>
            </a:extLst>
          </p:cNvPr>
          <p:cNvSpPr>
            <a:spLocks noGrp="1"/>
          </p:cNvSpPr>
          <p:nvPr>
            <p:ph type="dt" sz="half" idx="2"/>
          </p:nvPr>
        </p:nvSpPr>
        <p:spPr/>
        <p:txBody>
          <a:bodyPr/>
          <a:lstStyle/>
          <a:p>
            <a:fld id="{90EA6C54-2562-43EA-9A1B-F808D04718E7}" type="datetime1">
              <a:rPr lang="en-US" smtClean="0"/>
              <a:t>11/24/2021</a:t>
            </a:fld>
            <a:endParaRPr lang="en-US" dirty="0"/>
          </a:p>
        </p:txBody>
      </p:sp>
      <p:sp>
        <p:nvSpPr>
          <p:cNvPr id="3" name="Slide Number Placeholder 2">
            <a:extLst>
              <a:ext uri="{FF2B5EF4-FFF2-40B4-BE49-F238E27FC236}">
                <a16:creationId xmlns:a16="http://schemas.microsoft.com/office/drawing/2014/main" id="{5534A2E9-030A-47BE-8BB4-272FCD62A40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4" name="Title 3">
            <a:extLst>
              <a:ext uri="{FF2B5EF4-FFF2-40B4-BE49-F238E27FC236}">
                <a16:creationId xmlns:a16="http://schemas.microsoft.com/office/drawing/2014/main" id="{377CADC2-384D-4C02-B223-6623E6503374}"/>
              </a:ext>
            </a:extLst>
          </p:cNvPr>
          <p:cNvSpPr>
            <a:spLocks noGrp="1"/>
          </p:cNvSpPr>
          <p:nvPr>
            <p:ph type="title"/>
          </p:nvPr>
        </p:nvSpPr>
        <p:spPr>
          <a:xfrm>
            <a:off x="-133349" y="724851"/>
            <a:ext cx="12191999" cy="2242441"/>
          </a:xfrm>
        </p:spPr>
        <p:txBody>
          <a:bodyPr>
            <a:noAutofit/>
          </a:bodyPr>
          <a:lstStyle/>
          <a:p>
            <a:r>
              <a:rPr lang="en-IN" sz="6000" dirty="0"/>
              <a:t>Terrorism faced in India in 2001</a:t>
            </a:r>
          </a:p>
        </p:txBody>
      </p:sp>
      <p:pic>
        <p:nvPicPr>
          <p:cNvPr id="9" name="Picture 8">
            <a:extLst>
              <a:ext uri="{FF2B5EF4-FFF2-40B4-BE49-F238E27FC236}">
                <a16:creationId xmlns:a16="http://schemas.microsoft.com/office/drawing/2014/main" id="{3E3E4092-0E16-4660-8663-40A2362E8BCD}"/>
              </a:ext>
            </a:extLst>
          </p:cNvPr>
          <p:cNvPicPr>
            <a:picLocks noChangeAspect="1"/>
          </p:cNvPicPr>
          <p:nvPr/>
        </p:nvPicPr>
        <p:blipFill>
          <a:blip r:embed="rId2"/>
          <a:stretch>
            <a:fillRect/>
          </a:stretch>
        </p:blipFill>
        <p:spPr>
          <a:xfrm>
            <a:off x="0" y="2798319"/>
            <a:ext cx="5570290" cy="2736416"/>
          </a:xfrm>
          <a:prstGeom prst="rect">
            <a:avLst/>
          </a:prstGeom>
        </p:spPr>
      </p:pic>
      <p:pic>
        <p:nvPicPr>
          <p:cNvPr id="11" name="Picture 10">
            <a:extLst>
              <a:ext uri="{FF2B5EF4-FFF2-40B4-BE49-F238E27FC236}">
                <a16:creationId xmlns:a16="http://schemas.microsoft.com/office/drawing/2014/main" id="{7C4F311C-C610-4D64-9D00-BD7839801E25}"/>
              </a:ext>
            </a:extLst>
          </p:cNvPr>
          <p:cNvPicPr>
            <a:picLocks noChangeAspect="1"/>
          </p:cNvPicPr>
          <p:nvPr/>
        </p:nvPicPr>
        <p:blipFill>
          <a:blip r:embed="rId3"/>
          <a:stretch>
            <a:fillRect/>
          </a:stretch>
        </p:blipFill>
        <p:spPr>
          <a:xfrm>
            <a:off x="5570290" y="2798319"/>
            <a:ext cx="6621710" cy="2736416"/>
          </a:xfrm>
          <a:prstGeom prst="rect">
            <a:avLst/>
          </a:prstGeom>
        </p:spPr>
      </p:pic>
    </p:spTree>
    <p:extLst>
      <p:ext uri="{BB962C8B-B14F-4D97-AF65-F5344CB8AC3E}">
        <p14:creationId xmlns:p14="http://schemas.microsoft.com/office/powerpoint/2010/main" val="380147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7EE737B-2853-4A07-B8C9-63532F8A1DD1}"/>
              </a:ext>
            </a:extLst>
          </p:cNvPr>
          <p:cNvSpPr>
            <a:spLocks noGrp="1"/>
          </p:cNvSpPr>
          <p:nvPr>
            <p:ph type="dt" sz="half" idx="2"/>
          </p:nvPr>
        </p:nvSpPr>
        <p:spPr/>
        <p:txBody>
          <a:bodyPr/>
          <a:lstStyle/>
          <a:p>
            <a:fld id="{C09D4DA8-2D4A-4F06-BECA-044AF4113FB4}" type="datetime1">
              <a:rPr lang="en-US" smtClean="0"/>
              <a:t>11/24/2021</a:t>
            </a:fld>
            <a:endParaRPr lang="en-US" dirty="0"/>
          </a:p>
        </p:txBody>
      </p:sp>
      <p:sp>
        <p:nvSpPr>
          <p:cNvPr id="4" name="Slide Number Placeholder 3">
            <a:extLst>
              <a:ext uri="{FF2B5EF4-FFF2-40B4-BE49-F238E27FC236}">
                <a16:creationId xmlns:a16="http://schemas.microsoft.com/office/drawing/2014/main" id="{5B5BBA70-0B68-4DCD-BDE1-352CFA7C33F4}"/>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5" name="Title 4">
            <a:extLst>
              <a:ext uri="{FF2B5EF4-FFF2-40B4-BE49-F238E27FC236}">
                <a16:creationId xmlns:a16="http://schemas.microsoft.com/office/drawing/2014/main" id="{7A60AEB0-B925-479B-B214-ED7966688A7C}"/>
              </a:ext>
            </a:extLst>
          </p:cNvPr>
          <p:cNvSpPr>
            <a:spLocks noGrp="1"/>
          </p:cNvSpPr>
          <p:nvPr>
            <p:ph type="title"/>
          </p:nvPr>
        </p:nvSpPr>
        <p:spPr>
          <a:xfrm>
            <a:off x="133350" y="419125"/>
            <a:ext cx="9513116" cy="2242441"/>
          </a:xfrm>
        </p:spPr>
        <p:txBody>
          <a:bodyPr>
            <a:normAutofit/>
          </a:bodyPr>
          <a:lstStyle/>
          <a:p>
            <a:r>
              <a:rPr lang="en-US" sz="5400" dirty="0"/>
              <a:t>Total No of Attacks by Year</a:t>
            </a:r>
            <a:endParaRPr lang="en-IN" sz="5400" dirty="0"/>
          </a:p>
        </p:txBody>
      </p:sp>
      <p:pic>
        <p:nvPicPr>
          <p:cNvPr id="7" name="Picture 6">
            <a:extLst>
              <a:ext uri="{FF2B5EF4-FFF2-40B4-BE49-F238E27FC236}">
                <a16:creationId xmlns:a16="http://schemas.microsoft.com/office/drawing/2014/main" id="{68C01005-DB60-45AF-81D6-B013F3A26DDE}"/>
              </a:ext>
            </a:extLst>
          </p:cNvPr>
          <p:cNvPicPr>
            <a:picLocks noChangeAspect="1"/>
          </p:cNvPicPr>
          <p:nvPr/>
        </p:nvPicPr>
        <p:blipFill>
          <a:blip r:embed="rId2"/>
          <a:stretch>
            <a:fillRect/>
          </a:stretch>
        </p:blipFill>
        <p:spPr>
          <a:xfrm>
            <a:off x="1258349" y="1897226"/>
            <a:ext cx="9160778" cy="4893837"/>
          </a:xfrm>
          <a:prstGeom prst="rect">
            <a:avLst/>
          </a:prstGeom>
        </p:spPr>
      </p:pic>
    </p:spTree>
    <p:extLst>
      <p:ext uri="{BB962C8B-B14F-4D97-AF65-F5344CB8AC3E}">
        <p14:creationId xmlns:p14="http://schemas.microsoft.com/office/powerpoint/2010/main" val="1464948237"/>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149</TotalTime>
  <Words>903</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Barlow Semi Condensed</vt:lpstr>
      <vt:lpstr>Biome Light</vt:lpstr>
      <vt:lpstr>Calibri</vt:lpstr>
      <vt:lpstr>Lexend Giga</vt:lpstr>
      <vt:lpstr>Times New Roman</vt:lpstr>
      <vt:lpstr>Office Theme</vt:lpstr>
      <vt:lpstr>VISUAL ANALYSIS OF terrorism Counter Measuring </vt:lpstr>
      <vt:lpstr>Agenda</vt:lpstr>
      <vt:lpstr>TEAM MEMBERS</vt:lpstr>
      <vt:lpstr>PowerPoint Presentation</vt:lpstr>
      <vt:lpstr>Abstract </vt:lpstr>
      <vt:lpstr>LITERATURE REVIEW</vt:lpstr>
      <vt:lpstr>Most of the operations on the dataset are done by R Studio. R is used for data pre-processing, data modelling, analyses, and visualization. Anaconda is used as an open-source python distribution for handling R based dependencies and provide a environment for code development</vt:lpstr>
      <vt:lpstr>Terrorism faced in India in 2001</vt:lpstr>
      <vt:lpstr>Total No of Attacks by Year</vt:lpstr>
      <vt:lpstr>Total No of Attacks by countries</vt:lpstr>
      <vt:lpstr>Total No of Attacks by Region</vt:lpstr>
      <vt:lpstr>USA Terror attacks</vt:lpstr>
      <vt:lpstr>India Terror attacks</vt:lpstr>
      <vt:lpstr>Analysing terror in India</vt:lpstr>
      <vt:lpstr>Prominent weapons used</vt:lpstr>
      <vt:lpstr>Institutions attacked</vt:lpstr>
      <vt:lpstr>Future Work</vt:lpstr>
      <vt:lpstr>Future Work</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ANALYSIS OF terrorism Counter Measuring </dc:title>
  <dc:creator>tarun bollineni</dc:creator>
  <cp:lastModifiedBy>Shreyash Prasad</cp:lastModifiedBy>
  <cp:revision>10</cp:revision>
  <dcterms:created xsi:type="dcterms:W3CDTF">2021-11-17T11:28:04Z</dcterms:created>
  <dcterms:modified xsi:type="dcterms:W3CDTF">2021-11-24T04:51:51Z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