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6A93CA4-7FB6-4D7B-8BC2-62C9AA7126F5}" type="slidenum">
              <a:rPr lang="en-IN" smtClean="0"/>
              <a:t>‹#›</a:t>
            </a:fld>
            <a:endParaRPr lang="en-IN"/>
          </a:p>
        </p:txBody>
      </p:sp>
    </p:spTree>
    <p:extLst>
      <p:ext uri="{BB962C8B-B14F-4D97-AF65-F5344CB8AC3E}">
        <p14:creationId xmlns:p14="http://schemas.microsoft.com/office/powerpoint/2010/main" val="35025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7A688-87FF-4EBA-805B-98151E54A97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199771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2521629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2751363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63763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47A688-87FF-4EBA-805B-98151E54A97D}"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112595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47A688-87FF-4EBA-805B-98151E54A97D}"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143561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2768666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376494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277514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7A688-87FF-4EBA-805B-98151E54A97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238464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7A688-87FF-4EBA-805B-98151E54A97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330884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7A688-87FF-4EBA-805B-98151E54A97D}"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97723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7A688-87FF-4EBA-805B-98151E54A97D}"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178171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7A688-87FF-4EBA-805B-98151E54A97D}"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54345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7A688-87FF-4EBA-805B-98151E54A97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393849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7A688-87FF-4EBA-805B-98151E54A97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A93CA4-7FB6-4D7B-8BC2-62C9AA7126F5}" type="slidenum">
              <a:rPr lang="en-IN" smtClean="0"/>
              <a:t>‹#›</a:t>
            </a:fld>
            <a:endParaRPr lang="en-IN"/>
          </a:p>
        </p:txBody>
      </p:sp>
    </p:spTree>
    <p:extLst>
      <p:ext uri="{BB962C8B-B14F-4D97-AF65-F5344CB8AC3E}">
        <p14:creationId xmlns:p14="http://schemas.microsoft.com/office/powerpoint/2010/main" val="412575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047A688-87FF-4EBA-805B-98151E54A97D}" type="datetimeFigureOut">
              <a:rPr lang="en-IN" smtClean="0"/>
              <a:t>27-08-2023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6A93CA4-7FB6-4D7B-8BC2-62C9AA7126F5}" type="slidenum">
              <a:rPr lang="en-IN" smtClean="0"/>
              <a:t>‹#›</a:t>
            </a:fld>
            <a:endParaRPr lang="en-IN"/>
          </a:p>
        </p:txBody>
      </p:sp>
    </p:spTree>
    <p:extLst>
      <p:ext uri="{BB962C8B-B14F-4D97-AF65-F5344CB8AC3E}">
        <p14:creationId xmlns:p14="http://schemas.microsoft.com/office/powerpoint/2010/main" val="966970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9316223/" TargetMode="External"/><Relationship Id="rId2" Type="http://schemas.openxmlformats.org/officeDocument/2006/relationships/hyperlink" Target="https://ieeexplore.ieee.org/document/9404177/" TargetMode="External"/><Relationship Id="rId1" Type="http://schemas.openxmlformats.org/officeDocument/2006/relationships/slideLayout" Target="../slideLayouts/slideLayout2.xml"/><Relationship Id="rId6" Type="http://schemas.openxmlformats.org/officeDocument/2006/relationships/hyperlink" Target="https://ieeexplore.ieee.org/document/9133399/" TargetMode="External"/><Relationship Id="rId5" Type="http://schemas.openxmlformats.org/officeDocument/2006/relationships/hyperlink" Target="https://ieeexplore.ieee.org/document/9733885/" TargetMode="External"/><Relationship Id="rId4" Type="http://schemas.openxmlformats.org/officeDocument/2006/relationships/hyperlink" Target="https://ieeexplore.ieee.org/document/94207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8653-9B5C-27D5-C70A-E82D0096D9E5}"/>
              </a:ext>
            </a:extLst>
          </p:cNvPr>
          <p:cNvSpPr>
            <a:spLocks noGrp="1"/>
          </p:cNvSpPr>
          <p:nvPr>
            <p:ph type="ctrTitle"/>
          </p:nvPr>
        </p:nvSpPr>
        <p:spPr>
          <a:xfrm>
            <a:off x="1154955" y="2099733"/>
            <a:ext cx="7421154" cy="1750372"/>
          </a:xfrm>
        </p:spPr>
        <p:txBody>
          <a:bodyPr/>
          <a:lstStyle/>
          <a:p>
            <a:r>
              <a:rPr lang="en-US" dirty="0"/>
              <a:t>Cloud Computing Security</a:t>
            </a:r>
            <a:endParaRPr lang="en-IN" dirty="0"/>
          </a:p>
        </p:txBody>
      </p:sp>
      <p:sp>
        <p:nvSpPr>
          <p:cNvPr id="3" name="Subtitle 2">
            <a:extLst>
              <a:ext uri="{FF2B5EF4-FFF2-40B4-BE49-F238E27FC236}">
                <a16:creationId xmlns:a16="http://schemas.microsoft.com/office/drawing/2014/main" id="{2D9A6425-3A0D-A99F-B8CD-125C275A0745}"/>
              </a:ext>
            </a:extLst>
          </p:cNvPr>
          <p:cNvSpPr>
            <a:spLocks noGrp="1"/>
          </p:cNvSpPr>
          <p:nvPr>
            <p:ph type="subTitle" idx="1"/>
          </p:nvPr>
        </p:nvSpPr>
        <p:spPr>
          <a:xfrm>
            <a:off x="1154955" y="4228739"/>
            <a:ext cx="9683091" cy="1161407"/>
          </a:xfrm>
        </p:spPr>
        <p:txBody>
          <a:bodyPr>
            <a:noAutofit/>
          </a:bodyPr>
          <a:lstStyle/>
          <a:p>
            <a:r>
              <a:rPr lang="en-US" dirty="0">
                <a:solidFill>
                  <a:schemeClr val="bg1"/>
                </a:solidFill>
              </a:rPr>
              <a:t>Investigate the security issues and challenges associated with cloud computing, such as data privacy, data breaches, and secure access control, and explore the existing solutions and protocols</a:t>
            </a:r>
            <a:endParaRPr lang="en-IN" dirty="0">
              <a:solidFill>
                <a:schemeClr val="bg1"/>
              </a:solidFill>
            </a:endParaRPr>
          </a:p>
        </p:txBody>
      </p:sp>
      <p:sp>
        <p:nvSpPr>
          <p:cNvPr id="4" name="Title 1">
            <a:extLst>
              <a:ext uri="{FF2B5EF4-FFF2-40B4-BE49-F238E27FC236}">
                <a16:creationId xmlns:a16="http://schemas.microsoft.com/office/drawing/2014/main" id="{B35D08DE-9B41-D5E7-9F50-BF9228B8E41B}"/>
              </a:ext>
            </a:extLst>
          </p:cNvPr>
          <p:cNvSpPr txBox="1">
            <a:spLocks/>
          </p:cNvSpPr>
          <p:nvPr/>
        </p:nvSpPr>
        <p:spPr bwMode="gray">
          <a:xfrm>
            <a:off x="1249603" y="1058779"/>
            <a:ext cx="6643112" cy="54864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t>Cyber Security</a:t>
            </a:r>
          </a:p>
        </p:txBody>
      </p:sp>
    </p:spTree>
    <p:extLst>
      <p:ext uri="{BB962C8B-B14F-4D97-AF65-F5344CB8AC3E}">
        <p14:creationId xmlns:p14="http://schemas.microsoft.com/office/powerpoint/2010/main" val="227081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A745-69A8-2C4F-9027-70ED269269EF}"/>
              </a:ext>
            </a:extLst>
          </p:cNvPr>
          <p:cNvSpPr>
            <a:spLocks noGrp="1"/>
          </p:cNvSpPr>
          <p:nvPr>
            <p:ph type="title"/>
          </p:nvPr>
        </p:nvSpPr>
        <p:spPr/>
        <p:txBody>
          <a:bodyPr/>
          <a:lstStyle/>
          <a:p>
            <a:r>
              <a:rPr lang="en-US" dirty="0"/>
              <a:t>Cloud Computing Security</a:t>
            </a:r>
            <a:endParaRPr lang="en-IN" dirty="0"/>
          </a:p>
        </p:txBody>
      </p:sp>
      <p:sp>
        <p:nvSpPr>
          <p:cNvPr id="3" name="Content Placeholder 2">
            <a:extLst>
              <a:ext uri="{FF2B5EF4-FFF2-40B4-BE49-F238E27FC236}">
                <a16:creationId xmlns:a16="http://schemas.microsoft.com/office/drawing/2014/main" id="{E283F170-BE68-35C0-6E2A-BE0D253FEB58}"/>
              </a:ext>
            </a:extLst>
          </p:cNvPr>
          <p:cNvSpPr>
            <a:spLocks noGrp="1"/>
          </p:cNvSpPr>
          <p:nvPr>
            <p:ph idx="1"/>
          </p:nvPr>
        </p:nvSpPr>
        <p:spPr>
          <a:xfrm>
            <a:off x="644893" y="2603499"/>
            <a:ext cx="11030551" cy="3614421"/>
          </a:xfrm>
        </p:spPr>
        <p:txBody>
          <a:bodyPr>
            <a:noAutofit/>
          </a:bodyPr>
          <a:lstStyle/>
          <a:p>
            <a:pPr algn="l"/>
            <a:r>
              <a:rPr lang="en-US" sz="2400" b="0" i="0" dirty="0">
                <a:solidFill>
                  <a:schemeClr val="tx1"/>
                </a:solidFill>
                <a:effectLst/>
                <a:latin typeface="Google Sans"/>
              </a:rPr>
              <a:t>Cloud computing is a way to deliver hosted services over the Internet. This means that businesses and individuals can access applications, data, and computing resources without having to own or manage their own hardware and software.</a:t>
            </a:r>
          </a:p>
          <a:p>
            <a:pPr algn="l"/>
            <a:r>
              <a:rPr lang="en-US" sz="2400" b="0" i="0" dirty="0">
                <a:solidFill>
                  <a:schemeClr val="tx1"/>
                </a:solidFill>
                <a:effectLst/>
                <a:latin typeface="Google Sans"/>
              </a:rPr>
              <a:t>Cloud computing offers a number of benefits, including scalability, flexibility, and cost savings. However, it also introduces new security challenges.</a:t>
            </a:r>
          </a:p>
          <a:p>
            <a:pPr algn="l">
              <a:buFont typeface="Arial" panose="020B0604020202020204" pitchFamily="34" charset="0"/>
              <a:buChar char="•"/>
            </a:pPr>
            <a:r>
              <a:rPr lang="en-US" sz="2400" b="0" i="0" dirty="0">
                <a:solidFill>
                  <a:schemeClr val="tx1"/>
                </a:solidFill>
                <a:effectLst/>
                <a:latin typeface="Google Sans"/>
              </a:rPr>
              <a:t>Data privacy: Cloud providers have access to customer data, which raises concerns about data privacy and security.</a:t>
            </a:r>
          </a:p>
          <a:p>
            <a:pPr algn="l">
              <a:buFont typeface="Arial" panose="020B0604020202020204" pitchFamily="34" charset="0"/>
              <a:buChar char="•"/>
            </a:pPr>
            <a:r>
              <a:rPr lang="en-US" sz="2400" b="0" i="0" dirty="0">
                <a:solidFill>
                  <a:schemeClr val="tx1"/>
                </a:solidFill>
                <a:effectLst/>
                <a:latin typeface="Google Sans"/>
              </a:rPr>
              <a:t>Data breaches: Cloud providers are increasingly targeted by cyberattacks, which can lead to data breaches.</a:t>
            </a:r>
          </a:p>
          <a:p>
            <a:pPr algn="l">
              <a:buFont typeface="Arial" panose="020B0604020202020204" pitchFamily="34" charset="0"/>
              <a:buChar char="•"/>
            </a:pPr>
            <a:endParaRPr lang="en-US" sz="1400" b="0" i="0" dirty="0">
              <a:solidFill>
                <a:schemeClr val="tx1"/>
              </a:solidFill>
              <a:effectLst/>
              <a:latin typeface="Google Sans"/>
            </a:endParaRPr>
          </a:p>
          <a:p>
            <a:endParaRPr lang="en-IN" sz="1400" dirty="0"/>
          </a:p>
        </p:txBody>
      </p:sp>
    </p:spTree>
    <p:extLst>
      <p:ext uri="{BB962C8B-B14F-4D97-AF65-F5344CB8AC3E}">
        <p14:creationId xmlns:p14="http://schemas.microsoft.com/office/powerpoint/2010/main" val="72219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02F7-F992-F257-303F-CED6ED1EB481}"/>
              </a:ext>
            </a:extLst>
          </p:cNvPr>
          <p:cNvSpPr>
            <a:spLocks noGrp="1"/>
          </p:cNvSpPr>
          <p:nvPr>
            <p:ph type="title"/>
          </p:nvPr>
        </p:nvSpPr>
        <p:spPr/>
        <p:txBody>
          <a:bodyPr/>
          <a:lstStyle/>
          <a:p>
            <a:r>
              <a:rPr lang="en-US" dirty="0"/>
              <a:t>Cloud Computing Security</a:t>
            </a:r>
            <a:endParaRPr lang="en-IN" dirty="0"/>
          </a:p>
        </p:txBody>
      </p:sp>
      <p:sp>
        <p:nvSpPr>
          <p:cNvPr id="3" name="Content Placeholder 2">
            <a:extLst>
              <a:ext uri="{FF2B5EF4-FFF2-40B4-BE49-F238E27FC236}">
                <a16:creationId xmlns:a16="http://schemas.microsoft.com/office/drawing/2014/main" id="{BB56D470-FA27-0C1E-3076-53164F653324}"/>
              </a:ext>
            </a:extLst>
          </p:cNvPr>
          <p:cNvSpPr>
            <a:spLocks noGrp="1"/>
          </p:cNvSpPr>
          <p:nvPr>
            <p:ph idx="1"/>
          </p:nvPr>
        </p:nvSpPr>
        <p:spPr>
          <a:xfrm>
            <a:off x="837322" y="2709378"/>
            <a:ext cx="10222106" cy="3416300"/>
          </a:xfrm>
        </p:spPr>
        <p:txBody>
          <a:bodyPr>
            <a:normAutofit/>
          </a:bodyPr>
          <a:lstStyle/>
          <a:p>
            <a:pPr algn="l">
              <a:buFont typeface="Arial" panose="020B0604020202020204" pitchFamily="34" charset="0"/>
              <a:buChar char="•"/>
            </a:pPr>
            <a:r>
              <a:rPr lang="en-US" sz="2400" b="0" i="0" dirty="0">
                <a:solidFill>
                  <a:schemeClr val="tx1"/>
                </a:solidFill>
                <a:effectLst/>
                <a:latin typeface="Google Sans"/>
              </a:rPr>
              <a:t>Secure access control: Cloud providers need to implement strong access control measures to prevent unauthorized access to customer data.</a:t>
            </a:r>
          </a:p>
          <a:p>
            <a:pPr algn="l">
              <a:buFont typeface="Arial" panose="020B0604020202020204" pitchFamily="34" charset="0"/>
              <a:buChar char="•"/>
            </a:pPr>
            <a:r>
              <a:rPr lang="en-US" sz="2400" b="0" i="0" dirty="0">
                <a:solidFill>
                  <a:schemeClr val="tx1"/>
                </a:solidFill>
                <a:effectLst/>
                <a:latin typeface="Google Sans"/>
              </a:rPr>
              <a:t>Compliance: Cloud providers need to comply with a variety of regulations, such as the General Data Protection Regulation (GDPR).</a:t>
            </a:r>
          </a:p>
          <a:p>
            <a:pPr algn="l"/>
            <a:r>
              <a:rPr lang="en-US" sz="2400" b="0" i="0" dirty="0">
                <a:solidFill>
                  <a:schemeClr val="tx1"/>
                </a:solidFill>
                <a:effectLst/>
                <a:latin typeface="Google Sans"/>
              </a:rPr>
              <a:t>There are a number of existing solutions and protocols that can help to address the security challenges of cloud computing. These include:</a:t>
            </a:r>
          </a:p>
          <a:p>
            <a:pPr algn="l">
              <a:buFont typeface="Arial" panose="020B0604020202020204" pitchFamily="34" charset="0"/>
              <a:buChar char="•"/>
            </a:pPr>
            <a:r>
              <a:rPr lang="en-US" sz="2400" b="0" i="0" dirty="0">
                <a:solidFill>
                  <a:schemeClr val="tx1"/>
                </a:solidFill>
                <a:effectLst/>
                <a:latin typeface="Google Sans"/>
              </a:rPr>
              <a:t>Encryption: Data can be encrypted to protect it from unauthorized access.</a:t>
            </a:r>
          </a:p>
          <a:p>
            <a:endParaRPr lang="en-IN" sz="2400" dirty="0"/>
          </a:p>
        </p:txBody>
      </p:sp>
    </p:spTree>
    <p:extLst>
      <p:ext uri="{BB962C8B-B14F-4D97-AF65-F5344CB8AC3E}">
        <p14:creationId xmlns:p14="http://schemas.microsoft.com/office/powerpoint/2010/main" val="171079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DD78-3764-4C5B-86DC-FA7B616DD54F}"/>
              </a:ext>
            </a:extLst>
          </p:cNvPr>
          <p:cNvSpPr>
            <a:spLocks noGrp="1"/>
          </p:cNvSpPr>
          <p:nvPr>
            <p:ph type="title"/>
          </p:nvPr>
        </p:nvSpPr>
        <p:spPr/>
        <p:txBody>
          <a:bodyPr/>
          <a:lstStyle/>
          <a:p>
            <a:r>
              <a:rPr lang="en-US" dirty="0"/>
              <a:t>Cloud Computing Security</a:t>
            </a:r>
            <a:endParaRPr lang="en-IN" dirty="0"/>
          </a:p>
        </p:txBody>
      </p:sp>
      <p:sp>
        <p:nvSpPr>
          <p:cNvPr id="3" name="Content Placeholder 2">
            <a:extLst>
              <a:ext uri="{FF2B5EF4-FFF2-40B4-BE49-F238E27FC236}">
                <a16:creationId xmlns:a16="http://schemas.microsoft.com/office/drawing/2014/main" id="{C60F9274-673D-B61F-3F04-4C1D3C6BE131}"/>
              </a:ext>
            </a:extLst>
          </p:cNvPr>
          <p:cNvSpPr>
            <a:spLocks noGrp="1"/>
          </p:cNvSpPr>
          <p:nvPr>
            <p:ph idx="1"/>
          </p:nvPr>
        </p:nvSpPr>
        <p:spPr>
          <a:xfrm>
            <a:off x="866196" y="2574624"/>
            <a:ext cx="9971849" cy="3416300"/>
          </a:xfrm>
        </p:spPr>
        <p:txBody>
          <a:bodyPr>
            <a:noAutofit/>
          </a:bodyPr>
          <a:lstStyle/>
          <a:p>
            <a:pPr algn="l">
              <a:buFont typeface="Arial" panose="020B0604020202020204" pitchFamily="34" charset="0"/>
              <a:buChar char="•"/>
            </a:pPr>
            <a:r>
              <a:rPr lang="en-US" sz="2400" b="0" i="0" dirty="0">
                <a:solidFill>
                  <a:schemeClr val="tx1"/>
                </a:solidFill>
                <a:effectLst/>
                <a:latin typeface="Google Sans"/>
              </a:rPr>
              <a:t>Access control: Strong access control measures can be implemented to prevent unauthorized access to customer data.</a:t>
            </a:r>
          </a:p>
          <a:p>
            <a:pPr algn="l">
              <a:buFont typeface="Arial" panose="020B0604020202020204" pitchFamily="34" charset="0"/>
              <a:buChar char="•"/>
            </a:pPr>
            <a:r>
              <a:rPr lang="en-US" sz="2400" b="0" i="0" dirty="0">
                <a:solidFill>
                  <a:schemeClr val="tx1"/>
                </a:solidFill>
                <a:effectLst/>
                <a:latin typeface="Google Sans"/>
              </a:rPr>
              <a:t>Vulnerability management: Cloud providers need to regularly scan their systems for vulnerabilities and patch them promptly.</a:t>
            </a:r>
          </a:p>
          <a:p>
            <a:pPr algn="l">
              <a:buFont typeface="Arial" panose="020B0604020202020204" pitchFamily="34" charset="0"/>
              <a:buChar char="•"/>
            </a:pPr>
            <a:r>
              <a:rPr lang="en-US" sz="2400" b="0" i="0" dirty="0">
                <a:solidFill>
                  <a:schemeClr val="tx1"/>
                </a:solidFill>
                <a:effectLst/>
                <a:latin typeface="Google Sans"/>
              </a:rPr>
              <a:t>Incident response: Cloud providers need to have a plan in place to respond to cyberattacks.</a:t>
            </a:r>
          </a:p>
          <a:p>
            <a:pPr algn="l"/>
            <a:r>
              <a:rPr lang="en-US" sz="2400" b="0" i="0" dirty="0">
                <a:solidFill>
                  <a:schemeClr val="tx1"/>
                </a:solidFill>
                <a:effectLst/>
                <a:latin typeface="Google Sans"/>
              </a:rPr>
              <a:t>By implementing these solutions and protocols, cloud providers can help to mitigate the security risks associated with cloud computing.</a:t>
            </a:r>
          </a:p>
        </p:txBody>
      </p:sp>
    </p:spTree>
    <p:extLst>
      <p:ext uri="{BB962C8B-B14F-4D97-AF65-F5344CB8AC3E}">
        <p14:creationId xmlns:p14="http://schemas.microsoft.com/office/powerpoint/2010/main" val="275695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1425-4E65-A11F-85DA-CDB5B6B6EACC}"/>
              </a:ext>
            </a:extLst>
          </p:cNvPr>
          <p:cNvSpPr>
            <a:spLocks noGrp="1"/>
          </p:cNvSpPr>
          <p:nvPr>
            <p:ph type="title"/>
          </p:nvPr>
        </p:nvSpPr>
        <p:spPr/>
        <p:txBody>
          <a:bodyPr/>
          <a:lstStyle/>
          <a:p>
            <a:r>
              <a:rPr lang="en-IN" dirty="0"/>
              <a:t>Cloud Computing Security challenges</a:t>
            </a:r>
          </a:p>
        </p:txBody>
      </p:sp>
      <p:sp>
        <p:nvSpPr>
          <p:cNvPr id="3" name="Content Placeholder 2">
            <a:extLst>
              <a:ext uri="{FF2B5EF4-FFF2-40B4-BE49-F238E27FC236}">
                <a16:creationId xmlns:a16="http://schemas.microsoft.com/office/drawing/2014/main" id="{1A836105-EF83-D6AB-9C20-8D42F38849BF}"/>
              </a:ext>
            </a:extLst>
          </p:cNvPr>
          <p:cNvSpPr>
            <a:spLocks noGrp="1"/>
          </p:cNvSpPr>
          <p:nvPr>
            <p:ph idx="1"/>
          </p:nvPr>
        </p:nvSpPr>
        <p:spPr>
          <a:xfrm>
            <a:off x="558188" y="2353244"/>
            <a:ext cx="11300137" cy="4365190"/>
          </a:xfrm>
        </p:spPr>
        <p:txBody>
          <a:bodyPr>
            <a:noAutofit/>
          </a:bodyPr>
          <a:lstStyle/>
          <a:p>
            <a:pPr algn="l">
              <a:buFont typeface="Arial" panose="020B0604020202020204" pitchFamily="34" charset="0"/>
              <a:buChar char="•"/>
            </a:pPr>
            <a:r>
              <a:rPr lang="en-US" b="0" i="0" dirty="0">
                <a:solidFill>
                  <a:schemeClr val="tx1"/>
                </a:solidFill>
                <a:effectLst/>
                <a:latin typeface="Google Sans"/>
              </a:rPr>
              <a:t>Data privacy: Cloud providers have access to customer data, which raises concerns about data privacy and security. This is because cloud providers may be located in countries with different data privacy laws than the customer's country. Additionally, cloud providers may be required to share customer data with law enforcement or other government agencies.</a:t>
            </a:r>
          </a:p>
          <a:p>
            <a:pPr algn="l">
              <a:buFont typeface="Arial" panose="020B0604020202020204" pitchFamily="34" charset="0"/>
              <a:buChar char="•"/>
            </a:pPr>
            <a:r>
              <a:rPr lang="en-US" b="0" i="0" dirty="0">
                <a:solidFill>
                  <a:schemeClr val="tx1"/>
                </a:solidFill>
                <a:effectLst/>
                <a:latin typeface="Google Sans"/>
              </a:rPr>
              <a:t>Data breaches: Cloud providers are increasingly targeted by cyberattacks, which can lead to data breaches. This is because cloud providers have a large amount of sensitive data stored in their systems. In 2021, there were over 600 data breaches involving cloud providers, exposing over 30 billion records.</a:t>
            </a:r>
          </a:p>
          <a:p>
            <a:pPr algn="l">
              <a:buFont typeface="Arial" panose="020B0604020202020204" pitchFamily="34" charset="0"/>
              <a:buChar char="•"/>
            </a:pPr>
            <a:r>
              <a:rPr lang="en-US" b="0" i="0" dirty="0">
                <a:solidFill>
                  <a:schemeClr val="tx1"/>
                </a:solidFill>
                <a:effectLst/>
                <a:latin typeface="Google Sans"/>
              </a:rPr>
              <a:t>Secure access control: Cloud providers need to implement strong access control measures to prevent unauthorized access to customer data. This includes using strong passwords and multi-factor authentication, and restricting access to only authorized users.</a:t>
            </a:r>
          </a:p>
          <a:p>
            <a:pPr algn="l">
              <a:buFont typeface="Arial" panose="020B0604020202020204" pitchFamily="34" charset="0"/>
              <a:buChar char="•"/>
            </a:pPr>
            <a:r>
              <a:rPr lang="en-US" b="0" i="0" dirty="0">
                <a:solidFill>
                  <a:schemeClr val="tx1"/>
                </a:solidFill>
                <a:effectLst/>
                <a:latin typeface="Google Sans"/>
              </a:rPr>
              <a:t>Compliance: Cloud providers need to comply with a variety of regulations, such as the General Data Protection Regulation (GDPR). The GDPR is a European Union regulation that protects the privacy of personal data. Cloud providers that store or process personal data of EU citizens must comply with the GDPR</a:t>
            </a:r>
            <a:endParaRPr lang="en-IN" dirty="0"/>
          </a:p>
          <a:p>
            <a:endParaRPr lang="en-IN" dirty="0"/>
          </a:p>
        </p:txBody>
      </p:sp>
    </p:spTree>
    <p:extLst>
      <p:ext uri="{BB962C8B-B14F-4D97-AF65-F5344CB8AC3E}">
        <p14:creationId xmlns:p14="http://schemas.microsoft.com/office/powerpoint/2010/main" val="6117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D751-F336-A9B7-72D4-AA12CBD98311}"/>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6BA56693-DD7F-D092-E3D8-1FCAC32DC8A7}"/>
              </a:ext>
            </a:extLst>
          </p:cNvPr>
          <p:cNvSpPr>
            <a:spLocks noGrp="1"/>
          </p:cNvSpPr>
          <p:nvPr>
            <p:ph idx="1"/>
          </p:nvPr>
        </p:nvSpPr>
        <p:spPr>
          <a:xfrm>
            <a:off x="1154954" y="2603499"/>
            <a:ext cx="9894847" cy="4018681"/>
          </a:xfrm>
        </p:spPr>
        <p:txBody>
          <a:bodyPr>
            <a:normAutofit/>
          </a:bodyPr>
          <a:lstStyle/>
          <a:p>
            <a:pPr algn="l">
              <a:buFont typeface="Arial" panose="020B0604020202020204" pitchFamily="34" charset="0"/>
              <a:buChar char="•"/>
            </a:pPr>
            <a:r>
              <a:rPr lang="en-US" sz="2400" b="0" i="0" dirty="0">
                <a:solidFill>
                  <a:schemeClr val="tx1"/>
                </a:solidFill>
                <a:effectLst/>
                <a:latin typeface="Google Sans"/>
              </a:rPr>
              <a:t>Data privacy: Cloud providers can use encryption to protect customer data from unauthorized access. This can be done by encrypting data at rest (when it is stored on the cloud provider's servers) and in transit (when it is being transmitted between the cloud provider and the customer).</a:t>
            </a:r>
          </a:p>
          <a:p>
            <a:pPr algn="l">
              <a:buFont typeface="Arial" panose="020B0604020202020204" pitchFamily="34" charset="0"/>
              <a:buChar char="•"/>
            </a:pPr>
            <a:r>
              <a:rPr lang="en-US" sz="2400" b="0" i="0" dirty="0">
                <a:solidFill>
                  <a:schemeClr val="tx1"/>
                </a:solidFill>
                <a:effectLst/>
                <a:latin typeface="Google Sans"/>
              </a:rPr>
              <a:t>Data breaches: Cloud providers can use a variety of security measures to prevent data breaches. These measures include firewalls, intrusion detection systems, and vulnerability scanning. Cloud providers can also use data loss prevention (DLP) solutions to prevent sensitive data from being exfiltrated from their systems.</a:t>
            </a:r>
          </a:p>
          <a:p>
            <a:endParaRPr lang="en-IN" dirty="0"/>
          </a:p>
        </p:txBody>
      </p:sp>
    </p:spTree>
    <p:extLst>
      <p:ext uri="{BB962C8B-B14F-4D97-AF65-F5344CB8AC3E}">
        <p14:creationId xmlns:p14="http://schemas.microsoft.com/office/powerpoint/2010/main" val="125486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B6C1-4F39-0853-843A-7D682DB528DC}"/>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E8EB175B-D6D1-5547-FF3A-D5E356454C6B}"/>
              </a:ext>
            </a:extLst>
          </p:cNvPr>
          <p:cNvSpPr>
            <a:spLocks noGrp="1"/>
          </p:cNvSpPr>
          <p:nvPr>
            <p:ph idx="1"/>
          </p:nvPr>
        </p:nvSpPr>
        <p:spPr>
          <a:xfrm>
            <a:off x="1154955" y="2603499"/>
            <a:ext cx="9442460" cy="3595169"/>
          </a:xfrm>
        </p:spPr>
        <p:txBody>
          <a:bodyPr>
            <a:normAutofit lnSpcReduction="10000"/>
          </a:bodyPr>
          <a:lstStyle/>
          <a:p>
            <a:pPr algn="l">
              <a:buFont typeface="Arial" panose="020B0604020202020204" pitchFamily="34" charset="0"/>
              <a:buChar char="•"/>
            </a:pPr>
            <a:r>
              <a:rPr lang="en-US" sz="2400" b="0" i="0" dirty="0">
                <a:solidFill>
                  <a:schemeClr val="tx1"/>
                </a:solidFill>
                <a:effectLst/>
                <a:latin typeface="Google Sans"/>
              </a:rPr>
              <a:t>Secure access control: Cloud providers can use strong access control measures to prevent unauthorized access to customer data. This includes using strong passwords and multi-factor authentication, and restricting access to only authorized users.</a:t>
            </a:r>
          </a:p>
          <a:p>
            <a:pPr algn="l">
              <a:buFont typeface="Arial" panose="020B0604020202020204" pitchFamily="34" charset="0"/>
              <a:buChar char="•"/>
            </a:pPr>
            <a:r>
              <a:rPr lang="en-US" sz="2400" b="0" i="0" dirty="0">
                <a:solidFill>
                  <a:schemeClr val="tx1"/>
                </a:solidFill>
                <a:effectLst/>
                <a:latin typeface="Google Sans"/>
              </a:rPr>
              <a:t>Compliance: Cloud providers can use a variety of compliance frameworks to help them ensure that they are meeting the requirements of relevant regulations. These frameworks include the General Data Protection Regulation (GDPR), the Health Insurance Portability and Accountability Act (HIPAA), and the Sarbanes-Oxley Act (SOX).</a:t>
            </a:r>
          </a:p>
          <a:p>
            <a:endParaRPr lang="en-IN" dirty="0"/>
          </a:p>
        </p:txBody>
      </p:sp>
    </p:spTree>
    <p:extLst>
      <p:ext uri="{BB962C8B-B14F-4D97-AF65-F5344CB8AC3E}">
        <p14:creationId xmlns:p14="http://schemas.microsoft.com/office/powerpoint/2010/main" val="239341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8912-C486-4E3F-DAE4-9AE8EEA2F352}"/>
              </a:ext>
            </a:extLst>
          </p:cNvPr>
          <p:cNvSpPr>
            <a:spLocks noGrp="1"/>
          </p:cNvSpPr>
          <p:nvPr>
            <p:ph type="title"/>
          </p:nvPr>
        </p:nvSpPr>
        <p:spPr>
          <a:xfrm>
            <a:off x="935918" y="925542"/>
            <a:ext cx="8980449" cy="706964"/>
          </a:xfrm>
        </p:spPr>
        <p:txBody>
          <a:bodyPr/>
          <a:lstStyle/>
          <a:p>
            <a:r>
              <a:rPr lang="en-IN" dirty="0"/>
              <a:t>IEEE and Standard  Journal References</a:t>
            </a:r>
          </a:p>
        </p:txBody>
      </p:sp>
      <p:sp>
        <p:nvSpPr>
          <p:cNvPr id="3" name="Content Placeholder 2">
            <a:extLst>
              <a:ext uri="{FF2B5EF4-FFF2-40B4-BE49-F238E27FC236}">
                <a16:creationId xmlns:a16="http://schemas.microsoft.com/office/drawing/2014/main" id="{D714859C-E743-57A8-C22B-5B0CE23C70D2}"/>
              </a:ext>
            </a:extLst>
          </p:cNvPr>
          <p:cNvSpPr>
            <a:spLocks noGrp="1"/>
          </p:cNvSpPr>
          <p:nvPr>
            <p:ph idx="1"/>
          </p:nvPr>
        </p:nvSpPr>
        <p:spPr>
          <a:xfrm>
            <a:off x="1154954" y="2603499"/>
            <a:ext cx="9837097" cy="3835801"/>
          </a:xfrm>
        </p:spPr>
        <p:txBody>
          <a:bodyPr>
            <a:norm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https://ieeexplore.ieee.org/document/9404177/</a:t>
            </a:r>
            <a:endParaRPr lang="en-IN" dirty="0">
              <a:solidFill>
                <a:schemeClr val="tx2"/>
              </a:solidFill>
            </a:endParaRPr>
          </a:p>
          <a:p>
            <a:endParaRPr lang="en-IN" dirty="0">
              <a:solidFill>
                <a:schemeClr val="tx2"/>
              </a:solidFill>
            </a:endParaRPr>
          </a:p>
          <a:p>
            <a:r>
              <a:rPr lang="en-IN" dirty="0">
                <a:solidFill>
                  <a:schemeClr val="tx2"/>
                </a:solidFill>
                <a:hlinkClick r:id="rId3">
                  <a:extLst>
                    <a:ext uri="{A12FA001-AC4F-418D-AE19-62706E023703}">
                      <ahyp:hlinkClr xmlns:ahyp="http://schemas.microsoft.com/office/drawing/2018/hyperlinkcolor" val="tx"/>
                    </a:ext>
                  </a:extLst>
                </a:hlinkClick>
              </a:rPr>
              <a:t>https://ieeexplore.ieee.org/document/9316223/</a:t>
            </a:r>
            <a:endParaRPr lang="en-IN" dirty="0">
              <a:solidFill>
                <a:schemeClr val="tx2"/>
              </a:solidFill>
            </a:endParaRPr>
          </a:p>
          <a:p>
            <a:endParaRPr lang="en-IN" dirty="0">
              <a:solidFill>
                <a:schemeClr val="tx2"/>
              </a:solidFill>
            </a:endParaRPr>
          </a:p>
          <a:p>
            <a:r>
              <a:rPr lang="en-IN" dirty="0">
                <a:solidFill>
                  <a:schemeClr val="tx2"/>
                </a:solidFill>
                <a:hlinkClick r:id="rId4">
                  <a:extLst>
                    <a:ext uri="{A12FA001-AC4F-418D-AE19-62706E023703}">
                      <ahyp:hlinkClr xmlns:ahyp="http://schemas.microsoft.com/office/drawing/2018/hyperlinkcolor" val="tx"/>
                    </a:ext>
                  </a:extLst>
                </a:hlinkClick>
              </a:rPr>
              <a:t>https://ieeexplore.ieee.org/document/9420703/</a:t>
            </a:r>
            <a:endParaRPr lang="en-IN" dirty="0">
              <a:solidFill>
                <a:schemeClr val="tx2"/>
              </a:solidFill>
            </a:endParaRPr>
          </a:p>
          <a:p>
            <a:endParaRPr lang="en-IN" dirty="0">
              <a:solidFill>
                <a:schemeClr val="tx2"/>
              </a:solidFill>
            </a:endParaRPr>
          </a:p>
          <a:p>
            <a:r>
              <a:rPr lang="en-IN" dirty="0">
                <a:solidFill>
                  <a:schemeClr val="tx2"/>
                </a:solidFill>
                <a:hlinkClick r:id="rId5">
                  <a:extLst>
                    <a:ext uri="{A12FA001-AC4F-418D-AE19-62706E023703}">
                      <ahyp:hlinkClr xmlns:ahyp="http://schemas.microsoft.com/office/drawing/2018/hyperlinkcolor" val="tx"/>
                    </a:ext>
                  </a:extLst>
                </a:hlinkClick>
              </a:rPr>
              <a:t>https://ieeexplore.ieee.org/document/9733885/</a:t>
            </a:r>
            <a:endParaRPr lang="en-IN" dirty="0">
              <a:solidFill>
                <a:schemeClr val="tx2"/>
              </a:solidFill>
            </a:endParaRPr>
          </a:p>
          <a:p>
            <a:endParaRPr lang="en-IN" dirty="0">
              <a:solidFill>
                <a:schemeClr val="tx2"/>
              </a:solidFill>
            </a:endParaRPr>
          </a:p>
          <a:p>
            <a:r>
              <a:rPr lang="en-IN" dirty="0">
                <a:solidFill>
                  <a:schemeClr val="tx2"/>
                </a:solidFill>
                <a:hlinkClick r:id="rId6">
                  <a:extLst>
                    <a:ext uri="{A12FA001-AC4F-418D-AE19-62706E023703}">
                      <ahyp:hlinkClr xmlns:ahyp="http://schemas.microsoft.com/office/drawing/2018/hyperlinkcolor" val="tx"/>
                    </a:ext>
                  </a:extLst>
                </a:hlinkClick>
              </a:rPr>
              <a:t>https://ieeexplore.ieee.org/document/9133399/</a:t>
            </a:r>
            <a:endParaRPr lang="en-IN" dirty="0">
              <a:solidFill>
                <a:schemeClr val="tx2"/>
              </a:solidFill>
            </a:endParaRPr>
          </a:p>
          <a:p>
            <a:endParaRPr lang="en-IN" dirty="0"/>
          </a:p>
        </p:txBody>
      </p:sp>
    </p:spTree>
    <p:extLst>
      <p:ext uri="{BB962C8B-B14F-4D97-AF65-F5344CB8AC3E}">
        <p14:creationId xmlns:p14="http://schemas.microsoft.com/office/powerpoint/2010/main" val="1936701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776</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Google Sans</vt:lpstr>
      <vt:lpstr>Wingdings 3</vt:lpstr>
      <vt:lpstr>Ion Boardroom</vt:lpstr>
      <vt:lpstr>Cloud Computing Security</vt:lpstr>
      <vt:lpstr>Cloud Computing Security</vt:lpstr>
      <vt:lpstr>Cloud Computing Security</vt:lpstr>
      <vt:lpstr>Cloud Computing Security</vt:lpstr>
      <vt:lpstr>Cloud Computing Security challenges</vt:lpstr>
      <vt:lpstr>Applications</vt:lpstr>
      <vt:lpstr>Applications</vt:lpstr>
      <vt:lpstr>IEEE and Standard  Journal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Security</dc:title>
  <dc:creator>yash jadhav</dc:creator>
  <cp:lastModifiedBy>yash jadhav</cp:lastModifiedBy>
  <cp:revision>2</cp:revision>
  <dcterms:created xsi:type="dcterms:W3CDTF">2023-08-27T14:24:51Z</dcterms:created>
  <dcterms:modified xsi:type="dcterms:W3CDTF">2023-08-27T15:07:48Z</dcterms:modified>
</cp:coreProperties>
</file>