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B535504-C4AB-4D3A-9F0F-C8250FF67C36}" type="datetimeFigureOut">
              <a:rPr lang="en-IN" smtClean="0"/>
              <a:t>27-08-2023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A255F38-5E2D-4B9D-B7C5-C1AE87108069}" type="slidenum">
              <a:rPr lang="en-IN" smtClean="0"/>
              <a:t>‹#›</a:t>
            </a:fld>
            <a:endParaRPr lang="en-IN"/>
          </a:p>
        </p:txBody>
      </p:sp>
    </p:spTree>
    <p:extLst>
      <p:ext uri="{BB962C8B-B14F-4D97-AF65-F5344CB8AC3E}">
        <p14:creationId xmlns:p14="http://schemas.microsoft.com/office/powerpoint/2010/main" val="158773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35504-C4AB-4D3A-9F0F-C8250FF67C36}"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308772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535504-C4AB-4D3A-9F0F-C8250FF67C36}"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142442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535504-C4AB-4D3A-9F0F-C8250FF67C36}"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298621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35504-C4AB-4D3A-9F0F-C8250FF67C36}"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2966454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535504-C4AB-4D3A-9F0F-C8250FF67C36}"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2000323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B535504-C4AB-4D3A-9F0F-C8250FF67C36}"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2113795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35504-C4AB-4D3A-9F0F-C8250FF67C36}"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1630008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35504-C4AB-4D3A-9F0F-C8250FF67C36}"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141324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35504-C4AB-4D3A-9F0F-C8250FF67C36}"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4028171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35504-C4AB-4D3A-9F0F-C8250FF67C36}"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387496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35504-C4AB-4D3A-9F0F-C8250FF67C36}"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252821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35504-C4AB-4D3A-9F0F-C8250FF67C36}"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318918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35504-C4AB-4D3A-9F0F-C8250FF67C36}"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236933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35504-C4AB-4D3A-9F0F-C8250FF67C36}"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67039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35504-C4AB-4D3A-9F0F-C8250FF67C36}"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265350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35504-C4AB-4D3A-9F0F-C8250FF67C36}"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255F38-5E2D-4B9D-B7C5-C1AE87108069}" type="slidenum">
              <a:rPr lang="en-IN" smtClean="0"/>
              <a:t>‹#›</a:t>
            </a:fld>
            <a:endParaRPr lang="en-IN"/>
          </a:p>
        </p:txBody>
      </p:sp>
    </p:spTree>
    <p:extLst>
      <p:ext uri="{BB962C8B-B14F-4D97-AF65-F5344CB8AC3E}">
        <p14:creationId xmlns:p14="http://schemas.microsoft.com/office/powerpoint/2010/main" val="134223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B535504-C4AB-4D3A-9F0F-C8250FF67C36}" type="datetimeFigureOut">
              <a:rPr lang="en-IN" smtClean="0"/>
              <a:t>27-08-2023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A255F38-5E2D-4B9D-B7C5-C1AE87108069}" type="slidenum">
              <a:rPr lang="en-IN" smtClean="0"/>
              <a:t>‹#›</a:t>
            </a:fld>
            <a:endParaRPr lang="en-IN"/>
          </a:p>
        </p:txBody>
      </p:sp>
    </p:spTree>
    <p:extLst>
      <p:ext uri="{BB962C8B-B14F-4D97-AF65-F5344CB8AC3E}">
        <p14:creationId xmlns:p14="http://schemas.microsoft.com/office/powerpoint/2010/main" val="4948176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8798616" TargetMode="External"/><Relationship Id="rId2" Type="http://schemas.openxmlformats.org/officeDocument/2006/relationships/hyperlink" Target="https://ieeexplore.ieee.org/document/10175871" TargetMode="External"/><Relationship Id="rId1" Type="http://schemas.openxmlformats.org/officeDocument/2006/relationships/slideLayout" Target="../slideLayouts/slideLayout2.xml"/><Relationship Id="rId6" Type="http://schemas.openxmlformats.org/officeDocument/2006/relationships/hyperlink" Target="https://ieeexplore.ieee.org/document/8907884" TargetMode="External"/><Relationship Id="rId5" Type="http://schemas.openxmlformats.org/officeDocument/2006/relationships/hyperlink" Target="https://ieeexplore.ieee.org/document/9585508" TargetMode="External"/><Relationship Id="rId4" Type="http://schemas.openxmlformats.org/officeDocument/2006/relationships/hyperlink" Target="https://ieeexplore.ieee.org/document/977266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6B59-A6FC-58C5-CA72-84303E460A8B}"/>
              </a:ext>
            </a:extLst>
          </p:cNvPr>
          <p:cNvSpPr>
            <a:spLocks noGrp="1"/>
          </p:cNvSpPr>
          <p:nvPr>
            <p:ph type="ctrTitle"/>
          </p:nvPr>
        </p:nvSpPr>
        <p:spPr>
          <a:xfrm>
            <a:off x="946484" y="727727"/>
            <a:ext cx="6445718" cy="542808"/>
          </a:xfrm>
        </p:spPr>
        <p:txBody>
          <a:bodyPr/>
          <a:lstStyle/>
          <a:p>
            <a:r>
              <a:rPr lang="en-IN" sz="3200" dirty="0">
                <a:latin typeface="Poppins" panose="00000500000000000000" pitchFamily="2" charset="0"/>
                <a:cs typeface="Poppins" panose="00000500000000000000" pitchFamily="2" charset="0"/>
              </a:rPr>
              <a:t>Cyber Security</a:t>
            </a:r>
          </a:p>
        </p:txBody>
      </p:sp>
      <p:sp>
        <p:nvSpPr>
          <p:cNvPr id="3" name="Subtitle 2">
            <a:extLst>
              <a:ext uri="{FF2B5EF4-FFF2-40B4-BE49-F238E27FC236}">
                <a16:creationId xmlns:a16="http://schemas.microsoft.com/office/drawing/2014/main" id="{E746DD57-3901-9AA6-6D74-71A6B9B04DD3}"/>
              </a:ext>
            </a:extLst>
          </p:cNvPr>
          <p:cNvSpPr>
            <a:spLocks noGrp="1"/>
          </p:cNvSpPr>
          <p:nvPr>
            <p:ph type="subTitle" idx="1"/>
          </p:nvPr>
        </p:nvSpPr>
        <p:spPr>
          <a:xfrm>
            <a:off x="1244868" y="3893419"/>
            <a:ext cx="7956884" cy="1524584"/>
          </a:xfrm>
        </p:spPr>
        <p:txBody>
          <a:bodyPr>
            <a:noAutofit/>
          </a:bodyPr>
          <a:lstStyle/>
          <a:p>
            <a:r>
              <a:rPr lang="en-US" sz="1600" dirty="0">
                <a:solidFill>
                  <a:schemeClr val="bg1"/>
                </a:solidFill>
                <a:latin typeface="Poppins" panose="00000500000000000000" pitchFamily="2" charset="0"/>
                <a:cs typeface="Poppins" panose="00000500000000000000" pitchFamily="2" charset="0"/>
              </a:rPr>
              <a:t>Examine the use of biometric authentication methods (e.g., fingerprint, facial recognition) in enhancing cybersecurity, considering both the advantages and potential vulnerabilities.</a:t>
            </a:r>
            <a:endParaRPr lang="en-IN" sz="1600" dirty="0">
              <a:solidFill>
                <a:schemeClr val="bg1"/>
              </a:solidFill>
              <a:latin typeface="Poppins" panose="00000500000000000000" pitchFamily="2" charset="0"/>
              <a:cs typeface="Poppins" panose="00000500000000000000" pitchFamily="2" charset="0"/>
            </a:endParaRPr>
          </a:p>
        </p:txBody>
      </p:sp>
      <p:sp>
        <p:nvSpPr>
          <p:cNvPr id="4" name="Subtitle 2">
            <a:extLst>
              <a:ext uri="{FF2B5EF4-FFF2-40B4-BE49-F238E27FC236}">
                <a16:creationId xmlns:a16="http://schemas.microsoft.com/office/drawing/2014/main" id="{05665CF8-4648-43FA-F2ED-DE3ED766F04D}"/>
              </a:ext>
            </a:extLst>
          </p:cNvPr>
          <p:cNvSpPr txBox="1">
            <a:spLocks/>
          </p:cNvSpPr>
          <p:nvPr/>
        </p:nvSpPr>
        <p:spPr>
          <a:xfrm>
            <a:off x="1098884" y="1928261"/>
            <a:ext cx="8422106" cy="152458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IN" sz="4400">
                <a:solidFill>
                  <a:schemeClr val="bg1"/>
                </a:solidFill>
                <a:latin typeface="Poppins" panose="00000500000000000000" pitchFamily="2" charset="0"/>
                <a:cs typeface="Poppins" panose="00000500000000000000" pitchFamily="2" charset="0"/>
              </a:rPr>
              <a:t>Biometrics and Authentication Security</a:t>
            </a:r>
            <a:endParaRPr lang="en-IN" sz="440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40287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76A8-C9CC-B6AB-C87D-77A6A1A9C9AD}"/>
              </a:ext>
            </a:extLst>
          </p:cNvPr>
          <p:cNvSpPr>
            <a:spLocks noGrp="1"/>
          </p:cNvSpPr>
          <p:nvPr>
            <p:ph type="title"/>
          </p:nvPr>
        </p:nvSpPr>
        <p:spPr>
          <a:xfrm>
            <a:off x="231809" y="924026"/>
            <a:ext cx="10515600" cy="1155032"/>
          </a:xfrm>
        </p:spPr>
        <p:txBody>
          <a:bodyPr>
            <a:normAutofit fontScale="90000"/>
          </a:bodyPr>
          <a:lstStyle/>
          <a:p>
            <a:pPr algn="ctr"/>
            <a:r>
              <a:rPr lang="en-IN" sz="4000" dirty="0">
                <a:latin typeface="Poppins" panose="00000500000000000000" pitchFamily="2" charset="0"/>
                <a:cs typeface="Poppins" panose="00000500000000000000" pitchFamily="2" charset="0"/>
              </a:rPr>
              <a:t>Biometrics and Authentication Security</a:t>
            </a:r>
            <a:br>
              <a:rPr lang="en-IN" sz="4000" dirty="0">
                <a:latin typeface="Poppins" panose="00000500000000000000" pitchFamily="2" charset="0"/>
                <a:cs typeface="Poppins" panose="00000500000000000000" pitchFamily="2" charset="0"/>
              </a:rPr>
            </a:br>
            <a:endParaRPr lang="en-IN" sz="4000" dirty="0"/>
          </a:p>
        </p:txBody>
      </p:sp>
      <p:sp>
        <p:nvSpPr>
          <p:cNvPr id="3" name="Content Placeholder 2">
            <a:extLst>
              <a:ext uri="{FF2B5EF4-FFF2-40B4-BE49-F238E27FC236}">
                <a16:creationId xmlns:a16="http://schemas.microsoft.com/office/drawing/2014/main" id="{4DBC0C77-8302-4C84-3D45-B136E42379DE}"/>
              </a:ext>
            </a:extLst>
          </p:cNvPr>
          <p:cNvSpPr>
            <a:spLocks noGrp="1"/>
          </p:cNvSpPr>
          <p:nvPr>
            <p:ph idx="1"/>
          </p:nvPr>
        </p:nvSpPr>
        <p:spPr>
          <a:xfrm>
            <a:off x="838200" y="2512194"/>
            <a:ext cx="10515600" cy="3816418"/>
          </a:xfrm>
        </p:spPr>
        <p:txBody>
          <a:bodyPr>
            <a:normAutofit fontScale="92500" lnSpcReduction="20000"/>
          </a:bodyPr>
          <a:lstStyle/>
          <a:p>
            <a:pPr algn="l"/>
            <a:r>
              <a:rPr lang="en-US" sz="2400" b="0" i="0" dirty="0">
                <a:effectLst/>
                <a:latin typeface="Google Sans"/>
              </a:rPr>
              <a:t>Biometric authentication is a security method that uses unique biological or behavioral characteristics to identify a person. This can be done through features such as fingerprints, facial patterns, voiceprints, or iris scans. Biometric authentication is often considered to be more secure than traditional methods such as passwords and PINs, as it is much more difficult to spoof or hack.</a:t>
            </a:r>
          </a:p>
          <a:p>
            <a:pPr algn="l"/>
            <a:r>
              <a:rPr lang="en-US" sz="2400" b="0" i="0" dirty="0">
                <a:effectLst/>
                <a:latin typeface="Google Sans"/>
              </a:rPr>
              <a:t>There are many advantages to using biometric authentication for cybersecurity. First, it is very difficult to counterfeit biometric data. This makes it much more difficult for unauthorized users to gain access to systems or data. Second, biometric authentication can be used to provide continuous authentication, which means that users are constantly being re-authenticated. This helps to prevent unauthorized access even if a password or PIN is compromised. Third, biometric authentication can be used to provide single sign-on (SSO) access to multiple systems and applications. This makes it more convenient for users and reduces the risk of password fatigue.</a:t>
            </a:r>
          </a:p>
          <a:p>
            <a:endParaRPr lang="en-IN" sz="1050" dirty="0"/>
          </a:p>
        </p:txBody>
      </p:sp>
    </p:spTree>
    <p:extLst>
      <p:ext uri="{BB962C8B-B14F-4D97-AF65-F5344CB8AC3E}">
        <p14:creationId xmlns:p14="http://schemas.microsoft.com/office/powerpoint/2010/main" val="196243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8558C-B90A-C069-743F-63F53F7E6EC3}"/>
              </a:ext>
            </a:extLst>
          </p:cNvPr>
          <p:cNvSpPr>
            <a:spLocks noGrp="1"/>
          </p:cNvSpPr>
          <p:nvPr>
            <p:ph idx="1"/>
          </p:nvPr>
        </p:nvSpPr>
        <p:spPr>
          <a:xfrm>
            <a:off x="751572" y="2714324"/>
            <a:ext cx="10481109" cy="3782727"/>
          </a:xfrm>
        </p:spPr>
        <p:txBody>
          <a:bodyPr>
            <a:normAutofit fontScale="92500" lnSpcReduction="20000"/>
          </a:bodyPr>
          <a:lstStyle/>
          <a:p>
            <a:pPr algn="l"/>
            <a:r>
              <a:rPr lang="en-US" sz="2800" b="0" i="0" dirty="0">
                <a:effectLst/>
                <a:latin typeface="Google Sans"/>
              </a:rPr>
              <a:t>However, there are also some potential vulnerabilities associated with biometric authentication. One concern is that biometric data could be stolen or misused. This could happen if a biometric sensor is hacked or if the data is stored insecurely. Another concern is that biometric authentication could be used to discriminate against certain groups of people. For example, facial recognition systems have been shown to be less accurate for people of color.</a:t>
            </a:r>
          </a:p>
          <a:p>
            <a:pPr algn="l"/>
            <a:r>
              <a:rPr lang="en-US" sz="2800" b="0" i="0" dirty="0">
                <a:effectLst/>
                <a:latin typeface="Google Sans"/>
              </a:rPr>
              <a:t>Overall, biometric authentication is a promising technology for enhancing cybersecurity. However, it is important to be aware of the potential vulnerabilities and to take steps to mitigate them.</a:t>
            </a:r>
          </a:p>
          <a:p>
            <a:endParaRPr lang="en-IN" dirty="0"/>
          </a:p>
        </p:txBody>
      </p:sp>
      <p:sp>
        <p:nvSpPr>
          <p:cNvPr id="5" name="TextBox 4">
            <a:extLst>
              <a:ext uri="{FF2B5EF4-FFF2-40B4-BE49-F238E27FC236}">
                <a16:creationId xmlns:a16="http://schemas.microsoft.com/office/drawing/2014/main" id="{51AE46CD-4E2D-38BC-1578-1371D140DE50}"/>
              </a:ext>
            </a:extLst>
          </p:cNvPr>
          <p:cNvSpPr txBox="1"/>
          <p:nvPr/>
        </p:nvSpPr>
        <p:spPr>
          <a:xfrm>
            <a:off x="1142999" y="913681"/>
            <a:ext cx="9088655" cy="923330"/>
          </a:xfrm>
          <a:prstGeom prst="rect">
            <a:avLst/>
          </a:prstGeom>
          <a:noFill/>
        </p:spPr>
        <p:txBody>
          <a:bodyPr wrap="square">
            <a:spAutoFit/>
          </a:bodyPr>
          <a:lstStyle/>
          <a:p>
            <a:r>
              <a:rPr lang="en-IN" sz="3600" dirty="0">
                <a:solidFill>
                  <a:schemeClr val="bg1"/>
                </a:solidFill>
                <a:latin typeface="Poppins" panose="00000500000000000000" pitchFamily="2" charset="0"/>
                <a:cs typeface="Poppins" panose="00000500000000000000" pitchFamily="2" charset="0"/>
              </a:rPr>
              <a:t>Biometrics and Authentication Security</a:t>
            </a:r>
            <a:br>
              <a:rPr lang="en-IN" sz="1800" dirty="0">
                <a:solidFill>
                  <a:schemeClr val="bg1"/>
                </a:solidFill>
                <a:latin typeface="Poppins" panose="00000500000000000000" pitchFamily="2" charset="0"/>
                <a:cs typeface="Poppins" panose="00000500000000000000" pitchFamily="2" charset="0"/>
              </a:rPr>
            </a:br>
            <a:endParaRPr lang="en-IN" dirty="0">
              <a:solidFill>
                <a:schemeClr val="bg1"/>
              </a:solidFill>
            </a:endParaRPr>
          </a:p>
        </p:txBody>
      </p:sp>
    </p:spTree>
    <p:extLst>
      <p:ext uri="{BB962C8B-B14F-4D97-AF65-F5344CB8AC3E}">
        <p14:creationId xmlns:p14="http://schemas.microsoft.com/office/powerpoint/2010/main" val="316683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9D294-7EF4-AA18-C053-2374B9A41B1F}"/>
              </a:ext>
            </a:extLst>
          </p:cNvPr>
          <p:cNvSpPr>
            <a:spLocks noGrp="1"/>
          </p:cNvSpPr>
          <p:nvPr>
            <p:ph idx="1"/>
          </p:nvPr>
        </p:nvSpPr>
        <p:spPr>
          <a:xfrm>
            <a:off x="895951" y="2627697"/>
            <a:ext cx="9759215" cy="3821228"/>
          </a:xfrm>
        </p:spPr>
        <p:txBody>
          <a:bodyPr>
            <a:normAutofit fontScale="92500" lnSpcReduction="10000"/>
          </a:bodyPr>
          <a:lstStyle/>
          <a:p>
            <a:pPr algn="l"/>
            <a:r>
              <a:rPr lang="en-US" b="1" i="0" dirty="0">
                <a:effectLst/>
                <a:latin typeface="Google Sans"/>
              </a:rPr>
              <a:t>Advantages:</a:t>
            </a:r>
          </a:p>
          <a:p>
            <a:pPr algn="l">
              <a:buFont typeface="Arial" panose="020B0604020202020204" pitchFamily="34" charset="0"/>
              <a:buChar char="•"/>
            </a:pPr>
            <a:r>
              <a:rPr lang="en-US" b="0" i="0" dirty="0">
                <a:effectLst/>
                <a:latin typeface="Google Sans"/>
              </a:rPr>
              <a:t>More secure than traditional methods</a:t>
            </a:r>
          </a:p>
          <a:p>
            <a:pPr algn="l">
              <a:buFont typeface="Arial" panose="020B0604020202020204" pitchFamily="34" charset="0"/>
              <a:buChar char="•"/>
            </a:pPr>
            <a:r>
              <a:rPr lang="en-US" b="0" i="0" dirty="0">
                <a:effectLst/>
                <a:latin typeface="Google Sans"/>
              </a:rPr>
              <a:t>Difficult to counterfeit</a:t>
            </a:r>
          </a:p>
          <a:p>
            <a:pPr algn="l">
              <a:buFont typeface="Arial" panose="020B0604020202020204" pitchFamily="34" charset="0"/>
              <a:buChar char="•"/>
            </a:pPr>
            <a:r>
              <a:rPr lang="en-US" b="0" i="0" dirty="0">
                <a:effectLst/>
                <a:latin typeface="Google Sans"/>
              </a:rPr>
              <a:t>Can be used for continuous authentication</a:t>
            </a:r>
          </a:p>
          <a:p>
            <a:pPr algn="l">
              <a:buFont typeface="Arial" panose="020B0604020202020204" pitchFamily="34" charset="0"/>
              <a:buChar char="•"/>
            </a:pPr>
            <a:r>
              <a:rPr lang="en-US" b="0" i="0" dirty="0">
                <a:effectLst/>
                <a:latin typeface="Google Sans"/>
              </a:rPr>
              <a:t>Can be used for single sign-on</a:t>
            </a:r>
          </a:p>
          <a:p>
            <a:pPr algn="l"/>
            <a:r>
              <a:rPr lang="en-US" b="1" i="0" dirty="0">
                <a:effectLst/>
                <a:latin typeface="Google Sans"/>
              </a:rPr>
              <a:t>Potential vulnerabilities:</a:t>
            </a:r>
          </a:p>
          <a:p>
            <a:pPr algn="l">
              <a:buFont typeface="Arial" panose="020B0604020202020204" pitchFamily="34" charset="0"/>
              <a:buChar char="•"/>
            </a:pPr>
            <a:r>
              <a:rPr lang="en-US" b="0" i="0" dirty="0">
                <a:effectLst/>
                <a:latin typeface="Google Sans"/>
              </a:rPr>
              <a:t>Biometric data could be stolen or misused</a:t>
            </a:r>
          </a:p>
          <a:p>
            <a:pPr algn="l">
              <a:buFont typeface="Arial" panose="020B0604020202020204" pitchFamily="34" charset="0"/>
              <a:buChar char="•"/>
            </a:pPr>
            <a:r>
              <a:rPr lang="en-US" b="0" i="0" dirty="0">
                <a:effectLst/>
                <a:latin typeface="Google Sans"/>
              </a:rPr>
              <a:t>Biometric authentication could be used to discriminate against certain groups of people</a:t>
            </a:r>
          </a:p>
          <a:p>
            <a:pPr algn="l">
              <a:buFont typeface="Arial" panose="020B0604020202020204" pitchFamily="34" charset="0"/>
              <a:buChar char="•"/>
            </a:pPr>
            <a:r>
              <a:rPr lang="en-US" b="0" i="0" dirty="0">
                <a:effectLst/>
                <a:latin typeface="Google Sans"/>
              </a:rPr>
              <a:t>Biometric authentication systems can be spoofed or hacked</a:t>
            </a:r>
          </a:p>
          <a:p>
            <a:pPr algn="l">
              <a:buFont typeface="Arial" panose="020B0604020202020204" pitchFamily="34" charset="0"/>
              <a:buChar char="•"/>
            </a:pPr>
            <a:r>
              <a:rPr lang="en-US" b="0" i="0" dirty="0">
                <a:effectLst/>
                <a:latin typeface="Google Sans"/>
              </a:rPr>
              <a:t>Biometric data can be stored insecurely</a:t>
            </a:r>
          </a:p>
          <a:p>
            <a:endParaRPr lang="en-IN" dirty="0"/>
          </a:p>
        </p:txBody>
      </p:sp>
      <p:sp>
        <p:nvSpPr>
          <p:cNvPr id="7" name="TextBox 6">
            <a:extLst>
              <a:ext uri="{FF2B5EF4-FFF2-40B4-BE49-F238E27FC236}">
                <a16:creationId xmlns:a16="http://schemas.microsoft.com/office/drawing/2014/main" id="{8A0A6F75-526F-E918-CAC0-FD7E88D56331}"/>
              </a:ext>
            </a:extLst>
          </p:cNvPr>
          <p:cNvSpPr txBox="1"/>
          <p:nvPr/>
        </p:nvSpPr>
        <p:spPr>
          <a:xfrm>
            <a:off x="1671988" y="984802"/>
            <a:ext cx="8848024" cy="584775"/>
          </a:xfrm>
          <a:prstGeom prst="rect">
            <a:avLst/>
          </a:prstGeom>
          <a:noFill/>
        </p:spPr>
        <p:txBody>
          <a:bodyPr wrap="square">
            <a:spAutoFit/>
          </a:bodyPr>
          <a:lstStyle/>
          <a:p>
            <a:pPr algn="ctr"/>
            <a:r>
              <a:rPr lang="en-IN" sz="3200" dirty="0">
                <a:solidFill>
                  <a:schemeClr val="bg1"/>
                </a:solidFill>
              </a:rPr>
              <a:t>Advantages and Potential vulnerabilities</a:t>
            </a:r>
          </a:p>
        </p:txBody>
      </p:sp>
    </p:spTree>
    <p:extLst>
      <p:ext uri="{BB962C8B-B14F-4D97-AF65-F5344CB8AC3E}">
        <p14:creationId xmlns:p14="http://schemas.microsoft.com/office/powerpoint/2010/main" val="36052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07A7-1F15-E5A4-867B-BF54978A7C17}"/>
              </a:ext>
            </a:extLst>
          </p:cNvPr>
          <p:cNvSpPr>
            <a:spLocks noGrp="1"/>
          </p:cNvSpPr>
          <p:nvPr>
            <p:ph type="title"/>
          </p:nvPr>
        </p:nvSpPr>
        <p:spPr>
          <a:xfrm>
            <a:off x="1790220" y="925541"/>
            <a:ext cx="8761413" cy="706964"/>
          </a:xfrm>
        </p:spPr>
        <p:txBody>
          <a:bodyPr/>
          <a:lstStyle/>
          <a:p>
            <a:pPr algn="ctr"/>
            <a:r>
              <a:rPr lang="en-IN" dirty="0"/>
              <a:t>Applications</a:t>
            </a:r>
          </a:p>
        </p:txBody>
      </p:sp>
      <p:sp>
        <p:nvSpPr>
          <p:cNvPr id="3" name="Content Placeholder 2">
            <a:extLst>
              <a:ext uri="{FF2B5EF4-FFF2-40B4-BE49-F238E27FC236}">
                <a16:creationId xmlns:a16="http://schemas.microsoft.com/office/drawing/2014/main" id="{50A893F2-E340-E697-2C7F-E24CC501E63E}"/>
              </a:ext>
            </a:extLst>
          </p:cNvPr>
          <p:cNvSpPr>
            <a:spLocks noGrp="1"/>
          </p:cNvSpPr>
          <p:nvPr>
            <p:ph idx="1"/>
          </p:nvPr>
        </p:nvSpPr>
        <p:spPr>
          <a:xfrm>
            <a:off x="1154954" y="2603500"/>
            <a:ext cx="9875597" cy="3416300"/>
          </a:xfrm>
        </p:spPr>
        <p:txBody>
          <a:bodyPr>
            <a:normAutofit lnSpcReduction="10000"/>
          </a:bodyPr>
          <a:lstStyle/>
          <a:p>
            <a:pPr algn="l">
              <a:buFont typeface="Arial" panose="020B0604020202020204" pitchFamily="34" charset="0"/>
              <a:buChar char="•"/>
            </a:pPr>
            <a:r>
              <a:rPr lang="en-US" sz="2400" b="1" i="0" dirty="0">
                <a:effectLst/>
                <a:latin typeface="Google Sans"/>
              </a:rPr>
              <a:t>Mobile devices: </a:t>
            </a:r>
            <a:r>
              <a:rPr lang="en-US" sz="2400" b="0" i="0" dirty="0">
                <a:effectLst/>
                <a:latin typeface="Google Sans"/>
              </a:rPr>
              <a:t>Biometric authentication is increasingly being used to secure mobile devices such as smartphones and tablets. This is because mobile devices are often used to access sensitive data, such as financial information and email. Biometric authentication can help to prevent unauthorized access to these devices, even if the device is lost or stolen.</a:t>
            </a:r>
          </a:p>
          <a:p>
            <a:pPr algn="l">
              <a:buFont typeface="Arial" panose="020B0604020202020204" pitchFamily="34" charset="0"/>
              <a:buChar char="•"/>
            </a:pPr>
            <a:r>
              <a:rPr lang="en-US" sz="2400" b="1" i="0" dirty="0">
                <a:effectLst/>
                <a:latin typeface="Google Sans"/>
              </a:rPr>
              <a:t>Access control systems: </a:t>
            </a:r>
            <a:r>
              <a:rPr lang="en-US" sz="2400" b="0" i="0" dirty="0">
                <a:effectLst/>
                <a:latin typeface="Google Sans"/>
              </a:rPr>
              <a:t>Biometric authentication can also be used to control access to physical facilities, such as buildings and data centers. This can help to prevent unauthorized personnel from gaining access to sensitive areas.</a:t>
            </a:r>
          </a:p>
          <a:p>
            <a:pPr marL="0" indent="0">
              <a:buNone/>
            </a:pPr>
            <a:endParaRPr lang="en-IN" dirty="0"/>
          </a:p>
        </p:txBody>
      </p:sp>
    </p:spTree>
    <p:extLst>
      <p:ext uri="{BB962C8B-B14F-4D97-AF65-F5344CB8AC3E}">
        <p14:creationId xmlns:p14="http://schemas.microsoft.com/office/powerpoint/2010/main" val="358394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6C484-D737-D44D-E31C-32385DAF06B8}"/>
              </a:ext>
            </a:extLst>
          </p:cNvPr>
          <p:cNvSpPr>
            <a:spLocks noGrp="1"/>
          </p:cNvSpPr>
          <p:nvPr>
            <p:ph idx="1"/>
          </p:nvPr>
        </p:nvSpPr>
        <p:spPr>
          <a:xfrm>
            <a:off x="827773" y="2521819"/>
            <a:ext cx="10526027" cy="3655144"/>
          </a:xfrm>
        </p:spPr>
        <p:txBody>
          <a:bodyPr>
            <a:normAutofit lnSpcReduction="10000"/>
          </a:bodyPr>
          <a:lstStyle/>
          <a:p>
            <a:pPr algn="l">
              <a:buFont typeface="Arial" panose="020B0604020202020204" pitchFamily="34" charset="0"/>
              <a:buChar char="•"/>
            </a:pPr>
            <a:r>
              <a:rPr lang="en-US" sz="2000" b="1" i="0" dirty="0">
                <a:effectLst/>
                <a:latin typeface="Google Sans"/>
              </a:rPr>
              <a:t>Online banking: </a:t>
            </a:r>
            <a:r>
              <a:rPr lang="en-US" sz="2000" b="0" i="0" dirty="0">
                <a:effectLst/>
                <a:latin typeface="Google Sans"/>
              </a:rPr>
              <a:t>Biometric authentication is becoming increasingly common in online banking. This is because it can help to protect users from fraudulent transactions. For example, a bank may require users to provide their fingerprint or facial scan before they can make a withdrawal from their account.</a:t>
            </a:r>
          </a:p>
          <a:p>
            <a:pPr algn="l">
              <a:buFont typeface="Arial" panose="020B0604020202020204" pitchFamily="34" charset="0"/>
              <a:buChar char="•"/>
            </a:pPr>
            <a:r>
              <a:rPr lang="en-US" sz="2000" b="1" i="0" dirty="0">
                <a:effectLst/>
                <a:latin typeface="Google Sans"/>
              </a:rPr>
              <a:t>E-commerce: </a:t>
            </a:r>
            <a:r>
              <a:rPr lang="en-US" sz="2000" b="0" i="0" dirty="0">
                <a:effectLst/>
                <a:latin typeface="Google Sans"/>
              </a:rPr>
              <a:t>Biometric authentication is also being used in e-commerce applications. This is because it can help to prevent fraud and identity theft. For example, an online retailer may require users to provide their fingerprint or facial scan before they can complete a purchase.</a:t>
            </a:r>
          </a:p>
          <a:p>
            <a:pPr algn="l">
              <a:buFont typeface="Arial" panose="020B0604020202020204" pitchFamily="34" charset="0"/>
              <a:buChar char="•"/>
            </a:pPr>
            <a:r>
              <a:rPr lang="en-US" sz="2000" b="1" i="0" dirty="0">
                <a:effectLst/>
                <a:latin typeface="Google Sans"/>
              </a:rPr>
              <a:t>Government applications: </a:t>
            </a:r>
            <a:r>
              <a:rPr lang="en-US" sz="2000" b="0" i="0" dirty="0">
                <a:effectLst/>
                <a:latin typeface="Google Sans"/>
              </a:rPr>
              <a:t>Biometric authentication is also being used in government applications, such as border control and voting. This is because it can help to ensure the security of these systems. For example, a government agency may require citizens to provide their fingerprint or facial scan before they can enter a country or vote in an election.</a:t>
            </a:r>
          </a:p>
          <a:p>
            <a:endParaRPr lang="en-IN" dirty="0"/>
          </a:p>
        </p:txBody>
      </p:sp>
      <p:sp>
        <p:nvSpPr>
          <p:cNvPr id="5" name="TextBox 4">
            <a:extLst>
              <a:ext uri="{FF2B5EF4-FFF2-40B4-BE49-F238E27FC236}">
                <a16:creationId xmlns:a16="http://schemas.microsoft.com/office/drawing/2014/main" id="{BC252F62-B67E-A674-C85F-05EBFA04D3E3}"/>
              </a:ext>
            </a:extLst>
          </p:cNvPr>
          <p:cNvSpPr txBox="1"/>
          <p:nvPr/>
        </p:nvSpPr>
        <p:spPr>
          <a:xfrm>
            <a:off x="2962174" y="975177"/>
            <a:ext cx="6097604" cy="646331"/>
          </a:xfrm>
          <a:prstGeom prst="rect">
            <a:avLst/>
          </a:prstGeom>
          <a:noFill/>
        </p:spPr>
        <p:txBody>
          <a:bodyPr wrap="square">
            <a:spAutoFit/>
          </a:bodyPr>
          <a:lstStyle/>
          <a:p>
            <a:pPr algn="ctr"/>
            <a:r>
              <a:rPr lang="en-IN" sz="3600" dirty="0">
                <a:solidFill>
                  <a:schemeClr val="bg1"/>
                </a:solidFill>
              </a:rPr>
              <a:t>Applications</a:t>
            </a:r>
          </a:p>
        </p:txBody>
      </p:sp>
    </p:spTree>
    <p:extLst>
      <p:ext uri="{BB962C8B-B14F-4D97-AF65-F5344CB8AC3E}">
        <p14:creationId xmlns:p14="http://schemas.microsoft.com/office/powerpoint/2010/main" val="282488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3C83-E2FA-3AEB-F692-D9F55851CD74}"/>
              </a:ext>
            </a:extLst>
          </p:cNvPr>
          <p:cNvSpPr>
            <a:spLocks noGrp="1"/>
          </p:cNvSpPr>
          <p:nvPr>
            <p:ph type="title"/>
          </p:nvPr>
        </p:nvSpPr>
        <p:spPr/>
        <p:txBody>
          <a:bodyPr/>
          <a:lstStyle/>
          <a:p>
            <a:r>
              <a:rPr lang="en-IN" dirty="0"/>
              <a:t>IEEE and Standard Journal References</a:t>
            </a:r>
          </a:p>
        </p:txBody>
      </p:sp>
      <p:sp>
        <p:nvSpPr>
          <p:cNvPr id="3" name="Content Placeholder 2">
            <a:extLst>
              <a:ext uri="{FF2B5EF4-FFF2-40B4-BE49-F238E27FC236}">
                <a16:creationId xmlns:a16="http://schemas.microsoft.com/office/drawing/2014/main" id="{49BF2D41-2262-104D-E4FA-1C34D1ACD753}"/>
              </a:ext>
            </a:extLst>
          </p:cNvPr>
          <p:cNvSpPr>
            <a:spLocks noGrp="1"/>
          </p:cNvSpPr>
          <p:nvPr>
            <p:ph idx="1"/>
          </p:nvPr>
        </p:nvSpPr>
        <p:spPr/>
        <p:txBody>
          <a:bodyPr>
            <a:normAutofit lnSpcReduction="10000"/>
          </a:bodyPr>
          <a:lstStyle/>
          <a:p>
            <a:r>
              <a:rPr lang="en-IN" dirty="0">
                <a:solidFill>
                  <a:schemeClr val="tx2"/>
                </a:solidFill>
                <a:hlinkClick r:id="rId2">
                  <a:extLst>
                    <a:ext uri="{A12FA001-AC4F-418D-AE19-62706E023703}">
                      <ahyp:hlinkClr xmlns:ahyp="http://schemas.microsoft.com/office/drawing/2018/hyperlinkcolor" val="tx"/>
                    </a:ext>
                  </a:extLst>
                </a:hlinkClick>
              </a:rPr>
              <a:t>https://ieeexplore.ieee.org/document/10175871</a:t>
            </a:r>
            <a:endParaRPr lang="en-IN" dirty="0">
              <a:solidFill>
                <a:schemeClr val="tx2"/>
              </a:solidFill>
            </a:endParaRPr>
          </a:p>
          <a:p>
            <a:endParaRPr lang="en-IN" dirty="0">
              <a:solidFill>
                <a:schemeClr val="tx2"/>
              </a:solidFill>
            </a:endParaRPr>
          </a:p>
          <a:p>
            <a:r>
              <a:rPr lang="en-IN" dirty="0">
                <a:solidFill>
                  <a:schemeClr val="tx2"/>
                </a:solidFill>
                <a:hlinkClick r:id="rId3">
                  <a:extLst>
                    <a:ext uri="{A12FA001-AC4F-418D-AE19-62706E023703}">
                      <ahyp:hlinkClr xmlns:ahyp="http://schemas.microsoft.com/office/drawing/2018/hyperlinkcolor" val="tx"/>
                    </a:ext>
                  </a:extLst>
                </a:hlinkClick>
              </a:rPr>
              <a:t>https://ieeexplore.ieee.org/document/8798616</a:t>
            </a:r>
            <a:endParaRPr lang="en-IN" dirty="0">
              <a:solidFill>
                <a:schemeClr val="tx2"/>
              </a:solidFill>
            </a:endParaRPr>
          </a:p>
          <a:p>
            <a:endParaRPr lang="en-IN" dirty="0">
              <a:solidFill>
                <a:schemeClr val="tx2"/>
              </a:solidFill>
            </a:endParaRPr>
          </a:p>
          <a:p>
            <a:r>
              <a:rPr lang="en-IN" dirty="0">
                <a:solidFill>
                  <a:schemeClr val="tx2"/>
                </a:solidFill>
                <a:hlinkClick r:id="rId4">
                  <a:extLst>
                    <a:ext uri="{A12FA001-AC4F-418D-AE19-62706E023703}">
                      <ahyp:hlinkClr xmlns:ahyp="http://schemas.microsoft.com/office/drawing/2018/hyperlinkcolor" val="tx"/>
                    </a:ext>
                  </a:extLst>
                </a:hlinkClick>
              </a:rPr>
              <a:t>https://ieeexplore.ieee.org/document/9772661</a:t>
            </a:r>
            <a:endParaRPr lang="en-IN" dirty="0">
              <a:solidFill>
                <a:schemeClr val="tx2"/>
              </a:solidFill>
            </a:endParaRPr>
          </a:p>
          <a:p>
            <a:endParaRPr lang="en-IN" dirty="0">
              <a:solidFill>
                <a:schemeClr val="tx2"/>
              </a:solidFill>
            </a:endParaRPr>
          </a:p>
          <a:p>
            <a:r>
              <a:rPr lang="en-IN" dirty="0">
                <a:solidFill>
                  <a:schemeClr val="tx2"/>
                </a:solidFill>
                <a:hlinkClick r:id="rId5">
                  <a:extLst>
                    <a:ext uri="{A12FA001-AC4F-418D-AE19-62706E023703}">
                      <ahyp:hlinkClr xmlns:ahyp="http://schemas.microsoft.com/office/drawing/2018/hyperlinkcolor" val="tx"/>
                    </a:ext>
                  </a:extLst>
                </a:hlinkClick>
              </a:rPr>
              <a:t>https://ieeexplore.ieee.org/document/9585508</a:t>
            </a:r>
            <a:endParaRPr lang="en-IN" dirty="0">
              <a:solidFill>
                <a:schemeClr val="tx2"/>
              </a:solidFill>
            </a:endParaRPr>
          </a:p>
          <a:p>
            <a:endParaRPr lang="en-IN" dirty="0">
              <a:solidFill>
                <a:schemeClr val="tx2"/>
              </a:solidFill>
            </a:endParaRPr>
          </a:p>
          <a:p>
            <a:r>
              <a:rPr lang="en-IN" dirty="0">
                <a:solidFill>
                  <a:schemeClr val="tx2"/>
                </a:solidFill>
                <a:hlinkClick r:id="rId6">
                  <a:extLst>
                    <a:ext uri="{A12FA001-AC4F-418D-AE19-62706E023703}">
                      <ahyp:hlinkClr xmlns:ahyp="http://schemas.microsoft.com/office/drawing/2018/hyperlinkcolor" val="tx"/>
                    </a:ext>
                  </a:extLst>
                </a:hlinkClick>
              </a:rPr>
              <a:t>https://ieeexplore.ieee.org/document/8907884</a:t>
            </a:r>
            <a:endParaRPr lang="en-IN" dirty="0">
              <a:solidFill>
                <a:schemeClr val="tx2"/>
              </a:solidFill>
            </a:endParaRPr>
          </a:p>
        </p:txBody>
      </p:sp>
    </p:spTree>
    <p:extLst>
      <p:ext uri="{BB962C8B-B14F-4D97-AF65-F5344CB8AC3E}">
        <p14:creationId xmlns:p14="http://schemas.microsoft.com/office/powerpoint/2010/main" val="478443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17</TotalTime>
  <Words>714</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Google Sans</vt:lpstr>
      <vt:lpstr>Poppins</vt:lpstr>
      <vt:lpstr>Wingdings 3</vt:lpstr>
      <vt:lpstr>Ion Boardroom</vt:lpstr>
      <vt:lpstr>Cyber Security</vt:lpstr>
      <vt:lpstr>Biometrics and Authentication Security </vt:lpstr>
      <vt:lpstr>PowerPoint Presentation</vt:lpstr>
      <vt:lpstr>PowerPoint Presentation</vt:lpstr>
      <vt:lpstr>Applications</vt:lpstr>
      <vt:lpstr>PowerPoint Presentation</vt:lpstr>
      <vt:lpstr>IEEE and Standard Journal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yash jadhav</dc:creator>
  <cp:lastModifiedBy>yash jadhav</cp:lastModifiedBy>
  <cp:revision>1</cp:revision>
  <dcterms:created xsi:type="dcterms:W3CDTF">2023-08-27T14:01:45Z</dcterms:created>
  <dcterms:modified xsi:type="dcterms:W3CDTF">2023-08-27T14:19:36Z</dcterms:modified>
</cp:coreProperties>
</file>