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iVmPEV/1gKbC3x3nEoyivIRgJm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CDF2E0-5AEA-47EB-BB6A-EF9014C52FE5}">
  <a:tblStyle styleId="{97CDF2E0-5AEA-47EB-BB6A-EF9014C52FE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402210" y="148778"/>
            <a:ext cx="11387579" cy="4508214"/>
          </a:xfrm>
          <a:prstGeom prst="rect">
            <a:avLst/>
          </a:prstGeom>
          <a:noFill/>
          <a:ln>
            <a:noFill/>
          </a:ln>
        </p:spPr>
      </p:pic>
      <p:sp>
        <p:nvSpPr>
          <p:cNvPr id="85" name="Google Shape;85;p1"/>
          <p:cNvSpPr txBox="1"/>
          <p:nvPr/>
        </p:nvSpPr>
        <p:spPr>
          <a:xfrm>
            <a:off x="0" y="4996358"/>
            <a:ext cx="12192000" cy="20313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600" u="none" cap="none" strike="noStrike">
                <a:solidFill>
                  <a:schemeClr val="dk1"/>
                </a:solidFill>
                <a:latin typeface="Arial"/>
                <a:ea typeface="Arial"/>
                <a:cs typeface="Arial"/>
                <a:sym typeface="Arial"/>
              </a:rPr>
              <a:t>SMART TAGS</a:t>
            </a:r>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Yash Suri</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2019B311175</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2</a:t>
            </a:r>
            <a:r>
              <a:rPr b="0" baseline="30000" i="0" lang="en-US" sz="1800" u="none" cap="none" strike="noStrike">
                <a:solidFill>
                  <a:schemeClr val="dk1"/>
                </a:solidFill>
                <a:latin typeface="Arial"/>
                <a:ea typeface="Arial"/>
                <a:cs typeface="Arial"/>
                <a:sym typeface="Arial"/>
              </a:rPr>
              <a:t>nd</a:t>
            </a:r>
            <a:r>
              <a:rPr b="0" i="0" lang="en-US" sz="1800" u="none" cap="none" strike="noStrike">
                <a:solidFill>
                  <a:schemeClr val="dk1"/>
                </a:solidFill>
                <a:latin typeface="Arial"/>
                <a:ea typeface="Arial"/>
                <a:cs typeface="Arial"/>
                <a:sym typeface="Arial"/>
              </a:rPr>
              <a:t> Year / Electronics &amp; Comm. Engineering</a:t>
            </a:r>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0" y="451087"/>
            <a:ext cx="121920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en-US">
                <a:latin typeface="Arial"/>
                <a:ea typeface="Arial"/>
                <a:cs typeface="Arial"/>
                <a:sym typeface="Arial"/>
              </a:rPr>
              <a:t>Table of contents</a:t>
            </a:r>
            <a:endParaRPr/>
          </a:p>
        </p:txBody>
      </p:sp>
      <p:graphicFrame>
        <p:nvGraphicFramePr>
          <p:cNvPr id="91" name="Google Shape;91;p2"/>
          <p:cNvGraphicFramePr/>
          <p:nvPr/>
        </p:nvGraphicFramePr>
        <p:xfrm>
          <a:off x="1045361" y="2035182"/>
          <a:ext cx="3000000" cy="3000000"/>
        </p:xfrm>
        <a:graphic>
          <a:graphicData uri="http://schemas.openxmlformats.org/drawingml/2006/table">
            <a:tbl>
              <a:tblPr bandRow="1" firstRow="1">
                <a:noFill/>
                <a:tableStyleId>{97CDF2E0-5AEA-47EB-BB6A-EF9014C52FE5}</a:tableStyleId>
              </a:tblPr>
              <a:tblGrid>
                <a:gridCol w="1452750"/>
                <a:gridCol w="6287675"/>
                <a:gridCol w="2360850"/>
              </a:tblGrid>
              <a:tr h="840950">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S.NO.</a:t>
                      </a:r>
                      <a:endParaRPr sz="18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TOPIC</a:t>
                      </a:r>
                      <a:endParaRPr sz="1800" u="none" cap="none" strike="noStrike">
                        <a:solidFill>
                          <a:srgbClr val="000000"/>
                        </a:solidFill>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PAGE NO.</a:t>
                      </a:r>
                      <a:endParaRPr sz="1800" u="none" cap="none" strike="noStrike">
                        <a:solidFill>
                          <a:srgbClr val="000000"/>
                        </a:solidFill>
                        <a:latin typeface="Arial"/>
                        <a:ea typeface="Arial"/>
                        <a:cs typeface="Arial"/>
                        <a:sym typeface="Arial"/>
                      </a:endParaRPr>
                    </a:p>
                  </a:txBody>
                  <a:tcPr marT="45725" marB="45725" marR="91450" marL="91450"/>
                </a:tc>
              </a:tr>
              <a:tr h="593750">
                <a:tc>
                  <a:txBody>
                    <a:bodyPr/>
                    <a:lstStyle/>
                    <a:p>
                      <a:pPr indent="0" lvl="0" marL="0" marR="0" rtl="0" algn="ctr">
                        <a:spcBef>
                          <a:spcPts val="0"/>
                        </a:spcBef>
                        <a:spcAft>
                          <a:spcPts val="0"/>
                        </a:spcAft>
                        <a:buNone/>
                      </a:pPr>
                      <a:r>
                        <a:rPr lang="en-US" sz="1800" u="none" cap="none" strike="noStrike"/>
                        <a:t>1</a:t>
                      </a:r>
                      <a:endParaRPr sz="1800" u="none" cap="none" strike="noStrike">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1800" u="none" cap="none" strike="noStrike"/>
                        <a:t>Introduction of the project</a:t>
                      </a:r>
                      <a:endParaRPr sz="1800" u="none" cap="none" strike="noStrike">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1800" u="none" cap="none" strike="noStrike"/>
                        <a:t>3</a:t>
                      </a:r>
                      <a:endParaRPr sz="1800" u="none" cap="none" strike="noStrike">
                        <a:latin typeface="Arial"/>
                        <a:ea typeface="Arial"/>
                        <a:cs typeface="Arial"/>
                        <a:sym typeface="Arial"/>
                      </a:endParaRPr>
                    </a:p>
                  </a:txBody>
                  <a:tcPr marT="45725" marB="45725" marR="91450" marL="91450"/>
                </a:tc>
              </a:tr>
              <a:tr h="580550">
                <a:tc>
                  <a:txBody>
                    <a:bodyPr/>
                    <a:lstStyle/>
                    <a:p>
                      <a:pPr indent="0" lvl="0" marL="0" marR="0" rtl="0" algn="ctr">
                        <a:spcBef>
                          <a:spcPts val="0"/>
                        </a:spcBef>
                        <a:spcAft>
                          <a:spcPts val="0"/>
                        </a:spcAft>
                        <a:buNone/>
                      </a:pPr>
                      <a:r>
                        <a:rPr lang="en-US" sz="1800" u="none" cap="none" strike="noStrike"/>
                        <a:t>2</a:t>
                      </a:r>
                      <a:endParaRPr sz="1800" u="none" cap="none" strike="noStrike">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1800" u="none" cap="none" strike="noStrike"/>
                        <a:t>Brief Technical Aspects</a:t>
                      </a:r>
                      <a:endParaRPr sz="1800" u="none" cap="none" strike="noStrike">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1800" u="none" cap="none" strike="noStrike"/>
                        <a:t>4</a:t>
                      </a:r>
                      <a:endParaRPr sz="1800" u="none" cap="none" strike="noStrike">
                        <a:latin typeface="Arial"/>
                        <a:ea typeface="Arial"/>
                        <a:cs typeface="Arial"/>
                        <a:sym typeface="Arial"/>
                      </a:endParaRPr>
                    </a:p>
                  </a:txBody>
                  <a:tcPr marT="45725" marB="45725" marR="91450" marL="91450"/>
                </a:tc>
              </a:tr>
              <a:tr h="567375">
                <a:tc>
                  <a:txBody>
                    <a:bodyPr/>
                    <a:lstStyle/>
                    <a:p>
                      <a:pPr indent="0" lvl="0" marL="0" marR="0" rtl="0" algn="ctr">
                        <a:spcBef>
                          <a:spcPts val="0"/>
                        </a:spcBef>
                        <a:spcAft>
                          <a:spcPts val="0"/>
                        </a:spcAft>
                        <a:buNone/>
                      </a:pPr>
                      <a:r>
                        <a:rPr lang="en-US" sz="1800" u="none" cap="none" strike="noStrike"/>
                        <a:t>3</a:t>
                      </a:r>
                      <a:endParaRPr sz="1800" u="none" cap="none" strike="noStrike">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1800" u="none" cap="none" strike="noStrike"/>
                        <a:t>Relevance to Indian Navy</a:t>
                      </a:r>
                      <a:endParaRPr sz="1800" u="none" cap="none" strike="noStrike">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1800" u="none" cap="none" strike="noStrike"/>
                        <a:t>5</a:t>
                      </a:r>
                      <a:endParaRPr sz="1800" u="none" cap="none" strike="noStrike">
                        <a:latin typeface="Arial"/>
                        <a:ea typeface="Arial"/>
                        <a:cs typeface="Arial"/>
                        <a:sym typeface="Arial"/>
                      </a:endParaRPr>
                    </a:p>
                  </a:txBody>
                  <a:tcPr marT="45725" marB="45725" marR="91450" marL="91450"/>
                </a:tc>
              </a:tr>
              <a:tr h="540975">
                <a:tc>
                  <a:txBody>
                    <a:bodyPr/>
                    <a:lstStyle/>
                    <a:p>
                      <a:pPr indent="0" lvl="0" marL="0" marR="0" rtl="0" algn="ctr">
                        <a:spcBef>
                          <a:spcPts val="0"/>
                        </a:spcBef>
                        <a:spcAft>
                          <a:spcPts val="0"/>
                        </a:spcAft>
                        <a:buNone/>
                      </a:pPr>
                      <a:r>
                        <a:rPr lang="en-US" sz="1800" u="none" cap="none" strike="noStrike"/>
                        <a:t>4</a:t>
                      </a:r>
                      <a:endParaRPr sz="1800" u="none" cap="none" strike="noStrike">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Prospective Implementation</a:t>
                      </a:r>
                      <a:endParaRPr sz="1800" u="none" cap="none" strike="noStrike">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1800" u="none" cap="none" strike="noStrike"/>
                        <a:t>6</a:t>
                      </a:r>
                      <a:endParaRPr sz="1800" u="none" cap="none" strike="noStrike">
                        <a:latin typeface="Arial"/>
                        <a:ea typeface="Arial"/>
                        <a:cs typeface="Arial"/>
                        <a:sym typeface="Arial"/>
                      </a:endParaRPr>
                    </a:p>
                  </a:txBody>
                  <a:tcPr marT="45725" marB="45725" marR="91450" marL="91450"/>
                </a:tc>
              </a:tr>
              <a:tr h="531300">
                <a:tc>
                  <a:txBody>
                    <a:bodyPr/>
                    <a:lstStyle/>
                    <a:p>
                      <a:pPr indent="0" lvl="0" marL="0" marR="0" rtl="0" algn="ctr">
                        <a:spcBef>
                          <a:spcPts val="0"/>
                        </a:spcBef>
                        <a:spcAft>
                          <a:spcPts val="0"/>
                        </a:spcAft>
                        <a:buNone/>
                      </a:pPr>
                      <a:r>
                        <a:rPr lang="en-US" sz="1800" u="none" cap="none" strike="noStrike"/>
                        <a:t>5</a:t>
                      </a:r>
                      <a:endParaRPr sz="1800" u="none" cap="none" strike="noStrike">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1800" u="none" cap="none" strike="noStrike"/>
                        <a:t>Conclusion</a:t>
                      </a:r>
                      <a:endParaRPr sz="1800" u="none" cap="none" strike="noStrike">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1800" u="none" cap="none" strike="noStrike"/>
                        <a:t>7</a:t>
                      </a:r>
                      <a:endParaRPr sz="1800" u="none" cap="none" strike="noStrike">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0" y="263950"/>
            <a:ext cx="121920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Introduction of the project</a:t>
            </a:r>
            <a:endParaRPr/>
          </a:p>
        </p:txBody>
      </p:sp>
      <p:sp>
        <p:nvSpPr>
          <p:cNvPr id="97" name="Google Shape;97;p3"/>
          <p:cNvSpPr txBox="1"/>
          <p:nvPr/>
        </p:nvSpPr>
        <p:spPr>
          <a:xfrm>
            <a:off x="575035" y="2173352"/>
            <a:ext cx="7991100" cy="163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757070"/>
              </a:buClr>
              <a:buSzPts val="2000"/>
              <a:buFont typeface="Arial"/>
              <a:buNone/>
            </a:pPr>
            <a:r>
              <a:rPr b="0" i="0" lang="en-US" sz="2000" u="none" cap="none" strike="noStrike">
                <a:solidFill>
                  <a:srgbClr val="757070"/>
                </a:solidFill>
                <a:latin typeface="Arial"/>
                <a:ea typeface="Arial"/>
                <a:cs typeface="Arial"/>
                <a:sym typeface="Arial"/>
              </a:rPr>
              <a:t>Smart Tag will be RFID tag that will be used as a security system similar to the anti-theft tags used to secure products and will also have the ability to collect taxes from the vessels similar to the FASTag that is used to make the process of toll collection easy.</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Calibri"/>
              <a:buNone/>
            </a:pPr>
            <a:r>
              <a:t/>
            </a:r>
            <a:endParaRPr b="0" i="0" sz="2000" u="none" cap="none" strike="noStrike">
              <a:solidFill>
                <a:schemeClr val="dk1"/>
              </a:solidFill>
              <a:latin typeface="Arial"/>
              <a:ea typeface="Arial"/>
              <a:cs typeface="Arial"/>
              <a:sym typeface="Arial"/>
            </a:endParaRPr>
          </a:p>
        </p:txBody>
      </p:sp>
      <p:sp>
        <p:nvSpPr>
          <p:cNvPr id="98" name="Google Shape;98;p3"/>
          <p:cNvSpPr txBox="1"/>
          <p:nvPr/>
        </p:nvSpPr>
        <p:spPr>
          <a:xfrm>
            <a:off x="575038" y="3738088"/>
            <a:ext cx="7991100" cy="28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757070"/>
              </a:buClr>
              <a:buSzPts val="2000"/>
              <a:buFont typeface="Arial"/>
              <a:buNone/>
            </a:pPr>
            <a:r>
              <a:rPr b="0" i="0" lang="en-US" sz="2000" u="none" cap="none" strike="noStrike">
                <a:solidFill>
                  <a:srgbClr val="757070"/>
                </a:solidFill>
                <a:latin typeface="Arial"/>
                <a:ea typeface="Arial"/>
                <a:cs typeface="Arial"/>
                <a:sym typeface="Arial"/>
              </a:rPr>
              <a:t>Combining the abilities of both the tags, Smart Tag can easily help in identifying the friendly and non-friendly vessels which will also reduce the risk of any threats from the Indian Waters. The Buoys that will act as electromagnetic scanners will never switch off making it more difficult for any vessel to cross the borders without being noticed by the Indian Coast Guards. Adding to its security measures the system will not shut down without a password or a code. It will make the system more secure and will also reduce the risk of being attacked by hackers.</a:t>
            </a:r>
            <a:endParaRPr b="0" i="0" sz="1800" u="none" cap="none" strike="noStrike">
              <a:solidFill>
                <a:schemeClr val="dk1"/>
              </a:solidFill>
              <a:latin typeface="Calibri"/>
              <a:ea typeface="Calibri"/>
              <a:cs typeface="Calibri"/>
              <a:sym typeface="Calibri"/>
            </a:endParaRPr>
          </a:p>
        </p:txBody>
      </p:sp>
      <p:pic>
        <p:nvPicPr>
          <p:cNvPr id="99" name="Google Shape;99;p3"/>
          <p:cNvPicPr preferRelativeResize="0"/>
          <p:nvPr/>
        </p:nvPicPr>
        <p:blipFill rotWithShape="1">
          <a:blip r:embed="rId3">
            <a:alphaModFix/>
          </a:blip>
          <a:srcRect b="0" l="0" r="0" t="0"/>
          <a:stretch/>
        </p:blipFill>
        <p:spPr>
          <a:xfrm>
            <a:off x="8424758" y="1715921"/>
            <a:ext cx="3304572" cy="2088648"/>
          </a:xfrm>
          <a:prstGeom prst="rect">
            <a:avLst/>
          </a:prstGeom>
          <a:noFill/>
          <a:ln cap="flat" cmpd="sng" w="12700">
            <a:solidFill>
              <a:schemeClr val="dk1"/>
            </a:solidFill>
            <a:prstDash val="solid"/>
            <a:round/>
            <a:headEnd len="sm" w="sm" type="none"/>
            <a:tailEnd len="sm" w="sm" type="none"/>
          </a:ln>
        </p:spPr>
      </p:pic>
      <p:pic>
        <p:nvPicPr>
          <p:cNvPr id="100" name="Google Shape;100;p3"/>
          <p:cNvPicPr preferRelativeResize="0"/>
          <p:nvPr/>
        </p:nvPicPr>
        <p:blipFill rotWithShape="1">
          <a:blip r:embed="rId4">
            <a:alphaModFix/>
          </a:blip>
          <a:srcRect b="0" l="0" r="0" t="0"/>
          <a:stretch/>
        </p:blipFill>
        <p:spPr>
          <a:xfrm>
            <a:off x="8762588" y="4298000"/>
            <a:ext cx="2628900" cy="1743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0" y="235977"/>
            <a:ext cx="121920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Brief Technical Aspect</a:t>
            </a:r>
            <a:endParaRPr/>
          </a:p>
        </p:txBody>
      </p:sp>
      <p:sp>
        <p:nvSpPr>
          <p:cNvPr id="106" name="Google Shape;106;p4"/>
          <p:cNvSpPr txBox="1"/>
          <p:nvPr/>
        </p:nvSpPr>
        <p:spPr>
          <a:xfrm>
            <a:off x="661448" y="1561540"/>
            <a:ext cx="10869104" cy="417037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rgbClr val="757070"/>
                </a:solidFill>
                <a:latin typeface="Arial"/>
                <a:ea typeface="Arial"/>
                <a:cs typeface="Arial"/>
                <a:sym typeface="Arial"/>
              </a:rPr>
              <a:t>The RFID tags are of three types namely, </a:t>
            </a:r>
            <a:r>
              <a:rPr b="0" i="0" lang="en-US" sz="2000" u="sng" cap="none" strike="noStrike">
                <a:solidFill>
                  <a:srgbClr val="757070"/>
                </a:solidFill>
                <a:latin typeface="Arial"/>
                <a:ea typeface="Arial"/>
                <a:cs typeface="Arial"/>
                <a:sym typeface="Arial"/>
              </a:rPr>
              <a:t>Passive Tags, Active Tags, and Semi-Passive Tags</a:t>
            </a:r>
            <a:r>
              <a:rPr b="0" i="0" lang="en-US" sz="2000" u="none" cap="none" strike="noStrike">
                <a:solidFill>
                  <a:srgbClr val="757070"/>
                </a:solidFill>
                <a:latin typeface="Arial"/>
                <a:ea typeface="Arial"/>
                <a:cs typeface="Arial"/>
                <a:sym typeface="Arial"/>
              </a:rPr>
              <a:t> – </a:t>
            </a:r>
            <a:endParaRPr/>
          </a:p>
          <a:p>
            <a:pPr indent="0" lvl="0" marL="0" marR="0" rtl="0" algn="l">
              <a:spcBef>
                <a:spcPts val="600"/>
              </a:spcBef>
              <a:spcAft>
                <a:spcPts val="0"/>
              </a:spcAft>
              <a:buNone/>
            </a:pPr>
            <a:r>
              <a:rPr b="0" i="0" lang="en-US" sz="2000" u="none" cap="none" strike="noStrike">
                <a:solidFill>
                  <a:srgbClr val="757070"/>
                </a:solidFill>
                <a:latin typeface="Arial"/>
                <a:ea typeface="Arial"/>
                <a:cs typeface="Arial"/>
                <a:sym typeface="Arial"/>
              </a:rPr>
              <a:t> </a:t>
            </a:r>
            <a:endParaRPr/>
          </a:p>
          <a:p>
            <a:pPr indent="-285750" lvl="0" marL="285750" marR="0" rtl="0" algn="l">
              <a:spcBef>
                <a:spcPts val="0"/>
              </a:spcBef>
              <a:spcAft>
                <a:spcPts val="0"/>
              </a:spcAft>
              <a:buClr>
                <a:srgbClr val="757070"/>
              </a:buClr>
              <a:buSzPts val="2000"/>
              <a:buFont typeface="Arial"/>
              <a:buChar char="•"/>
            </a:pPr>
            <a:r>
              <a:rPr b="0" i="0" lang="en-US" sz="2000" u="sng" cap="none" strike="noStrike">
                <a:solidFill>
                  <a:srgbClr val="757070"/>
                </a:solidFill>
                <a:latin typeface="Arial"/>
                <a:ea typeface="Arial"/>
                <a:cs typeface="Arial"/>
                <a:sym typeface="Arial"/>
              </a:rPr>
              <a:t>Passive RFID tags</a:t>
            </a:r>
            <a:r>
              <a:rPr b="0" i="0" lang="en-US" sz="2000" u="none" cap="none" strike="noStrike">
                <a:solidFill>
                  <a:srgbClr val="757070"/>
                </a:solidFill>
                <a:latin typeface="Arial"/>
                <a:ea typeface="Arial"/>
                <a:cs typeface="Arial"/>
                <a:sym typeface="Arial"/>
              </a:rPr>
              <a:t> do not have a battery. They use power from the readers that are the active elements in their case to transmit electromagnetic waves that induce a current in the tag’s antenna. The coded message is then sent back to the reader at a discrete frequency. </a:t>
            </a:r>
            <a:endParaRPr/>
          </a:p>
          <a:p>
            <a:pPr indent="0" lvl="0" marL="0" marR="0" rtl="0" algn="l">
              <a:spcBef>
                <a:spcPts val="0"/>
              </a:spcBef>
              <a:spcAft>
                <a:spcPts val="0"/>
              </a:spcAft>
              <a:buNone/>
            </a:pPr>
            <a:r>
              <a:t/>
            </a:r>
            <a:endParaRPr sz="2000">
              <a:solidFill>
                <a:srgbClr val="757070"/>
              </a:solidFill>
              <a:latin typeface="Arial"/>
              <a:ea typeface="Arial"/>
              <a:cs typeface="Arial"/>
              <a:sym typeface="Arial"/>
            </a:endParaRPr>
          </a:p>
          <a:p>
            <a:pPr indent="-285750" lvl="0" marL="285750" marR="0" rtl="0" algn="l">
              <a:spcBef>
                <a:spcPts val="0"/>
              </a:spcBef>
              <a:spcAft>
                <a:spcPts val="0"/>
              </a:spcAft>
              <a:buClr>
                <a:srgbClr val="757070"/>
              </a:buClr>
              <a:buSzPts val="2000"/>
              <a:buFont typeface="Arial"/>
              <a:buChar char="•"/>
            </a:pPr>
            <a:r>
              <a:rPr lang="en-US" sz="2000" u="sng">
                <a:solidFill>
                  <a:srgbClr val="757070"/>
                </a:solidFill>
                <a:latin typeface="Arial"/>
                <a:ea typeface="Arial"/>
                <a:cs typeface="Arial"/>
                <a:sym typeface="Arial"/>
              </a:rPr>
              <a:t>Active RFID tags</a:t>
            </a:r>
            <a:r>
              <a:rPr lang="en-US" sz="2000">
                <a:solidFill>
                  <a:srgbClr val="757070"/>
                </a:solidFill>
                <a:latin typeface="Arial"/>
                <a:ea typeface="Arial"/>
                <a:cs typeface="Arial"/>
                <a:sym typeface="Arial"/>
              </a:rPr>
              <a:t> are battery-powered sensors that continuously accumulate and broadcast data to a receiving device. Active RFID Tags comprise three systems namely, a tag, a reader, and an antenna. </a:t>
            </a:r>
            <a:endParaRPr/>
          </a:p>
          <a:p>
            <a:pPr indent="0" lvl="0" marL="0" marR="0" rtl="0" algn="l">
              <a:spcBef>
                <a:spcPts val="0"/>
              </a:spcBef>
              <a:spcAft>
                <a:spcPts val="0"/>
              </a:spcAft>
              <a:buNone/>
            </a:pPr>
            <a:r>
              <a:t/>
            </a:r>
            <a:endParaRPr sz="2000">
              <a:solidFill>
                <a:srgbClr val="757070"/>
              </a:solidFill>
              <a:latin typeface="Arial"/>
              <a:ea typeface="Arial"/>
              <a:cs typeface="Arial"/>
              <a:sym typeface="Arial"/>
            </a:endParaRPr>
          </a:p>
          <a:p>
            <a:pPr indent="-285750" lvl="0" marL="285750" marR="0" rtl="0" algn="l">
              <a:spcBef>
                <a:spcPts val="0"/>
              </a:spcBef>
              <a:spcAft>
                <a:spcPts val="0"/>
              </a:spcAft>
              <a:buClr>
                <a:srgbClr val="757070"/>
              </a:buClr>
              <a:buSzPts val="2000"/>
              <a:buFont typeface="Arial"/>
              <a:buChar char="•"/>
            </a:pPr>
            <a:r>
              <a:rPr lang="en-US" sz="2000" u="sng">
                <a:solidFill>
                  <a:srgbClr val="757070"/>
                </a:solidFill>
                <a:latin typeface="Arial"/>
                <a:ea typeface="Arial"/>
                <a:cs typeface="Arial"/>
                <a:sym typeface="Arial"/>
              </a:rPr>
              <a:t>Semi - Passive RFID tags</a:t>
            </a:r>
            <a:r>
              <a:rPr lang="en-US" sz="2000">
                <a:solidFill>
                  <a:srgbClr val="757070"/>
                </a:solidFill>
                <a:latin typeface="Arial"/>
                <a:ea typeface="Arial"/>
                <a:cs typeface="Arial"/>
                <a:sym typeface="Arial"/>
              </a:rPr>
              <a:t> are battery-operated passive tags. They are similar to passive tags in terms of Ease of manufacture and in size but have the ability like the Active tags of transmitting the data over larger distances.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0" y="273685"/>
            <a:ext cx="121920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Relevance to Indian Navy</a:t>
            </a:r>
            <a:endParaRPr/>
          </a:p>
        </p:txBody>
      </p:sp>
      <p:sp>
        <p:nvSpPr>
          <p:cNvPr id="112" name="Google Shape;112;p5"/>
          <p:cNvSpPr txBox="1"/>
          <p:nvPr/>
        </p:nvSpPr>
        <p:spPr>
          <a:xfrm>
            <a:off x="345649" y="1966893"/>
            <a:ext cx="11500701" cy="3690177"/>
          </a:xfrm>
          <a:prstGeom prst="rect">
            <a:avLst/>
          </a:prstGeom>
          <a:noFill/>
          <a:ln>
            <a:noFill/>
          </a:ln>
        </p:spPr>
        <p:txBody>
          <a:bodyPr anchorCtr="0" anchor="t" bIns="45700" lIns="91425" spcFirstLastPara="1" rIns="91425" wrap="square" tIns="45700">
            <a:spAutoFit/>
          </a:bodyPr>
          <a:lstStyle/>
          <a:p>
            <a:pPr indent="-342900" lvl="0" marL="342900" marR="0" rtl="0" algn="l">
              <a:lnSpc>
                <a:spcPct val="200000"/>
              </a:lnSpc>
              <a:spcBef>
                <a:spcPts val="0"/>
              </a:spcBef>
              <a:spcAft>
                <a:spcPts val="0"/>
              </a:spcAft>
              <a:buClr>
                <a:srgbClr val="757070"/>
              </a:buClr>
              <a:buSzPts val="2000"/>
              <a:buFont typeface="Calibri"/>
              <a:buAutoNum type="arabicPeriod"/>
            </a:pPr>
            <a:r>
              <a:rPr lang="en-US" sz="2000">
                <a:solidFill>
                  <a:srgbClr val="757070"/>
                </a:solidFill>
                <a:latin typeface="Arial"/>
                <a:ea typeface="Arial"/>
                <a:cs typeface="Arial"/>
                <a:sym typeface="Arial"/>
              </a:rPr>
              <a:t>The attacks similar to the one in Mumbai on 26</a:t>
            </a:r>
            <a:r>
              <a:rPr baseline="30000" lang="en-US" sz="2000">
                <a:solidFill>
                  <a:srgbClr val="757070"/>
                </a:solidFill>
                <a:latin typeface="Arial"/>
                <a:ea typeface="Arial"/>
                <a:cs typeface="Arial"/>
                <a:sym typeface="Arial"/>
              </a:rPr>
              <a:t>th</a:t>
            </a:r>
            <a:r>
              <a:rPr lang="en-US" sz="2000">
                <a:solidFill>
                  <a:srgbClr val="757070"/>
                </a:solidFill>
                <a:latin typeface="Arial"/>
                <a:ea typeface="Arial"/>
                <a:cs typeface="Arial"/>
                <a:sym typeface="Arial"/>
              </a:rPr>
              <a:t> November,2011 can be prevented.</a:t>
            </a:r>
            <a:endParaRPr/>
          </a:p>
          <a:p>
            <a:pPr indent="-342900" lvl="0" marL="342900" marR="0" rtl="0" algn="l">
              <a:lnSpc>
                <a:spcPct val="200000"/>
              </a:lnSpc>
              <a:spcBef>
                <a:spcPts val="0"/>
              </a:spcBef>
              <a:spcAft>
                <a:spcPts val="0"/>
              </a:spcAft>
              <a:buClr>
                <a:srgbClr val="757070"/>
              </a:buClr>
              <a:buSzPts val="2000"/>
              <a:buFont typeface="Calibri"/>
              <a:buAutoNum type="arabicPeriod"/>
            </a:pPr>
            <a:r>
              <a:rPr lang="en-US" sz="2000">
                <a:solidFill>
                  <a:srgbClr val="757070"/>
                </a:solidFill>
                <a:latin typeface="Arial"/>
                <a:ea typeface="Arial"/>
                <a:cs typeface="Arial"/>
                <a:sym typeface="Arial"/>
              </a:rPr>
              <a:t>The Exclusive Economic Zone can act as a buffer zone as it extends up to 200 nautical miles off the Indian coast. </a:t>
            </a:r>
            <a:endParaRPr/>
          </a:p>
          <a:p>
            <a:pPr indent="-457200" lvl="0" marL="457200" marR="0" rtl="0" algn="l">
              <a:lnSpc>
                <a:spcPct val="200000"/>
              </a:lnSpc>
              <a:spcBef>
                <a:spcPts val="0"/>
              </a:spcBef>
              <a:spcAft>
                <a:spcPts val="0"/>
              </a:spcAft>
              <a:buClr>
                <a:srgbClr val="757070"/>
              </a:buClr>
              <a:buSzPts val="2000"/>
              <a:buFont typeface="Arial"/>
              <a:buAutoNum type="arabicPeriod"/>
            </a:pPr>
            <a:r>
              <a:rPr lang="en-US" sz="2000">
                <a:solidFill>
                  <a:srgbClr val="757070"/>
                </a:solidFill>
                <a:latin typeface="Arial"/>
                <a:ea typeface="Arial"/>
                <a:cs typeface="Arial"/>
                <a:sym typeface="Arial"/>
              </a:rPr>
              <a:t>Growing agitations with China in the Indian Ocean and in the Pangong Tso lake in Ladakh. </a:t>
            </a:r>
            <a:endParaRPr/>
          </a:p>
          <a:p>
            <a:pPr indent="-457200" lvl="0" marL="457200" marR="0" rtl="0" algn="l">
              <a:lnSpc>
                <a:spcPct val="200000"/>
              </a:lnSpc>
              <a:spcBef>
                <a:spcPts val="0"/>
              </a:spcBef>
              <a:spcAft>
                <a:spcPts val="0"/>
              </a:spcAft>
              <a:buClr>
                <a:srgbClr val="757070"/>
              </a:buClr>
              <a:buSzPts val="2000"/>
              <a:buFont typeface="Arial"/>
              <a:buAutoNum type="arabicPeriod"/>
            </a:pPr>
            <a:r>
              <a:rPr lang="en-US" sz="2000">
                <a:solidFill>
                  <a:srgbClr val="757070"/>
                </a:solidFill>
                <a:latin typeface="Arial"/>
                <a:ea typeface="Arial"/>
                <a:cs typeface="Arial"/>
                <a:sym typeface="Arial"/>
              </a:rPr>
              <a:t>Illegal trade between India and Sri Lanka should be ceased.</a:t>
            </a:r>
            <a:endParaRPr/>
          </a:p>
          <a:p>
            <a:pPr indent="-215900" lvl="0" marL="342900" marR="0" rtl="0" algn="l">
              <a:lnSpc>
                <a:spcPct val="200000"/>
              </a:lnSpc>
              <a:spcBef>
                <a:spcPts val="0"/>
              </a:spcBef>
              <a:spcAft>
                <a:spcPts val="0"/>
              </a:spcAft>
              <a:buClr>
                <a:schemeClr val="dk1"/>
              </a:buClr>
              <a:buSzPts val="2000"/>
              <a:buFont typeface="Calibri"/>
              <a:buNone/>
            </a:pPr>
            <a:r>
              <a:t/>
            </a:r>
            <a:endParaRPr sz="2000">
              <a:solidFill>
                <a:srgbClr val="75707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0" y="273685"/>
            <a:ext cx="121920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Prospective implementation requirements (if any)</a:t>
            </a:r>
            <a:endParaRPr/>
          </a:p>
        </p:txBody>
      </p:sp>
      <p:pic>
        <p:nvPicPr>
          <p:cNvPr id="118" name="Google Shape;118;p6"/>
          <p:cNvPicPr preferRelativeResize="0"/>
          <p:nvPr/>
        </p:nvPicPr>
        <p:blipFill rotWithShape="1">
          <a:blip r:embed="rId3">
            <a:alphaModFix/>
          </a:blip>
          <a:srcRect b="18626" l="0" r="0" t="18419"/>
          <a:stretch/>
        </p:blipFill>
        <p:spPr>
          <a:xfrm>
            <a:off x="669300" y="1599250"/>
            <a:ext cx="3393357" cy="2591725"/>
          </a:xfrm>
          <a:prstGeom prst="rect">
            <a:avLst/>
          </a:prstGeom>
          <a:noFill/>
          <a:ln cap="flat" cmpd="sng" w="9525">
            <a:solidFill>
              <a:schemeClr val="dk1"/>
            </a:solidFill>
            <a:prstDash val="solid"/>
            <a:round/>
            <a:headEnd len="sm" w="sm" type="none"/>
            <a:tailEnd len="sm" w="sm" type="none"/>
          </a:ln>
        </p:spPr>
      </p:pic>
      <p:pic>
        <p:nvPicPr>
          <p:cNvPr id="119" name="Google Shape;119;p6"/>
          <p:cNvPicPr preferRelativeResize="0"/>
          <p:nvPr/>
        </p:nvPicPr>
        <p:blipFill rotWithShape="1">
          <a:blip r:embed="rId4">
            <a:alphaModFix/>
          </a:blip>
          <a:srcRect b="0" l="0" r="0" t="0"/>
          <a:stretch/>
        </p:blipFill>
        <p:spPr>
          <a:xfrm>
            <a:off x="8449871" y="3992593"/>
            <a:ext cx="3133629" cy="2393347"/>
          </a:xfrm>
          <a:prstGeom prst="rect">
            <a:avLst/>
          </a:prstGeom>
          <a:noFill/>
          <a:ln cap="flat" cmpd="sng" w="12700">
            <a:solidFill>
              <a:schemeClr val="dk1"/>
            </a:solidFill>
            <a:prstDash val="solid"/>
            <a:round/>
            <a:headEnd len="sm" w="sm" type="none"/>
            <a:tailEnd len="sm" w="sm" type="none"/>
          </a:ln>
        </p:spPr>
      </p:pic>
      <p:sp>
        <p:nvSpPr>
          <p:cNvPr id="120" name="Google Shape;120;p6"/>
          <p:cNvSpPr txBox="1"/>
          <p:nvPr/>
        </p:nvSpPr>
        <p:spPr>
          <a:xfrm>
            <a:off x="4166647" y="2288090"/>
            <a:ext cx="730970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757070"/>
                </a:solidFill>
                <a:latin typeface="Arial"/>
                <a:ea typeface="Arial"/>
                <a:cs typeface="Arial"/>
                <a:sym typeface="Arial"/>
              </a:rPr>
              <a:t>This system can be used to secure the major ports of India one by one and then can be connected to each other in different phases of the project. </a:t>
            </a:r>
            <a:endParaRPr/>
          </a:p>
        </p:txBody>
      </p:sp>
      <p:sp>
        <p:nvSpPr>
          <p:cNvPr id="121" name="Google Shape;121;p6"/>
          <p:cNvSpPr txBox="1"/>
          <p:nvPr/>
        </p:nvSpPr>
        <p:spPr>
          <a:xfrm>
            <a:off x="669303" y="4879809"/>
            <a:ext cx="7503736"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757070"/>
                </a:solidFill>
                <a:latin typeface="Arial"/>
                <a:ea typeface="Arial"/>
                <a:cs typeface="Arial"/>
                <a:sym typeface="Arial"/>
              </a:rPr>
              <a:t>This system can be effectively used for monitoring and controlling the increased number of cases where the Chinese Army is caught trespassing into Indian side of Pangong Tso lake.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0" y="273685"/>
            <a:ext cx="121920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Conclusion</a:t>
            </a:r>
            <a:endParaRPr/>
          </a:p>
        </p:txBody>
      </p:sp>
      <p:sp>
        <p:nvSpPr>
          <p:cNvPr id="127" name="Google Shape;127;p7"/>
          <p:cNvSpPr txBox="1"/>
          <p:nvPr/>
        </p:nvSpPr>
        <p:spPr>
          <a:xfrm>
            <a:off x="509048" y="1825491"/>
            <a:ext cx="11415859" cy="378565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757070"/>
              </a:buClr>
              <a:buSzPts val="2000"/>
              <a:buFont typeface="Arial"/>
              <a:buChar char="•"/>
            </a:pPr>
            <a:r>
              <a:rPr lang="en-US" sz="2000">
                <a:solidFill>
                  <a:srgbClr val="757070"/>
                </a:solidFill>
                <a:latin typeface="Arial"/>
                <a:ea typeface="Arial"/>
                <a:cs typeface="Arial"/>
                <a:sym typeface="Arial"/>
              </a:rPr>
              <a:t>Looking at the benefits and the way, the government of India is promoting Digital campaigns, Smart Tag can be the solution to the traditional system of tracing and collecting tolls from the vessels that enter the Exclusive Economic Zone of India.</a:t>
            </a:r>
            <a:endParaRPr/>
          </a:p>
          <a:p>
            <a:pPr indent="0" lvl="0" marL="0" marR="0" rtl="0" algn="l">
              <a:spcBef>
                <a:spcPts val="0"/>
              </a:spcBef>
              <a:spcAft>
                <a:spcPts val="0"/>
              </a:spcAft>
              <a:buNone/>
            </a:pPr>
            <a:r>
              <a:t/>
            </a:r>
            <a:endParaRPr sz="2000">
              <a:solidFill>
                <a:srgbClr val="757070"/>
              </a:solidFill>
              <a:latin typeface="Arial"/>
              <a:ea typeface="Arial"/>
              <a:cs typeface="Arial"/>
              <a:sym typeface="Arial"/>
            </a:endParaRPr>
          </a:p>
          <a:p>
            <a:pPr indent="-285750" lvl="0" marL="285750" marR="0" rtl="0" algn="l">
              <a:spcBef>
                <a:spcPts val="0"/>
              </a:spcBef>
              <a:spcAft>
                <a:spcPts val="0"/>
              </a:spcAft>
              <a:buClr>
                <a:srgbClr val="757070"/>
              </a:buClr>
              <a:buSzPts val="2000"/>
              <a:buFont typeface="Arial"/>
              <a:buChar char="•"/>
            </a:pPr>
            <a:r>
              <a:rPr lang="en-US" sz="2000">
                <a:solidFill>
                  <a:srgbClr val="757070"/>
                </a:solidFill>
                <a:latin typeface="Arial"/>
                <a:ea typeface="Arial"/>
                <a:cs typeface="Arial"/>
                <a:sym typeface="Arial"/>
              </a:rPr>
              <a:t>The security of the water bodies around the Indian landmass can be increased by manifolds, thus reducing the risk of any future attack.   </a:t>
            </a:r>
            <a:endParaRPr/>
          </a:p>
          <a:p>
            <a:pPr indent="-215900" lvl="0" marL="342900" marR="0" rtl="0" algn="l">
              <a:spcBef>
                <a:spcPts val="0"/>
              </a:spcBef>
              <a:spcAft>
                <a:spcPts val="0"/>
              </a:spcAft>
              <a:buClr>
                <a:schemeClr val="dk1"/>
              </a:buClr>
              <a:buSzPts val="2000"/>
              <a:buFont typeface="Arial"/>
              <a:buNone/>
            </a:pPr>
            <a:r>
              <a:t/>
            </a:r>
            <a:endParaRPr sz="2000">
              <a:solidFill>
                <a:srgbClr val="757070"/>
              </a:solidFill>
              <a:latin typeface="Arial"/>
              <a:ea typeface="Arial"/>
              <a:cs typeface="Arial"/>
              <a:sym typeface="Arial"/>
            </a:endParaRPr>
          </a:p>
          <a:p>
            <a:pPr indent="-285750" lvl="0" marL="285750" marR="0" rtl="0" algn="l">
              <a:spcBef>
                <a:spcPts val="0"/>
              </a:spcBef>
              <a:spcAft>
                <a:spcPts val="0"/>
              </a:spcAft>
              <a:buClr>
                <a:srgbClr val="757070"/>
              </a:buClr>
              <a:buSzPts val="2000"/>
              <a:buFont typeface="Arial"/>
              <a:buChar char="•"/>
            </a:pPr>
            <a:r>
              <a:rPr lang="en-US" sz="2000">
                <a:solidFill>
                  <a:srgbClr val="757070"/>
                </a:solidFill>
                <a:latin typeface="Arial"/>
                <a:ea typeface="Arial"/>
                <a:cs typeface="Arial"/>
                <a:sym typeface="Arial"/>
              </a:rPr>
              <a:t>The overall cost of this system is Rs. 37,000 for the electromagnetic readers and maximum Rs. 1200 for tags we use. </a:t>
            </a:r>
            <a:endParaRPr/>
          </a:p>
          <a:p>
            <a:pPr indent="0" lvl="0" marL="0" marR="0" rtl="0" algn="l">
              <a:spcBef>
                <a:spcPts val="0"/>
              </a:spcBef>
              <a:spcAft>
                <a:spcPts val="0"/>
              </a:spcAft>
              <a:buNone/>
            </a:pPr>
            <a:br>
              <a:rPr lang="en-US" sz="2000">
                <a:solidFill>
                  <a:srgbClr val="757070"/>
                </a:solidFill>
                <a:latin typeface="Arial"/>
                <a:ea typeface="Arial"/>
                <a:cs typeface="Arial"/>
                <a:sym typeface="Arial"/>
              </a:rPr>
            </a:br>
            <a:br>
              <a:rPr lang="en-US" sz="2000">
                <a:solidFill>
                  <a:srgbClr val="757070"/>
                </a:solidFill>
                <a:latin typeface="Arial"/>
                <a:ea typeface="Arial"/>
                <a:cs typeface="Arial"/>
                <a:sym typeface="Arial"/>
              </a:rPr>
            </a:br>
            <a:endParaRPr sz="2000">
              <a:solidFill>
                <a:srgbClr val="75707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