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90" r:id="rId4"/>
    <p:sldId id="259" r:id="rId5"/>
    <p:sldId id="260" r:id="rId6"/>
    <p:sldId id="26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63" r:id="rId18"/>
    <p:sldId id="264" r:id="rId19"/>
    <p:sldId id="265" r:id="rId20"/>
    <p:sldId id="267" r:id="rId21"/>
    <p:sldId id="268" r:id="rId22"/>
    <p:sldId id="271" r:id="rId23"/>
    <p:sldId id="272" r:id="rId24"/>
    <p:sldId id="275" r:id="rId25"/>
    <p:sldId id="276" r:id="rId26"/>
    <p:sldId id="277" r:id="rId27"/>
    <p:sldId id="292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0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2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63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7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3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0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9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2A857-CEA1-2FA2-5086-F3AD42909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574" y="336430"/>
            <a:ext cx="7461849" cy="940279"/>
          </a:xfrm>
        </p:spPr>
        <p:txBody>
          <a:bodyPr anchor="b">
            <a:noAutofit/>
          </a:bodyPr>
          <a:lstStyle/>
          <a:p>
            <a:r>
              <a:rPr lang="en-IN" sz="4400" i="0" u="sng" strike="noStrike" dirty="0">
                <a:solidFill>
                  <a:srgbClr val="203864"/>
                </a:solidFill>
                <a:effectLst/>
                <a:latin typeface="Calibri Light" panose="020F0302020204030204" pitchFamily="34" charset="0"/>
              </a:rPr>
              <a:t>Customer personality analysis</a:t>
            </a:r>
            <a:r>
              <a:rPr lang="en-IN" sz="4400" i="0" u="sng" dirty="0">
                <a:solidFill>
                  <a:srgbClr val="203864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sz="44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E1A3F-41D0-E059-18AB-46701B4C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39" y="1380226"/>
            <a:ext cx="6659593" cy="5244861"/>
          </a:xfrm>
        </p:spPr>
        <p:txBody>
          <a:bodyPr anchor="t">
            <a:noAutofit/>
          </a:bodyPr>
          <a:lstStyle/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Objective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: 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Customer Personality Analysis is a detailed analysis of a company’s ideal customers. It helps a business to better understand its customers and makes it easier for them to modify products according to the specific needs, behaviour and concerns of different types of customers.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Target</a:t>
            </a:r>
            <a:r>
              <a:rPr lang="en-IN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 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Need to perform clustering to summarize customer segments.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07838E9C-280B-666C-D250-7789A660E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9" r="28555" b="1"/>
          <a:stretch/>
        </p:blipFill>
        <p:spPr>
          <a:xfrm>
            <a:off x="7142367" y="-20310"/>
            <a:ext cx="5049634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111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80217-2178-ADDB-582A-CEE6A848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u="sng" dirty="0"/>
              <a:t>Child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2C770-38E3-758B-B599-3767820FC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950" y="2265035"/>
            <a:ext cx="5411050" cy="369920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endParaRPr lang="en-US" dirty="0"/>
          </a:p>
          <a:p>
            <a:pPr>
              <a:spcBef>
                <a:spcPts val="930"/>
              </a:spcBef>
            </a:pPr>
            <a:r>
              <a:rPr lang="en-US" dirty="0"/>
              <a:t>- About 50% of customers have only one child</a:t>
            </a:r>
          </a:p>
          <a:p>
            <a:pPr>
              <a:spcBef>
                <a:spcPts val="930"/>
              </a:spcBef>
            </a:pPr>
            <a:r>
              <a:rPr lang="en-US" dirty="0"/>
              <a:t>- 28% of customers do not have children at home while 19% of them have 2 children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0D49A2-9A07-F2B2-8BB6-3C26549C3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891" b="1"/>
          <a:stretch/>
        </p:blipFill>
        <p:spPr>
          <a:xfrm>
            <a:off x="6877878" y="259693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827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EBF1B-C105-D3FE-E954-4BC28DA2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138" y="753773"/>
            <a:ext cx="4999988" cy="194437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/>
              <a:t>Average Spendings: Child Status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4E5DE8-8370-5913-7CA1-7AEF085B5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28" y="862642"/>
            <a:ext cx="6563610" cy="474302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CAB6E-C854-B17D-D573-B43D31D62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3807" y="2818815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</a:pPr>
            <a:endParaRPr lang="en-US" sz="1400" dirty="0"/>
          </a:p>
          <a:p>
            <a:pPr>
              <a:lnSpc>
                <a:spcPct val="130000"/>
              </a:lnSpc>
              <a:spcBef>
                <a:spcPts val="930"/>
              </a:spcBef>
            </a:pPr>
            <a:r>
              <a:rPr lang="en-US" sz="1400" dirty="0"/>
              <a:t>- Customers who do not have children at home spend more than customers who have 1 child.</a:t>
            </a:r>
          </a:p>
          <a:p>
            <a:pPr>
              <a:lnSpc>
                <a:spcPct val="130000"/>
              </a:lnSpc>
              <a:spcBef>
                <a:spcPts val="930"/>
              </a:spcBef>
            </a:pPr>
            <a:r>
              <a:rPr lang="en-US" sz="1400" dirty="0"/>
              <a:t>- Customers having 1 child spend higher than customers having 2 and 3 children.</a:t>
            </a:r>
          </a:p>
        </p:txBody>
      </p:sp>
    </p:spTree>
    <p:extLst>
      <p:ext uri="{BB962C8B-B14F-4D97-AF65-F5344CB8AC3E}">
        <p14:creationId xmlns:p14="http://schemas.microsoft.com/office/powerpoint/2010/main" val="132061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710B5-7607-AA43-4650-A1B0B4B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64" y="514242"/>
            <a:ext cx="6209969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u="sng" dirty="0"/>
              <a:t>Age Distribution of Customers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71F2C-4594-D64F-C674-F78F234AF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endParaRPr lang="en-US" dirty="0"/>
          </a:p>
          <a:p>
            <a:pPr>
              <a:spcBef>
                <a:spcPts val="930"/>
              </a:spcBef>
            </a:pPr>
            <a:r>
              <a:rPr lang="en-US" dirty="0"/>
              <a:t>Customer ages are nearly normally distributed, with most customers between 40 and 60 years old.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7D105C-C8E5-1B81-D9AB-7E6F5A316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325" y="977791"/>
            <a:ext cx="6403675" cy="44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8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A8407-E5ED-A128-99BC-3E4FC832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700" u="sng" dirty="0"/>
              <a:t>Customers Segmentation: Age Group Wise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B1137-A96D-B186-B30A-58978B7DC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r>
              <a:rPr lang="en-US" dirty="0"/>
              <a:t>- More than 50% of customers are Middle Age Adults between 40 and 60</a:t>
            </a:r>
          </a:p>
          <a:p>
            <a:pPr>
              <a:spcBef>
                <a:spcPts val="930"/>
              </a:spcBef>
            </a:pPr>
            <a:r>
              <a:rPr lang="en-US" dirty="0"/>
              <a:t>- The 2nd notable age category is Mature, aged between 20 and 40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CF673E-B7CB-4745-F4A1-4EDAF4E27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2" r="3685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692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E78E-D28D-6CCC-BF1A-E0BA1E7C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322" y="640080"/>
            <a:ext cx="4902678" cy="2551751"/>
          </a:xfrm>
        </p:spPr>
        <p:txBody>
          <a:bodyPr>
            <a:normAutofit/>
          </a:bodyPr>
          <a:lstStyle/>
          <a:p>
            <a:r>
              <a:rPr lang="en-US" sz="3200" u="sng" dirty="0"/>
              <a:t>Average Spendings: Age Group Wise</a:t>
            </a:r>
            <a:endParaRPr lang="en-IN" sz="3200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E8E020-0058-AF2A-025E-28B800E35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75" y="1797445"/>
            <a:ext cx="6950075" cy="326310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C2513-8832-78A7-2652-0390E70D2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5970" y="3223803"/>
            <a:ext cx="4268233" cy="287219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Middle-aged adults spend more than any other age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55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525-EC70-59E8-B321-9AAD763F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252" y="1587261"/>
            <a:ext cx="4747404" cy="707423"/>
          </a:xfrm>
        </p:spPr>
        <p:txBody>
          <a:bodyPr>
            <a:normAutofit/>
          </a:bodyPr>
          <a:lstStyle/>
          <a:p>
            <a:r>
              <a:rPr lang="en-IN" sz="2400" u="sng" dirty="0"/>
              <a:t>Most Bought Products: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B25845-00E6-AA86-1E36-73B95A88D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44" y="1210531"/>
            <a:ext cx="6950075" cy="47115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BB8FE-B1A1-A281-5A69-6EB4F335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89322" y="3223803"/>
            <a:ext cx="4414882" cy="2872197"/>
          </a:xfrm>
        </p:spPr>
        <p:txBody>
          <a:bodyPr>
            <a:normAutofit/>
          </a:bodyPr>
          <a:lstStyle/>
          <a:p>
            <a:r>
              <a:rPr lang="en-US" dirty="0"/>
              <a:t>- Wine and Meat Products are the most famous products among customers</a:t>
            </a:r>
          </a:p>
          <a:p>
            <a:r>
              <a:rPr lang="en-US" dirty="0"/>
              <a:t>- Candies and Fruits are not purchased often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6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57FC-6FB6-325F-5542-2729655C1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483" y="77636"/>
            <a:ext cx="7280453" cy="654698"/>
          </a:xfrm>
        </p:spPr>
        <p:txBody>
          <a:bodyPr/>
          <a:lstStyle/>
          <a:p>
            <a:r>
              <a:rPr lang="en-IN" sz="2400" u="sng" dirty="0"/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509A0-3DCD-188F-454D-110B6378E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808" y="732334"/>
            <a:ext cx="11405191" cy="5910005"/>
          </a:xfrm>
        </p:spPr>
        <p:txBody>
          <a:bodyPr>
            <a:normAutofit/>
          </a:bodyPr>
          <a:lstStyle/>
          <a:p>
            <a:r>
              <a:rPr lang="en-US" sz="1800" dirty="0"/>
              <a:t>- Most of the customers are university graduates</a:t>
            </a:r>
          </a:p>
          <a:p>
            <a:r>
              <a:rPr lang="en-US" sz="1800" dirty="0"/>
              <a:t>- Most customers live with partners</a:t>
            </a:r>
          </a:p>
          <a:p>
            <a:r>
              <a:rPr lang="en-US" sz="1800" dirty="0"/>
              <a:t>- Those who live alone have spent more than those who live with a partner</a:t>
            </a:r>
          </a:p>
          <a:p>
            <a:r>
              <a:rPr lang="en-US" sz="1800" dirty="0"/>
              <a:t>- Most customers have only one child</a:t>
            </a:r>
          </a:p>
          <a:p>
            <a:r>
              <a:rPr lang="en-US" sz="1800" dirty="0"/>
              <a:t>- Those who have no children have spent more</a:t>
            </a:r>
          </a:p>
          <a:p>
            <a:r>
              <a:rPr lang="en-US" sz="1800" dirty="0"/>
              <a:t>- Middle Age Adults, aged between 40 and 60 years, is a well-known age group category</a:t>
            </a:r>
          </a:p>
          <a:p>
            <a:r>
              <a:rPr lang="en-US" sz="1800" dirty="0"/>
              <a:t>- Middle-aged adults spend, on average, more than any other age group</a:t>
            </a:r>
          </a:p>
          <a:p>
            <a:r>
              <a:rPr lang="en-US" sz="1800" dirty="0"/>
              <a:t>- Most of the customers earn between 25000 and 85000</a:t>
            </a:r>
          </a:p>
          <a:p>
            <a:r>
              <a:rPr lang="en-US" sz="1800" dirty="0"/>
              <a:t>- Wine and Meat Products are very famous among customers</a:t>
            </a:r>
          </a:p>
        </p:txBody>
      </p:sp>
    </p:spTree>
    <p:extLst>
      <p:ext uri="{BB962C8B-B14F-4D97-AF65-F5344CB8AC3E}">
        <p14:creationId xmlns:p14="http://schemas.microsoft.com/office/powerpoint/2010/main" val="107313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833BB-A3AC-047B-2E70-8F020F59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500" u="sng" dirty="0"/>
              <a:t>Let's use capping technique to treat outliers</a:t>
            </a:r>
            <a:br>
              <a:rPr lang="en-US" sz="2500" u="sng" dirty="0"/>
            </a:br>
            <a:endParaRPr lang="en-US" sz="25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16298-2099-0A75-D03A-61AF4A78A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54" y="1716657"/>
            <a:ext cx="6217836" cy="36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1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47D3F-8E91-0577-DE84-91C92D50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4390672"/>
            <a:ext cx="8394306" cy="175409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TRANSFORMATION</a:t>
            </a:r>
            <a:b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(This is the data we will use for clustering)</a:t>
            </a:r>
          </a:p>
        </p:txBody>
      </p:sp>
      <p:pic>
        <p:nvPicPr>
          <p:cNvPr id="5" name="Content Placeholder 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37C000F2-3D26-155D-E933-8DC2FAB0C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830" y="807340"/>
            <a:ext cx="7529860" cy="34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0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9F4F-5869-0870-E248-AF1C3A96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179546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K-MEANS CLUSTERING &amp; CLUSTER's ANALYSIS</a:t>
            </a:r>
            <a:br>
              <a:rPr lang="en-US" sz="2400" u="sng" dirty="0"/>
            </a:br>
            <a:r>
              <a:rPr lang="en-US" sz="1600" u="sng" dirty="0"/>
              <a:t>Optimum Clusters Using Elbow Method </a:t>
            </a:r>
            <a:endParaRPr lang="en-IN" sz="16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CD2299-ABE0-4616-53D6-33E8BB25D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1" y="2181681"/>
            <a:ext cx="8770570" cy="4295954"/>
          </a:xfrm>
        </p:spPr>
      </p:pic>
    </p:spTree>
    <p:extLst>
      <p:ext uri="{BB962C8B-B14F-4D97-AF65-F5344CB8AC3E}">
        <p14:creationId xmlns:p14="http://schemas.microsoft.com/office/powerpoint/2010/main" val="268224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1C20-6830-9CA9-52B2-8F7F5BDC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57200"/>
            <a:ext cx="8770571" cy="854015"/>
          </a:xfrm>
        </p:spPr>
        <p:txBody>
          <a:bodyPr>
            <a:normAutofit fontScale="90000"/>
          </a:bodyPr>
          <a:lstStyle/>
          <a:p>
            <a:r>
              <a:rPr lang="en-IN" sz="4000" b="1" i="0" u="sng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Group Members</a:t>
            </a:r>
            <a:r>
              <a:rPr lang="en-IN" sz="4000" b="0" i="0" u="sng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IN" sz="4000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A8C7E3-0A10-8346-D8CB-1B49AA7D8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1457865"/>
            <a:ext cx="8770571" cy="463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588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528C-6839-F359-8AB6-AF58E629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01" y="1033272"/>
            <a:ext cx="4133088" cy="951551"/>
          </a:xfrm>
        </p:spPr>
        <p:txBody>
          <a:bodyPr>
            <a:normAutofit/>
          </a:bodyPr>
          <a:lstStyle/>
          <a:p>
            <a:r>
              <a:rPr lang="en-IN" sz="2000" u="sng" dirty="0"/>
              <a:t>Customer Distribution Within Clusters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009E0-5168-E42A-286B-A2402B68E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46136" y="2688337"/>
            <a:ext cx="4133088" cy="2103119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Observations 👀</a:t>
            </a:r>
          </a:p>
          <a:p>
            <a:r>
              <a:rPr lang="en-US" dirty="0"/>
              <a:t>1. Cluster 2 has highest number of customers </a:t>
            </a:r>
          </a:p>
          <a:p>
            <a:r>
              <a:rPr lang="en-US" dirty="0"/>
              <a:t>2. Cluster 3 has least number of customers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2B1B7-5865-84A6-4C89-6DF27675E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752" y="603504"/>
            <a:ext cx="6908896" cy="54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56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B233F-66CE-108E-3C7B-486AB99F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818" y="2490883"/>
            <a:ext cx="4148511" cy="219110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u="sng" dirty="0"/>
              <a:t>number of customers in each cluster have how many Kids or Teens in household, how many of them have partner and their education level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F4A1AF-B81A-9115-8BE2-BD913D231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43" y="388190"/>
            <a:ext cx="6996023" cy="59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21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5BC-744E-94B9-41B8-2FDCA6EB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23" y="437941"/>
            <a:ext cx="8770571" cy="752319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Observations 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1CDF-25F4-1E57-A00A-5F7F26985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87489"/>
            <a:ext cx="6080760" cy="3657601"/>
          </a:xfrm>
        </p:spPr>
        <p:txBody>
          <a:bodyPr>
            <a:noAutofit/>
          </a:bodyPr>
          <a:lstStyle/>
          <a:p>
            <a:r>
              <a:rPr lang="en-US" sz="1400" b="1" u="sng" dirty="0" err="1"/>
              <a:t>Kidhome</a:t>
            </a:r>
            <a:r>
              <a:rPr lang="en-US" sz="1400" b="1" u="sng" dirty="0"/>
              <a:t>:</a:t>
            </a:r>
          </a:p>
          <a:p>
            <a:r>
              <a:rPr lang="en-US" sz="1400" dirty="0"/>
              <a:t>* Cluster 0 mostly has customers with 1 kid in household </a:t>
            </a:r>
          </a:p>
          <a:p>
            <a:r>
              <a:rPr lang="en-US" sz="1400" dirty="0"/>
              <a:t>* Cluster 1 has customers with no kids in household</a:t>
            </a:r>
          </a:p>
          <a:p>
            <a:r>
              <a:rPr lang="en-US" sz="1400" dirty="0"/>
              <a:t>* Cluster 2 also has large number of customers with no kids in household</a:t>
            </a:r>
          </a:p>
          <a:p>
            <a:r>
              <a:rPr lang="en-US" sz="1400" dirty="0"/>
              <a:t>* Cluster 3 has customers with 0 and 1 kids in household</a:t>
            </a:r>
          </a:p>
          <a:p>
            <a:r>
              <a:rPr lang="en-US" sz="1400" b="1" u="sng" dirty="0" err="1"/>
              <a:t>Teenhome</a:t>
            </a:r>
            <a:r>
              <a:rPr lang="en-US" sz="1400" b="1" u="sng" dirty="0"/>
              <a:t>:</a:t>
            </a:r>
          </a:p>
          <a:p>
            <a:r>
              <a:rPr lang="en-US" sz="1400" dirty="0"/>
              <a:t>* Cluster 0 consist of customers with no teen in household &amp; few of them have 1 Teen in household</a:t>
            </a:r>
          </a:p>
          <a:p>
            <a:r>
              <a:rPr lang="en-US" sz="1400" dirty="0"/>
              <a:t>* Same goes for the cluster 1 &amp; 3</a:t>
            </a:r>
          </a:p>
          <a:p>
            <a:r>
              <a:rPr lang="en-US" sz="1400" dirty="0"/>
              <a:t>* Cluster 2 has customers with 1 Teen in household</a:t>
            </a:r>
          </a:p>
          <a:p>
            <a:endParaRPr lang="en-US" sz="1400" dirty="0"/>
          </a:p>
          <a:p>
            <a:endParaRPr lang="en-IN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21E36-D84A-0165-3ACB-C36A641A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4112" y="1787489"/>
            <a:ext cx="6180251" cy="3657601"/>
          </a:xfrm>
        </p:spPr>
        <p:txBody>
          <a:bodyPr>
            <a:noAutofit/>
          </a:bodyPr>
          <a:lstStyle/>
          <a:p>
            <a:r>
              <a:rPr lang="en-US" sz="1400" b="1" u="sng" dirty="0"/>
              <a:t>Partner:</a:t>
            </a:r>
          </a:p>
          <a:p>
            <a:r>
              <a:rPr lang="en-US" sz="1400" dirty="0"/>
              <a:t>* All the customers in cluster 0 have partner</a:t>
            </a:r>
          </a:p>
          <a:p>
            <a:r>
              <a:rPr lang="en-US" sz="1400" dirty="0"/>
              <a:t>* All The customers in cluster 3 have no partner</a:t>
            </a:r>
          </a:p>
          <a:p>
            <a:r>
              <a:rPr lang="en-US" sz="1400" dirty="0"/>
              <a:t>* Cluster 1 &amp; 2 has customers with and without partner, but most of them have partner</a:t>
            </a:r>
          </a:p>
          <a:p>
            <a:endParaRPr lang="en-US" sz="1400" b="1" dirty="0"/>
          </a:p>
          <a:p>
            <a:r>
              <a:rPr lang="en-US" sz="1400" b="1" u="sng" dirty="0" err="1"/>
              <a:t>Education_Level</a:t>
            </a:r>
            <a:r>
              <a:rPr lang="en-US" sz="1400" b="1" u="sng" dirty="0"/>
              <a:t>:</a:t>
            </a:r>
          </a:p>
          <a:p>
            <a:r>
              <a:rPr lang="en-US" sz="1400" dirty="0"/>
              <a:t>* All clusters have customers with graduate, postgraduate and undergraduate background</a:t>
            </a:r>
          </a:p>
          <a:p>
            <a:r>
              <a:rPr lang="en-US" sz="1400" dirty="0"/>
              <a:t>* All clusters have less number of customers with undergraduate background</a:t>
            </a:r>
          </a:p>
          <a:p>
            <a:r>
              <a:rPr lang="en-US" sz="1400" dirty="0"/>
              <a:t>* </a:t>
            </a:r>
            <a:r>
              <a:rPr lang="en-US" sz="1400" dirty="0" err="1"/>
              <a:t>Cluter</a:t>
            </a:r>
            <a:r>
              <a:rPr lang="en-US" sz="1400" dirty="0"/>
              <a:t> 2 has highest number of postgraduates and graduates </a:t>
            </a: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3873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1CAF-B750-3077-B4B0-0835190B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818" y="207456"/>
            <a:ext cx="5866364" cy="594890"/>
          </a:xfrm>
        </p:spPr>
        <p:txBody>
          <a:bodyPr>
            <a:noAutofit/>
          </a:bodyPr>
          <a:lstStyle/>
          <a:p>
            <a:r>
              <a:rPr lang="en-IN" sz="2400" u="sng" dirty="0"/>
              <a:t>contributing factors in 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FA286D-076C-DE2B-ECC8-1675E80B0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90" y="1078359"/>
            <a:ext cx="10828420" cy="5593617"/>
          </a:xfrm>
        </p:spPr>
      </p:pic>
    </p:spTree>
    <p:extLst>
      <p:ext uri="{BB962C8B-B14F-4D97-AF65-F5344CB8AC3E}">
        <p14:creationId xmlns:p14="http://schemas.microsoft.com/office/powerpoint/2010/main" val="115550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5F057A-2F87-A470-DD9C-9DAF8071A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586" y="184950"/>
            <a:ext cx="11653284" cy="6537960"/>
          </a:xfrm>
        </p:spPr>
        <p:txBody>
          <a:bodyPr>
            <a:noAutofit/>
          </a:bodyPr>
          <a:lstStyle/>
          <a:p>
            <a:r>
              <a:rPr lang="en-IN" b="1" u="sng" dirty="0"/>
              <a:t>Observations 👀</a:t>
            </a:r>
          </a:p>
          <a:p>
            <a:endParaRPr lang="en-US" sz="1400" b="1" dirty="0"/>
          </a:p>
          <a:p>
            <a:r>
              <a:rPr lang="en-US" sz="1400" b="1" u="sng" dirty="0"/>
              <a:t>Cluster 1</a:t>
            </a:r>
            <a:r>
              <a:rPr lang="en-US" sz="1400" b="1" dirty="0"/>
              <a:t>                                                                     </a:t>
            </a:r>
            <a:r>
              <a:rPr lang="en-US" sz="1400" b="1" u="sng" dirty="0"/>
              <a:t>Cluster 0                                                </a:t>
            </a:r>
          </a:p>
          <a:p>
            <a:r>
              <a:rPr lang="en-US" sz="1400" dirty="0"/>
              <a:t>- fewer customers but with the highest income                   - Least income</a:t>
            </a:r>
          </a:p>
          <a:p>
            <a:r>
              <a:rPr lang="en-US" sz="1400" dirty="0"/>
              <a:t>- No kids, few have 1 teen                                             - 1 kid &amp; few have 1 Teen also </a:t>
            </a:r>
          </a:p>
          <a:p>
            <a:r>
              <a:rPr lang="en-US" sz="1400" dirty="0"/>
              <a:t>- Graduates &amp; postgraduates                                          - Graduates &amp; postgraduates but also has most </a:t>
            </a:r>
          </a:p>
          <a:p>
            <a:r>
              <a:rPr lang="en-US" sz="1400" dirty="0"/>
              <a:t>- Most of them have partner                                             undergraduates than any cluster</a:t>
            </a:r>
          </a:p>
          <a:p>
            <a:r>
              <a:rPr lang="en-US" sz="1400" dirty="0"/>
              <a:t>                                                                                - All have partner</a:t>
            </a:r>
          </a:p>
          <a:p>
            <a:endParaRPr lang="en-US" sz="1400" dirty="0"/>
          </a:p>
          <a:p>
            <a:r>
              <a:rPr lang="en-US" sz="1400" b="1" u="sng" dirty="0"/>
              <a:t>Cluster 2                                                  </a:t>
            </a:r>
          </a:p>
          <a:p>
            <a:r>
              <a:rPr lang="en-US" sz="1400" dirty="0"/>
              <a:t>- Max number of customers &amp; high income                         </a:t>
            </a:r>
            <a:r>
              <a:rPr lang="en-US" sz="1400" b="1" u="sng" dirty="0"/>
              <a:t>Cluster 3</a:t>
            </a:r>
          </a:p>
          <a:p>
            <a:r>
              <a:rPr lang="en-US" sz="1400" dirty="0"/>
              <a:t>- No kids, few have 1 or 2 Teen                                      - fewer customers &amp; less income</a:t>
            </a:r>
          </a:p>
          <a:p>
            <a:r>
              <a:rPr lang="en-US" sz="1400" dirty="0"/>
              <a:t>- High number of postgraduates &amp; graduates                     - 1 kid &amp; few have 1 Teen also</a:t>
            </a:r>
          </a:p>
          <a:p>
            <a:r>
              <a:rPr lang="en-US" sz="1400" dirty="0"/>
              <a:t>- Most of them have partner                                           - Graduates &amp; postgraduates</a:t>
            </a:r>
          </a:p>
          <a:p>
            <a:r>
              <a:rPr lang="en-US" sz="1400" dirty="0"/>
              <a:t>                                                                                - All have no partner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3057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FEF5-8870-3EE7-76AA-6436286A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u="sng" dirty="0"/>
              <a:t>Now lets build a multi classification model that will predict the cluster for given input of </a:t>
            </a:r>
            <a:r>
              <a:rPr lang="en-US" sz="1600" u="sng" dirty="0" err="1"/>
              <a:t>perticular</a:t>
            </a:r>
            <a:r>
              <a:rPr lang="en-US" sz="1600" u="sng" dirty="0"/>
              <a:t> customer</a:t>
            </a:r>
            <a:br>
              <a:rPr lang="en-US" sz="1600" u="sng" dirty="0"/>
            </a:br>
            <a:endParaRPr lang="en-IN" sz="16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23A77-4EBF-B665-1A38-7243BFDCF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853" y="2164501"/>
            <a:ext cx="8388626" cy="4564890"/>
          </a:xfrm>
        </p:spPr>
      </p:pic>
    </p:spTree>
    <p:extLst>
      <p:ext uri="{BB962C8B-B14F-4D97-AF65-F5344CB8AC3E}">
        <p14:creationId xmlns:p14="http://schemas.microsoft.com/office/powerpoint/2010/main" val="3350382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D2758-C70E-A2AB-BF86-4C091968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763" y="5297354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deployed </a:t>
            </a:r>
            <a:r>
              <a:rPr lang="en-US" sz="2000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streamlit</a:t>
            </a: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model opens in website from and look like: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C7A05-B319-1ACF-FF4F-0DD063D5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08" y="36576"/>
            <a:ext cx="6903720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13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4D9B90-0470-D363-F5BB-815A4616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177" y="339725"/>
            <a:ext cx="9963510" cy="6354763"/>
          </a:xfrm>
        </p:spPr>
        <p:txBody>
          <a:bodyPr/>
          <a:lstStyle/>
          <a:p>
            <a:pPr algn="l"/>
            <a:r>
              <a:rPr lang="en-US" sz="2800" b="1" i="0" u="sng" dirty="0">
                <a:solidFill>
                  <a:srgbClr val="202124"/>
                </a:solidFill>
                <a:effectLst/>
                <a:latin typeface="Google Sans"/>
              </a:rPr>
              <a:t>What are the challenges of clustering?</a:t>
            </a:r>
          </a:p>
          <a:p>
            <a:pPr algn="l"/>
            <a:endParaRPr lang="en-US" sz="3200" b="1" i="0" u="sng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The cluster membership may change over time due to dynamic shifts in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Handling outliers is difficult in cluster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Clustering struggles with high-dimensional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Multiple correct answers for the same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Evaluating a solution’s correctness is problematic.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Clustering computation can become complex and expensive.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Assumption of equal feature variance in distance measures.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Struggle with missing data (columns and points)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197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C7D1-C9E6-4D60-7FF0-FC76F2F4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25A0004-F22D-F1FA-9754-11CDFEDF8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563C-1DF6-48DB-DE4C-5F1E3A685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4874949" cy="6858000"/>
          </a:xfrm>
        </p:spPr>
        <p:txBody>
          <a:bodyPr/>
          <a:lstStyle/>
          <a:p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800" b="0" i="0" u="sng" dirty="0">
                <a:solidFill>
                  <a:srgbClr val="292929"/>
                </a:solidFill>
                <a:effectLst/>
                <a:latin typeface="source-serif-pro"/>
              </a:rPr>
              <a:t>Attributes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i="0" u="sng" dirty="0">
                <a:solidFill>
                  <a:srgbClr val="292929"/>
                </a:solidFill>
                <a:effectLst/>
                <a:latin typeface="source-serif-pro"/>
              </a:rPr>
              <a:t>People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ID: Customer’s unique identifier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Year_Birth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Customer’s birth year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Education: Customer’s education level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Marital_Status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Customer’s marital status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Income: Customer’s yearly household income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Kidhome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Number of children in customer’s household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Teenhome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Number of teenagers in customer’s household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Dt_Customer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Date of customer’s enrollment with the company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Recency: Number of days since customer’s last purchase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Complain: 1 if customer complained in the last 2 years, 0 otherwise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i="0" u="sng" dirty="0">
                <a:solidFill>
                  <a:srgbClr val="292929"/>
                </a:solidFill>
                <a:effectLst/>
                <a:latin typeface="source-serif-pro"/>
              </a:rPr>
              <a:t>Products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MntWines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Amount spent on wine in last 2 years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MntFruits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Amount spent on fruits in last 2 years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MntMeatProducts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Amount spent on meat in last 2 years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MntFishProducts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Amount spent on fish in last 2 years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MntSweetProducts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Amount spent on sweets in last 2 years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MntGoldProds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Amount spent on gold in last 2 years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i="0" u="sng" dirty="0">
                <a:solidFill>
                  <a:srgbClr val="292929"/>
                </a:solidFill>
                <a:effectLst/>
                <a:latin typeface="source-serif-pro"/>
              </a:rPr>
              <a:t>Promotion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NumDealsPurchases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Number of purchases made with a discount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AcceptedCmp1: 1 if customer accepted the offer in the 1st campaign, 0 otherwise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AcceptedCmp2: 1 if customer accepted the offer in the 2nd campaign, 0 otherwise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AcceptedCmp3: 1 if customer accepted the offer in the 3rd campaign, 0 otherwise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AcceptedCmp4: 1 if customer accepted the offer in the 4th campaign, 0 otherwise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AcceptedCmp5: 1 if customer accepted the offer in the 5th campaign, 0 otherwise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Response: 1 if customer accepted the offer in the last campaign, 0 otherwise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i="0" u="sng" dirty="0">
                <a:solidFill>
                  <a:srgbClr val="292929"/>
                </a:solidFill>
                <a:effectLst/>
                <a:latin typeface="source-serif-pro"/>
              </a:rPr>
              <a:t>Place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NumWebPurchases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Number of purchases made through the company’s web site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NumCatalogPurchases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Number of purchases made using a catalogue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NumStorePurchases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Number of purchases made directly in stores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1100" b="0" i="0" dirty="0" err="1">
                <a:solidFill>
                  <a:srgbClr val="292929"/>
                </a:solidFill>
                <a:effectLst/>
                <a:latin typeface="source-serif-pro"/>
              </a:rPr>
              <a:t>NumWebVisitsMonth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  <a:t>: Number of visits to company’s web site in the last month</a:t>
            </a:r>
            <a:br>
              <a:rPr lang="en-US" sz="1100" b="0" i="0" dirty="0">
                <a:solidFill>
                  <a:srgbClr val="292929"/>
                </a:solidFill>
                <a:effectLst/>
                <a:latin typeface="source-serif-pro"/>
              </a:rPr>
            </a:b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9406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4F9B-991B-6D37-189A-D91393E9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634" y="2456814"/>
            <a:ext cx="4148511" cy="1944371"/>
          </a:xfrm>
        </p:spPr>
        <p:txBody>
          <a:bodyPr anchor="b">
            <a:normAutofit/>
          </a:bodyPr>
          <a:lstStyle/>
          <a:p>
            <a:r>
              <a:rPr lang="en-IN" b="1" i="0" u="sng" strike="noStrike" dirty="0">
                <a:effectLst/>
                <a:latin typeface="Calibri Light" panose="020F0302020204030204" pitchFamily="34" charset="0"/>
              </a:rPr>
              <a:t>Exploratory Data Analysis</a:t>
            </a:r>
            <a:r>
              <a:rPr lang="en-IN" b="0" i="0" u="sng" dirty="0">
                <a:effectLst/>
                <a:latin typeface="Calibri Light" panose="020F0302020204030204" pitchFamily="34" charset="0"/>
              </a:rPr>
              <a:t>​</a:t>
            </a:r>
            <a:endParaRPr lang="en-IN" u="sn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203288-AA21-8EB0-4A23-5FD021876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586" y="1252728"/>
            <a:ext cx="5738278" cy="532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777D-3FEC-C717-CF4B-5950CC2B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58" y="225236"/>
            <a:ext cx="4834793" cy="802256"/>
          </a:xfrm>
        </p:spPr>
        <p:txBody>
          <a:bodyPr>
            <a:noAutofit/>
          </a:bodyPr>
          <a:lstStyle/>
          <a:p>
            <a:r>
              <a:rPr lang="en-IN" sz="2800" b="1" i="0" u="sng" strike="noStrike" dirty="0">
                <a:effectLst/>
                <a:latin typeface="Calibri" panose="020F0502020204030204" pitchFamily="34" charset="0"/>
              </a:rPr>
              <a:t>Data Set Details: </a:t>
            </a:r>
            <a:r>
              <a:rPr lang="en-IN" sz="2800" b="1" i="0" u="sng" dirty="0">
                <a:effectLst/>
                <a:latin typeface="Calibri" panose="020F0502020204030204" pitchFamily="34" charset="0"/>
              </a:rPr>
              <a:t>​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235648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0591-A765-3A55-BC74-10D601EA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EA9C-02EE-871C-2237-5A1BC9E00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3" y="2449901"/>
            <a:ext cx="10472467" cy="34103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         1. Data contains 2240 rows and 29 columns </a:t>
            </a:r>
          </a:p>
          <a:p>
            <a:r>
              <a:rPr lang="en-US" dirty="0"/>
              <a:t>           2. It has 1 float, 3 object and 25 int columns </a:t>
            </a:r>
          </a:p>
          <a:p>
            <a:r>
              <a:rPr lang="en-US" dirty="0"/>
              <a:t>           3. Datetime columns have int datatype, need to fix that </a:t>
            </a:r>
          </a:p>
          <a:p>
            <a:r>
              <a:rPr lang="en-US" dirty="0"/>
              <a:t>           4. Many categorical columns are </a:t>
            </a:r>
            <a:r>
              <a:rPr lang="en-US" dirty="0" err="1"/>
              <a:t>alredy</a:t>
            </a:r>
            <a:r>
              <a:rPr lang="en-US" dirty="0"/>
              <a:t> in int format, like                 	      AcceptedCmp1, Response </a:t>
            </a:r>
          </a:p>
          <a:p>
            <a:r>
              <a:rPr lang="en-US" dirty="0"/>
              <a:t>           5. There are 24 missing values in Income column</a:t>
            </a:r>
          </a:p>
          <a:p>
            <a:r>
              <a:rPr lang="en-US" dirty="0"/>
              <a:t>           6. There are no duplicate values within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44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C0B1-B8A3-665C-6BC8-7B7D38B5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1043796"/>
            <a:ext cx="8770571" cy="743693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FEATURE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5A22-4709-FECF-3B90-D166461BB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2303253"/>
            <a:ext cx="10265434" cy="369503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Create `Age`,`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Years_Customer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and 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Days_Customer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columns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substracting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date of 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Dt_Customer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from 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Year_Birth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and 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Dt_Customer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Create 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TotalMntSpent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TotalNumPurchases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and 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TotalAccCmp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by adding the relative columns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Create `Year_Joined`,`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Month_Joined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and 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Day_Joined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columns through 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dt_Customer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Create 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Age_Group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column by dividing `Age` column into different groups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Create `Children` column by adding 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Kidhome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and 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Teenhome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columns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Create `Partner` and 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Education_Level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for simplifying `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Marital_Status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and `Education` columns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Drop the redundant columns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78CBA-9D2B-4D4B-B81E-AE5317AD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u="sng" dirty="0"/>
              <a:t>Marital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338FD-02F2-55C5-69A7-D7B375EB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endParaRPr lang="en-US" sz="2000" dirty="0"/>
          </a:p>
          <a:p>
            <a:pPr>
              <a:spcBef>
                <a:spcPts val="930"/>
              </a:spcBef>
            </a:pPr>
            <a:r>
              <a:rPr lang="en-US" sz="2000" dirty="0"/>
              <a:t>2/3 of customers live with a partner while about 1/3 are single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Content Placeholder 5" descr="A red pie chart with white text&#10;&#10;Description automatically generated with low confidence">
            <a:extLst>
              <a:ext uri="{FF2B5EF4-FFF2-40B4-BE49-F238E27FC236}">
                <a16:creationId xmlns:a16="http://schemas.microsoft.com/office/drawing/2014/main" id="{31B01F4B-9865-5EB6-D5BC-396199659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89" r="31684" b="-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635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1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14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16">
            <a:extLst>
              <a:ext uri="{FF2B5EF4-FFF2-40B4-BE49-F238E27FC236}">
                <a16:creationId xmlns:a16="http://schemas.microsoft.com/office/drawing/2014/main" id="{0A36CE68-CB3C-4699-9422-3073853CB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6391" y="822971"/>
            <a:ext cx="5372376" cy="50905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18">
            <a:extLst>
              <a:ext uri="{FF2B5EF4-FFF2-40B4-BE49-F238E27FC236}">
                <a16:creationId xmlns:a16="http://schemas.microsoft.com/office/drawing/2014/main" id="{F356DA69-4637-40FE-A14B-5213BBB58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5541" y="584218"/>
            <a:ext cx="5693134" cy="548019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20">
            <a:extLst>
              <a:ext uri="{FF2B5EF4-FFF2-40B4-BE49-F238E27FC236}">
                <a16:creationId xmlns:a16="http://schemas.microsoft.com/office/drawing/2014/main" id="{364D709A-6610-48B7-9F98-AFA02ECBA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313" y="895082"/>
            <a:ext cx="5029020" cy="487679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7F371-EF70-D895-AB25-4AADB56B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838" y="2756130"/>
            <a:ext cx="4269851" cy="113221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200" u="sng" dirty="0"/>
              <a:t>Average Spendings: Marital Status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26E560-0603-0499-1E9E-644F8795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25" y="2248121"/>
            <a:ext cx="6607834" cy="26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9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293F7-08FD-0620-2D24-FCC11A0B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89" y="511742"/>
            <a:ext cx="5185645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u="sng" dirty="0"/>
              <a:t>Education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2F9F7-2F67-0999-5608-7AC9D0912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3289" y="2269218"/>
            <a:ext cx="529696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spcBef>
                <a:spcPts val="930"/>
              </a:spcBef>
            </a:pPr>
            <a:endParaRPr lang="en-US" dirty="0"/>
          </a:p>
          <a:p>
            <a:pPr>
              <a:spcBef>
                <a:spcPts val="930"/>
              </a:spcBef>
            </a:pPr>
            <a:r>
              <a:rPr lang="en-US" dirty="0"/>
              <a:t>- Half of the customers are University graduates</a:t>
            </a:r>
          </a:p>
          <a:p>
            <a:pPr>
              <a:spcBef>
                <a:spcPts val="930"/>
              </a:spcBef>
            </a:pPr>
            <a:r>
              <a:rPr lang="en-US" dirty="0"/>
              <a:t>- There are more customers with PhD degrees than customers with Master's degrees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DFF35C-5DE4-6183-D4ED-364827E68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9768" y="1664897"/>
            <a:ext cx="6972232" cy="41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0662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1418</Words>
  <Application>Microsoft Office PowerPoint</Application>
  <PresentationFormat>Widescreen</PresentationFormat>
  <Paragraphs>121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Meiryo</vt:lpstr>
      <vt:lpstr>-apple-system</vt:lpstr>
      <vt:lpstr>Arial</vt:lpstr>
      <vt:lpstr>Calibri</vt:lpstr>
      <vt:lpstr>Calibri Light</vt:lpstr>
      <vt:lpstr>Corbel</vt:lpstr>
      <vt:lpstr>Google Sans</vt:lpstr>
      <vt:lpstr>Segoe UI</vt:lpstr>
      <vt:lpstr>source-serif-pro</vt:lpstr>
      <vt:lpstr>Times New Roman</vt:lpstr>
      <vt:lpstr>SketchLinesVTI</vt:lpstr>
      <vt:lpstr>Customer personality analysis​</vt:lpstr>
      <vt:lpstr>Group Members​</vt:lpstr>
      <vt:lpstr> Attributes People ID: Customer’s unique identifier Year_Birth: Customer’s birth year Education: Customer’s education level Marital_Status: Customer’s marital status Income: Customer’s yearly household income Kidhome: Number of children in customer’s household Teenhome: Number of teenagers in customer’s household Dt_Customer: Date of customer’s enrollment with the company Recency: Number of days since customer’s last purchase Complain: 1 if customer complained in the last 2 years, 0 otherwise Products MntWines: Amount spent on wine in last 2 years MntFruits: Amount spent on fruits in last 2 years MntMeatProducts: Amount spent on meat in last 2 years MntFishProducts: Amount spent on fish in last 2 years MntSweetProducts: Amount spent on sweets in last 2 years MntGoldProds: Amount spent on gold in last 2 years Promotion NumDealsPurchases: Number of purchases made with a discount AcceptedCmp1: 1 if customer accepted the offer in the 1st campaign, 0 otherwise AcceptedCmp2: 1 if customer accepted the offer in the 2nd campaign, 0 otherwise AcceptedCmp3: 1 if customer accepted the offer in the 3rd campaign, 0 otherwise AcceptedCmp4: 1 if customer accepted the offer in the 4th campaign, 0 otherwise AcceptedCmp5: 1 if customer accepted the offer in the 5th campaign, 0 otherwise Response: 1 if customer accepted the offer in the last campaign, 0 otherwise Place NumWebPurchases: Number of purchases made through the company’s web site NumCatalogPurchases: Number of purchases made using a catalogue NumStorePurchases: Number of purchases made directly in stores NumWebVisitsMonth: Number of visits to company’s web site in the last month </vt:lpstr>
      <vt:lpstr>Exploratory Data Analysis​</vt:lpstr>
      <vt:lpstr>Observations</vt:lpstr>
      <vt:lpstr>FEATURE CONSTRUCTION</vt:lpstr>
      <vt:lpstr>Marital Status</vt:lpstr>
      <vt:lpstr>Average Spendings: Marital Status Wise</vt:lpstr>
      <vt:lpstr>Education Level</vt:lpstr>
      <vt:lpstr>Child Status</vt:lpstr>
      <vt:lpstr>Average Spendings: Child Status Wise</vt:lpstr>
      <vt:lpstr>Age Distribution of Customers</vt:lpstr>
      <vt:lpstr>Customers Segmentation: Age Group Wise</vt:lpstr>
      <vt:lpstr>Average Spendings: Age Group Wise</vt:lpstr>
      <vt:lpstr>Most Bought Products:</vt:lpstr>
      <vt:lpstr>Conclusion:</vt:lpstr>
      <vt:lpstr>Let's use capping technique to treat outliers </vt:lpstr>
      <vt:lpstr>FEATURE TRANSFORMATION  (This is the data we will use for clustering)</vt:lpstr>
      <vt:lpstr>K-MEANS CLUSTERING &amp; CLUSTER's ANALYSIS Optimum Clusters Using Elbow Method </vt:lpstr>
      <vt:lpstr>Customer Distribution Within Clusters</vt:lpstr>
      <vt:lpstr>number of customers in each cluster have how many Kids or Teens in household, how many of them have partner and their education level</vt:lpstr>
      <vt:lpstr>Observations 👀</vt:lpstr>
      <vt:lpstr>contributing factors in income</vt:lpstr>
      <vt:lpstr>PowerPoint Presentation</vt:lpstr>
      <vt:lpstr>Now lets build a multi classification model that will predict the cluster for given input of perticular customer </vt:lpstr>
      <vt:lpstr>The deployed streamlit model opens in website from and look like: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analysis​</dc:title>
  <dc:creator>Yash Shinde (10806)</dc:creator>
  <cp:lastModifiedBy>Yash Shinde (10806)</cp:lastModifiedBy>
  <cp:revision>2</cp:revision>
  <dcterms:created xsi:type="dcterms:W3CDTF">2023-05-24T09:36:54Z</dcterms:created>
  <dcterms:modified xsi:type="dcterms:W3CDTF">2023-05-26T12:16:16Z</dcterms:modified>
</cp:coreProperties>
</file>