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7" r:id="rId3"/>
    <p:sldId id="258" r:id="rId4"/>
    <p:sldId id="259" r:id="rId5"/>
    <p:sldId id="260" r:id="rId6"/>
    <p:sldId id="261" r:id="rId7"/>
    <p:sldId id="264" r:id="rId8"/>
    <p:sldId id="263" r:id="rId9"/>
    <p:sldId id="265" r:id="rId10"/>
    <p:sldId id="266" r:id="rId11"/>
    <p:sldId id="267" r:id="rId12"/>
    <p:sldId id="262"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7632FDE-DF79-4130-ADEC-FD9F8237407D}" type="datetimeFigureOut">
              <a:rPr lang="en-US" smtClean="0"/>
              <a:t>2/2/2018</a:t>
            </a:fld>
            <a:endParaRPr lang="en-US" dirty="0"/>
          </a:p>
        </p:txBody>
      </p:sp>
      <p:sp>
        <p:nvSpPr>
          <p:cNvPr id="17" name="Footer Placeholder 16"/>
          <p:cNvSpPr>
            <a:spLocks noGrp="1"/>
          </p:cNvSpPr>
          <p:nvPr>
            <p:ph type="ftr" sz="quarter" idx="11"/>
          </p:nvPr>
        </p:nvSpPr>
        <p:spPr>
          <a:xfrm>
            <a:off x="2898648" y="6355080"/>
            <a:ext cx="3474720" cy="365760"/>
          </a:xfrm>
        </p:spPr>
        <p:txBody>
          <a:bodyPr/>
          <a:lstStyle/>
          <a:p>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7B0C3E9C-A6B1-49BD-AC02-5C3566181678}" type="slidenum">
              <a:rPr lang="en-US" smtClean="0"/>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632FDE-DF79-4130-ADEC-FD9F8237407D}" type="datetimeFigureOut">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C3E9C-A6B1-49BD-AC02-5C356618167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632FDE-DF79-4130-ADEC-FD9F8237407D}" type="datetimeFigureOut">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C3E9C-A6B1-49BD-AC02-5C3566181678}" type="slidenum">
              <a:rPr lang="en-US" smtClean="0"/>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29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7632FDE-DF79-4130-ADEC-FD9F8237407D}" type="datetimeFigureOut">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C3E9C-A6B1-49BD-AC02-5C3566181678}" type="slidenum">
              <a:rPr lang="en-US" smtClean="0"/>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C7632FDE-DF79-4130-ADEC-FD9F8237407D}" type="datetimeFigureOut">
              <a:rPr lang="en-US" smtClean="0"/>
              <a:t>2/2/2018</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7B0C3E9C-A6B1-49BD-AC02-5C3566181678}" type="slidenum">
              <a:rPr lang="en-US" smtClean="0"/>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7632FDE-DF79-4130-ADEC-FD9F8237407D}" type="datetimeFigureOut">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0C3E9C-A6B1-49BD-AC02-5C3566181678}" type="slidenum">
              <a:rPr lang="en-US" smtClean="0"/>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7632FDE-DF79-4130-ADEC-FD9F8237407D}" type="datetimeFigureOut">
              <a:rPr lang="en-US" smtClean="0"/>
              <a:t>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B0C3E9C-A6B1-49BD-AC02-5C3566181678}" type="slidenum">
              <a:rPr lang="en-US" smtClean="0"/>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7632FDE-DF79-4130-ADEC-FD9F8237407D}" type="datetimeFigureOut">
              <a:rPr lang="en-US" smtClean="0"/>
              <a:t>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B0C3E9C-A6B1-49BD-AC02-5C3566181678}" type="slidenum">
              <a:rPr lang="en-US" smtClean="0"/>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32FDE-DF79-4130-ADEC-FD9F8237407D}" type="datetimeFigureOut">
              <a:rPr lang="en-US" smtClean="0"/>
              <a:t>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B0C3E9C-A6B1-49BD-AC02-5C3566181678}" type="slidenum">
              <a:rPr lang="en-US" smtClean="0"/>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7632FDE-DF79-4130-ADEC-FD9F8237407D}" type="datetimeFigureOut">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0C3E9C-A6B1-49BD-AC02-5C3566181678}"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7632FDE-DF79-4130-ADEC-FD9F8237407D}" type="datetimeFigureOut">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0C3E9C-A6B1-49BD-AC02-5C3566181678}"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7632FDE-DF79-4130-ADEC-FD9F8237407D}" type="datetimeFigureOut">
              <a:rPr lang="en-US" smtClean="0"/>
              <a:t>2/2/2018</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B0C3E9C-A6B1-49BD-AC02-5C3566181678}" type="slidenum">
              <a:rPr lang="en-US" smtClean="0"/>
              <a:t>‹#›</a:t>
            </a:fld>
            <a:endParaRPr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67472" y="271272"/>
            <a:ext cx="719328" cy="71932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18"/>
          <p:cNvSpPr txBox="1">
            <a:spLocks noChangeArrowheads="1"/>
          </p:cNvSpPr>
          <p:nvPr/>
        </p:nvSpPr>
        <p:spPr bwMode="auto">
          <a:xfrm>
            <a:off x="1600200" y="5486400"/>
            <a:ext cx="60198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ctr" defTabSz="914400" eaLnBrk="1" fontAlgn="auto" latinLnBrk="0" hangingPunct="1">
              <a:lnSpc>
                <a:spcPct val="80000"/>
              </a:lnSpc>
              <a:spcBef>
                <a:spcPct val="75000"/>
              </a:spcBef>
              <a:spcAft>
                <a:spcPts val="0"/>
              </a:spcAft>
              <a:buClrTx/>
              <a:buSzTx/>
              <a:buFontTx/>
              <a:buNone/>
              <a:tabLst/>
              <a:defRPr/>
            </a:pPr>
            <a:r>
              <a:rPr kumimoji="0" lang="en-US" altLang="en-US" sz="1200" b="0" i="0" u="none" strike="noStrike" kern="0" cap="none" spc="0" normalizeH="0" baseline="0" noProof="0" dirty="0">
                <a:ln>
                  <a:noFill/>
                </a:ln>
                <a:solidFill>
                  <a:schemeClr val="tx1"/>
                </a:solidFill>
                <a:effectLst/>
                <a:uLnTx/>
                <a:uFillTx/>
                <a:latin typeface="Palatino Linotype" panose="02040502050505030304" pitchFamily="18" charset="0"/>
                <a:ea typeface="Arial Unicode MS" pitchFamily="34" charset="-128"/>
              </a:rPr>
              <a:t>Copyright © 2018  McGraw Hill Education,  All Rights Reserved.</a:t>
            </a:r>
          </a:p>
        </p:txBody>
      </p:sp>
      <p:sp>
        <p:nvSpPr>
          <p:cNvPr id="8" name="Rectangle 7"/>
          <p:cNvSpPr/>
          <p:nvPr/>
        </p:nvSpPr>
        <p:spPr>
          <a:xfrm>
            <a:off x="3276600" y="2400072"/>
            <a:ext cx="5715000" cy="2062103"/>
          </a:xfrm>
          <a:prstGeom prst="rect">
            <a:avLst/>
          </a:prstGeom>
        </p:spPr>
        <p:txBody>
          <a:bodyPr wrap="square">
            <a:spAutoFit/>
          </a:bodyPr>
          <a:lstStyle/>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Chapter 1</a:t>
            </a:r>
          </a:p>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Introduction to Computer and Python Programming</a:t>
            </a:r>
          </a:p>
        </p:txBody>
      </p:sp>
      <p:sp>
        <p:nvSpPr>
          <p:cNvPr id="7" name="Text Box 13"/>
          <p:cNvSpPr txBox="1">
            <a:spLocks noChangeArrowheads="1"/>
          </p:cNvSpPr>
          <p:nvPr/>
        </p:nvSpPr>
        <p:spPr bwMode="auto">
          <a:xfrm>
            <a:off x="152400" y="5827712"/>
            <a:ext cx="88392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marL="0" marR="0" lvl="0" indent="0" algn="just" defTabSz="914400" eaLnBrk="0" fontAlgn="auto" latinLnBrk="0" hangingPunct="0">
              <a:lnSpc>
                <a:spcPct val="100000"/>
              </a:lnSpc>
              <a:spcBef>
                <a:spcPct val="50000"/>
              </a:spcBef>
              <a:spcAft>
                <a:spcPts val="0"/>
              </a:spcAft>
              <a:buClrTx/>
              <a:buSzTx/>
              <a:buFontTx/>
              <a:buNone/>
              <a:tabLst/>
              <a:defRPr/>
            </a:pPr>
            <a:r>
              <a:rPr kumimoji="0" lang="en-US" altLang="en-US" sz="900" b="0" i="0" u="none" strike="noStrike" kern="0" cap="none" spc="0" normalizeH="0" baseline="0" noProof="0" dirty="0">
                <a:ln>
                  <a:noFill/>
                </a:ln>
                <a:solidFill>
                  <a:schemeClr val="tx1"/>
                </a:solidFill>
                <a:effectLst/>
                <a:uLnTx/>
                <a:uFillTx/>
                <a:latin typeface="+mn-lt"/>
              </a:rPr>
              <a:t>PROPRIETARY MATERIAL ©  2018   The McGraw Hill Education, Inc. All rights reserved. No part of this PowerPoint slide  may be displayed, reproduced or distributed in any form or by any means, without the prior written permission of the publisher, or used beyond the limited distribution to teachers and educators permitted by McGraw Hill for their individual </a:t>
            </a:r>
            <a:r>
              <a:rPr kumimoji="0" lang="en-US" altLang="en-US" sz="900" b="0" i="0" u="none" strike="noStrike" kern="0" cap="none" spc="0" normalizeH="0" baseline="0" noProof="0" dirty="0">
                <a:ln>
                  <a:noFill/>
                </a:ln>
                <a:solidFill>
                  <a:schemeClr val="tx1"/>
                </a:solidFill>
                <a:effectLst/>
                <a:uLnTx/>
                <a:uFillTx/>
                <a:latin typeface="Palatino Linotype" pitchFamily="18" charset="0"/>
              </a:rPr>
              <a:t>course preparation. If you are a student using this PowerPoint slide, you are using it without permission.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88066"/>
            <a:ext cx="2399489" cy="2819400"/>
          </a:xfrm>
          <a:prstGeom prst="rect">
            <a:avLst/>
          </a:prstGeom>
        </p:spPr>
      </p:pic>
      <p:sp>
        <p:nvSpPr>
          <p:cNvPr id="10" name="Title 1"/>
          <p:cNvSpPr txBox="1">
            <a:spLocks/>
          </p:cNvSpPr>
          <p:nvPr/>
        </p:nvSpPr>
        <p:spPr bwMode="auto">
          <a:xfrm>
            <a:off x="304800" y="66432"/>
            <a:ext cx="7543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nchor="ctr">
            <a:spAutoFit/>
          </a:bodyPr>
          <a:lstStyle>
            <a:lvl1pPr algn="ctr" rtl="0" eaLnBrk="0" fontAlgn="base" hangingPunct="0">
              <a:spcBef>
                <a:spcPct val="0"/>
              </a:spcBef>
              <a:spcAft>
                <a:spcPct val="0"/>
              </a:spcAft>
              <a:defRPr sz="4000" kern="1200">
                <a:solidFill>
                  <a:schemeClr val="accent1"/>
                </a:solidFill>
                <a:latin typeface="+mj-lt"/>
                <a:ea typeface="+mj-ea"/>
                <a:cs typeface="+mj-cs"/>
              </a:defRPr>
            </a:lvl1pPr>
            <a:lvl2pPr algn="ctr" rtl="0" eaLnBrk="0" fontAlgn="base" hangingPunct="0">
              <a:spcBef>
                <a:spcPct val="0"/>
              </a:spcBef>
              <a:spcAft>
                <a:spcPct val="0"/>
              </a:spcAft>
              <a:defRPr sz="4000">
                <a:solidFill>
                  <a:schemeClr val="accent1"/>
                </a:solidFill>
                <a:latin typeface="Franklin Gothic Book"/>
              </a:defRPr>
            </a:lvl2pPr>
            <a:lvl3pPr algn="ctr" rtl="0" eaLnBrk="0" fontAlgn="base" hangingPunct="0">
              <a:spcBef>
                <a:spcPct val="0"/>
              </a:spcBef>
              <a:spcAft>
                <a:spcPct val="0"/>
              </a:spcAft>
              <a:defRPr sz="4000">
                <a:solidFill>
                  <a:schemeClr val="accent1"/>
                </a:solidFill>
                <a:latin typeface="Franklin Gothic Book"/>
              </a:defRPr>
            </a:lvl3pPr>
            <a:lvl4pPr algn="ctr" rtl="0" eaLnBrk="0" fontAlgn="base" hangingPunct="0">
              <a:spcBef>
                <a:spcPct val="0"/>
              </a:spcBef>
              <a:spcAft>
                <a:spcPct val="0"/>
              </a:spcAft>
              <a:defRPr sz="4000">
                <a:solidFill>
                  <a:schemeClr val="accent1"/>
                </a:solidFill>
                <a:latin typeface="Franklin Gothic Book"/>
              </a:defRPr>
            </a:lvl4pPr>
            <a:lvl5pPr algn="ctr" rtl="0" eaLnBrk="0" fontAlgn="base" hangingPunct="0">
              <a:spcBef>
                <a:spcPct val="0"/>
              </a:spcBef>
              <a:spcAft>
                <a:spcPct val="0"/>
              </a:spcAft>
              <a:defRPr sz="4000">
                <a:solidFill>
                  <a:schemeClr val="accent1"/>
                </a:solidFill>
                <a:latin typeface="Franklin Gothic Book"/>
              </a:defRPr>
            </a:lvl5pPr>
            <a:lvl6pPr marL="457200" algn="ctr" rtl="0" fontAlgn="base">
              <a:spcBef>
                <a:spcPct val="0"/>
              </a:spcBef>
              <a:spcAft>
                <a:spcPct val="0"/>
              </a:spcAft>
              <a:defRPr sz="4000">
                <a:solidFill>
                  <a:schemeClr val="accent1"/>
                </a:solidFill>
                <a:latin typeface="Franklin Gothic Book"/>
              </a:defRPr>
            </a:lvl6pPr>
            <a:lvl7pPr marL="914400" algn="ctr" rtl="0" fontAlgn="base">
              <a:spcBef>
                <a:spcPct val="0"/>
              </a:spcBef>
              <a:spcAft>
                <a:spcPct val="0"/>
              </a:spcAft>
              <a:defRPr sz="4000">
                <a:solidFill>
                  <a:schemeClr val="accent1"/>
                </a:solidFill>
                <a:latin typeface="Franklin Gothic Book"/>
              </a:defRPr>
            </a:lvl7pPr>
            <a:lvl8pPr marL="1371600" algn="ctr" rtl="0" fontAlgn="base">
              <a:spcBef>
                <a:spcPct val="0"/>
              </a:spcBef>
              <a:spcAft>
                <a:spcPct val="0"/>
              </a:spcAft>
              <a:defRPr sz="4000">
                <a:solidFill>
                  <a:schemeClr val="accent1"/>
                </a:solidFill>
                <a:latin typeface="Franklin Gothic Book"/>
              </a:defRPr>
            </a:lvl8pPr>
            <a:lvl9pPr marL="1828800" algn="ctr" rtl="0" fontAlgn="base">
              <a:spcBef>
                <a:spcPct val="0"/>
              </a:spcBef>
              <a:spcAft>
                <a:spcPct val="0"/>
              </a:spcAft>
              <a:defRPr sz="4000">
                <a:solidFill>
                  <a:schemeClr val="accent1"/>
                </a:solidFill>
                <a:latin typeface="Franklin Gothic Book"/>
              </a:defRPr>
            </a:lvl9pPr>
          </a:lstStyle>
          <a:p>
            <a:pPr lvl="0" eaLnBrk="1" fontAlgn="auto" hangingPunct="1">
              <a:spcAft>
                <a:spcPts val="0"/>
              </a:spcAft>
              <a:defRPr/>
            </a:pPr>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rPr>
              <a:t>Programming and problem solving with python</a:t>
            </a:r>
          </a:p>
        </p:txBody>
      </p:sp>
    </p:spTree>
    <p:extLst>
      <p:ext uri="{BB962C8B-B14F-4D97-AF65-F5344CB8AC3E}">
        <p14:creationId xmlns:p14="http://schemas.microsoft.com/office/powerpoint/2010/main" val="735478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Executing Python Programs </a:t>
            </a:r>
            <a:endParaRPr lang="en-US" dirty="0"/>
          </a:p>
        </p:txBody>
      </p:sp>
      <p:sp>
        <p:nvSpPr>
          <p:cNvPr id="3" name="Content Placeholder 2"/>
          <p:cNvSpPr>
            <a:spLocks noGrp="1"/>
          </p:cNvSpPr>
          <p:nvPr>
            <p:ph sz="quarter" idx="1"/>
          </p:nvPr>
        </p:nvSpPr>
        <p:spPr/>
        <p:txBody>
          <a:bodyPr>
            <a:normAutofit/>
          </a:bodyPr>
          <a:lstStyle/>
          <a:p>
            <a:pPr algn="just"/>
            <a:r>
              <a:rPr lang="en-US" sz="1800" dirty="0">
                <a:latin typeface="Courier New" pitchFamily="49" charset="0"/>
                <a:cs typeface="Courier New" pitchFamily="49" charset="0"/>
              </a:rPr>
              <a:t>Running python program from a script file is known as running python in “</a:t>
            </a:r>
            <a:r>
              <a:rPr lang="en-US" sz="1800" b="1" dirty="0">
                <a:latin typeface="Courier New" pitchFamily="49" charset="0"/>
                <a:cs typeface="Courier New" pitchFamily="49" charset="0"/>
              </a:rPr>
              <a:t>script mode”</a:t>
            </a:r>
            <a:r>
              <a:rPr lang="en-US" sz="1800" dirty="0">
                <a:latin typeface="Courier New" pitchFamily="49" charset="0"/>
                <a:cs typeface="Courier New" pitchFamily="49" charset="0"/>
              </a:rPr>
              <a:t>. </a:t>
            </a:r>
          </a:p>
          <a:p>
            <a:pPr algn="just"/>
            <a:r>
              <a:rPr lang="en-US" sz="1800" dirty="0">
                <a:latin typeface="Courier New" pitchFamily="49" charset="0"/>
                <a:cs typeface="Courier New" pitchFamily="49" charset="0"/>
              </a:rPr>
              <a:t>steps required to write python programs in python IDLE’S script mode.   </a:t>
            </a:r>
          </a:p>
          <a:p>
            <a:pPr algn="just"/>
            <a:r>
              <a:rPr lang="en-US" sz="1800" dirty="0">
                <a:latin typeface="Courier New" pitchFamily="49" charset="0"/>
                <a:cs typeface="Courier New" pitchFamily="49" charset="0"/>
              </a:rPr>
              <a:t>In python IDLE’s - shell window, click on </a:t>
            </a:r>
            <a:r>
              <a:rPr lang="en-US" sz="1800" b="1" dirty="0">
                <a:latin typeface="Courier New" pitchFamily="49" charset="0"/>
                <a:cs typeface="Courier New" pitchFamily="49" charset="0"/>
              </a:rPr>
              <a:t>File</a:t>
            </a:r>
            <a:r>
              <a:rPr lang="en-US" sz="1800" dirty="0">
                <a:latin typeface="Courier New" pitchFamily="49" charset="0"/>
                <a:cs typeface="Courier New" pitchFamily="49" charset="0"/>
              </a:rPr>
              <a:t> and then click on </a:t>
            </a:r>
            <a:r>
              <a:rPr lang="en-US" sz="1800" b="1" dirty="0">
                <a:latin typeface="Courier New" pitchFamily="49" charset="0"/>
                <a:cs typeface="Courier New" pitchFamily="49" charset="0"/>
              </a:rPr>
              <a:t>New File or just click CTRL + N</a:t>
            </a:r>
            <a:r>
              <a:rPr lang="en-US" sz="1800" dirty="0">
                <a:latin typeface="Courier New" pitchFamily="49" charset="0"/>
                <a:cs typeface="Courier New" pitchFamily="49" charset="0"/>
              </a:rPr>
              <a:t>. </a:t>
            </a:r>
            <a:r>
              <a:rPr lang="en-US" sz="2200" dirty="0">
                <a:latin typeface="Courier New" pitchFamily="49" charset="0"/>
                <a:cs typeface="Courier New" pitchFamily="49" charset="0"/>
              </a:rPr>
              <a:t>   </a:t>
            </a:r>
          </a:p>
          <a:p>
            <a:pPr marL="0" indent="0" algn="just">
              <a:buNone/>
            </a:pPr>
            <a:endParaRPr lang="en-US" sz="2200" dirty="0">
              <a:latin typeface="Courier New" pitchFamily="49" charset="0"/>
              <a:cs typeface="Courier New" pitchFamily="49" charset="0"/>
            </a:endParaRPr>
          </a:p>
        </p:txBody>
      </p:sp>
      <p:pic>
        <p:nvPicPr>
          <p:cNvPr id="4" name="Picture 3" descr="C:\Users\shri\Desktop\Capture5.JPG"/>
          <p:cNvPicPr/>
          <p:nvPr/>
        </p:nvPicPr>
        <p:blipFill>
          <a:blip r:embed="rId2"/>
          <a:srcRect/>
          <a:stretch>
            <a:fillRect/>
          </a:stretch>
        </p:blipFill>
        <p:spPr bwMode="auto">
          <a:xfrm>
            <a:off x="1524000" y="3581400"/>
            <a:ext cx="6200775" cy="1847850"/>
          </a:xfrm>
          <a:prstGeom prst="rect">
            <a:avLst/>
          </a:prstGeom>
          <a:noFill/>
          <a:ln w="9525">
            <a:noFill/>
            <a:miter lim="800000"/>
            <a:headEnd/>
            <a:tailEnd/>
          </a:ln>
        </p:spPr>
      </p:pic>
      <p:sp>
        <p:nvSpPr>
          <p:cNvPr id="5" name="Text Box 2"/>
          <p:cNvSpPr txBox="1">
            <a:spLocks noChangeArrowheads="1"/>
          </p:cNvSpPr>
          <p:nvPr/>
        </p:nvSpPr>
        <p:spPr bwMode="auto">
          <a:xfrm>
            <a:off x="3372643" y="4076701"/>
            <a:ext cx="2503487" cy="3857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sng" strike="noStrike" cap="none" normalizeH="0" baseline="0" dirty="0">
                <a:ln>
                  <a:noFill/>
                </a:ln>
                <a:solidFill>
                  <a:schemeClr val="tx1"/>
                </a:solidFill>
                <a:effectLst/>
                <a:latin typeface="Courier New" pitchFamily="49" charset="0"/>
                <a:cs typeface="Arial" pitchFamily="34" charset="0"/>
              </a:rPr>
              <a:t>Enter Python Code Here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AutoShape 3"/>
          <p:cNvSpPr>
            <a:spLocks/>
          </p:cNvSpPr>
          <p:nvPr/>
        </p:nvSpPr>
        <p:spPr bwMode="auto">
          <a:xfrm>
            <a:off x="1752600" y="4076701"/>
            <a:ext cx="200025" cy="1047750"/>
          </a:xfrm>
          <a:prstGeom prst="rightBrace">
            <a:avLst>
              <a:gd name="adj1" fmla="val 43651"/>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45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pPr lvl="2" algn="l" rtl="0">
              <a:spcBef>
                <a:spcPct val="0"/>
              </a:spcBef>
            </a:pPr>
            <a:r>
              <a:rPr lang="en-US" sz="2800" b="1" dirty="0">
                <a:latin typeface="+mj-lt"/>
                <a:cs typeface="Courier New" pitchFamily="49" charset="0"/>
              </a:rPr>
              <a:t>First Python Program in Script Mode</a:t>
            </a:r>
            <a:br>
              <a:rPr lang="en-US" sz="2000" dirty="0">
                <a:latin typeface="+mj-lt"/>
                <a:cs typeface="Courier New" pitchFamily="49" charset="0"/>
              </a:rPr>
            </a:br>
            <a:endParaRPr lang="en-US" sz="2800" dirty="0">
              <a:latin typeface="+mj-lt"/>
              <a:cs typeface="Courier New" pitchFamily="49" charset="0"/>
            </a:endParaRPr>
          </a:p>
        </p:txBody>
      </p:sp>
      <p:sp>
        <p:nvSpPr>
          <p:cNvPr id="3" name="Content Placeholder 2"/>
          <p:cNvSpPr>
            <a:spLocks noGrp="1"/>
          </p:cNvSpPr>
          <p:nvPr>
            <p:ph sz="quarter" idx="1"/>
          </p:nvPr>
        </p:nvSpPr>
        <p:spPr/>
        <p:txBody>
          <a:bodyPr/>
          <a:lstStyle/>
          <a:p>
            <a:pPr marL="0" indent="0" algn="just">
              <a:buNone/>
            </a:pPr>
            <a:r>
              <a:rPr lang="en-US" sz="1800" dirty="0">
                <a:latin typeface="Courier New" pitchFamily="49" charset="0"/>
                <a:cs typeface="Courier New" pitchFamily="49" charset="0"/>
              </a:rPr>
              <a:t>Let us consider the simple program to print the messages </a:t>
            </a:r>
            <a:r>
              <a:rPr lang="en-US" sz="1800" b="1" dirty="0">
                <a:latin typeface="Courier New" pitchFamily="49" charset="0"/>
                <a:cs typeface="Courier New" pitchFamily="49" charset="0"/>
              </a:rPr>
              <a:t>“Hello Welcome to Python”</a:t>
            </a: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“Awesome Python!”</a:t>
            </a:r>
            <a:r>
              <a:rPr lang="en-US" sz="1800" dirty="0">
                <a:latin typeface="Courier New" pitchFamily="49" charset="0"/>
                <a:cs typeface="Courier New" pitchFamily="49" charset="0"/>
              </a:rPr>
              <a:t> and </a:t>
            </a:r>
            <a:r>
              <a:rPr lang="en-US" sz="1800" b="1" dirty="0">
                <a:latin typeface="Courier New" pitchFamily="49" charset="0"/>
                <a:cs typeface="Courier New" pitchFamily="49" charset="0"/>
              </a:rPr>
              <a:t>“Bye”</a:t>
            </a:r>
            <a:r>
              <a:rPr lang="en-US" sz="1800" dirty="0">
                <a:latin typeface="Courier New" pitchFamily="49" charset="0"/>
                <a:cs typeface="Courier New" pitchFamily="49" charset="0"/>
              </a:rPr>
              <a:t> on the console.</a:t>
            </a:r>
          </a:p>
          <a:p>
            <a:pPr marL="0" indent="0" algn="just">
              <a:buNone/>
            </a:pPr>
            <a:r>
              <a:rPr lang="en-US" sz="1800" dirty="0">
                <a:latin typeface="Courier New" pitchFamily="49" charset="0"/>
                <a:cs typeface="Courier New" pitchFamily="49" charset="0"/>
              </a:rPr>
              <a:t>Write the said statements on to the script mode </a:t>
            </a: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r>
              <a:rPr lang="en-US" sz="1800" dirty="0">
                <a:latin typeface="Courier New" pitchFamily="49" charset="0"/>
                <a:cs typeface="Courier New" pitchFamily="49" charset="0"/>
              </a:rPr>
              <a:t>After writing save the file and click on Run on to the menu bar to see the output on the Interactive Mode as follows</a:t>
            </a: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p:txBody>
      </p:sp>
      <p:pic>
        <p:nvPicPr>
          <p:cNvPr id="4" name="Picture 3" descr="C:\Users\shri\Desktop\Capture6.JPG"/>
          <p:cNvPicPr/>
          <p:nvPr/>
        </p:nvPicPr>
        <p:blipFill>
          <a:blip r:embed="rId2"/>
          <a:srcRect/>
          <a:stretch>
            <a:fillRect/>
          </a:stretch>
        </p:blipFill>
        <p:spPr bwMode="auto">
          <a:xfrm>
            <a:off x="2133600" y="2514600"/>
            <a:ext cx="4648200" cy="1905001"/>
          </a:xfrm>
          <a:prstGeom prst="rect">
            <a:avLst/>
          </a:prstGeom>
          <a:noFill/>
          <a:ln w="9525">
            <a:noFill/>
            <a:miter lim="800000"/>
            <a:headEnd/>
            <a:tailEnd/>
          </a:ln>
        </p:spPr>
      </p:pic>
      <p:pic>
        <p:nvPicPr>
          <p:cNvPr id="5" name="Picture 4" descr="C:\Users\shri\Desktop\Capture10.JPG"/>
          <p:cNvPicPr/>
          <p:nvPr/>
        </p:nvPicPr>
        <p:blipFill>
          <a:blip r:embed="rId3"/>
          <a:srcRect/>
          <a:stretch>
            <a:fillRect/>
          </a:stretch>
        </p:blipFill>
        <p:spPr bwMode="auto">
          <a:xfrm>
            <a:off x="2209800" y="5181600"/>
            <a:ext cx="4229100" cy="1428750"/>
          </a:xfrm>
          <a:prstGeom prst="rect">
            <a:avLst/>
          </a:prstGeom>
          <a:noFill/>
          <a:ln w="9525">
            <a:noFill/>
            <a:miter lim="800000"/>
            <a:headEnd/>
            <a:tailEnd/>
          </a:ln>
        </p:spPr>
      </p:pic>
    </p:spTree>
    <p:extLst>
      <p:ext uri="{BB962C8B-B14F-4D97-AF65-F5344CB8AC3E}">
        <p14:creationId xmlns:p14="http://schemas.microsoft.com/office/powerpoint/2010/main" val="1625925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cs typeface="Courier New" pitchFamily="49" charset="0"/>
              </a:rPr>
              <a:t>Working of Python Program</a:t>
            </a:r>
          </a:p>
        </p:txBody>
      </p:sp>
      <p:sp>
        <p:nvSpPr>
          <p:cNvPr id="3" name="Content Placeholder 2"/>
          <p:cNvSpPr>
            <a:spLocks noGrp="1"/>
          </p:cNvSpPr>
          <p:nvPr>
            <p:ph sz="quarter" idx="1"/>
          </p:nvPr>
        </p:nvSpPr>
        <p:spPr/>
        <p:txBody>
          <a:bodyPr/>
          <a:lstStyle/>
          <a:p>
            <a:pPr marL="0" indent="0">
              <a:buNone/>
            </a:pPr>
            <a:r>
              <a:rPr lang="en-US" dirty="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382000" cy="294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651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
          </p:nvPr>
        </p:nvSpPr>
        <p:spPr/>
        <p:txBody>
          <a:bodyPr/>
          <a:lstStyle/>
          <a:p>
            <a:pPr algn="just">
              <a:lnSpc>
                <a:spcPct val="150000"/>
              </a:lnSpc>
            </a:pPr>
            <a:r>
              <a:rPr lang="en-US" sz="1800" dirty="0">
                <a:latin typeface="Courier New" pitchFamily="49" charset="0"/>
                <a:cs typeface="Courier New" pitchFamily="49" charset="0"/>
              </a:rPr>
              <a:t>Python is general purpose, interpreted and objects oriented programming language </a:t>
            </a:r>
          </a:p>
          <a:p>
            <a:pPr lvl="0" algn="just">
              <a:lnSpc>
                <a:spcPct val="150000"/>
              </a:lnSpc>
            </a:pPr>
            <a:r>
              <a:rPr lang="en-US" sz="1800" dirty="0">
                <a:latin typeface="Courier New" pitchFamily="49" charset="0"/>
                <a:cs typeface="Courier New" pitchFamily="49" charset="0"/>
              </a:rPr>
              <a:t>You can enter Python statements interactively from the Python prompt </a:t>
            </a:r>
            <a:r>
              <a:rPr lang="en-US" sz="1800" b="1" dirty="0">
                <a:latin typeface="Courier New" pitchFamily="49" charset="0"/>
                <a:cs typeface="Courier New" pitchFamily="49" charset="0"/>
              </a:rPr>
              <a:t>&gt;&gt;&gt; </a:t>
            </a:r>
          </a:p>
          <a:p>
            <a:pPr lvl="0" algn="just">
              <a:lnSpc>
                <a:spcPct val="150000"/>
              </a:lnSpc>
            </a:pPr>
            <a:r>
              <a:rPr lang="en-US" sz="1800" dirty="0">
                <a:latin typeface="Courier New" pitchFamily="49" charset="0"/>
                <a:cs typeface="Courier New" pitchFamily="49" charset="0"/>
              </a:rPr>
              <a:t>Python Programs can be written on the script mode and commands can be executed on the interactive mode. </a:t>
            </a:r>
          </a:p>
          <a:p>
            <a:pPr marL="0" lvl="0" indent="0" algn="just">
              <a:lnSpc>
                <a:spcPct val="150000"/>
              </a:lnSpc>
              <a:buNone/>
            </a:pPr>
            <a:r>
              <a:rPr lang="en-US" sz="1800" dirty="0">
                <a:latin typeface="Courier New" pitchFamily="49" charset="0"/>
                <a:cs typeface="Courier New" pitchFamily="49" charset="0"/>
              </a:rPr>
              <a:t>  </a:t>
            </a:r>
          </a:p>
          <a:p>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275223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 of  Python </a:t>
            </a:r>
            <a:endParaRPr lang="en-US" dirty="0"/>
          </a:p>
        </p:txBody>
      </p:sp>
      <p:sp>
        <p:nvSpPr>
          <p:cNvPr id="3" name="Content Placeholder 2"/>
          <p:cNvSpPr>
            <a:spLocks noGrp="1"/>
          </p:cNvSpPr>
          <p:nvPr>
            <p:ph sz="quarter" idx="1"/>
          </p:nvPr>
        </p:nvSpPr>
        <p:spPr/>
        <p:txBody>
          <a:bodyPr/>
          <a:lstStyle/>
          <a:p>
            <a:pPr algn="just">
              <a:lnSpc>
                <a:spcPct val="170000"/>
              </a:lnSpc>
            </a:pPr>
            <a:r>
              <a:rPr lang="en-US" dirty="0"/>
              <a:t> </a:t>
            </a:r>
            <a:r>
              <a:rPr lang="en-US" sz="2800" dirty="0">
                <a:latin typeface="Courier New" pitchFamily="49" charset="0"/>
                <a:cs typeface="Courier New" pitchFamily="49" charset="0"/>
              </a:rPr>
              <a:t>Written by </a:t>
            </a:r>
            <a:r>
              <a:rPr lang="en-US" sz="2800" b="1" dirty="0">
                <a:latin typeface="Courier New" pitchFamily="49" charset="0"/>
                <a:cs typeface="Courier New" pitchFamily="49" charset="0"/>
              </a:rPr>
              <a:t>Guido van </a:t>
            </a:r>
            <a:r>
              <a:rPr lang="en-US" sz="2800" b="1" dirty="0" err="1">
                <a:latin typeface="Courier New" pitchFamily="49" charset="0"/>
                <a:cs typeface="Courier New" pitchFamily="49" charset="0"/>
              </a:rPr>
              <a:t>Rossum</a:t>
            </a:r>
            <a:r>
              <a:rPr lang="en-US" sz="2800" b="1" dirty="0">
                <a:latin typeface="Courier New" pitchFamily="49" charset="0"/>
                <a:cs typeface="Courier New" pitchFamily="49" charset="0"/>
              </a:rPr>
              <a:t> </a:t>
            </a:r>
          </a:p>
          <a:p>
            <a:pPr algn="just">
              <a:lnSpc>
                <a:spcPct val="170000"/>
              </a:lnSpc>
            </a:pPr>
            <a:r>
              <a:rPr lang="en-US" sz="2800" dirty="0">
                <a:latin typeface="Courier New" pitchFamily="49" charset="0"/>
                <a:cs typeface="Courier New" pitchFamily="49" charset="0"/>
              </a:rPr>
              <a:t>Started work in 1990</a:t>
            </a:r>
          </a:p>
          <a:p>
            <a:pPr algn="just">
              <a:lnSpc>
                <a:spcPct val="170000"/>
              </a:lnSpc>
            </a:pPr>
            <a:r>
              <a:rPr lang="en-US" sz="2800" dirty="0">
                <a:latin typeface="Courier New" pitchFamily="49" charset="0"/>
                <a:cs typeface="Courier New" pitchFamily="49" charset="0"/>
              </a:rPr>
              <a:t>First release in 1991</a:t>
            </a:r>
          </a:p>
          <a:p>
            <a:pPr algn="just">
              <a:lnSpc>
                <a:spcPct val="170000"/>
              </a:lnSpc>
            </a:pPr>
            <a:r>
              <a:rPr lang="en-US" sz="2800" dirty="0">
                <a:latin typeface="Courier New" pitchFamily="49" charset="0"/>
                <a:cs typeface="Courier New" pitchFamily="49" charset="0"/>
              </a:rPr>
              <a:t>Minor number releases every 6 months</a:t>
            </a:r>
          </a:p>
          <a:p>
            <a:pPr marL="0" indent="0" algn="just">
              <a:buNone/>
            </a:pPr>
            <a:endParaRPr lang="en-US" sz="2800" dirty="0">
              <a:latin typeface="Courier New" pitchFamily="49" charset="0"/>
              <a:cs typeface="Courier New" pitchFamily="49" charset="0"/>
            </a:endParaRPr>
          </a:p>
          <a:p>
            <a:pPr marL="0" indent="0">
              <a:buNone/>
            </a:pPr>
            <a:endParaRPr lang="en-US" dirty="0"/>
          </a:p>
        </p:txBody>
      </p:sp>
    </p:spTree>
    <p:extLst>
      <p:ext uri="{BB962C8B-B14F-4D97-AF65-F5344CB8AC3E}">
        <p14:creationId xmlns:p14="http://schemas.microsoft.com/office/powerpoint/2010/main" val="350912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Python?   </a:t>
            </a:r>
            <a:endParaRPr lang="en-US" dirty="0"/>
          </a:p>
        </p:txBody>
      </p:sp>
      <p:sp>
        <p:nvSpPr>
          <p:cNvPr id="3" name="Content Placeholder 2"/>
          <p:cNvSpPr>
            <a:spLocks noGrp="1"/>
          </p:cNvSpPr>
          <p:nvPr>
            <p:ph sz="quarter" idx="1"/>
          </p:nvPr>
        </p:nvSpPr>
        <p:spPr/>
        <p:txBody>
          <a:bodyPr/>
          <a:lstStyle/>
          <a:p>
            <a:pPr>
              <a:lnSpc>
                <a:spcPct val="150000"/>
              </a:lnSpc>
            </a:pPr>
            <a:r>
              <a:rPr lang="en-US" dirty="0"/>
              <a:t> </a:t>
            </a:r>
            <a:r>
              <a:rPr lang="en-US" sz="2800" dirty="0">
                <a:latin typeface="Courier New" pitchFamily="49" charset="0"/>
                <a:cs typeface="Courier New" pitchFamily="49" charset="0"/>
              </a:rPr>
              <a:t>Simple yet powerful syntax  </a:t>
            </a:r>
          </a:p>
          <a:p>
            <a:pPr>
              <a:lnSpc>
                <a:spcPct val="150000"/>
              </a:lnSpc>
            </a:pPr>
            <a:r>
              <a:rPr lang="en-US" sz="2800" dirty="0">
                <a:latin typeface="Courier New" pitchFamily="49" charset="0"/>
                <a:cs typeface="Courier New" pitchFamily="49" charset="0"/>
              </a:rPr>
              <a:t> Portability  </a:t>
            </a:r>
          </a:p>
          <a:p>
            <a:pPr lvl="0">
              <a:lnSpc>
                <a:spcPct val="150000"/>
              </a:lnSpc>
            </a:pPr>
            <a:r>
              <a:rPr lang="en-US" sz="2800" dirty="0">
                <a:latin typeface="Courier New" pitchFamily="49" charset="0"/>
                <a:cs typeface="Courier New" pitchFamily="49" charset="0"/>
              </a:rPr>
              <a:t> Readability </a:t>
            </a:r>
          </a:p>
          <a:p>
            <a:pPr lvl="0">
              <a:lnSpc>
                <a:spcPct val="150000"/>
              </a:lnSpc>
            </a:pPr>
            <a:r>
              <a:rPr lang="en-US" sz="2800" dirty="0">
                <a:latin typeface="Courier New" pitchFamily="49" charset="0"/>
                <a:cs typeface="Courier New" pitchFamily="49" charset="0"/>
              </a:rPr>
              <a:t> Vast Support of libraries </a:t>
            </a:r>
          </a:p>
          <a:p>
            <a:pPr lvl="0">
              <a:lnSpc>
                <a:spcPct val="150000"/>
              </a:lnSpc>
            </a:pPr>
            <a:r>
              <a:rPr lang="en-US" sz="2800" dirty="0">
                <a:latin typeface="Courier New" pitchFamily="49" charset="0"/>
                <a:cs typeface="Courier New" pitchFamily="49" charset="0"/>
              </a:rPr>
              <a:t> Software Integration </a:t>
            </a:r>
          </a:p>
          <a:p>
            <a:pPr lvl="0">
              <a:lnSpc>
                <a:spcPct val="150000"/>
              </a:lnSpc>
            </a:pPr>
            <a:r>
              <a:rPr lang="en-US" sz="2800" dirty="0">
                <a:latin typeface="Courier New" pitchFamily="49" charset="0"/>
                <a:cs typeface="Courier New" pitchFamily="49" charset="0"/>
              </a:rPr>
              <a:t> Developer Productivity </a:t>
            </a:r>
            <a:endParaRPr lang="en-US" dirty="0"/>
          </a:p>
        </p:txBody>
      </p:sp>
    </p:spTree>
    <p:extLst>
      <p:ext uri="{BB962C8B-B14F-4D97-AF65-F5344CB8AC3E}">
        <p14:creationId xmlns:p14="http://schemas.microsoft.com/office/powerpoint/2010/main" val="3166527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ourier New" pitchFamily="49" charset="0"/>
                <a:cs typeface="Courier New" pitchFamily="49" charset="0"/>
              </a:rPr>
              <a:t>WHY THE NAME "PYTHON"? </a:t>
            </a:r>
            <a:endParaRPr lang="en-US" dirty="0"/>
          </a:p>
        </p:txBody>
      </p:sp>
      <p:sp>
        <p:nvSpPr>
          <p:cNvPr id="3" name="Content Placeholder 2"/>
          <p:cNvSpPr>
            <a:spLocks noGrp="1"/>
          </p:cNvSpPr>
          <p:nvPr>
            <p:ph sz="quarter" idx="1"/>
          </p:nvPr>
        </p:nvSpPr>
        <p:spPr/>
        <p:txBody>
          <a:bodyPr/>
          <a:lstStyle/>
          <a:p>
            <a:pPr algn="just"/>
            <a:r>
              <a:rPr lang="en-US" sz="2400" dirty="0"/>
              <a:t> </a:t>
            </a:r>
            <a:r>
              <a:rPr lang="en-US" sz="2400" dirty="0">
                <a:latin typeface="Courier New" pitchFamily="49" charset="0"/>
                <a:cs typeface="Courier New" pitchFamily="49" charset="0"/>
              </a:rPr>
              <a:t>According to the principal author (Guido van </a:t>
            </a:r>
            <a:r>
              <a:rPr lang="en-US" sz="2400" dirty="0" err="1">
                <a:latin typeface="Courier New" pitchFamily="49" charset="0"/>
                <a:cs typeface="Courier New" pitchFamily="49" charset="0"/>
              </a:rPr>
              <a:t>Rossum</a:t>
            </a:r>
            <a:r>
              <a:rPr lang="en-US" sz="2400" dirty="0">
                <a:latin typeface="Courier New" pitchFamily="49" charset="0"/>
                <a:cs typeface="Courier New" pitchFamily="49" charset="0"/>
              </a:rPr>
              <a:t>), he chose the name "Python" because he is a big fan of the British comedy movie - </a:t>
            </a:r>
            <a:r>
              <a:rPr lang="en-US" sz="2400" b="1" dirty="0">
                <a:latin typeface="Courier New" pitchFamily="49" charset="0"/>
                <a:cs typeface="Courier New" pitchFamily="49" charset="0"/>
              </a:rPr>
              <a:t>'Monty Python'</a:t>
            </a:r>
            <a:r>
              <a:rPr lang="en-US" sz="2400" dirty="0">
                <a:latin typeface="Courier New" pitchFamily="49" charset="0"/>
                <a:cs typeface="Courier New" pitchFamily="49" charset="0"/>
              </a:rPr>
              <a:t>s Flying Circus'</a:t>
            </a:r>
          </a:p>
          <a:p>
            <a:endParaRPr lang="en-US" dirty="0"/>
          </a:p>
        </p:txBody>
      </p:sp>
    </p:spTree>
    <p:extLst>
      <p:ext uri="{BB962C8B-B14F-4D97-AF65-F5344CB8AC3E}">
        <p14:creationId xmlns:p14="http://schemas.microsoft.com/office/powerpoint/2010/main" val="3274807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Python </a:t>
            </a:r>
          </a:p>
        </p:txBody>
      </p:sp>
      <p:sp>
        <p:nvSpPr>
          <p:cNvPr id="3" name="Content Placeholder 2"/>
          <p:cNvSpPr>
            <a:spLocks noGrp="1"/>
          </p:cNvSpPr>
          <p:nvPr>
            <p:ph sz="quarter" idx="1"/>
          </p:nvPr>
        </p:nvSpPr>
        <p:spPr/>
        <p:txBody>
          <a:bodyPr/>
          <a:lstStyle/>
          <a:p>
            <a:pPr marL="171450" indent="-171450" algn="just"/>
            <a:r>
              <a:rPr lang="en-US" sz="2400" dirty="0">
                <a:latin typeface="Courier New" pitchFamily="49" charset="0"/>
                <a:cs typeface="Courier New" pitchFamily="49" charset="0"/>
              </a:rPr>
              <a:t> Type </a:t>
            </a:r>
            <a:r>
              <a:rPr lang="en-US" sz="2400" b="1" dirty="0">
                <a:latin typeface="Courier New" pitchFamily="49" charset="0"/>
                <a:cs typeface="Courier New" pitchFamily="49" charset="0"/>
              </a:rPr>
              <a:t>http://www.python.org/</a:t>
            </a:r>
            <a:r>
              <a:rPr lang="en-US" sz="2400" dirty="0">
                <a:latin typeface="Courier New" pitchFamily="49" charset="0"/>
                <a:cs typeface="Courier New" pitchFamily="49" charset="0"/>
              </a:rPr>
              <a:t> at the address bar  of any  browser and press enter.  </a:t>
            </a:r>
          </a:p>
          <a:p>
            <a:pPr marL="0" indent="0" algn="just">
              <a:buNone/>
            </a:pPr>
            <a:endParaRPr lang="en-US" sz="2400" dirty="0">
              <a:latin typeface="Courier New" pitchFamily="49" charset="0"/>
              <a:cs typeface="Courier New" pitchFamily="49" charset="0"/>
            </a:endParaRPr>
          </a:p>
          <a:p>
            <a:pPr marL="228600" indent="-228600" algn="just"/>
            <a:r>
              <a:rPr lang="en-US" sz="2400" dirty="0">
                <a:latin typeface="Courier New" pitchFamily="49" charset="0"/>
                <a:cs typeface="Courier New" pitchFamily="49" charset="0"/>
              </a:rPr>
              <a:t>Click on Downloads you will see the latest version of python. You can download by clicking on the latest version number. </a:t>
            </a:r>
          </a:p>
          <a:p>
            <a:pPr marL="228600" indent="-228600" algn="just"/>
            <a:endParaRPr lang="en-US" sz="24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 But, try to download the Python version 3.4 since all the programs of book are written  considering version no 3.4.</a:t>
            </a:r>
          </a:p>
          <a:p>
            <a:pPr marL="0" indent="0">
              <a:buNone/>
            </a:pPr>
            <a:endParaRPr lang="en-US" sz="2400" dirty="0"/>
          </a:p>
          <a:p>
            <a:endParaRPr lang="en-US" dirty="0"/>
          </a:p>
        </p:txBody>
      </p:sp>
    </p:spTree>
    <p:extLst>
      <p:ext uri="{BB962C8B-B14F-4D97-AF65-F5344CB8AC3E}">
        <p14:creationId xmlns:p14="http://schemas.microsoft.com/office/powerpoint/2010/main" val="3615280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cs typeface="Courier New" pitchFamily="49" charset="0"/>
              </a:rPr>
              <a:t>Starting Python in (Command Line ) Mode </a:t>
            </a:r>
          </a:p>
        </p:txBody>
      </p:sp>
      <p:sp>
        <p:nvSpPr>
          <p:cNvPr id="3" name="Content Placeholder 2"/>
          <p:cNvSpPr>
            <a:spLocks noGrp="1"/>
          </p:cNvSpPr>
          <p:nvPr>
            <p:ph sz="quarter" idx="1"/>
          </p:nvPr>
        </p:nvSpPr>
        <p:spPr>
          <a:xfrm>
            <a:off x="457200" y="1219200"/>
            <a:ext cx="8382000" cy="5105400"/>
          </a:xfrm>
        </p:spPr>
        <p:txBody>
          <a:bodyPr>
            <a:normAutofit/>
          </a:bodyPr>
          <a:lstStyle/>
          <a:p>
            <a:pPr algn="just"/>
            <a:r>
              <a:rPr lang="en-US" sz="1800" dirty="0">
                <a:latin typeface="Courier New" pitchFamily="49" charset="0"/>
                <a:cs typeface="Courier New" pitchFamily="49" charset="0"/>
              </a:rPr>
              <a:t>Press Start button </a:t>
            </a:r>
          </a:p>
          <a:p>
            <a:pPr algn="just"/>
            <a:r>
              <a:rPr lang="en-US" sz="1800" dirty="0">
                <a:latin typeface="Courier New" pitchFamily="49" charset="0"/>
                <a:cs typeface="Courier New" pitchFamily="49" charset="0"/>
              </a:rPr>
              <a:t>Click all programs then click on </a:t>
            </a:r>
            <a:r>
              <a:rPr lang="en-US" sz="1800" b="1" dirty="0">
                <a:latin typeface="Courier New" pitchFamily="49" charset="0"/>
                <a:cs typeface="Courier New" pitchFamily="49" charset="0"/>
              </a:rPr>
              <a:t>Python 3.4</a:t>
            </a:r>
            <a:r>
              <a:rPr lang="en-US" sz="1800" dirty="0">
                <a:latin typeface="Courier New" pitchFamily="49" charset="0"/>
                <a:cs typeface="Courier New" pitchFamily="49" charset="0"/>
              </a:rPr>
              <a:t>. </a:t>
            </a:r>
          </a:p>
          <a:p>
            <a:pPr algn="just"/>
            <a:r>
              <a:rPr lang="en-US" sz="1800" dirty="0">
                <a:latin typeface="Courier New" pitchFamily="49" charset="0"/>
                <a:cs typeface="Courier New" pitchFamily="49" charset="0"/>
              </a:rPr>
              <a:t>Under </a:t>
            </a:r>
            <a:r>
              <a:rPr lang="en-US" sz="1800" b="1" dirty="0">
                <a:latin typeface="Courier New" pitchFamily="49" charset="0"/>
                <a:cs typeface="Courier New" pitchFamily="49" charset="0"/>
              </a:rPr>
              <a:t>Python 3.4</a:t>
            </a:r>
            <a:r>
              <a:rPr lang="en-US" sz="1800" dirty="0">
                <a:latin typeface="Courier New" pitchFamily="49" charset="0"/>
                <a:cs typeface="Courier New" pitchFamily="49" charset="0"/>
              </a:rPr>
              <a:t> you can see list of python options. Click on </a:t>
            </a:r>
            <a:r>
              <a:rPr lang="en-US" sz="1800" b="1" dirty="0">
                <a:latin typeface="Courier New" pitchFamily="49" charset="0"/>
                <a:cs typeface="Courier New" pitchFamily="49" charset="0"/>
              </a:rPr>
              <a:t>Python </a:t>
            </a:r>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After clicking on it, you can see the python </a:t>
            </a:r>
            <a:r>
              <a:rPr lang="en-US" sz="1800" b="1" dirty="0">
                <a:latin typeface="Courier New" pitchFamily="49" charset="0"/>
                <a:cs typeface="Courier New" pitchFamily="49" charset="0"/>
              </a:rPr>
              <a:t>interactive prompt </a:t>
            </a:r>
            <a:r>
              <a:rPr lang="en-US" sz="1800" dirty="0">
                <a:latin typeface="Courier New" pitchFamily="49" charset="0"/>
                <a:cs typeface="Courier New" pitchFamily="49" charset="0"/>
              </a:rPr>
              <a:t>as follows</a:t>
            </a: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   </a:t>
            </a:r>
          </a:p>
          <a:p>
            <a:pPr marL="0" indent="0">
              <a:buNone/>
            </a:pPr>
            <a:endParaRPr lang="en-US" sz="2200"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a:p>
            <a:endParaRPr lang="en-US" dirty="0"/>
          </a:p>
          <a:p>
            <a:pPr marL="0" indent="0">
              <a:buNone/>
            </a:pPr>
            <a:r>
              <a:rPr lang="en-US" dirty="0"/>
              <a:t> </a:t>
            </a:r>
          </a:p>
          <a:p>
            <a:pPr marL="0" indent="0">
              <a:buNone/>
            </a:pPr>
            <a:r>
              <a:rPr lang="en-US" dirty="0"/>
              <a:t> </a:t>
            </a:r>
            <a:endParaRPr lang="en-US" dirty="0">
              <a:latin typeface="Courier New" pitchFamily="49" charset="0"/>
              <a:cs typeface="Courier New" pitchFamily="49" charset="0"/>
            </a:endParaRPr>
          </a:p>
          <a:p>
            <a:pPr marL="0" indent="0">
              <a:buNone/>
            </a:pPr>
            <a:endParaRPr lang="en-US" dirty="0"/>
          </a:p>
        </p:txBody>
      </p:sp>
      <p:pic>
        <p:nvPicPr>
          <p:cNvPr id="4" name="Picture 3"/>
          <p:cNvPicPr/>
          <p:nvPr/>
        </p:nvPicPr>
        <p:blipFill>
          <a:blip r:embed="rId2"/>
          <a:srcRect/>
          <a:stretch>
            <a:fillRect/>
          </a:stretch>
        </p:blipFill>
        <p:spPr bwMode="auto">
          <a:xfrm>
            <a:off x="1371600" y="3352800"/>
            <a:ext cx="6438900" cy="2705100"/>
          </a:xfrm>
          <a:prstGeom prst="rect">
            <a:avLst/>
          </a:prstGeom>
          <a:noFill/>
          <a:ln w="9525">
            <a:noFill/>
            <a:miter lim="800000"/>
            <a:headEnd/>
            <a:tailEnd/>
          </a:ln>
        </p:spPr>
      </p:pic>
    </p:spTree>
    <p:extLst>
      <p:ext uri="{BB962C8B-B14F-4D97-AF65-F5344CB8AC3E}">
        <p14:creationId xmlns:p14="http://schemas.microsoft.com/office/powerpoint/2010/main" val="3181849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Continued….</a:t>
            </a:r>
          </a:p>
        </p:txBody>
      </p:sp>
      <p:sp>
        <p:nvSpPr>
          <p:cNvPr id="3" name="Content Placeholder 2"/>
          <p:cNvSpPr>
            <a:spLocks noGrp="1"/>
          </p:cNvSpPr>
          <p:nvPr>
            <p:ph sz="quarter" idx="1"/>
          </p:nvPr>
        </p:nvSpPr>
        <p:spPr/>
        <p:txBody>
          <a:bodyPr>
            <a:normAutofit/>
          </a:bodyPr>
          <a:lstStyle/>
          <a:p>
            <a:r>
              <a:rPr lang="en-US" sz="1800" dirty="0">
                <a:latin typeface="Courier New" pitchFamily="49" charset="0"/>
                <a:cs typeface="Courier New" pitchFamily="49" charset="0"/>
              </a:rPr>
              <a:t>A python command prompt contains an opening message </a:t>
            </a:r>
            <a:r>
              <a:rPr lang="en-US" sz="1800" b="1" dirty="0">
                <a:latin typeface="Courier New" pitchFamily="49" charset="0"/>
                <a:cs typeface="Courier New" pitchFamily="49" charset="0"/>
              </a:rPr>
              <a:t>&gt;&gt;&gt;, </a:t>
            </a:r>
            <a:r>
              <a:rPr lang="en-US" sz="1800" dirty="0">
                <a:latin typeface="Courier New" pitchFamily="49" charset="0"/>
                <a:cs typeface="Courier New" pitchFamily="49" charset="0"/>
              </a:rPr>
              <a:t>called as</a:t>
            </a:r>
            <a:r>
              <a:rPr lang="en-US" sz="1800" b="1" dirty="0">
                <a:latin typeface="Courier New" pitchFamily="49" charset="0"/>
                <a:cs typeface="Courier New" pitchFamily="49" charset="0"/>
              </a:rPr>
              <a:t> “command prompt”. </a:t>
            </a:r>
            <a:r>
              <a:rPr lang="en-US" sz="1800" dirty="0">
                <a:latin typeface="Courier New" pitchFamily="49" charset="0"/>
                <a:cs typeface="Courier New" pitchFamily="49" charset="0"/>
              </a:rPr>
              <a:t>  </a:t>
            </a:r>
          </a:p>
          <a:p>
            <a:r>
              <a:rPr lang="en-US" sz="1800" dirty="0">
                <a:latin typeface="Courier New" pitchFamily="49" charset="0"/>
                <a:cs typeface="Courier New" pitchFamily="49" charset="0"/>
              </a:rPr>
              <a:t>The cursor at the command prompt waits for you to enter a python command. </a:t>
            </a:r>
          </a:p>
          <a:p>
            <a:r>
              <a:rPr lang="en-US" sz="1800" dirty="0">
                <a:latin typeface="Courier New" pitchFamily="49" charset="0"/>
                <a:cs typeface="Courier New" pitchFamily="49" charset="0"/>
              </a:rPr>
              <a:t>The cursor at the command prompt waits for you to enter a python command.     </a:t>
            </a:r>
          </a:p>
          <a:p>
            <a:r>
              <a:rPr lang="en-US" sz="1800" dirty="0">
                <a:latin typeface="Courier New" pitchFamily="49" charset="0"/>
                <a:cs typeface="Courier New" pitchFamily="49" charset="0"/>
              </a:rPr>
              <a:t>For example let us write the  first statement i.e. </a:t>
            </a:r>
            <a:r>
              <a:rPr lang="en-US" sz="1800" b="1" dirty="0">
                <a:latin typeface="Courier New" pitchFamily="49" charset="0"/>
                <a:cs typeface="Courier New" pitchFamily="49" charset="0"/>
              </a:rPr>
              <a:t>print(‘Hello World’)</a:t>
            </a:r>
            <a:r>
              <a:rPr lang="en-US" sz="1800" dirty="0">
                <a:latin typeface="Courier New" pitchFamily="49" charset="0"/>
                <a:cs typeface="Courier New" pitchFamily="49" charset="0"/>
              </a:rPr>
              <a:t> when executed in interactive mode of python command prompt it gives the output of the entered command i.e. for now it prints the message </a:t>
            </a:r>
            <a:r>
              <a:rPr lang="en-US" sz="1800" b="1" dirty="0">
                <a:latin typeface="Courier New" pitchFamily="49" charset="0"/>
                <a:cs typeface="Courier New" pitchFamily="49" charset="0"/>
              </a:rPr>
              <a:t>‘Hello World’</a:t>
            </a:r>
            <a:r>
              <a:rPr lang="en-US" sz="1800" dirty="0">
                <a:latin typeface="Courier New" pitchFamily="49" charset="0"/>
                <a:cs typeface="Courier New" pitchFamily="49" charset="0"/>
              </a:rPr>
              <a:t>. </a:t>
            </a:r>
          </a:p>
          <a:p>
            <a:pPr marL="0" indent="0">
              <a:buNone/>
            </a:pPr>
            <a:endParaRPr lang="en-US" sz="2000" dirty="0">
              <a:latin typeface="Courier New" pitchFamily="49" charset="0"/>
              <a:cs typeface="Courier New" pitchFamily="49" charset="0"/>
            </a:endParaRPr>
          </a:p>
        </p:txBody>
      </p:sp>
      <p:pic>
        <p:nvPicPr>
          <p:cNvPr id="4" name="Picture 3"/>
          <p:cNvPicPr/>
          <p:nvPr/>
        </p:nvPicPr>
        <p:blipFill>
          <a:blip r:embed="rId2"/>
          <a:srcRect/>
          <a:stretch>
            <a:fillRect/>
          </a:stretch>
        </p:blipFill>
        <p:spPr bwMode="auto">
          <a:xfrm>
            <a:off x="1433512" y="4572000"/>
            <a:ext cx="6276975" cy="1885950"/>
          </a:xfrm>
          <a:prstGeom prst="rect">
            <a:avLst/>
          </a:prstGeom>
          <a:noFill/>
          <a:ln w="9525">
            <a:noFill/>
            <a:miter lim="800000"/>
            <a:headEnd/>
            <a:tailEnd/>
          </a:ln>
        </p:spPr>
      </p:pic>
    </p:spTree>
    <p:extLst>
      <p:ext uri="{BB962C8B-B14F-4D97-AF65-F5344CB8AC3E}">
        <p14:creationId xmlns:p14="http://schemas.microsoft.com/office/powerpoint/2010/main" val="383475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Launching Python Idle </a:t>
            </a:r>
          </a:p>
        </p:txBody>
      </p:sp>
      <p:sp>
        <p:nvSpPr>
          <p:cNvPr id="3" name="Content Placeholder 2"/>
          <p:cNvSpPr>
            <a:spLocks noGrp="1"/>
          </p:cNvSpPr>
          <p:nvPr>
            <p:ph sz="quarter" idx="1"/>
          </p:nvPr>
        </p:nvSpPr>
        <p:spPr/>
        <p:txBody>
          <a:bodyPr/>
          <a:lstStyle/>
          <a:p>
            <a:pPr algn="just"/>
            <a:r>
              <a:rPr lang="en-US" sz="1800" dirty="0">
                <a:latin typeface="Courier New" pitchFamily="49" charset="0"/>
                <a:cs typeface="Courier New" pitchFamily="49" charset="0"/>
              </a:rPr>
              <a:t>The </a:t>
            </a:r>
            <a:r>
              <a:rPr lang="en-US" sz="1800" b="1" dirty="0">
                <a:latin typeface="Courier New" pitchFamily="49" charset="0"/>
                <a:cs typeface="Courier New" pitchFamily="49" charset="0"/>
              </a:rPr>
              <a:t>IDLE</a:t>
            </a:r>
            <a:r>
              <a:rPr lang="en-US" sz="1800" dirty="0">
                <a:latin typeface="Courier New" pitchFamily="49" charset="0"/>
                <a:cs typeface="Courier New" pitchFamily="49" charset="0"/>
              </a:rPr>
              <a:t> is graphical integrated development environment for python.   </a:t>
            </a:r>
          </a:p>
          <a:p>
            <a:pPr algn="just"/>
            <a:r>
              <a:rPr lang="en-US" sz="1800" dirty="0">
                <a:latin typeface="Courier New" pitchFamily="49" charset="0"/>
                <a:cs typeface="Courier New" pitchFamily="49" charset="0"/>
              </a:rPr>
              <a:t>The python statements or commands which runs on interactive mode of python IDLE are called as </a:t>
            </a:r>
            <a:r>
              <a:rPr lang="en-US" sz="1800" b="1" dirty="0">
                <a:latin typeface="Courier New" pitchFamily="49" charset="0"/>
                <a:cs typeface="Courier New" pitchFamily="49" charset="0"/>
              </a:rPr>
              <a:t>shell</a:t>
            </a:r>
            <a:r>
              <a:rPr lang="en-US" sz="1800" dirty="0">
                <a:latin typeface="Courier New" pitchFamily="49" charset="0"/>
                <a:cs typeface="Courier New" pitchFamily="49" charset="0"/>
              </a:rPr>
              <a:t>.   </a:t>
            </a:r>
          </a:p>
          <a:p>
            <a:pPr algn="just"/>
            <a:r>
              <a:rPr lang="en-US" sz="1800" dirty="0">
                <a:latin typeface="Courier New" pitchFamily="49" charset="0"/>
                <a:cs typeface="Courier New" pitchFamily="49" charset="0"/>
              </a:rPr>
              <a:t>Steps to launch it </a:t>
            </a:r>
          </a:p>
          <a:p>
            <a:pPr marL="0" indent="0" algn="just">
              <a:buNone/>
            </a:pPr>
            <a:r>
              <a:rPr lang="en-US" sz="1800" dirty="0">
                <a:latin typeface="Courier New" pitchFamily="49" charset="0"/>
                <a:cs typeface="Courier New" pitchFamily="49" charset="0"/>
              </a:rPr>
              <a:t> - Press Start button </a:t>
            </a:r>
          </a:p>
          <a:p>
            <a:pPr marL="0" indent="0" algn="just">
              <a:buNone/>
            </a:pPr>
            <a:r>
              <a:rPr lang="en-US" sz="1800" dirty="0">
                <a:latin typeface="Courier New" pitchFamily="49" charset="0"/>
                <a:cs typeface="Courier New" pitchFamily="49" charset="0"/>
              </a:rPr>
              <a:t> - Click all programs then click on </a:t>
            </a:r>
            <a:r>
              <a:rPr lang="en-US" sz="1800" b="1" dirty="0">
                <a:latin typeface="Courier New" pitchFamily="49" charset="0"/>
                <a:cs typeface="Courier New" pitchFamily="49" charset="0"/>
              </a:rPr>
              <a:t>Python 3.4</a:t>
            </a:r>
            <a:r>
              <a:rPr lang="en-US" sz="1800" dirty="0">
                <a:latin typeface="Courier New" pitchFamily="49" charset="0"/>
                <a:cs typeface="Courier New" pitchFamily="49" charset="0"/>
              </a:rPr>
              <a:t>. and then click on python IDLE. After clicking you can see python IDEL as follows  </a:t>
            </a:r>
          </a:p>
        </p:txBody>
      </p:sp>
      <p:pic>
        <p:nvPicPr>
          <p:cNvPr id="4" name="Picture 3" descr="C:\Users\shri\Desktop\Capture3.JPG"/>
          <p:cNvPicPr/>
          <p:nvPr/>
        </p:nvPicPr>
        <p:blipFill>
          <a:blip r:embed="rId2"/>
          <a:srcRect/>
          <a:stretch>
            <a:fillRect/>
          </a:stretch>
        </p:blipFill>
        <p:spPr bwMode="auto">
          <a:xfrm>
            <a:off x="1695450" y="4191000"/>
            <a:ext cx="5772150" cy="1752600"/>
          </a:xfrm>
          <a:prstGeom prst="rect">
            <a:avLst/>
          </a:prstGeom>
          <a:noFill/>
          <a:ln w="9525">
            <a:noFill/>
            <a:miter lim="800000"/>
            <a:headEnd/>
            <a:tailEnd/>
          </a:ln>
        </p:spPr>
      </p:pic>
    </p:spTree>
    <p:extLst>
      <p:ext uri="{BB962C8B-B14F-4D97-AF65-F5344CB8AC3E}">
        <p14:creationId xmlns:p14="http://schemas.microsoft.com/office/powerpoint/2010/main" val="199516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a:t>
            </a:r>
          </a:p>
        </p:txBody>
      </p:sp>
      <p:sp>
        <p:nvSpPr>
          <p:cNvPr id="3" name="Content Placeholder 2"/>
          <p:cNvSpPr>
            <a:spLocks noGrp="1"/>
          </p:cNvSpPr>
          <p:nvPr>
            <p:ph sz="quarter" idx="1"/>
          </p:nvPr>
        </p:nvSpPr>
        <p:spPr/>
        <p:txBody>
          <a:bodyPr/>
          <a:lstStyle/>
          <a:p>
            <a:r>
              <a:rPr lang="en-US" sz="1800" dirty="0">
                <a:latin typeface="Courier New" pitchFamily="49" charset="0"/>
                <a:cs typeface="Courier New" pitchFamily="49" charset="0"/>
              </a:rPr>
              <a:t>A Python interactive shell prompt contains an opening message </a:t>
            </a:r>
            <a:r>
              <a:rPr lang="en-US" sz="1800" b="1" dirty="0">
                <a:latin typeface="Courier New" pitchFamily="49" charset="0"/>
                <a:cs typeface="Courier New" pitchFamily="49" charset="0"/>
              </a:rPr>
              <a:t>&gt;&gt;&gt;, </a:t>
            </a:r>
            <a:r>
              <a:rPr lang="en-US" sz="1800" dirty="0">
                <a:latin typeface="Courier New" pitchFamily="49" charset="0"/>
                <a:cs typeface="Courier New" pitchFamily="49" charset="0"/>
              </a:rPr>
              <a:t>called as</a:t>
            </a:r>
            <a:r>
              <a:rPr lang="en-US" sz="1800" b="1" dirty="0">
                <a:latin typeface="Courier New" pitchFamily="49" charset="0"/>
                <a:cs typeface="Courier New" pitchFamily="49" charset="0"/>
              </a:rPr>
              <a:t> “shell prompt”.  </a:t>
            </a:r>
          </a:p>
          <a:p>
            <a:r>
              <a:rPr lang="en-US" sz="1800" dirty="0">
                <a:latin typeface="Courier New" pitchFamily="49" charset="0"/>
                <a:cs typeface="Courier New" pitchFamily="49" charset="0"/>
              </a:rPr>
              <a:t>The cursor at the shell prompt waits for you to enter a python command. </a:t>
            </a:r>
          </a:p>
          <a:p>
            <a:r>
              <a:rPr lang="en-US" sz="1800" dirty="0">
                <a:latin typeface="Courier New" pitchFamily="49" charset="0"/>
                <a:cs typeface="Courier New" pitchFamily="49" charset="0"/>
              </a:rPr>
              <a:t>A complete command is called as “</a:t>
            </a:r>
            <a:r>
              <a:rPr lang="en-US" sz="1800" b="1" dirty="0">
                <a:latin typeface="Courier New" pitchFamily="49" charset="0"/>
                <a:cs typeface="Courier New" pitchFamily="49" charset="0"/>
              </a:rPr>
              <a:t>statement”</a:t>
            </a:r>
            <a:r>
              <a:rPr lang="en-US" sz="1800" dirty="0">
                <a:latin typeface="Courier New" pitchFamily="49" charset="0"/>
                <a:cs typeface="Courier New" pitchFamily="49" charset="0"/>
              </a:rPr>
              <a:t>.   </a:t>
            </a:r>
          </a:p>
          <a:p>
            <a:r>
              <a:rPr lang="en-US" sz="1800" dirty="0">
                <a:latin typeface="Courier New" pitchFamily="49" charset="0"/>
                <a:cs typeface="Courier New" pitchFamily="49" charset="0"/>
              </a:rPr>
              <a:t>Following are the commands running on the shell prompt .</a:t>
            </a:r>
          </a:p>
          <a:p>
            <a:pPr marL="0" indent="0">
              <a:buNone/>
            </a:pPr>
            <a:r>
              <a:rPr lang="en-US" dirty="0"/>
              <a:t>  </a:t>
            </a:r>
          </a:p>
        </p:txBody>
      </p:sp>
      <p:pic>
        <p:nvPicPr>
          <p:cNvPr id="4" name="Picture 3" descr="C:\Users\shri\Desktop\Capture4.JPG"/>
          <p:cNvPicPr/>
          <p:nvPr/>
        </p:nvPicPr>
        <p:blipFill>
          <a:blip r:embed="rId2"/>
          <a:srcRect/>
          <a:stretch>
            <a:fillRect/>
          </a:stretch>
        </p:blipFill>
        <p:spPr bwMode="auto">
          <a:xfrm>
            <a:off x="1666875" y="3276600"/>
            <a:ext cx="6286500" cy="2952750"/>
          </a:xfrm>
          <a:prstGeom prst="rect">
            <a:avLst/>
          </a:prstGeom>
          <a:noFill/>
          <a:ln w="9525">
            <a:noFill/>
            <a:miter lim="800000"/>
            <a:headEnd/>
            <a:tailEnd/>
          </a:ln>
        </p:spPr>
      </p:pic>
    </p:spTree>
    <p:extLst>
      <p:ext uri="{BB962C8B-B14F-4D97-AF65-F5344CB8AC3E}">
        <p14:creationId xmlns:p14="http://schemas.microsoft.com/office/powerpoint/2010/main" val="1304014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TotalTime>
  <Words>694</Words>
  <Application>Microsoft Office PowerPoint</Application>
  <PresentationFormat>On-screen Show (4:3)</PresentationFormat>
  <Paragraphs>74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Unicode MS</vt:lpstr>
      <vt:lpstr>Bookman Old Style</vt:lpstr>
      <vt:lpstr>Courier New</vt:lpstr>
      <vt:lpstr>Gill Sans MT</vt:lpstr>
      <vt:lpstr>Palatino Linotype</vt:lpstr>
      <vt:lpstr>Wingdings</vt:lpstr>
      <vt:lpstr>Wingdings 3</vt:lpstr>
      <vt:lpstr>Origin</vt:lpstr>
      <vt:lpstr>PowerPoint Presentation</vt:lpstr>
      <vt:lpstr>History of  Python </vt:lpstr>
      <vt:lpstr>Why Python?   </vt:lpstr>
      <vt:lpstr>WHY THE NAME "PYTHON"? </vt:lpstr>
      <vt:lpstr>Installing Python </vt:lpstr>
      <vt:lpstr>Starting Python in (Command Line ) Mode </vt:lpstr>
      <vt:lpstr>Continued….</vt:lpstr>
      <vt:lpstr>Launching Python Idle </vt:lpstr>
      <vt:lpstr>Continue…….</vt:lpstr>
      <vt:lpstr>Executing Python Programs </vt:lpstr>
      <vt:lpstr>First Python Program in Script Mode </vt:lpstr>
      <vt:lpstr>Working of Python Program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Ashok N kamtane and  Amit  Ashok  kamthane</dc:title>
  <dc:creator>amit</dc:creator>
  <cp:lastModifiedBy>Bisht, Naveenta</cp:lastModifiedBy>
  <cp:revision>17</cp:revision>
  <dcterms:created xsi:type="dcterms:W3CDTF">2017-12-16T12:21:10Z</dcterms:created>
  <dcterms:modified xsi:type="dcterms:W3CDTF">2018-02-02T07:44:29Z</dcterms:modified>
</cp:coreProperties>
</file>