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4"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1/19/2018</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083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1/19/2018</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1" name="Picture 10"/>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67472" y="279327"/>
            <a:ext cx="719328" cy="719328"/>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8"/>
          <p:cNvSpPr txBox="1">
            <a:spLocks noChangeArrowheads="1"/>
          </p:cNvSpPr>
          <p:nvPr/>
        </p:nvSpPr>
        <p:spPr bwMode="auto">
          <a:xfrm>
            <a:off x="1600200" y="5486400"/>
            <a:ext cx="6019800"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marL="0" marR="0" lvl="0" indent="0" algn="ctr" defTabSz="914400" eaLnBrk="1" fontAlgn="auto" latinLnBrk="0" hangingPunct="1">
              <a:lnSpc>
                <a:spcPct val="80000"/>
              </a:lnSpc>
              <a:spcBef>
                <a:spcPct val="75000"/>
              </a:spcBef>
              <a:spcAft>
                <a:spcPts val="0"/>
              </a:spcAft>
              <a:buClrTx/>
              <a:buSzTx/>
              <a:buFontTx/>
              <a:buNone/>
              <a:tabLst/>
              <a:defRPr/>
            </a:pPr>
            <a:r>
              <a:rPr kumimoji="0" lang="en-US" altLang="en-US" sz="1200" b="0" i="0" u="none" strike="noStrike" kern="0" cap="none" spc="0" normalizeH="0" baseline="0" noProof="0" dirty="0">
                <a:ln>
                  <a:noFill/>
                </a:ln>
                <a:solidFill>
                  <a:schemeClr val="tx1"/>
                </a:solidFill>
                <a:effectLst/>
                <a:uLnTx/>
                <a:uFillTx/>
                <a:latin typeface="Palatino Linotype" panose="02040502050505030304" pitchFamily="18" charset="0"/>
                <a:ea typeface="Arial Unicode MS" pitchFamily="34" charset="-128"/>
              </a:rPr>
              <a:t>Copyright © 2018  McGraw Hill Education,  All Rights Reserved.</a:t>
            </a:r>
          </a:p>
        </p:txBody>
      </p:sp>
      <p:sp>
        <p:nvSpPr>
          <p:cNvPr id="8" name="Rectangle 7"/>
          <p:cNvSpPr/>
          <p:nvPr/>
        </p:nvSpPr>
        <p:spPr>
          <a:xfrm>
            <a:off x="3276600" y="2400072"/>
            <a:ext cx="5715000" cy="2554545"/>
          </a:xfrm>
          <a:prstGeom prst="rect">
            <a:avLst/>
          </a:prstGeom>
        </p:spPr>
        <p:txBody>
          <a:bodyPr wrap="square">
            <a:spAutoFit/>
          </a:bodyPr>
          <a:lstStyle/>
          <a:p>
            <a:r>
              <a:rPr lang="en-US" sz="3200" b="1" cap="all" dirty="0">
                <a:ln w="0"/>
                <a:solidFill>
                  <a:schemeClr val="accent5"/>
                </a:solidFill>
                <a:effectLst>
                  <a:outerShdw blurRad="38100" dist="38100" dir="2700000" algn="tl">
                    <a:srgbClr val="000000">
                      <a:alpha val="43137"/>
                    </a:srgbClr>
                  </a:outerShdw>
                  <a:reflection blurRad="12700" stA="50000" endPos="50000" dist="5000" dir="5400000" sy="-100000" rotWithShape="0"/>
                </a:effectLst>
                <a:latin typeface="+mj-lt"/>
                <a:ea typeface="+mj-ea"/>
                <a:cs typeface="+mj-cs"/>
              </a:rPr>
              <a:t>Chapter 10</a:t>
            </a:r>
          </a:p>
          <a:p>
            <a:r>
              <a:rPr lang="en-US" sz="3200" b="1" cap="all" dirty="0">
                <a:ln w="0"/>
                <a:solidFill>
                  <a:schemeClr val="accent5"/>
                </a:solidFill>
                <a:effectLst>
                  <a:outerShdw blurRad="38100" dist="38100" dir="2700000" algn="tl">
                    <a:srgbClr val="000000">
                      <a:alpha val="43137"/>
                    </a:srgbClr>
                  </a:outerShdw>
                  <a:reflection blurRad="12700" stA="50000" endPos="50000" dist="5000" dir="5400000" sy="-100000" rotWithShape="0"/>
                </a:effectLst>
                <a:latin typeface="+mj-lt"/>
                <a:ea typeface="+mj-ea"/>
                <a:cs typeface="+mj-cs"/>
              </a:rPr>
              <a:t>Object Oriented Programming : Class, Objects and Inheritance </a:t>
            </a:r>
          </a:p>
        </p:txBody>
      </p:sp>
      <p:sp>
        <p:nvSpPr>
          <p:cNvPr id="7" name="Text Box 13"/>
          <p:cNvSpPr txBox="1">
            <a:spLocks noChangeArrowheads="1"/>
          </p:cNvSpPr>
          <p:nvPr/>
        </p:nvSpPr>
        <p:spPr bwMode="auto">
          <a:xfrm>
            <a:off x="152400" y="5827712"/>
            <a:ext cx="8839200"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marL="0" marR="0" lvl="0" indent="0" algn="just" defTabSz="914400" eaLnBrk="0" fontAlgn="auto" latinLnBrk="0" hangingPunct="0">
              <a:lnSpc>
                <a:spcPct val="100000"/>
              </a:lnSpc>
              <a:spcBef>
                <a:spcPct val="50000"/>
              </a:spcBef>
              <a:spcAft>
                <a:spcPts val="0"/>
              </a:spcAft>
              <a:buClrTx/>
              <a:buSzTx/>
              <a:buFontTx/>
              <a:buNone/>
              <a:tabLst/>
              <a:defRPr/>
            </a:pPr>
            <a:r>
              <a:rPr kumimoji="0" lang="en-US" altLang="en-US" sz="900" b="0" i="0" u="none" strike="noStrike" kern="0" cap="none" spc="0" normalizeH="0" baseline="0" noProof="0" dirty="0">
                <a:ln>
                  <a:noFill/>
                </a:ln>
                <a:solidFill>
                  <a:schemeClr val="tx1"/>
                </a:solidFill>
                <a:effectLst/>
                <a:uLnTx/>
                <a:uFillTx/>
                <a:latin typeface="+mn-lt"/>
              </a:rPr>
              <a:t>PROPRIETARY MATERIAL ©  2018   The McGraw Hill Education, Inc. All rights reserved. No part of this PowerPoint slide  may be displayed, reproduced or distributed in any form or by any means, without the prior written permission of the publisher, or used beyond the limited distribution to teachers and educators permitted by McGraw Hill for their individual </a:t>
            </a:r>
            <a:r>
              <a:rPr kumimoji="0" lang="en-US" altLang="en-US" sz="900" b="0" i="0" u="none" strike="noStrike" kern="0" cap="none" spc="0" normalizeH="0" baseline="0" noProof="0" dirty="0">
                <a:ln>
                  <a:noFill/>
                </a:ln>
                <a:solidFill>
                  <a:schemeClr val="tx1"/>
                </a:solidFill>
                <a:effectLst/>
                <a:uLnTx/>
                <a:uFillTx/>
                <a:latin typeface="Palatino Linotype" pitchFamily="18" charset="0"/>
              </a:rPr>
              <a:t>course preparation. If you are a student using this PowerPoint slide, you are using it without permission.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188066"/>
            <a:ext cx="2399489" cy="2819400"/>
          </a:xfrm>
          <a:prstGeom prst="rect">
            <a:avLst/>
          </a:prstGeom>
        </p:spPr>
      </p:pic>
      <p:sp>
        <p:nvSpPr>
          <p:cNvPr id="10" name="Title 1"/>
          <p:cNvSpPr txBox="1">
            <a:spLocks/>
          </p:cNvSpPr>
          <p:nvPr/>
        </p:nvSpPr>
        <p:spPr bwMode="auto">
          <a:xfrm>
            <a:off x="304800" y="66432"/>
            <a:ext cx="75438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rIns="45720" anchor="ctr">
            <a:spAutoFit/>
          </a:bodyPr>
          <a:lstStyle>
            <a:lvl1pPr algn="ctr" rtl="0" eaLnBrk="0" fontAlgn="base" hangingPunct="0">
              <a:spcBef>
                <a:spcPct val="0"/>
              </a:spcBef>
              <a:spcAft>
                <a:spcPct val="0"/>
              </a:spcAft>
              <a:defRPr sz="4000" kern="1200">
                <a:solidFill>
                  <a:schemeClr val="accent1"/>
                </a:solidFill>
                <a:latin typeface="+mj-lt"/>
                <a:ea typeface="+mj-ea"/>
                <a:cs typeface="+mj-cs"/>
              </a:defRPr>
            </a:lvl1pPr>
            <a:lvl2pPr algn="ctr" rtl="0" eaLnBrk="0" fontAlgn="base" hangingPunct="0">
              <a:spcBef>
                <a:spcPct val="0"/>
              </a:spcBef>
              <a:spcAft>
                <a:spcPct val="0"/>
              </a:spcAft>
              <a:defRPr sz="4000">
                <a:solidFill>
                  <a:schemeClr val="accent1"/>
                </a:solidFill>
                <a:latin typeface="Franklin Gothic Book"/>
              </a:defRPr>
            </a:lvl2pPr>
            <a:lvl3pPr algn="ctr" rtl="0" eaLnBrk="0" fontAlgn="base" hangingPunct="0">
              <a:spcBef>
                <a:spcPct val="0"/>
              </a:spcBef>
              <a:spcAft>
                <a:spcPct val="0"/>
              </a:spcAft>
              <a:defRPr sz="4000">
                <a:solidFill>
                  <a:schemeClr val="accent1"/>
                </a:solidFill>
                <a:latin typeface="Franklin Gothic Book"/>
              </a:defRPr>
            </a:lvl3pPr>
            <a:lvl4pPr algn="ctr" rtl="0" eaLnBrk="0" fontAlgn="base" hangingPunct="0">
              <a:spcBef>
                <a:spcPct val="0"/>
              </a:spcBef>
              <a:spcAft>
                <a:spcPct val="0"/>
              </a:spcAft>
              <a:defRPr sz="4000">
                <a:solidFill>
                  <a:schemeClr val="accent1"/>
                </a:solidFill>
                <a:latin typeface="Franklin Gothic Book"/>
              </a:defRPr>
            </a:lvl4pPr>
            <a:lvl5pPr algn="ctr" rtl="0" eaLnBrk="0" fontAlgn="base" hangingPunct="0">
              <a:spcBef>
                <a:spcPct val="0"/>
              </a:spcBef>
              <a:spcAft>
                <a:spcPct val="0"/>
              </a:spcAft>
              <a:defRPr sz="4000">
                <a:solidFill>
                  <a:schemeClr val="accent1"/>
                </a:solidFill>
                <a:latin typeface="Franklin Gothic Book"/>
              </a:defRPr>
            </a:lvl5pPr>
            <a:lvl6pPr marL="457200" algn="ctr" rtl="0" fontAlgn="base">
              <a:spcBef>
                <a:spcPct val="0"/>
              </a:spcBef>
              <a:spcAft>
                <a:spcPct val="0"/>
              </a:spcAft>
              <a:defRPr sz="4000">
                <a:solidFill>
                  <a:schemeClr val="accent1"/>
                </a:solidFill>
                <a:latin typeface="Franklin Gothic Book"/>
              </a:defRPr>
            </a:lvl6pPr>
            <a:lvl7pPr marL="914400" algn="ctr" rtl="0" fontAlgn="base">
              <a:spcBef>
                <a:spcPct val="0"/>
              </a:spcBef>
              <a:spcAft>
                <a:spcPct val="0"/>
              </a:spcAft>
              <a:defRPr sz="4000">
                <a:solidFill>
                  <a:schemeClr val="accent1"/>
                </a:solidFill>
                <a:latin typeface="Franklin Gothic Book"/>
              </a:defRPr>
            </a:lvl7pPr>
            <a:lvl8pPr marL="1371600" algn="ctr" rtl="0" fontAlgn="base">
              <a:spcBef>
                <a:spcPct val="0"/>
              </a:spcBef>
              <a:spcAft>
                <a:spcPct val="0"/>
              </a:spcAft>
              <a:defRPr sz="4000">
                <a:solidFill>
                  <a:schemeClr val="accent1"/>
                </a:solidFill>
                <a:latin typeface="Franklin Gothic Book"/>
              </a:defRPr>
            </a:lvl8pPr>
            <a:lvl9pPr marL="1828800" algn="ctr" rtl="0" fontAlgn="base">
              <a:spcBef>
                <a:spcPct val="0"/>
              </a:spcBef>
              <a:spcAft>
                <a:spcPct val="0"/>
              </a:spcAft>
              <a:defRPr sz="4000">
                <a:solidFill>
                  <a:schemeClr val="accent1"/>
                </a:solidFill>
                <a:latin typeface="Franklin Gothic Book"/>
              </a:defRPr>
            </a:lvl9pPr>
          </a:lstStyle>
          <a:p>
            <a:pPr lvl="0" eaLnBrk="1" fontAlgn="auto" hangingPunct="1">
              <a:spcAft>
                <a:spcPts val="0"/>
              </a:spcAft>
              <a:defRPr/>
            </a:pPr>
            <a:r>
              <a:rPr lang="en-US" sz="3200" b="1" cap="all" dirty="0">
                <a:ln w="0"/>
                <a:solidFill>
                  <a:schemeClr val="accent5"/>
                </a:solidFill>
                <a:effectLst>
                  <a:outerShdw blurRad="38100" dist="38100" dir="2700000" algn="tl">
                    <a:srgbClr val="000000">
                      <a:alpha val="43137"/>
                    </a:srgbClr>
                  </a:outerShdw>
                  <a:reflection blurRad="12700" stA="50000" endPos="50000" dist="5000" dir="5400000" sy="-100000" rotWithShape="0"/>
                </a:effectLst>
              </a:rPr>
              <a:t>Programming and problem solving with python</a:t>
            </a:r>
          </a:p>
        </p:txBody>
      </p:sp>
    </p:spTree>
    <p:extLst>
      <p:ext uri="{BB962C8B-B14F-4D97-AF65-F5344CB8AC3E}">
        <p14:creationId xmlns:p14="http://schemas.microsoft.com/office/powerpoint/2010/main" val="1966545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a:t>
            </a:r>
          </a:p>
        </p:txBody>
      </p:sp>
      <p:sp>
        <p:nvSpPr>
          <p:cNvPr id="3" name="Content Placeholder 2"/>
          <p:cNvSpPr>
            <a:spLocks noGrp="1"/>
          </p:cNvSpPr>
          <p:nvPr>
            <p:ph sz="quarter" idx="1"/>
          </p:nvPr>
        </p:nvSpPr>
        <p:spPr/>
        <p:txBody>
          <a:bodyPr>
            <a:normAutofit/>
          </a:bodyPr>
          <a:lstStyle/>
          <a:p>
            <a:pPr marL="0" indent="0">
              <a:buNone/>
            </a:pPr>
            <a:r>
              <a:rPr lang="en-US" sz="1800" dirty="0">
                <a:latin typeface="Courier New" pitchFamily="49" charset="0"/>
                <a:cs typeface="Courier New" pitchFamily="49" charset="0"/>
              </a:rPr>
              <a:t>Write a program to calculate area of circle by making use of  </a:t>
            </a:r>
            <a:r>
              <a:rPr lang="en-US" sz="1800" b="1" dirty="0">
                <a:latin typeface="Courier New" pitchFamily="49" charset="0"/>
                <a:cs typeface="Courier New" pitchFamily="49" charset="0"/>
              </a:rPr>
              <a:t>__</a:t>
            </a:r>
            <a:r>
              <a:rPr lang="en-US" sz="1800" b="1" dirty="0" err="1">
                <a:latin typeface="Courier New" pitchFamily="49" charset="0"/>
                <a:cs typeface="Courier New" pitchFamily="49" charset="0"/>
              </a:rPr>
              <a:t>init</a:t>
            </a:r>
            <a:r>
              <a:rPr lang="en-US" sz="1800" b="1" dirty="0">
                <a:latin typeface="Courier New" pitchFamily="49" charset="0"/>
                <a:cs typeface="Courier New" pitchFamily="49" charset="0"/>
              </a:rPr>
              <a:t>__ </a:t>
            </a:r>
            <a:r>
              <a:rPr lang="en-US" sz="1800" dirty="0">
                <a:latin typeface="Courier New" pitchFamily="49" charset="0"/>
                <a:cs typeface="Courier New" pitchFamily="49" charset="0"/>
              </a:rPr>
              <a:t>method. </a:t>
            </a:r>
          </a:p>
          <a:p>
            <a:pPr marL="0" indent="0">
              <a:buNone/>
            </a:pPr>
            <a:r>
              <a:rPr lang="en-US" sz="2000" dirty="0">
                <a:latin typeface="Courier New" pitchFamily="49" charset="0"/>
                <a:cs typeface="Courier New" pitchFamily="49"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2907017368"/>
              </p:ext>
            </p:extLst>
          </p:nvPr>
        </p:nvGraphicFramePr>
        <p:xfrm>
          <a:off x="1524000" y="2819400"/>
          <a:ext cx="6096000" cy="301752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1137920">
                <a:tc>
                  <a:txBody>
                    <a:bodyPr/>
                    <a:lstStyle/>
                    <a:p>
                      <a:r>
                        <a:rPr kumimoji="0" lang="en-US" sz="1600" b="0" kern="1200" dirty="0">
                          <a:solidFill>
                            <a:schemeClr val="tx1"/>
                          </a:solidFill>
                          <a:effectLst/>
                          <a:latin typeface="Courier New" pitchFamily="49" charset="0"/>
                          <a:ea typeface="+mn-ea"/>
                          <a:cs typeface="Courier New" pitchFamily="49" charset="0"/>
                        </a:rPr>
                        <a:t>class Circle:</a:t>
                      </a:r>
                    </a:p>
                    <a:p>
                      <a:r>
                        <a:rPr kumimoji="0" lang="en-US" sz="1600" b="0" kern="1200" dirty="0">
                          <a:solidFill>
                            <a:schemeClr val="tx1"/>
                          </a:solidFill>
                          <a:effectLst/>
                          <a:latin typeface="Courier New" pitchFamily="49" charset="0"/>
                          <a:ea typeface="+mn-ea"/>
                          <a:cs typeface="Courier New" pitchFamily="49" charset="0"/>
                        </a:rPr>
                        <a:t>    </a:t>
                      </a:r>
                      <a:r>
                        <a:rPr kumimoji="0" lang="en-US" sz="1600" b="0" kern="1200" dirty="0" err="1">
                          <a:solidFill>
                            <a:schemeClr val="tx1"/>
                          </a:solidFill>
                          <a:effectLst/>
                          <a:latin typeface="Courier New" pitchFamily="49" charset="0"/>
                          <a:ea typeface="+mn-ea"/>
                          <a:cs typeface="Courier New" pitchFamily="49" charset="0"/>
                        </a:rPr>
                        <a:t>def</a:t>
                      </a:r>
                      <a:r>
                        <a:rPr kumimoji="0" lang="en-US" sz="1600" b="0" kern="1200" dirty="0">
                          <a:solidFill>
                            <a:schemeClr val="tx1"/>
                          </a:solidFill>
                          <a:effectLst/>
                          <a:latin typeface="Courier New" pitchFamily="49" charset="0"/>
                          <a:ea typeface="+mn-ea"/>
                          <a:cs typeface="Courier New" pitchFamily="49" charset="0"/>
                        </a:rPr>
                        <a:t> __</a:t>
                      </a:r>
                      <a:r>
                        <a:rPr kumimoji="0" lang="en-US" sz="1600" b="0" kern="1200" dirty="0" err="1">
                          <a:solidFill>
                            <a:schemeClr val="tx1"/>
                          </a:solidFill>
                          <a:effectLst/>
                          <a:latin typeface="Courier New" pitchFamily="49" charset="0"/>
                          <a:ea typeface="+mn-ea"/>
                          <a:cs typeface="Courier New" pitchFamily="49" charset="0"/>
                        </a:rPr>
                        <a:t>init</a:t>
                      </a:r>
                      <a:r>
                        <a:rPr kumimoji="0" lang="en-US" sz="1600" b="0" kern="1200" dirty="0">
                          <a:solidFill>
                            <a:schemeClr val="tx1"/>
                          </a:solidFill>
                          <a:effectLst/>
                          <a:latin typeface="Courier New" pitchFamily="49" charset="0"/>
                          <a:ea typeface="+mn-ea"/>
                          <a:cs typeface="Courier New" pitchFamily="49" charset="0"/>
                        </a:rPr>
                        <a:t>__(</a:t>
                      </a:r>
                      <a:r>
                        <a:rPr kumimoji="0" lang="en-US" sz="1600" b="0" kern="1200" dirty="0" err="1">
                          <a:solidFill>
                            <a:schemeClr val="tx1"/>
                          </a:solidFill>
                          <a:effectLst/>
                          <a:latin typeface="Courier New" pitchFamily="49" charset="0"/>
                          <a:ea typeface="+mn-ea"/>
                          <a:cs typeface="Courier New" pitchFamily="49" charset="0"/>
                        </a:rPr>
                        <a:t>self,pi</a:t>
                      </a:r>
                      <a:r>
                        <a:rPr kumimoji="0" lang="en-US" sz="1600" b="0" kern="1200" dirty="0">
                          <a:solidFill>
                            <a:schemeClr val="tx1"/>
                          </a:solidFill>
                          <a:effectLst/>
                          <a:latin typeface="Courier New" pitchFamily="49" charset="0"/>
                          <a:ea typeface="+mn-ea"/>
                          <a:cs typeface="Courier New" pitchFamily="49" charset="0"/>
                        </a:rPr>
                        <a:t>): </a:t>
                      </a:r>
                    </a:p>
                    <a:p>
                      <a:r>
                        <a:rPr kumimoji="0" lang="en-US" sz="1600" b="0" kern="1200" dirty="0">
                          <a:solidFill>
                            <a:schemeClr val="tx1"/>
                          </a:solidFill>
                          <a:effectLst/>
                          <a:latin typeface="Courier New" pitchFamily="49" charset="0"/>
                          <a:ea typeface="+mn-ea"/>
                          <a:cs typeface="Courier New" pitchFamily="49" charset="0"/>
                        </a:rPr>
                        <a:t>        </a:t>
                      </a:r>
                      <a:r>
                        <a:rPr kumimoji="0" lang="en-US" sz="1600" b="0" kern="1200" dirty="0" err="1">
                          <a:solidFill>
                            <a:schemeClr val="tx1"/>
                          </a:solidFill>
                          <a:effectLst/>
                          <a:latin typeface="Courier New" pitchFamily="49" charset="0"/>
                          <a:ea typeface="+mn-ea"/>
                          <a:cs typeface="Courier New" pitchFamily="49" charset="0"/>
                        </a:rPr>
                        <a:t>self.pi</a:t>
                      </a:r>
                      <a:r>
                        <a:rPr kumimoji="0" lang="en-US" sz="1600" b="0" kern="1200" dirty="0">
                          <a:solidFill>
                            <a:schemeClr val="tx1"/>
                          </a:solidFill>
                          <a:effectLst/>
                          <a:latin typeface="Courier New" pitchFamily="49" charset="0"/>
                          <a:ea typeface="+mn-ea"/>
                          <a:cs typeface="Courier New" pitchFamily="49" charset="0"/>
                        </a:rPr>
                        <a:t> = pi</a:t>
                      </a:r>
                    </a:p>
                    <a:p>
                      <a:r>
                        <a:rPr kumimoji="0" lang="en-US" sz="1600" b="0" kern="1200" dirty="0">
                          <a:solidFill>
                            <a:schemeClr val="tx1"/>
                          </a:solidFill>
                          <a:effectLst/>
                          <a:latin typeface="Courier New" pitchFamily="49" charset="0"/>
                          <a:ea typeface="+mn-ea"/>
                          <a:cs typeface="Courier New" pitchFamily="49" charset="0"/>
                        </a:rPr>
                        <a:t>    </a:t>
                      </a:r>
                      <a:r>
                        <a:rPr kumimoji="0" lang="en-US" sz="1600" b="0" kern="1200" dirty="0" err="1">
                          <a:solidFill>
                            <a:schemeClr val="tx1"/>
                          </a:solidFill>
                          <a:effectLst/>
                          <a:latin typeface="Courier New" pitchFamily="49" charset="0"/>
                          <a:ea typeface="+mn-ea"/>
                          <a:cs typeface="Courier New" pitchFamily="49" charset="0"/>
                        </a:rPr>
                        <a:t>def</a:t>
                      </a:r>
                      <a:r>
                        <a:rPr kumimoji="0" lang="en-US" sz="1600" b="0" kern="1200" dirty="0">
                          <a:solidFill>
                            <a:schemeClr val="tx1"/>
                          </a:solidFill>
                          <a:effectLst/>
                          <a:latin typeface="Courier New" pitchFamily="49" charset="0"/>
                          <a:ea typeface="+mn-ea"/>
                          <a:cs typeface="Courier New" pitchFamily="49" charset="0"/>
                        </a:rPr>
                        <a:t> </a:t>
                      </a:r>
                      <a:r>
                        <a:rPr kumimoji="0" lang="en-US" sz="1600" b="0" kern="1200" dirty="0" err="1">
                          <a:solidFill>
                            <a:schemeClr val="tx1"/>
                          </a:solidFill>
                          <a:effectLst/>
                          <a:latin typeface="Courier New" pitchFamily="49" charset="0"/>
                          <a:ea typeface="+mn-ea"/>
                          <a:cs typeface="Courier New" pitchFamily="49" charset="0"/>
                        </a:rPr>
                        <a:t>calc_area</a:t>
                      </a:r>
                      <a:r>
                        <a:rPr kumimoji="0" lang="en-US" sz="1600" b="0" kern="1200" dirty="0">
                          <a:solidFill>
                            <a:schemeClr val="tx1"/>
                          </a:solidFill>
                          <a:effectLst/>
                          <a:latin typeface="Courier New" pitchFamily="49" charset="0"/>
                          <a:ea typeface="+mn-ea"/>
                          <a:cs typeface="Courier New" pitchFamily="49" charset="0"/>
                        </a:rPr>
                        <a:t>(</a:t>
                      </a:r>
                      <a:r>
                        <a:rPr kumimoji="0" lang="en-US" sz="1600" b="0" kern="1200" dirty="0" err="1">
                          <a:solidFill>
                            <a:schemeClr val="tx1"/>
                          </a:solidFill>
                          <a:effectLst/>
                          <a:latin typeface="Courier New" pitchFamily="49" charset="0"/>
                          <a:ea typeface="+mn-ea"/>
                          <a:cs typeface="Courier New" pitchFamily="49" charset="0"/>
                        </a:rPr>
                        <a:t>self,radius</a:t>
                      </a:r>
                      <a:r>
                        <a:rPr kumimoji="0" lang="en-US" sz="1600" b="0" kern="1200" dirty="0">
                          <a:solidFill>
                            <a:schemeClr val="tx1"/>
                          </a:solidFill>
                          <a:effectLst/>
                          <a:latin typeface="Courier New" pitchFamily="49" charset="0"/>
                          <a:ea typeface="+mn-ea"/>
                          <a:cs typeface="Courier New" pitchFamily="49" charset="0"/>
                        </a:rPr>
                        <a:t>):</a:t>
                      </a:r>
                    </a:p>
                    <a:p>
                      <a:r>
                        <a:rPr kumimoji="0" lang="en-US" sz="1600" b="0" kern="1200" dirty="0">
                          <a:solidFill>
                            <a:schemeClr val="tx1"/>
                          </a:solidFill>
                          <a:effectLst/>
                          <a:latin typeface="Courier New" pitchFamily="49" charset="0"/>
                          <a:ea typeface="+mn-ea"/>
                          <a:cs typeface="Courier New" pitchFamily="49" charset="0"/>
                        </a:rPr>
                        <a:t>        return </a:t>
                      </a:r>
                      <a:r>
                        <a:rPr kumimoji="0" lang="en-US" sz="1600" b="0" kern="1200" dirty="0" err="1">
                          <a:solidFill>
                            <a:schemeClr val="tx1"/>
                          </a:solidFill>
                          <a:effectLst/>
                          <a:latin typeface="Courier New" pitchFamily="49" charset="0"/>
                          <a:ea typeface="+mn-ea"/>
                          <a:cs typeface="Courier New" pitchFamily="49" charset="0"/>
                        </a:rPr>
                        <a:t>self.pi</a:t>
                      </a:r>
                      <a:r>
                        <a:rPr kumimoji="0" lang="en-US" sz="1600" b="0" kern="1200" dirty="0">
                          <a:solidFill>
                            <a:schemeClr val="tx1"/>
                          </a:solidFill>
                          <a:effectLst/>
                          <a:latin typeface="Courier New" pitchFamily="49" charset="0"/>
                          <a:ea typeface="+mn-ea"/>
                          <a:cs typeface="Courier New" pitchFamily="49" charset="0"/>
                        </a:rPr>
                        <a:t>*radius**2</a:t>
                      </a:r>
                    </a:p>
                    <a:p>
                      <a:r>
                        <a:rPr kumimoji="0" lang="en-US" sz="1600" b="0" kern="1200" dirty="0">
                          <a:solidFill>
                            <a:schemeClr val="tx1"/>
                          </a:solidFill>
                          <a:effectLst/>
                          <a:latin typeface="Courier New" pitchFamily="49" charset="0"/>
                          <a:ea typeface="+mn-ea"/>
                          <a:cs typeface="Courier New" pitchFamily="49" charset="0"/>
                        </a:rPr>
                        <a:t>C1=Circle(3.14)</a:t>
                      </a:r>
                    </a:p>
                    <a:p>
                      <a:r>
                        <a:rPr kumimoji="0" lang="en-US" sz="1600" b="0" kern="1200" dirty="0">
                          <a:solidFill>
                            <a:schemeClr val="tx1"/>
                          </a:solidFill>
                          <a:effectLst/>
                          <a:latin typeface="Courier New" pitchFamily="49" charset="0"/>
                          <a:ea typeface="+mn-ea"/>
                          <a:cs typeface="Courier New" pitchFamily="49" charset="0"/>
                        </a:rPr>
                        <a:t>print(' The area of Circle is ',C1.calc_area(5))</a:t>
                      </a:r>
                    </a:p>
                    <a:p>
                      <a:r>
                        <a:rPr kumimoji="0" lang="en-US" sz="1400" b="0" kern="1200" dirty="0">
                          <a:solidFill>
                            <a:schemeClr val="tx1"/>
                          </a:solidFill>
                          <a:effectLst/>
                          <a:latin typeface="Courier New" pitchFamily="49" charset="0"/>
                          <a:ea typeface="+mn-ea"/>
                          <a:cs typeface="Courier New" pitchFamily="49" charset="0"/>
                        </a:rPr>
                        <a:t> </a:t>
                      </a:r>
                    </a:p>
                    <a:p>
                      <a:r>
                        <a:rPr kumimoji="0" lang="en-US" sz="1600" b="1" u="sng" kern="1200" dirty="0">
                          <a:solidFill>
                            <a:schemeClr val="tx1"/>
                          </a:solidFill>
                          <a:effectLst/>
                          <a:latin typeface="Courier New" pitchFamily="49" charset="0"/>
                          <a:ea typeface="+mn-ea"/>
                          <a:cs typeface="Courier New" pitchFamily="49" charset="0"/>
                        </a:rPr>
                        <a:t>Output:</a:t>
                      </a:r>
                      <a:endParaRPr kumimoji="0" lang="en-US" sz="1600" b="1" kern="1200" dirty="0">
                        <a:solidFill>
                          <a:schemeClr val="tx1"/>
                        </a:solidFill>
                        <a:effectLst/>
                        <a:latin typeface="Courier New" pitchFamily="49" charset="0"/>
                        <a:ea typeface="+mn-ea"/>
                        <a:cs typeface="Courier New" pitchFamily="49" charset="0"/>
                      </a:endParaRPr>
                    </a:p>
                    <a:p>
                      <a:r>
                        <a:rPr kumimoji="0" lang="en-US" sz="1600" b="1" kern="1200" dirty="0">
                          <a:solidFill>
                            <a:schemeClr val="tx1"/>
                          </a:solidFill>
                          <a:effectLst/>
                          <a:latin typeface="Courier New" pitchFamily="49" charset="0"/>
                          <a:ea typeface="+mn-ea"/>
                          <a:cs typeface="Courier New" pitchFamily="49" charset="0"/>
                        </a:rPr>
                        <a:t> </a:t>
                      </a:r>
                    </a:p>
                    <a:p>
                      <a:r>
                        <a:rPr kumimoji="0" lang="en-US" sz="1600" b="0" kern="1200" dirty="0">
                          <a:solidFill>
                            <a:schemeClr val="tx1"/>
                          </a:solidFill>
                          <a:effectLst/>
                          <a:latin typeface="Courier New" pitchFamily="49" charset="0"/>
                          <a:ea typeface="+mn-ea"/>
                          <a:cs typeface="Courier New" pitchFamily="49" charset="0"/>
                        </a:rPr>
                        <a:t>The area of Circle is  78.5 </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24703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br>
              <a:rPr lang="en-US" dirty="0"/>
            </a:br>
            <a:r>
              <a:rPr lang="en-US" b="1" dirty="0"/>
              <a:t>The</a:t>
            </a:r>
            <a:r>
              <a:rPr lang="en-US" dirty="0"/>
              <a:t> </a:t>
            </a:r>
            <a:r>
              <a:rPr lang="en-US" b="1" dirty="0"/>
              <a:t>__del__() (Destructor Method)</a:t>
            </a:r>
            <a:br>
              <a:rPr lang="en-US" dirty="0"/>
            </a:br>
            <a:endParaRPr lang="en-US" dirty="0"/>
          </a:p>
        </p:txBody>
      </p:sp>
      <p:sp>
        <p:nvSpPr>
          <p:cNvPr id="3" name="Content Placeholder 2"/>
          <p:cNvSpPr>
            <a:spLocks noGrp="1"/>
          </p:cNvSpPr>
          <p:nvPr>
            <p:ph sz="quarter" idx="1"/>
          </p:nvPr>
        </p:nvSpPr>
        <p:spPr/>
        <p:txBody>
          <a:bodyPr>
            <a:normAutofit/>
          </a:bodyPr>
          <a:lstStyle/>
          <a:p>
            <a:pPr marL="0" indent="0" algn="just">
              <a:buNone/>
            </a:pPr>
            <a:r>
              <a:rPr lang="en-US" sz="1600" dirty="0">
                <a:latin typeface="Courier New" pitchFamily="49" charset="0"/>
                <a:cs typeface="Courier New" pitchFamily="49" charset="0"/>
              </a:rPr>
              <a:t>The method </a:t>
            </a:r>
            <a:r>
              <a:rPr lang="en-US" sz="1600" b="1" dirty="0">
                <a:latin typeface="Courier New" pitchFamily="49" charset="0"/>
                <a:cs typeface="Courier New" pitchFamily="49" charset="0"/>
              </a:rPr>
              <a:t>__del__</a:t>
            </a:r>
            <a:r>
              <a:rPr lang="en-US" sz="1600" dirty="0">
                <a:latin typeface="Courier New" pitchFamily="49" charset="0"/>
                <a:cs typeface="Courier New" pitchFamily="49" charset="0"/>
              </a:rPr>
              <a:t> denotes the destructor </a:t>
            </a:r>
          </a:p>
          <a:p>
            <a:pPr marL="0" indent="0" algn="just">
              <a:buNone/>
            </a:pPr>
            <a:r>
              <a:rPr lang="en-US" sz="1600" dirty="0">
                <a:latin typeface="Courier New" pitchFamily="49" charset="0"/>
                <a:cs typeface="Courier New" pitchFamily="49" charset="0"/>
              </a:rPr>
              <a:t>Following is the syntax to define destructor. </a:t>
            </a:r>
          </a:p>
          <a:p>
            <a:pPr marL="0" indent="0" algn="just">
              <a:buNone/>
            </a:pPr>
            <a:r>
              <a:rPr lang="en-US" sz="1600" b="1" u="sng" dirty="0">
                <a:latin typeface="Courier New" pitchFamily="49" charset="0"/>
                <a:cs typeface="Courier New" pitchFamily="49" charset="0"/>
              </a:rPr>
              <a:t>Syntax:</a:t>
            </a:r>
            <a:endParaRPr lang="en-US" sz="1600" dirty="0">
              <a:latin typeface="Courier New" pitchFamily="49" charset="0"/>
              <a:cs typeface="Courier New" pitchFamily="49" charset="0"/>
            </a:endParaRPr>
          </a:p>
          <a:p>
            <a:pPr marL="0" indent="0" algn="just">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def</a:t>
            </a:r>
            <a:r>
              <a:rPr lang="en-US" sz="1600" dirty="0">
                <a:latin typeface="Courier New" pitchFamily="49" charset="0"/>
                <a:cs typeface="Courier New" pitchFamily="49" charset="0"/>
              </a:rPr>
              <a:t> __del__(self):</a:t>
            </a:r>
          </a:p>
          <a:p>
            <a:pPr marL="0" indent="0" algn="just">
              <a:buNone/>
            </a:pPr>
            <a:r>
              <a:rPr lang="en-US" sz="1600" dirty="0">
                <a:latin typeface="Courier New" pitchFamily="49" charset="0"/>
                <a:cs typeface="Courier New" pitchFamily="49" charset="0"/>
              </a:rPr>
              <a:t>		    block </a:t>
            </a:r>
          </a:p>
          <a:p>
            <a:pPr marL="0" indent="0" algn="just">
              <a:buNone/>
            </a:pPr>
            <a:endParaRPr lang="en-US" sz="1600" dirty="0">
              <a:latin typeface="Courier New" pitchFamily="49" charset="0"/>
              <a:cs typeface="Courier New" pitchFamily="49" charset="0"/>
            </a:endParaRPr>
          </a:p>
          <a:p>
            <a:pPr marL="0" indent="0" algn="just">
              <a:buNone/>
            </a:pPr>
            <a:r>
              <a:rPr lang="en-US" sz="1600" dirty="0">
                <a:latin typeface="Courier New" pitchFamily="49" charset="0"/>
                <a:cs typeface="Courier New" pitchFamily="49" charset="0"/>
              </a:rPr>
              <a:t>Python invokes destructor method when instance is about to be destroyed. </a:t>
            </a:r>
          </a:p>
          <a:p>
            <a:pPr marL="0" indent="0" algn="just">
              <a:buNone/>
            </a:pPr>
            <a:r>
              <a:rPr lang="en-US" sz="1600" dirty="0">
                <a:latin typeface="Courier New" pitchFamily="49" charset="0"/>
                <a:cs typeface="Courier New" pitchFamily="49" charset="0"/>
              </a:rPr>
              <a:t>The </a:t>
            </a:r>
            <a:r>
              <a:rPr lang="en-US" sz="1600" b="1" dirty="0">
                <a:latin typeface="Courier New" pitchFamily="49" charset="0"/>
                <a:cs typeface="Courier New" pitchFamily="49" charset="0"/>
              </a:rPr>
              <a:t>self</a:t>
            </a:r>
            <a:r>
              <a:rPr lang="en-US" sz="1600" dirty="0">
                <a:latin typeface="Courier New" pitchFamily="49" charset="0"/>
                <a:cs typeface="Courier New" pitchFamily="49" charset="0"/>
              </a:rPr>
              <a:t> refers to the instance on which </a:t>
            </a:r>
            <a:r>
              <a:rPr lang="en-US" sz="1600" b="1" dirty="0">
                <a:latin typeface="Courier New" pitchFamily="49" charset="0"/>
                <a:cs typeface="Courier New" pitchFamily="49" charset="0"/>
              </a:rPr>
              <a:t>__del__()</a:t>
            </a:r>
            <a:r>
              <a:rPr lang="en-US" sz="1600" dirty="0">
                <a:latin typeface="Courier New" pitchFamily="49" charset="0"/>
                <a:cs typeface="Courier New" pitchFamily="49" charset="0"/>
              </a:rPr>
              <a:t> method invoked.</a:t>
            </a:r>
          </a:p>
          <a:p>
            <a:pPr marL="0" indent="0" algn="just">
              <a:buNone/>
            </a:pPr>
            <a:r>
              <a:rPr lang="en-US" sz="1600" dirty="0">
                <a:latin typeface="Courier New" pitchFamily="49" charset="0"/>
                <a:cs typeface="Courier New" pitchFamily="49" charset="0"/>
              </a:rPr>
              <a:t>  </a:t>
            </a:r>
          </a:p>
          <a:p>
            <a:pPr marL="0" indent="0">
              <a:buNone/>
            </a:pPr>
            <a:endParaRPr lang="en-US" sz="2400" dirty="0"/>
          </a:p>
        </p:txBody>
      </p:sp>
    </p:spTree>
    <p:extLst>
      <p:ext uri="{BB962C8B-B14F-4D97-AF65-F5344CB8AC3E}">
        <p14:creationId xmlns:p14="http://schemas.microsoft.com/office/powerpoint/2010/main" val="2721384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a:t>
            </a:r>
          </a:p>
        </p:txBody>
      </p:sp>
      <p:sp>
        <p:nvSpPr>
          <p:cNvPr id="3" name="Content Placeholder 2"/>
          <p:cNvSpPr>
            <a:spLocks noGrp="1"/>
          </p:cNvSpPr>
          <p:nvPr>
            <p:ph sz="quarter" idx="1"/>
          </p:nvPr>
        </p:nvSpPr>
        <p:spPr/>
        <p:txBody>
          <a:bodyPr>
            <a:normAutofit/>
          </a:bodyPr>
          <a:lstStyle/>
          <a:p>
            <a:pPr algn="just"/>
            <a:r>
              <a:rPr lang="en-US" sz="2000" dirty="0">
                <a:latin typeface="Courier New" pitchFamily="49" charset="0"/>
                <a:cs typeface="Courier New" pitchFamily="49" charset="0"/>
              </a:rPr>
              <a:t>Inheritance is one of the most useful and essential characteristics of object-oriented programming. </a:t>
            </a:r>
          </a:p>
          <a:p>
            <a:pPr algn="just"/>
            <a:r>
              <a:rPr lang="en-US" sz="2000" dirty="0">
                <a:latin typeface="Courier New" pitchFamily="49" charset="0"/>
                <a:cs typeface="Courier New" pitchFamily="49" charset="0"/>
              </a:rPr>
              <a:t>The existing classes are main components of inheritance. The new classes are created from existing one.  </a:t>
            </a:r>
          </a:p>
          <a:p>
            <a:pPr algn="just"/>
            <a:r>
              <a:rPr lang="en-US" sz="2000" dirty="0">
                <a:latin typeface="Courier New" pitchFamily="49" charset="0"/>
                <a:cs typeface="Courier New" pitchFamily="49" charset="0"/>
              </a:rPr>
              <a:t>The properties of existing classes are simply extended to the new classes. </a:t>
            </a:r>
          </a:p>
          <a:p>
            <a:pPr algn="just"/>
            <a:r>
              <a:rPr lang="en-US" sz="2000" dirty="0">
                <a:latin typeface="Courier New" pitchFamily="49" charset="0"/>
                <a:cs typeface="Courier New" pitchFamily="49" charset="0"/>
              </a:rPr>
              <a:t>The new classes created using such method are known as </a:t>
            </a:r>
            <a:r>
              <a:rPr lang="en-US" sz="2000" b="1" i="1" dirty="0">
                <a:latin typeface="Courier New" pitchFamily="49" charset="0"/>
                <a:cs typeface="Courier New" pitchFamily="49" charset="0"/>
              </a:rPr>
              <a:t>derived classes or sub class</a:t>
            </a:r>
            <a:r>
              <a:rPr lang="en-US" sz="2000" dirty="0">
                <a:latin typeface="Courier New" pitchFamily="49" charset="0"/>
                <a:cs typeface="Courier New" pitchFamily="49" charset="0"/>
              </a:rPr>
              <a:t> and the existing classes are known as </a:t>
            </a:r>
            <a:r>
              <a:rPr lang="en-US" sz="2000" b="1" i="1" dirty="0">
                <a:latin typeface="Courier New" pitchFamily="49" charset="0"/>
                <a:cs typeface="Courier New" pitchFamily="49" charset="0"/>
              </a:rPr>
              <a:t>base class or super class.</a:t>
            </a:r>
          </a:p>
          <a:p>
            <a:pPr algn="just"/>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3620791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Inheritance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295400"/>
            <a:ext cx="61150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4371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Courier New" pitchFamily="49" charset="0"/>
                <a:cs typeface="Courier New" pitchFamily="49" charset="0"/>
              </a:rPr>
              <a:t>Type of Inheritance</a:t>
            </a:r>
            <a:endParaRPr lang="en-US" b="1" dirty="0">
              <a:latin typeface="Courier New" pitchFamily="49" charset="0"/>
              <a:cs typeface="Courier New" pitchFamily="49" charset="0"/>
            </a:endParaRPr>
          </a:p>
        </p:txBody>
      </p:sp>
      <p:sp>
        <p:nvSpPr>
          <p:cNvPr id="3" name="Content Placeholder 2"/>
          <p:cNvSpPr>
            <a:spLocks noGrp="1"/>
          </p:cNvSpPr>
          <p:nvPr>
            <p:ph sz="quarter" idx="1"/>
          </p:nvPr>
        </p:nvSpPr>
        <p:spPr/>
        <p:txBody>
          <a:bodyPr/>
          <a:lstStyle/>
          <a:p>
            <a:pPr marL="0" indent="0">
              <a:buNone/>
            </a:pPr>
            <a:r>
              <a:rPr lang="en-US" b="1" dirty="0">
                <a:latin typeface="Courier New" pitchFamily="49" charset="0"/>
                <a:cs typeface="Courier New" pitchFamily="49" charset="0"/>
              </a:rPr>
              <a:t>Single Inheritance </a:t>
            </a:r>
          </a:p>
          <a:p>
            <a:pPr marL="0" indent="0">
              <a:buNone/>
            </a:pPr>
            <a:r>
              <a:rPr lang="en-US" sz="2000" dirty="0">
                <a:latin typeface="Courier New"/>
                <a:ea typeface="Times New Roman"/>
              </a:rPr>
              <a:t>Only one base class is used for derivation of a new class. Further, the derived class is not used as base class.</a:t>
            </a:r>
            <a:r>
              <a:rPr lang="en-US" sz="2000" b="1" dirty="0">
                <a:latin typeface="Courier New" pitchFamily="49" charset="0"/>
                <a:cs typeface="Courier New" pitchFamily="49" charset="0"/>
              </a:rPr>
              <a:t>  </a:t>
            </a:r>
          </a:p>
          <a:p>
            <a:pPr marL="0" indent="0">
              <a:buNone/>
            </a:pPr>
            <a:endParaRPr lang="en-US" sz="2000" b="1" dirty="0">
              <a:latin typeface="Courier New" pitchFamily="49" charset="0"/>
              <a:cs typeface="Courier New" pitchFamily="49" charset="0"/>
            </a:endParaRPr>
          </a:p>
          <a:p>
            <a:pPr marL="0" indent="0">
              <a:buNone/>
            </a:pPr>
            <a:endParaRPr lang="en-US" sz="2000" b="1" dirty="0">
              <a:latin typeface="Courier New" pitchFamily="49" charset="0"/>
              <a:cs typeface="Courier New" pitchFamily="49" charset="0"/>
            </a:endParaRPr>
          </a:p>
          <a:p>
            <a:pPr marL="0" indent="0">
              <a:buNone/>
            </a:pPr>
            <a:endParaRPr lang="en-US" sz="2000" b="1" dirty="0">
              <a:latin typeface="Courier New" pitchFamily="49" charset="0"/>
              <a:cs typeface="Courier New" pitchFamily="49" charset="0"/>
            </a:endParaRPr>
          </a:p>
          <a:p>
            <a:pPr marL="0" indent="0">
              <a:buNone/>
            </a:pPr>
            <a:endParaRPr lang="en-US" sz="2000" b="1" dirty="0">
              <a:latin typeface="Courier New" pitchFamily="49" charset="0"/>
              <a:cs typeface="Courier New" pitchFamily="49" charset="0"/>
            </a:endParaRPr>
          </a:p>
          <a:p>
            <a:pPr marL="0" indent="0">
              <a:buNone/>
            </a:pPr>
            <a:r>
              <a:rPr lang="en-US" sz="2000" b="1" dirty="0">
                <a:latin typeface="Courier New" pitchFamily="49" charset="0"/>
                <a:cs typeface="Courier New" pitchFamily="49" charset="0"/>
              </a:rPr>
              <a:t>Syntax to inherit single Base class: </a:t>
            </a:r>
          </a:p>
          <a:p>
            <a:pPr marL="0" indent="0">
              <a:buNone/>
            </a:pPr>
            <a:endParaRPr lang="en-US" sz="2000" b="1" dirty="0">
              <a:latin typeface="Courier New" pitchFamily="49" charset="0"/>
              <a:cs typeface="Courier New" pitchFamily="49" charset="0"/>
            </a:endParaRPr>
          </a:p>
          <a:p>
            <a:pPr marL="0" indent="0">
              <a:buNone/>
            </a:pPr>
            <a:r>
              <a:rPr lang="en-US" dirty="0"/>
              <a:t>  </a:t>
            </a:r>
          </a:p>
          <a:p>
            <a:pPr marL="0" indent="0">
              <a:buNone/>
            </a:pPr>
            <a:endParaRPr lang="en-US" dirty="0"/>
          </a:p>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813304"/>
            <a:ext cx="710565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2674005871"/>
              </p:ext>
            </p:extLst>
          </p:nvPr>
        </p:nvGraphicFramePr>
        <p:xfrm>
          <a:off x="1981200" y="4648200"/>
          <a:ext cx="5181600" cy="630936"/>
        </p:xfrm>
        <a:graphic>
          <a:graphicData uri="http://schemas.openxmlformats.org/drawingml/2006/table">
            <a:tbl>
              <a:tblPr firstRow="1" firstCol="1" bandRow="1">
                <a:tableStyleId>{5C22544A-7EE6-4342-B048-85BDC9FD1C3A}</a:tableStyleId>
              </a:tblPr>
              <a:tblGrid>
                <a:gridCol w="5181600">
                  <a:extLst>
                    <a:ext uri="{9D8B030D-6E8A-4147-A177-3AD203B41FA5}">
                      <a16:colId xmlns:a16="http://schemas.microsoft.com/office/drawing/2014/main" val="20000"/>
                    </a:ext>
                  </a:extLst>
                </a:gridCol>
              </a:tblGrid>
              <a:tr h="448945">
                <a:tc>
                  <a:txBody>
                    <a:bodyPr/>
                    <a:lstStyle/>
                    <a:p>
                      <a:pPr marL="0" marR="0" algn="just">
                        <a:lnSpc>
                          <a:spcPct val="115000"/>
                        </a:lnSpc>
                        <a:spcBef>
                          <a:spcPts val="0"/>
                        </a:spcBef>
                        <a:spcAft>
                          <a:spcPts val="0"/>
                        </a:spcAft>
                      </a:pPr>
                      <a:r>
                        <a:rPr lang="en-US" sz="1200" b="0" dirty="0">
                          <a:solidFill>
                            <a:schemeClr val="tx1"/>
                          </a:solidFill>
                          <a:effectLst/>
                          <a:latin typeface="Courier New" pitchFamily="49" charset="0"/>
                          <a:cs typeface="Courier New" pitchFamily="49" charset="0"/>
                        </a:rPr>
                        <a:t>Class  </a:t>
                      </a:r>
                      <a:r>
                        <a:rPr lang="en-US" sz="1200" b="0" dirty="0" err="1">
                          <a:solidFill>
                            <a:schemeClr val="tx1"/>
                          </a:solidFill>
                          <a:effectLst/>
                          <a:latin typeface="Courier New" pitchFamily="49" charset="0"/>
                          <a:cs typeface="Courier New" pitchFamily="49" charset="0"/>
                        </a:rPr>
                        <a:t>Derived_Class_Name</a:t>
                      </a:r>
                      <a:r>
                        <a:rPr lang="en-US" sz="1200" b="0" dirty="0">
                          <a:solidFill>
                            <a:schemeClr val="tx1"/>
                          </a:solidFill>
                          <a:effectLst/>
                          <a:latin typeface="Courier New" pitchFamily="49" charset="0"/>
                          <a:cs typeface="Courier New" pitchFamily="49" charset="0"/>
                        </a:rPr>
                        <a:t>(</a:t>
                      </a:r>
                      <a:r>
                        <a:rPr lang="en-US" sz="1200" b="0" dirty="0" err="1">
                          <a:solidFill>
                            <a:schemeClr val="tx1"/>
                          </a:solidFill>
                          <a:effectLst/>
                          <a:latin typeface="Courier New" pitchFamily="49" charset="0"/>
                          <a:cs typeface="Courier New" pitchFamily="49" charset="0"/>
                        </a:rPr>
                        <a:t>Single_Base_Class_Name</a:t>
                      </a:r>
                      <a:r>
                        <a:rPr lang="en-US" sz="1200" b="0" dirty="0">
                          <a:solidFill>
                            <a:schemeClr val="tx1"/>
                          </a:solidFill>
                          <a:effectLst/>
                          <a:latin typeface="Courier New" pitchFamily="49" charset="0"/>
                          <a:cs typeface="Courier New" pitchFamily="49" charset="0"/>
                        </a:rPr>
                        <a:t>):</a:t>
                      </a:r>
                      <a:endParaRPr lang="en-US" sz="1100" b="0" dirty="0">
                        <a:solidFill>
                          <a:schemeClr val="tx1"/>
                        </a:solidFill>
                        <a:effectLst/>
                        <a:latin typeface="Courier New" pitchFamily="49" charset="0"/>
                        <a:cs typeface="Courier New" pitchFamily="49" charset="0"/>
                      </a:endParaRPr>
                    </a:p>
                    <a:p>
                      <a:pPr marL="0" marR="0" algn="just">
                        <a:lnSpc>
                          <a:spcPct val="115000"/>
                        </a:lnSpc>
                        <a:spcBef>
                          <a:spcPts val="0"/>
                        </a:spcBef>
                        <a:spcAft>
                          <a:spcPts val="0"/>
                        </a:spcAft>
                      </a:pPr>
                      <a:r>
                        <a:rPr lang="en-US" sz="1200" b="0" dirty="0">
                          <a:solidFill>
                            <a:schemeClr val="tx1"/>
                          </a:solidFill>
                          <a:effectLst/>
                          <a:latin typeface="Courier New" pitchFamily="49" charset="0"/>
                          <a:cs typeface="Courier New" pitchFamily="49" charset="0"/>
                        </a:rPr>
                        <a:t>		</a:t>
                      </a:r>
                      <a:r>
                        <a:rPr lang="en-US" sz="1200" b="0" dirty="0" err="1">
                          <a:solidFill>
                            <a:schemeClr val="tx1"/>
                          </a:solidFill>
                          <a:effectLst/>
                          <a:latin typeface="Courier New" pitchFamily="49" charset="0"/>
                          <a:cs typeface="Courier New" pitchFamily="49" charset="0"/>
                        </a:rPr>
                        <a:t>Body_of_Derived_Class</a:t>
                      </a:r>
                      <a:r>
                        <a:rPr lang="en-US" sz="1200" b="0" dirty="0">
                          <a:solidFill>
                            <a:schemeClr val="tx1"/>
                          </a:solidFill>
                          <a:effectLst/>
                          <a:latin typeface="Courier New" pitchFamily="49" charset="0"/>
                          <a:cs typeface="Courier New" pitchFamily="49" charset="0"/>
                        </a:rPr>
                        <a:t>	</a:t>
                      </a:r>
                      <a:r>
                        <a:rPr lang="en-US" sz="1200" dirty="0">
                          <a:solidFill>
                            <a:schemeClr val="tx1"/>
                          </a:solidFill>
                          <a:effectLst/>
                        </a:rPr>
                        <a:t>	 </a:t>
                      </a:r>
                      <a:endParaRPr lang="en-US" sz="1100" dirty="0">
                        <a:solidFill>
                          <a:schemeClr val="tx1"/>
                        </a:solidFill>
                        <a:effectLst/>
                        <a:latin typeface="Calibri"/>
                        <a:ea typeface="Times New Roman"/>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53523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a:solidFill>
                  <a:schemeClr val="tx1"/>
                </a:solidFill>
              </a:rPr>
              <a:t>Inheritance continued…..</a:t>
            </a:r>
          </a:p>
        </p:txBody>
      </p:sp>
      <p:sp>
        <p:nvSpPr>
          <p:cNvPr id="3" name="Content Placeholder 2"/>
          <p:cNvSpPr>
            <a:spLocks noGrp="1"/>
          </p:cNvSpPr>
          <p:nvPr>
            <p:ph sz="quarter" idx="1"/>
          </p:nvPr>
        </p:nvSpPr>
        <p:spPr/>
        <p:txBody>
          <a:bodyPr/>
          <a:lstStyle/>
          <a:p>
            <a:pPr marL="0" lvl="0" indent="0">
              <a:buNone/>
            </a:pPr>
            <a:r>
              <a:rPr lang="en-US" sz="2400" b="1" dirty="0">
                <a:latin typeface="Courier New" pitchFamily="49" charset="0"/>
                <a:cs typeface="Courier New" pitchFamily="49" charset="0"/>
              </a:rPr>
              <a:t>Multilevel Inheritance</a:t>
            </a:r>
            <a:endParaRPr lang="en-US" sz="2400" dirty="0">
              <a:latin typeface="Courier New" pitchFamily="49" charset="0"/>
              <a:cs typeface="Courier New" pitchFamily="49" charset="0"/>
            </a:endParaRPr>
          </a:p>
          <a:p>
            <a:pPr marL="0" indent="0" algn="just">
              <a:buNone/>
            </a:pPr>
            <a:r>
              <a:rPr lang="en-US" sz="1800" dirty="0">
                <a:latin typeface="Courier New" pitchFamily="49" charset="0"/>
                <a:cs typeface="Courier New" pitchFamily="49" charset="0"/>
              </a:rPr>
              <a:t>When a class is derived from another derived class i.e. derived acts as base class. Such type of inheritance is known as Multilevel Inheritance.</a:t>
            </a:r>
          </a:p>
          <a:p>
            <a:pPr marL="0" indent="0" algn="just">
              <a:buNone/>
            </a:pPr>
            <a:endParaRPr lang="en-US" sz="1800" dirty="0">
              <a:latin typeface="Courier New" pitchFamily="49" charset="0"/>
              <a:cs typeface="Courier New" pitchFamily="49" charset="0"/>
            </a:endParaRPr>
          </a:p>
          <a:p>
            <a:pPr marL="0" indent="0" algn="just">
              <a:buNone/>
            </a:pPr>
            <a:endParaRPr lang="en-US" sz="1800" dirty="0">
              <a:latin typeface="Courier New" pitchFamily="49" charset="0"/>
              <a:cs typeface="Courier New" pitchFamily="49" charset="0"/>
            </a:endParaRPr>
          </a:p>
          <a:p>
            <a:pPr marL="0" indent="0" algn="just">
              <a:buNone/>
            </a:pPr>
            <a:endParaRPr lang="en-US" sz="1800" dirty="0">
              <a:latin typeface="Courier New" pitchFamily="49" charset="0"/>
              <a:cs typeface="Courier New" pitchFamily="49" charset="0"/>
            </a:endParaRPr>
          </a:p>
          <a:p>
            <a:pPr marL="0" indent="0" algn="just">
              <a:buNone/>
            </a:pPr>
            <a:endParaRPr lang="en-US" sz="1800" dirty="0">
              <a:latin typeface="Courier New" pitchFamily="49" charset="0"/>
              <a:cs typeface="Courier New" pitchFamily="49" charset="0"/>
            </a:endParaRPr>
          </a:p>
          <a:p>
            <a:pPr marL="0" indent="0" algn="just">
              <a:buNone/>
            </a:pPr>
            <a:endParaRPr lang="en-US" sz="1800" dirty="0">
              <a:latin typeface="Courier New" pitchFamily="49" charset="0"/>
              <a:cs typeface="Courier New" pitchFamily="49" charset="0"/>
            </a:endParaRPr>
          </a:p>
          <a:p>
            <a:pPr marL="0" indent="0" algn="just">
              <a:buNone/>
            </a:pPr>
            <a:endParaRPr lang="en-US" sz="1800" dirty="0">
              <a:latin typeface="Courier New" pitchFamily="49" charset="0"/>
              <a:cs typeface="Courier New" pitchFamily="49" charset="0"/>
            </a:endParaRPr>
          </a:p>
          <a:p>
            <a:pPr marL="0" indent="0" algn="just">
              <a:buNone/>
            </a:pPr>
            <a:r>
              <a:rPr lang="en-US" sz="1800" b="1" u="sng" dirty="0">
                <a:latin typeface="Courier New" pitchFamily="49" charset="0"/>
                <a:cs typeface="Courier New" pitchFamily="49" charset="0"/>
              </a:rPr>
              <a:t>Syntax:</a:t>
            </a:r>
          </a:p>
          <a:p>
            <a:pPr marL="0" indent="0" algn="just">
              <a:buNone/>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667000"/>
            <a:ext cx="76581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3424422450"/>
              </p:ext>
            </p:extLst>
          </p:nvPr>
        </p:nvGraphicFramePr>
        <p:xfrm>
          <a:off x="609600" y="5181600"/>
          <a:ext cx="8229600" cy="1007618"/>
        </p:xfrm>
        <a:graphic>
          <a:graphicData uri="http://schemas.openxmlformats.org/drawingml/2006/table">
            <a:tbl>
              <a:tblPr>
                <a:tableStyleId>{5C22544A-7EE6-4342-B048-85BDC9FD1C3A}</a:tableStyleId>
              </a:tblPr>
              <a:tblGrid>
                <a:gridCol w="8229600">
                  <a:extLst>
                    <a:ext uri="{9D8B030D-6E8A-4147-A177-3AD203B41FA5}">
                      <a16:colId xmlns:a16="http://schemas.microsoft.com/office/drawing/2014/main" val="20000"/>
                    </a:ext>
                  </a:extLst>
                </a:gridCol>
              </a:tblGrid>
              <a:tr h="609600">
                <a:tc>
                  <a:txBody>
                    <a:bodyPr/>
                    <a:lstStyle/>
                    <a:p>
                      <a:pPr marL="0" marR="0" algn="just">
                        <a:lnSpc>
                          <a:spcPct val="115000"/>
                        </a:lnSpc>
                        <a:spcBef>
                          <a:spcPts val="0"/>
                        </a:spcBef>
                        <a:spcAft>
                          <a:spcPts val="1000"/>
                        </a:spcAft>
                      </a:pPr>
                      <a:r>
                        <a:rPr lang="en-US" sz="1600" dirty="0">
                          <a:effectLst/>
                          <a:latin typeface="Courier New" pitchFamily="49" charset="0"/>
                          <a:cs typeface="Courier New" pitchFamily="49" charset="0"/>
                        </a:rPr>
                        <a:t>Class </a:t>
                      </a:r>
                      <a:r>
                        <a:rPr lang="en-US" sz="1600" dirty="0" err="1">
                          <a:effectLst/>
                          <a:latin typeface="Courier New" pitchFamily="49" charset="0"/>
                          <a:cs typeface="Courier New" pitchFamily="49" charset="0"/>
                        </a:rPr>
                        <a:t>Derived_Class_Name</a:t>
                      </a:r>
                      <a:r>
                        <a:rPr lang="en-US" sz="1600" dirty="0">
                          <a:effectLst/>
                          <a:latin typeface="Courier New" pitchFamily="49" charset="0"/>
                          <a:cs typeface="Courier New" pitchFamily="49" charset="0"/>
                        </a:rPr>
                        <a:t>(</a:t>
                      </a:r>
                      <a:r>
                        <a:rPr lang="en-US" sz="1600" dirty="0" err="1">
                          <a:effectLst/>
                          <a:latin typeface="Courier New" pitchFamily="49" charset="0"/>
                          <a:cs typeface="Courier New" pitchFamily="49" charset="0"/>
                        </a:rPr>
                        <a:t>Comma_Seperated_Base_Class_Names</a:t>
                      </a:r>
                      <a:r>
                        <a:rPr lang="en-US" sz="1600" dirty="0">
                          <a:effectLst/>
                          <a:latin typeface="Courier New" pitchFamily="49" charset="0"/>
                          <a:cs typeface="Courier New" pitchFamily="49" charset="0"/>
                        </a:rPr>
                        <a:t>):</a:t>
                      </a:r>
                    </a:p>
                    <a:p>
                      <a:pPr marL="0" marR="0" algn="just">
                        <a:lnSpc>
                          <a:spcPct val="115000"/>
                        </a:lnSpc>
                        <a:spcBef>
                          <a:spcPts val="0"/>
                        </a:spcBef>
                        <a:spcAft>
                          <a:spcPts val="1000"/>
                        </a:spcAft>
                      </a:pPr>
                      <a:r>
                        <a:rPr lang="en-US" sz="1600" dirty="0">
                          <a:effectLst/>
                          <a:latin typeface="Courier New" pitchFamily="49" charset="0"/>
                          <a:cs typeface="Courier New" pitchFamily="49" charset="0"/>
                        </a:rPr>
                        <a:t>                       </a:t>
                      </a:r>
                      <a:r>
                        <a:rPr kumimoji="0" lang="en-US" sz="1600" kern="1200" dirty="0" err="1">
                          <a:solidFill>
                            <a:schemeClr val="dk1"/>
                          </a:solidFill>
                          <a:effectLst/>
                          <a:latin typeface="Courier New" pitchFamily="49" charset="0"/>
                          <a:ea typeface="+mn-ea"/>
                          <a:cs typeface="Courier New" pitchFamily="49" charset="0"/>
                        </a:rPr>
                        <a:t>Body_of_Derived_Class</a:t>
                      </a:r>
                      <a:endParaRPr lang="en-US" sz="1600" dirty="0">
                        <a:effectLst/>
                        <a:latin typeface="Courier New" pitchFamily="49" charset="0"/>
                        <a:cs typeface="Courier New" pitchFamily="49" charset="0"/>
                      </a:endParaRPr>
                    </a:p>
                    <a:p>
                      <a:pPr marL="0" marR="0" algn="just">
                        <a:lnSpc>
                          <a:spcPct val="115000"/>
                        </a:lnSpc>
                        <a:spcBef>
                          <a:spcPts val="0"/>
                        </a:spcBef>
                        <a:spcAft>
                          <a:spcPts val="1000"/>
                        </a:spcAft>
                      </a:pPr>
                      <a:endParaRPr lang="en-US" sz="1100" dirty="0">
                        <a:effectLst/>
                        <a:latin typeface="Courier New" pitchFamily="49" charset="0"/>
                        <a:ea typeface="Times New Roman"/>
                        <a:cs typeface="Courier New" pitchFamily="49" charset="0"/>
                      </a:endParaRPr>
                    </a:p>
                  </a:txBody>
                  <a:tcPr marL="114300" marR="1143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17660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tx1"/>
                </a:solidFill>
              </a:rPr>
              <a:t>Inheritance continued…..</a:t>
            </a:r>
            <a:endParaRPr lang="en-US" sz="2800" dirty="0"/>
          </a:p>
        </p:txBody>
      </p:sp>
      <p:sp>
        <p:nvSpPr>
          <p:cNvPr id="3" name="Content Placeholder 2"/>
          <p:cNvSpPr>
            <a:spLocks noGrp="1"/>
          </p:cNvSpPr>
          <p:nvPr>
            <p:ph sz="quarter" idx="1"/>
          </p:nvPr>
        </p:nvSpPr>
        <p:spPr/>
        <p:txBody>
          <a:bodyPr/>
          <a:lstStyle/>
          <a:p>
            <a:pPr marL="0" lvl="0" indent="0" algn="just">
              <a:buNone/>
            </a:pPr>
            <a:r>
              <a:rPr lang="en-US" sz="2000" b="1" dirty="0">
                <a:latin typeface="Courier New" pitchFamily="49" charset="0"/>
                <a:cs typeface="Courier New" pitchFamily="49" charset="0"/>
              </a:rPr>
              <a:t>Multiple Inheritance</a:t>
            </a:r>
            <a:endParaRPr lang="en-US" sz="2000" dirty="0">
              <a:latin typeface="Courier New" pitchFamily="49" charset="0"/>
              <a:cs typeface="Courier New" pitchFamily="49" charset="0"/>
            </a:endParaRPr>
          </a:p>
          <a:p>
            <a:pPr marL="0" indent="0" algn="just">
              <a:buNone/>
            </a:pPr>
            <a:r>
              <a:rPr lang="en-US" sz="2000" dirty="0">
                <a:latin typeface="Courier New" pitchFamily="49" charset="0"/>
                <a:cs typeface="Courier New" pitchFamily="49" charset="0"/>
              </a:rPr>
              <a:t>When two or more base classes are used for derivation of a new class is called multiple Inheritance. </a:t>
            </a:r>
          </a:p>
          <a:p>
            <a:pPr marL="0" indent="0" algn="just">
              <a:buNone/>
            </a:pP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435096"/>
            <a:ext cx="71628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9724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Program: </a:t>
            </a:r>
            <a:r>
              <a:rPr lang="en-US" dirty="0"/>
              <a:t>A simple example of Inheritance</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793567053"/>
              </p:ext>
            </p:extLst>
          </p:nvPr>
        </p:nvGraphicFramePr>
        <p:xfrm>
          <a:off x="457200" y="1600200"/>
          <a:ext cx="8229600" cy="46024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tblGrid>
              <a:tr h="4221480">
                <a:tc>
                  <a:txBody>
                    <a:bodyPr/>
                    <a:lstStyle/>
                    <a:p>
                      <a:pPr algn="just"/>
                      <a:r>
                        <a:rPr lang="en-US" sz="1600" b="0" dirty="0">
                          <a:solidFill>
                            <a:schemeClr val="tx1"/>
                          </a:solidFill>
                          <a:latin typeface="Courier New" pitchFamily="49" charset="0"/>
                          <a:cs typeface="Courier New" pitchFamily="49" charset="0"/>
                        </a:rPr>
                        <a:t>class A:</a:t>
                      </a:r>
                    </a:p>
                    <a:p>
                      <a:pPr algn="just"/>
                      <a:r>
                        <a:rPr lang="en-US" sz="1600" b="0" dirty="0">
                          <a:solidFill>
                            <a:schemeClr val="tx1"/>
                          </a:solidFill>
                          <a:latin typeface="Courier New" pitchFamily="49" charset="0"/>
                          <a:cs typeface="Courier New" pitchFamily="49" charset="0"/>
                        </a:rPr>
                        <a:t>    </a:t>
                      </a:r>
                      <a:r>
                        <a:rPr lang="en-US" sz="1600" b="0" dirty="0" err="1">
                          <a:solidFill>
                            <a:schemeClr val="tx1"/>
                          </a:solidFill>
                          <a:latin typeface="Courier New" pitchFamily="49" charset="0"/>
                          <a:cs typeface="Courier New" pitchFamily="49" charset="0"/>
                        </a:rPr>
                        <a:t>def</a:t>
                      </a:r>
                      <a:r>
                        <a:rPr lang="en-US" sz="1600" b="0" dirty="0">
                          <a:solidFill>
                            <a:schemeClr val="tx1"/>
                          </a:solidFill>
                          <a:latin typeface="Courier New" pitchFamily="49" charset="0"/>
                          <a:cs typeface="Courier New" pitchFamily="49" charset="0"/>
                        </a:rPr>
                        <a:t> Message1(self):</a:t>
                      </a:r>
                    </a:p>
                    <a:p>
                      <a:pPr algn="just"/>
                      <a:r>
                        <a:rPr lang="en-US" sz="1600" b="0" dirty="0">
                          <a:solidFill>
                            <a:schemeClr val="tx1"/>
                          </a:solidFill>
                          <a:latin typeface="Courier New" pitchFamily="49" charset="0"/>
                          <a:cs typeface="Courier New" pitchFamily="49" charset="0"/>
                        </a:rPr>
                        <a:t>        print('I am in A')</a:t>
                      </a:r>
                    </a:p>
                    <a:p>
                      <a:pPr algn="just"/>
                      <a:endParaRPr lang="en-US" sz="1600" b="0" dirty="0">
                        <a:solidFill>
                          <a:schemeClr val="tx1"/>
                        </a:solidFill>
                        <a:latin typeface="Courier New" pitchFamily="49" charset="0"/>
                        <a:cs typeface="Courier New" pitchFamily="49" charset="0"/>
                      </a:endParaRPr>
                    </a:p>
                    <a:p>
                      <a:pPr algn="just"/>
                      <a:r>
                        <a:rPr lang="en-US" sz="1600" b="0" dirty="0">
                          <a:solidFill>
                            <a:schemeClr val="tx1"/>
                          </a:solidFill>
                          <a:latin typeface="Courier New" pitchFamily="49" charset="0"/>
                          <a:cs typeface="Courier New" pitchFamily="49" charset="0"/>
                        </a:rPr>
                        <a:t>class B(A):</a:t>
                      </a:r>
                    </a:p>
                    <a:p>
                      <a:pPr algn="just"/>
                      <a:r>
                        <a:rPr lang="en-US" sz="1600" b="0" dirty="0">
                          <a:solidFill>
                            <a:schemeClr val="tx1"/>
                          </a:solidFill>
                          <a:latin typeface="Courier New" pitchFamily="49" charset="0"/>
                          <a:cs typeface="Courier New" pitchFamily="49" charset="0"/>
                        </a:rPr>
                        <a:t>    </a:t>
                      </a:r>
                      <a:r>
                        <a:rPr lang="en-US" sz="1600" b="0" dirty="0" err="1">
                          <a:solidFill>
                            <a:schemeClr val="tx1"/>
                          </a:solidFill>
                          <a:latin typeface="Courier New" pitchFamily="49" charset="0"/>
                          <a:cs typeface="Courier New" pitchFamily="49" charset="0"/>
                        </a:rPr>
                        <a:t>def</a:t>
                      </a:r>
                      <a:r>
                        <a:rPr lang="en-US" sz="1600" b="0" dirty="0">
                          <a:solidFill>
                            <a:schemeClr val="tx1"/>
                          </a:solidFill>
                          <a:latin typeface="Courier New" pitchFamily="49" charset="0"/>
                          <a:cs typeface="Courier New" pitchFamily="49" charset="0"/>
                        </a:rPr>
                        <a:t> Message2(self):</a:t>
                      </a:r>
                    </a:p>
                    <a:p>
                      <a:pPr algn="just"/>
                      <a:r>
                        <a:rPr lang="en-US" sz="1600" b="0" dirty="0">
                          <a:solidFill>
                            <a:schemeClr val="tx1"/>
                          </a:solidFill>
                          <a:latin typeface="Courier New" pitchFamily="49" charset="0"/>
                          <a:cs typeface="Courier New" pitchFamily="49" charset="0"/>
                        </a:rPr>
                        <a:t>        print('I am in B')</a:t>
                      </a:r>
                    </a:p>
                    <a:p>
                      <a:pPr algn="just"/>
                      <a:r>
                        <a:rPr lang="en-US" sz="1600" b="0" dirty="0">
                          <a:solidFill>
                            <a:schemeClr val="tx1"/>
                          </a:solidFill>
                          <a:latin typeface="Courier New" pitchFamily="49" charset="0"/>
                          <a:cs typeface="Courier New" pitchFamily="49" charset="0"/>
                        </a:rPr>
                        <a:t>        </a:t>
                      </a:r>
                    </a:p>
                    <a:p>
                      <a:pPr algn="just"/>
                      <a:r>
                        <a:rPr lang="en-US" sz="1600" b="0" dirty="0">
                          <a:solidFill>
                            <a:schemeClr val="tx1"/>
                          </a:solidFill>
                          <a:latin typeface="Courier New" pitchFamily="49" charset="0"/>
                          <a:cs typeface="Courier New" pitchFamily="49" charset="0"/>
                        </a:rPr>
                        <a:t>    </a:t>
                      </a:r>
                    </a:p>
                    <a:p>
                      <a:pPr algn="just"/>
                      <a:endParaRPr lang="en-US" sz="1600" b="0" dirty="0">
                        <a:solidFill>
                          <a:schemeClr val="tx1"/>
                        </a:solidFill>
                        <a:latin typeface="Courier New" pitchFamily="49" charset="0"/>
                        <a:cs typeface="Courier New" pitchFamily="49" charset="0"/>
                      </a:endParaRPr>
                    </a:p>
                    <a:p>
                      <a:pPr algn="just"/>
                      <a:r>
                        <a:rPr lang="en-US" sz="1600" b="0" dirty="0">
                          <a:solidFill>
                            <a:schemeClr val="tx1"/>
                          </a:solidFill>
                          <a:latin typeface="Courier New" pitchFamily="49" charset="0"/>
                          <a:cs typeface="Courier New" pitchFamily="49" charset="0"/>
                        </a:rPr>
                        <a:t>D1 = B()</a:t>
                      </a:r>
                    </a:p>
                    <a:p>
                      <a:pPr algn="just"/>
                      <a:r>
                        <a:rPr lang="en-US" sz="1600" b="0" dirty="0">
                          <a:solidFill>
                            <a:schemeClr val="tx1"/>
                          </a:solidFill>
                          <a:latin typeface="Courier New" pitchFamily="49" charset="0"/>
                          <a:cs typeface="Courier New" pitchFamily="49" charset="0"/>
                        </a:rPr>
                        <a:t>D1.Message2()</a:t>
                      </a:r>
                    </a:p>
                    <a:p>
                      <a:pPr algn="just"/>
                      <a:r>
                        <a:rPr lang="en-US" sz="1600" b="0" dirty="0">
                          <a:solidFill>
                            <a:schemeClr val="tx1"/>
                          </a:solidFill>
                          <a:latin typeface="Courier New" pitchFamily="49" charset="0"/>
                          <a:cs typeface="Courier New" pitchFamily="49" charset="0"/>
                        </a:rPr>
                        <a:t>D1.Message1()</a:t>
                      </a:r>
                    </a:p>
                    <a:p>
                      <a:pPr algn="just"/>
                      <a:endParaRPr lang="en-US" sz="1400" b="0" dirty="0">
                        <a:solidFill>
                          <a:schemeClr val="tx1"/>
                        </a:solidFill>
                        <a:latin typeface="Courier New" pitchFamily="49" charset="0"/>
                        <a:cs typeface="Courier New" pitchFamily="49" charset="0"/>
                      </a:endParaRPr>
                    </a:p>
                    <a:p>
                      <a:pPr algn="just"/>
                      <a:endParaRPr lang="en-US" sz="1400" b="0" dirty="0">
                        <a:solidFill>
                          <a:schemeClr val="tx1"/>
                        </a:solidFill>
                        <a:latin typeface="Courier New" pitchFamily="49" charset="0"/>
                        <a:cs typeface="Courier New" pitchFamily="49" charset="0"/>
                      </a:endParaRPr>
                    </a:p>
                    <a:p>
                      <a:pPr algn="just"/>
                      <a:r>
                        <a:rPr lang="en-US" sz="1800" b="1" dirty="0">
                          <a:solidFill>
                            <a:schemeClr val="tx1"/>
                          </a:solidFill>
                          <a:latin typeface="Courier New" pitchFamily="49" charset="0"/>
                          <a:cs typeface="Courier New" pitchFamily="49" charset="0"/>
                        </a:rPr>
                        <a:t>Output:</a:t>
                      </a:r>
                      <a:endParaRPr lang="en-US" sz="1400" b="1" dirty="0">
                        <a:solidFill>
                          <a:schemeClr val="tx1"/>
                        </a:solidFill>
                        <a:latin typeface="Courier New" pitchFamily="49" charset="0"/>
                        <a:cs typeface="Courier New" pitchFamily="49" charset="0"/>
                      </a:endParaRPr>
                    </a:p>
                    <a:p>
                      <a:pPr algn="just"/>
                      <a:r>
                        <a:rPr lang="en-US" sz="1400" b="0" dirty="0">
                          <a:solidFill>
                            <a:schemeClr val="tx1"/>
                          </a:solidFill>
                          <a:latin typeface="Courier New" pitchFamily="49" charset="0"/>
                          <a:cs typeface="Courier New" pitchFamily="49" charset="0"/>
                        </a:rPr>
                        <a:t>I am in B</a:t>
                      </a:r>
                    </a:p>
                    <a:p>
                      <a:pPr algn="just"/>
                      <a:r>
                        <a:rPr lang="en-US" sz="1400" b="0" dirty="0">
                          <a:solidFill>
                            <a:schemeClr val="tx1"/>
                          </a:solidFill>
                          <a:latin typeface="Courier New" pitchFamily="49" charset="0"/>
                          <a:cs typeface="Courier New" pitchFamily="49" charset="0"/>
                        </a:rPr>
                        <a:t>I am in A</a:t>
                      </a:r>
                    </a:p>
                    <a:p>
                      <a:pPr algn="just"/>
                      <a:endParaRPr lang="en-US" sz="1400" b="0" dirty="0">
                        <a:solidFill>
                          <a:schemeClr val="tx1"/>
                        </a:solidFill>
                        <a:latin typeface="Courier New" pitchFamily="49" charset="0"/>
                        <a:cs typeface="Courier New" pitchFamily="49" charset="0"/>
                      </a:endParaRPr>
                    </a:p>
                  </a:txBody>
                  <a:tcPr>
                    <a:solidFill>
                      <a:schemeClr val="bg1">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82305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quarter" idx="1"/>
          </p:nvPr>
        </p:nvSpPr>
        <p:spPr/>
        <p:txBody>
          <a:bodyPr>
            <a:normAutofit/>
          </a:bodyPr>
          <a:lstStyle/>
          <a:p>
            <a:pPr algn="just"/>
            <a:r>
              <a:rPr lang="en-US" sz="1800" b="1" dirty="0">
                <a:latin typeface="Courier New" pitchFamily="49" charset="0"/>
                <a:cs typeface="Courier New" pitchFamily="49" charset="0"/>
              </a:rPr>
              <a:t>class</a:t>
            </a:r>
            <a:r>
              <a:rPr lang="en-US" sz="1800" dirty="0">
                <a:latin typeface="Courier New" pitchFamily="49" charset="0"/>
                <a:cs typeface="Courier New" pitchFamily="49" charset="0"/>
              </a:rPr>
              <a:t> and </a:t>
            </a:r>
            <a:r>
              <a:rPr lang="en-US" sz="1800" b="1" dirty="0">
                <a:latin typeface="Courier New" pitchFamily="49" charset="0"/>
                <a:cs typeface="Courier New" pitchFamily="49" charset="0"/>
              </a:rPr>
              <a:t>objects</a:t>
            </a:r>
            <a:r>
              <a:rPr lang="en-US" sz="1800" dirty="0">
                <a:latin typeface="Courier New" pitchFamily="49" charset="0"/>
                <a:cs typeface="Courier New" pitchFamily="49" charset="0"/>
              </a:rPr>
              <a:t> that reduces the complexity of programs. </a:t>
            </a:r>
          </a:p>
          <a:p>
            <a:pPr algn="just"/>
            <a:r>
              <a:rPr lang="en-US" sz="1800" dirty="0">
                <a:latin typeface="Courier New" pitchFamily="49" charset="0"/>
                <a:cs typeface="Courier New" pitchFamily="49" charset="0"/>
              </a:rPr>
              <a:t>Attributes and member function  belongs to the class. </a:t>
            </a:r>
          </a:p>
          <a:p>
            <a:pPr algn="just"/>
            <a:r>
              <a:rPr lang="en-US" sz="1800" dirty="0">
                <a:latin typeface="Courier New" pitchFamily="49" charset="0"/>
                <a:cs typeface="Courier New" pitchFamily="49" charset="0"/>
              </a:rPr>
              <a:t>The </a:t>
            </a:r>
            <a:r>
              <a:rPr lang="en-US" sz="1800" b="1" dirty="0">
                <a:latin typeface="Courier New" pitchFamily="49" charset="0"/>
                <a:cs typeface="Courier New" pitchFamily="49" charset="0"/>
              </a:rPr>
              <a:t>self parameter</a:t>
            </a:r>
            <a:r>
              <a:rPr lang="en-US" sz="1800" dirty="0">
                <a:latin typeface="Courier New" pitchFamily="49" charset="0"/>
                <a:cs typeface="Courier New" pitchFamily="49" charset="0"/>
              </a:rPr>
              <a:t> is used to reference object itself </a:t>
            </a:r>
          </a:p>
          <a:p>
            <a:pPr algn="just"/>
            <a:r>
              <a:rPr lang="en-US" sz="1800" dirty="0">
                <a:latin typeface="Courier New" pitchFamily="49" charset="0"/>
                <a:cs typeface="Courier New" pitchFamily="49" charset="0"/>
              </a:rPr>
              <a:t>A programmer can initialize the value of </a:t>
            </a:r>
            <a:r>
              <a:rPr lang="en-US" sz="1800" b="1" dirty="0">
                <a:latin typeface="Courier New" pitchFamily="49" charset="0"/>
                <a:cs typeface="Courier New" pitchFamily="49" charset="0"/>
              </a:rPr>
              <a:t>member variable</a:t>
            </a:r>
            <a:r>
              <a:rPr lang="en-US" sz="1800" dirty="0">
                <a:latin typeface="Courier New" pitchFamily="49" charset="0"/>
                <a:cs typeface="Courier New" pitchFamily="49" charset="0"/>
              </a:rPr>
              <a:t> or </a:t>
            </a:r>
            <a:r>
              <a:rPr lang="en-US" sz="1800" b="1" dirty="0">
                <a:latin typeface="Courier New" pitchFamily="49" charset="0"/>
                <a:cs typeface="Courier New" pitchFamily="49" charset="0"/>
              </a:rPr>
              <a:t>attribute </a:t>
            </a:r>
            <a:r>
              <a:rPr lang="en-US" sz="1800" dirty="0">
                <a:latin typeface="Courier New" pitchFamily="49" charset="0"/>
                <a:cs typeface="Courier New" pitchFamily="49" charset="0"/>
              </a:rPr>
              <a:t>by making use of </a:t>
            </a:r>
            <a:r>
              <a:rPr lang="en-US" sz="1800" b="1" dirty="0">
                <a:latin typeface="Courier New" pitchFamily="49" charset="0"/>
                <a:cs typeface="Courier New" pitchFamily="49" charset="0"/>
              </a:rPr>
              <a:t>__</a:t>
            </a:r>
            <a:r>
              <a:rPr lang="en-US" sz="1800" b="1" dirty="0" err="1">
                <a:latin typeface="Courier New" pitchFamily="49" charset="0"/>
                <a:cs typeface="Courier New" pitchFamily="49" charset="0"/>
              </a:rPr>
              <a:t>init</a:t>
            </a:r>
            <a:r>
              <a:rPr lang="en-US" sz="1800" b="1" dirty="0">
                <a:latin typeface="Courier New" pitchFamily="49" charset="0"/>
                <a:cs typeface="Courier New" pitchFamily="49" charset="0"/>
              </a:rPr>
              <a:t>__ </a:t>
            </a:r>
            <a:r>
              <a:rPr lang="en-US" sz="1800" dirty="0">
                <a:latin typeface="Courier New" pitchFamily="49" charset="0"/>
                <a:cs typeface="Courier New" pitchFamily="49" charset="0"/>
              </a:rPr>
              <a:t>method. </a:t>
            </a:r>
          </a:p>
          <a:p>
            <a:pPr algn="just"/>
            <a:r>
              <a:rPr lang="en-US" sz="1800" dirty="0">
                <a:latin typeface="Courier New" pitchFamily="49" charset="0"/>
                <a:cs typeface="Courier New" pitchFamily="49" charset="0"/>
              </a:rPr>
              <a:t>Python also supports various types of inheritance such as single inheritance, multiple and multi level inheritance.  </a:t>
            </a:r>
          </a:p>
          <a:p>
            <a:pPr marL="0" indent="0">
              <a:buNone/>
            </a:pPr>
            <a:endParaRPr lang="en-US" dirty="0"/>
          </a:p>
        </p:txBody>
      </p:sp>
    </p:spTree>
    <p:extLst>
      <p:ext uri="{BB962C8B-B14F-4D97-AF65-F5344CB8AC3E}">
        <p14:creationId xmlns:p14="http://schemas.microsoft.com/office/powerpoint/2010/main" val="1028844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Introduction</a:t>
            </a:r>
            <a:endParaRPr lang="en-US" dirty="0"/>
          </a:p>
        </p:txBody>
      </p:sp>
      <p:sp>
        <p:nvSpPr>
          <p:cNvPr id="3" name="Content Placeholder 2"/>
          <p:cNvSpPr>
            <a:spLocks noGrp="1"/>
          </p:cNvSpPr>
          <p:nvPr>
            <p:ph sz="quarter" idx="1"/>
          </p:nvPr>
        </p:nvSpPr>
        <p:spPr/>
        <p:txBody>
          <a:bodyPr/>
          <a:lstStyle/>
          <a:p>
            <a:pPr algn="just"/>
            <a:r>
              <a:rPr lang="en-US" sz="2000" dirty="0">
                <a:latin typeface="Courier New" pitchFamily="49" charset="0"/>
                <a:cs typeface="Courier New" pitchFamily="49" charset="0"/>
              </a:rPr>
              <a:t>Python is an object oriented language. </a:t>
            </a:r>
          </a:p>
          <a:p>
            <a:pPr algn="just"/>
            <a:r>
              <a:rPr lang="en-US" sz="2000" dirty="0">
                <a:latin typeface="Courier New" pitchFamily="49" charset="0"/>
                <a:cs typeface="Courier New" pitchFamily="49" charset="0"/>
              </a:rPr>
              <a:t>Object oriented languages helps programmer to reduce complexity of programs </a:t>
            </a:r>
          </a:p>
          <a:p>
            <a:pPr algn="just"/>
            <a:r>
              <a:rPr lang="en-US" sz="2000" dirty="0">
                <a:latin typeface="Courier New" pitchFamily="49" charset="0"/>
                <a:cs typeface="Courier New" pitchFamily="49" charset="0"/>
              </a:rPr>
              <a:t>The general concept of object oriented programming language is about </a:t>
            </a:r>
            <a:r>
              <a:rPr lang="en-US" sz="2000" b="1" dirty="0">
                <a:latin typeface="Courier New" pitchFamily="49" charset="0"/>
                <a:cs typeface="Courier New" pitchFamily="49" charset="0"/>
              </a:rPr>
              <a:t>class. </a:t>
            </a:r>
          </a:p>
          <a:p>
            <a:pPr algn="just"/>
            <a:r>
              <a:rPr lang="en-US" sz="2000" dirty="0">
                <a:latin typeface="Courier New" pitchFamily="49" charset="0"/>
                <a:cs typeface="Courier New" pitchFamily="49" charset="0"/>
              </a:rPr>
              <a:t>The </a:t>
            </a:r>
            <a:r>
              <a:rPr lang="en-US" sz="2000" b="1" dirty="0">
                <a:latin typeface="Courier New" pitchFamily="49" charset="0"/>
                <a:cs typeface="Courier New" pitchFamily="49" charset="0"/>
              </a:rPr>
              <a:t>class</a:t>
            </a:r>
            <a:r>
              <a:rPr lang="en-US" sz="2000" dirty="0">
                <a:latin typeface="Courier New" pitchFamily="49" charset="0"/>
                <a:cs typeface="Courier New" pitchFamily="49" charset="0"/>
              </a:rPr>
              <a:t> is just another name for a</a:t>
            </a:r>
            <a:r>
              <a:rPr lang="en-US" sz="2000" b="1" dirty="0">
                <a:latin typeface="Courier New" pitchFamily="49" charset="0"/>
                <a:cs typeface="Courier New" pitchFamily="49" charset="0"/>
              </a:rPr>
              <a:t> type</a:t>
            </a:r>
            <a:r>
              <a:rPr lang="en-US" sz="2000" dirty="0">
                <a:latin typeface="Courier New" pitchFamily="49" charset="0"/>
                <a:cs typeface="Courier New" pitchFamily="49" charset="0"/>
              </a:rPr>
              <a:t> in python.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latin typeface="Courier New" pitchFamily="49" charset="0"/>
                <a:cs typeface="Courier New" pitchFamily="49" charset="0"/>
              </a:rPr>
              <a:t>Where as Objects are instances of a class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chemeClr val="tx1"/>
                </a:solidFill>
                <a:latin typeface="Courier New" pitchFamily="49" charset="0"/>
                <a:cs typeface="Courier New" pitchFamily="49" charset="0"/>
              </a:rPr>
              <a:t>An object is a container of data: attributes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chemeClr val="tx1"/>
                </a:solidFill>
                <a:latin typeface="Courier New" pitchFamily="49" charset="0"/>
                <a:cs typeface="Courier New" pitchFamily="49" charset="0"/>
              </a:rPr>
              <a:t>An object has associated functions: methods</a:t>
            </a:r>
          </a:p>
          <a:p>
            <a:pPr algn="just"/>
            <a:endParaRPr lang="en-US" sz="2000" dirty="0">
              <a:latin typeface="Courier New" pitchFamily="49" charset="0"/>
              <a:cs typeface="Courier New" pitchFamily="49" charset="0"/>
            </a:endParaRPr>
          </a:p>
          <a:p>
            <a:pPr marL="0" indent="0">
              <a:buNone/>
            </a:pPr>
            <a:endParaRPr lang="en-US" dirty="0"/>
          </a:p>
        </p:txBody>
      </p:sp>
    </p:spTree>
    <p:extLst>
      <p:ext uri="{BB962C8B-B14F-4D97-AF65-F5344CB8AC3E}">
        <p14:creationId xmlns:p14="http://schemas.microsoft.com/office/powerpoint/2010/main" val="2520721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br>
              <a:rPr lang="en-US" dirty="0"/>
            </a:br>
            <a:r>
              <a:rPr lang="en-US" b="1" dirty="0"/>
              <a:t>Defining Classes</a:t>
            </a:r>
            <a:endParaRPr lang="en-US" dirty="0"/>
          </a:p>
        </p:txBody>
      </p:sp>
      <p:sp>
        <p:nvSpPr>
          <p:cNvPr id="3" name="Content Placeholder 2"/>
          <p:cNvSpPr>
            <a:spLocks noGrp="1"/>
          </p:cNvSpPr>
          <p:nvPr>
            <p:ph sz="quarter" idx="1"/>
          </p:nvPr>
        </p:nvSpPr>
        <p:spPr/>
        <p:txBody>
          <a:bodyPr/>
          <a:lstStyle/>
          <a:p>
            <a:pPr algn="just"/>
            <a:r>
              <a:rPr lang="en-US" sz="1800" dirty="0">
                <a:latin typeface="Courier New" pitchFamily="49" charset="0"/>
                <a:cs typeface="Courier New" pitchFamily="49" charset="0"/>
              </a:rPr>
              <a:t>The class is just another name for type in python. </a:t>
            </a:r>
          </a:p>
          <a:p>
            <a:pPr algn="just"/>
            <a:r>
              <a:rPr lang="en-US" sz="1800" dirty="0">
                <a:latin typeface="Courier New" pitchFamily="49" charset="0"/>
                <a:cs typeface="Courier New" pitchFamily="49" charset="0"/>
              </a:rPr>
              <a:t>The class may contain data in the form of</a:t>
            </a:r>
            <a:r>
              <a:rPr lang="en-US" sz="1800" b="1" dirty="0">
                <a:latin typeface="Courier New" pitchFamily="49" charset="0"/>
                <a:cs typeface="Courier New" pitchFamily="49" charset="0"/>
              </a:rPr>
              <a:t> fields</a:t>
            </a:r>
            <a:r>
              <a:rPr lang="en-US" sz="1800" dirty="0">
                <a:latin typeface="Courier New" pitchFamily="49" charset="0"/>
                <a:cs typeface="Courier New" pitchFamily="49" charset="0"/>
              </a:rPr>
              <a:t>. </a:t>
            </a:r>
          </a:p>
          <a:p>
            <a:pPr algn="just"/>
            <a:r>
              <a:rPr lang="en-US" sz="1800" dirty="0">
                <a:latin typeface="Courier New" pitchFamily="49" charset="0"/>
                <a:cs typeface="Courier New" pitchFamily="49" charset="0"/>
              </a:rPr>
              <a:t>Fields are also called as </a:t>
            </a:r>
            <a:r>
              <a:rPr lang="en-US" sz="1800" b="1" dirty="0">
                <a:latin typeface="Courier New" pitchFamily="49" charset="0"/>
                <a:cs typeface="Courier New" pitchFamily="49" charset="0"/>
              </a:rPr>
              <a:t>attributes</a:t>
            </a:r>
            <a:r>
              <a:rPr lang="en-US" sz="1800" dirty="0">
                <a:latin typeface="Courier New" pitchFamily="49" charset="0"/>
                <a:cs typeface="Courier New" pitchFamily="49" charset="0"/>
              </a:rPr>
              <a:t> and code in the form of </a:t>
            </a:r>
            <a:r>
              <a:rPr lang="en-US" sz="1800" b="1" dirty="0">
                <a:latin typeface="Courier New" pitchFamily="49" charset="0"/>
                <a:cs typeface="Courier New" pitchFamily="49" charset="0"/>
              </a:rPr>
              <a:t>procedure</a:t>
            </a:r>
            <a:r>
              <a:rPr lang="en-US" sz="1800" dirty="0">
                <a:latin typeface="Courier New" pitchFamily="49" charset="0"/>
                <a:cs typeface="Courier New" pitchFamily="49" charset="0"/>
              </a:rPr>
              <a:t> known as </a:t>
            </a:r>
            <a:r>
              <a:rPr lang="en-US" sz="1800" b="1" dirty="0">
                <a:latin typeface="Courier New" pitchFamily="49" charset="0"/>
                <a:cs typeface="Courier New" pitchFamily="49" charset="0"/>
              </a:rPr>
              <a:t>methods</a:t>
            </a:r>
            <a:r>
              <a:rPr lang="en-US" sz="1800" dirty="0">
                <a:latin typeface="Courier New" pitchFamily="49" charset="0"/>
                <a:cs typeface="Courier New" pitchFamily="49" charset="0"/>
              </a:rPr>
              <a:t>.  </a:t>
            </a:r>
          </a:p>
          <a:p>
            <a:pPr marL="0" indent="0" algn="just">
              <a:buNone/>
            </a:pPr>
            <a:r>
              <a:rPr lang="en-US" sz="1600" dirty="0">
                <a:latin typeface="Courier New" pitchFamily="49" charset="0"/>
                <a:cs typeface="Courier New" pitchFamily="49" charset="0"/>
              </a:rPr>
              <a:t>     </a:t>
            </a:r>
          </a:p>
          <a:p>
            <a:pPr marL="0" indent="0" algn="just">
              <a:buNone/>
            </a:pPr>
            <a:r>
              <a:rPr lang="en-US" sz="1600" dirty="0">
                <a:latin typeface="Courier New" pitchFamily="49" charset="0"/>
                <a:cs typeface="Courier New" pitchFamily="49" charset="0"/>
              </a:rPr>
              <a:t>The Syntax for defining Class is as follows </a:t>
            </a:r>
          </a:p>
          <a:p>
            <a:pPr marL="0" indent="0" algn="just">
              <a:buNone/>
            </a:pPr>
            <a:endParaRPr lang="en-US" sz="1800" dirty="0">
              <a:latin typeface="Courier New" pitchFamily="49" charset="0"/>
              <a:cs typeface="Courier New" pitchFamily="49" charset="0"/>
            </a:endParaRPr>
          </a:p>
          <a:p>
            <a:pPr marL="0" indent="0" algn="just">
              <a:buNone/>
            </a:pPr>
            <a:endParaRPr lang="en-US" sz="2000" b="1" dirty="0">
              <a:latin typeface="Courier New" pitchFamily="49" charset="0"/>
              <a:cs typeface="Courier New" pitchFamily="49" charset="0"/>
            </a:endParaRPr>
          </a:p>
          <a:p>
            <a:pPr marL="0" indent="0" algn="just">
              <a:buNone/>
            </a:pPr>
            <a:endParaRPr lang="en-US" sz="2000" dirty="0">
              <a:latin typeface="Courier New" pitchFamily="49" charset="0"/>
              <a:cs typeface="Courier New"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072672555"/>
              </p:ext>
            </p:extLst>
          </p:nvPr>
        </p:nvGraphicFramePr>
        <p:xfrm>
          <a:off x="1524000" y="3276600"/>
          <a:ext cx="6096000" cy="13106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929640">
                <a:tc>
                  <a:txBody>
                    <a:bodyPr/>
                    <a:lstStyle/>
                    <a:p>
                      <a:r>
                        <a:rPr kumimoji="0" lang="en-US" sz="1600" b="0" kern="1200" dirty="0">
                          <a:solidFill>
                            <a:schemeClr val="tx1"/>
                          </a:solidFill>
                          <a:effectLst/>
                          <a:latin typeface="Courier New" pitchFamily="49" charset="0"/>
                          <a:ea typeface="+mn-ea"/>
                          <a:cs typeface="Courier New" pitchFamily="49" charset="0"/>
                        </a:rPr>
                        <a:t>Class </a:t>
                      </a:r>
                      <a:r>
                        <a:rPr kumimoji="0" lang="en-US" sz="1600" b="0" kern="1200" dirty="0" err="1">
                          <a:solidFill>
                            <a:schemeClr val="tx1"/>
                          </a:solidFill>
                          <a:effectLst/>
                          <a:latin typeface="Courier New" pitchFamily="49" charset="0"/>
                          <a:ea typeface="+mn-ea"/>
                          <a:cs typeface="Courier New" pitchFamily="49" charset="0"/>
                        </a:rPr>
                        <a:t>Class_Name</a:t>
                      </a:r>
                      <a:r>
                        <a:rPr kumimoji="0" lang="en-US" sz="1600" b="0" kern="1200" dirty="0">
                          <a:solidFill>
                            <a:schemeClr val="tx1"/>
                          </a:solidFill>
                          <a:effectLst/>
                          <a:latin typeface="Courier New" pitchFamily="49" charset="0"/>
                          <a:ea typeface="+mn-ea"/>
                          <a:cs typeface="Courier New" pitchFamily="49" charset="0"/>
                        </a:rPr>
                        <a:t>:</a:t>
                      </a:r>
                    </a:p>
                    <a:p>
                      <a:r>
                        <a:rPr kumimoji="0" lang="en-US" sz="1600" b="0" kern="1200" dirty="0">
                          <a:solidFill>
                            <a:schemeClr val="tx1"/>
                          </a:solidFill>
                          <a:effectLst/>
                          <a:latin typeface="Courier New" pitchFamily="49" charset="0"/>
                          <a:ea typeface="+mn-ea"/>
                          <a:cs typeface="Courier New" pitchFamily="49" charset="0"/>
                        </a:rPr>
                        <a:t>    Initializer</a:t>
                      </a:r>
                    </a:p>
                    <a:p>
                      <a:r>
                        <a:rPr kumimoji="0" lang="en-US" sz="1600" b="0" kern="1200" dirty="0">
                          <a:solidFill>
                            <a:schemeClr val="tx1"/>
                          </a:solidFill>
                          <a:effectLst/>
                          <a:latin typeface="Courier New" pitchFamily="49" charset="0"/>
                          <a:ea typeface="+mn-ea"/>
                          <a:cs typeface="Courier New" pitchFamily="49" charset="0"/>
                        </a:rPr>
                        <a:t>    attributes</a:t>
                      </a:r>
                    </a:p>
                    <a:p>
                      <a:r>
                        <a:rPr kumimoji="0" lang="en-US" sz="1600" b="0" kern="1200" dirty="0">
                          <a:solidFill>
                            <a:schemeClr val="tx1"/>
                          </a:solidFill>
                          <a:effectLst/>
                          <a:latin typeface="Courier New" pitchFamily="49" charset="0"/>
                          <a:ea typeface="+mn-ea"/>
                          <a:cs typeface="Courier New" pitchFamily="49" charset="0"/>
                        </a:rPr>
                        <a:t>    methods()</a:t>
                      </a:r>
                    </a:p>
                    <a:p>
                      <a:r>
                        <a:rPr kumimoji="0" lang="en-US" sz="1600" b="0" kern="1200" baseline="0" dirty="0">
                          <a:solidFill>
                            <a:schemeClr val="tx1"/>
                          </a:solidFill>
                          <a:effectLst/>
                          <a:latin typeface="Courier New" pitchFamily="49" charset="0"/>
                          <a:ea typeface="+mn-ea"/>
                          <a:cs typeface="Courier New" pitchFamily="49" charset="0"/>
                        </a:rPr>
                        <a:t>       statements</a:t>
                      </a:r>
                      <a:endParaRPr kumimoji="0" lang="en-US" sz="1600" b="0" kern="1200" dirty="0">
                        <a:solidFill>
                          <a:schemeClr val="tx1"/>
                        </a:solidFill>
                        <a:effectLst/>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57711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class program </a:t>
            </a:r>
          </a:p>
        </p:txBody>
      </p:sp>
      <p:sp>
        <p:nvSpPr>
          <p:cNvPr id="3" name="Content Placeholder 2"/>
          <p:cNvSpPr>
            <a:spLocks noGrp="1"/>
          </p:cNvSpPr>
          <p:nvPr>
            <p:ph sz="quarter" idx="1"/>
          </p:nvPr>
        </p:nvSpPr>
        <p:spPr/>
        <p:txBody>
          <a:bodyPr/>
          <a:lstStyle/>
          <a:p>
            <a:pPr marL="0" indent="0">
              <a:buNone/>
            </a:pPr>
            <a:r>
              <a:rPr lang="en-US" sz="1800" dirty="0">
                <a:latin typeface="Courier New" pitchFamily="49" charset="0"/>
                <a:cs typeface="Courier New" pitchFamily="49" charset="0"/>
              </a:rPr>
              <a:t>Write a simple class program and print the message </a:t>
            </a:r>
            <a:r>
              <a:rPr lang="en-US" sz="1800" b="1" dirty="0">
                <a:latin typeface="Courier New" pitchFamily="49" charset="0"/>
                <a:cs typeface="Courier New" pitchFamily="49" charset="0"/>
              </a:rPr>
              <a:t>“Welcome to Classes”.</a:t>
            </a:r>
          </a:p>
          <a:p>
            <a:pPr marL="0" indent="0">
              <a:buNone/>
            </a:pPr>
            <a:endParaRPr lang="en-US" sz="2000" b="1" dirty="0">
              <a:latin typeface="Courier New" pitchFamily="49" charset="0"/>
              <a:cs typeface="Courier New" pitchFamily="49" charset="0"/>
            </a:endParaRPr>
          </a:p>
          <a:p>
            <a:pPr marL="0" indent="0">
              <a:buNone/>
            </a:pPr>
            <a:endParaRPr lang="en-US" sz="2000" b="1" dirty="0">
              <a:latin typeface="Courier New" pitchFamily="49" charset="0"/>
              <a:cs typeface="Courier New" pitchFamily="49" charset="0"/>
            </a:endParaRPr>
          </a:p>
          <a:p>
            <a:pPr marL="0" indent="0">
              <a:buNone/>
            </a:pPr>
            <a:r>
              <a:rPr lang="en-US" sz="2000" b="1" dirty="0">
                <a:latin typeface="Courier New" pitchFamily="49" charset="0"/>
                <a:cs typeface="Courier New" pitchFamily="49" charset="0"/>
              </a:rPr>
              <a:t>   </a:t>
            </a:r>
          </a:p>
          <a:p>
            <a:pPr marL="0" indent="0">
              <a:buNone/>
            </a:pPr>
            <a:endParaRPr lang="en-US" sz="1800" b="1" dirty="0">
              <a:latin typeface="Courier New" pitchFamily="49" charset="0"/>
              <a:cs typeface="Courier New" pitchFamily="49" charset="0"/>
            </a:endParaRPr>
          </a:p>
          <a:p>
            <a:pPr marL="0" indent="0">
              <a:buNone/>
            </a:pPr>
            <a:endParaRPr lang="en-US" sz="1800" b="1" dirty="0">
              <a:latin typeface="Courier New" pitchFamily="49" charset="0"/>
              <a:cs typeface="Courier New" pitchFamily="49" charset="0"/>
            </a:endParaRPr>
          </a:p>
          <a:p>
            <a:pPr marL="0" indent="0">
              <a:buNone/>
            </a:pPr>
            <a:endParaRPr lang="en-US" sz="1800" b="1" dirty="0">
              <a:latin typeface="Courier New" pitchFamily="49" charset="0"/>
              <a:cs typeface="Courier New" pitchFamily="49" charset="0"/>
            </a:endParaRPr>
          </a:p>
          <a:p>
            <a:pPr marL="0" indent="0">
              <a:buNone/>
            </a:pPr>
            <a:endParaRPr lang="en-US" sz="1800" b="1" dirty="0">
              <a:latin typeface="Courier New" pitchFamily="49" charset="0"/>
              <a:cs typeface="Courier New" pitchFamily="49" charset="0"/>
            </a:endParaRPr>
          </a:p>
          <a:p>
            <a:pPr marL="0" indent="0">
              <a:buNone/>
            </a:pPr>
            <a:endParaRPr lang="en-US" sz="1800" b="1" dirty="0">
              <a:latin typeface="Courier New" pitchFamily="49" charset="0"/>
              <a:cs typeface="Courier New"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251541732"/>
              </p:ext>
            </p:extLst>
          </p:nvPr>
        </p:nvGraphicFramePr>
        <p:xfrm>
          <a:off x="1524000" y="2438400"/>
          <a:ext cx="6096000" cy="286512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695960">
                <a:tc>
                  <a:txBody>
                    <a:bodyPr/>
                    <a:lstStyle/>
                    <a:p>
                      <a:r>
                        <a:rPr lang="en-US" sz="1600" b="0" dirty="0">
                          <a:solidFill>
                            <a:schemeClr val="tx1"/>
                          </a:solidFill>
                          <a:latin typeface="Courier New" pitchFamily="49" charset="0"/>
                          <a:cs typeface="Courier New" pitchFamily="49" charset="0"/>
                        </a:rPr>
                        <a:t>class </a:t>
                      </a:r>
                      <a:r>
                        <a:rPr lang="en-US" sz="1600" b="0" dirty="0" err="1">
                          <a:solidFill>
                            <a:schemeClr val="tx1"/>
                          </a:solidFill>
                          <a:latin typeface="Courier New" pitchFamily="49" charset="0"/>
                          <a:cs typeface="Courier New" pitchFamily="49" charset="0"/>
                        </a:rPr>
                        <a:t>MyFirstClassProgram</a:t>
                      </a:r>
                      <a:r>
                        <a:rPr lang="en-US" sz="1600" b="0" dirty="0">
                          <a:solidFill>
                            <a:schemeClr val="tx1"/>
                          </a:solidFill>
                          <a:latin typeface="Courier New" pitchFamily="49" charset="0"/>
                          <a:cs typeface="Courier New" pitchFamily="49" charset="0"/>
                        </a:rPr>
                        <a:t>:</a:t>
                      </a:r>
                    </a:p>
                    <a:p>
                      <a:r>
                        <a:rPr lang="en-US" sz="1600" b="0" dirty="0">
                          <a:solidFill>
                            <a:schemeClr val="tx1"/>
                          </a:solidFill>
                          <a:latin typeface="Courier New" pitchFamily="49" charset="0"/>
                          <a:cs typeface="Courier New" pitchFamily="49" charset="0"/>
                        </a:rPr>
                        <a:t>    print(' Welcome to Classes')</a:t>
                      </a:r>
                    </a:p>
                    <a:p>
                      <a:r>
                        <a:rPr lang="en-US" sz="1600" b="0" dirty="0">
                          <a:solidFill>
                            <a:schemeClr val="tx1"/>
                          </a:solidFill>
                          <a:latin typeface="Courier New" pitchFamily="49" charset="0"/>
                          <a:cs typeface="Courier New" pitchFamily="49" charset="0"/>
                        </a:rPr>
                        <a:t>C=</a:t>
                      </a:r>
                      <a:r>
                        <a:rPr lang="en-US" sz="1600" b="0" dirty="0" err="1">
                          <a:solidFill>
                            <a:schemeClr val="tx1"/>
                          </a:solidFill>
                          <a:latin typeface="Courier New" pitchFamily="49" charset="0"/>
                          <a:cs typeface="Courier New" pitchFamily="49" charset="0"/>
                        </a:rPr>
                        <a:t>MyFirstClassProgram</a:t>
                      </a:r>
                      <a:r>
                        <a:rPr lang="en-US" sz="1600" b="0" dirty="0">
                          <a:solidFill>
                            <a:schemeClr val="tx1"/>
                          </a:solidFill>
                          <a:latin typeface="Courier New" pitchFamily="49" charset="0"/>
                          <a:cs typeface="Courier New" pitchFamily="49" charset="0"/>
                        </a:rPr>
                        <a:t>()     #Instance of class.</a:t>
                      </a:r>
                    </a:p>
                    <a:p>
                      <a:r>
                        <a:rPr lang="en-US" sz="1600" b="0" dirty="0">
                          <a:solidFill>
                            <a:schemeClr val="tx1"/>
                          </a:solidFill>
                          <a:latin typeface="Courier New" pitchFamily="49" charset="0"/>
                          <a:cs typeface="Courier New" pitchFamily="49" charset="0"/>
                        </a:rPr>
                        <a:t>print(C)</a:t>
                      </a:r>
                    </a:p>
                    <a:p>
                      <a:endParaRPr lang="en-US" sz="1400" b="0" dirty="0">
                        <a:solidFill>
                          <a:schemeClr val="tx1"/>
                        </a:solidFill>
                        <a:latin typeface="Courier New" pitchFamily="49" charset="0"/>
                        <a:cs typeface="Courier New" pitchFamily="49" charset="0"/>
                      </a:endParaRPr>
                    </a:p>
                    <a:p>
                      <a:r>
                        <a:rPr lang="en-US" sz="1600" b="1" u="sng" dirty="0">
                          <a:solidFill>
                            <a:schemeClr val="tx1"/>
                          </a:solidFill>
                          <a:latin typeface="Courier New" pitchFamily="49" charset="0"/>
                          <a:cs typeface="Courier New" pitchFamily="49" charset="0"/>
                        </a:rPr>
                        <a:t>Output:</a:t>
                      </a:r>
                    </a:p>
                    <a:p>
                      <a:endParaRPr lang="en-US" sz="1600" b="1" u="sng" dirty="0">
                        <a:solidFill>
                          <a:schemeClr val="tx1"/>
                        </a:solidFill>
                        <a:latin typeface="Courier New" pitchFamily="49" charset="0"/>
                        <a:cs typeface="Courier New" pitchFamily="49" charset="0"/>
                      </a:endParaRPr>
                    </a:p>
                    <a:p>
                      <a:pPr marL="0" indent="0">
                        <a:buNone/>
                      </a:pPr>
                      <a:r>
                        <a:rPr lang="en-US" sz="1800" b="0" dirty="0">
                          <a:solidFill>
                            <a:schemeClr val="tx1"/>
                          </a:solidFill>
                          <a:latin typeface="Courier New" pitchFamily="49" charset="0"/>
                          <a:cs typeface="Courier New" pitchFamily="49" charset="0"/>
                        </a:rPr>
                        <a:t>Welcome to Classes</a:t>
                      </a:r>
                    </a:p>
                    <a:p>
                      <a:pPr marL="0" indent="0">
                        <a:buNone/>
                      </a:pPr>
                      <a:r>
                        <a:rPr lang="en-US" sz="1800" b="0" dirty="0">
                          <a:solidFill>
                            <a:schemeClr val="tx1"/>
                          </a:solidFill>
                          <a:latin typeface="Courier New" pitchFamily="49" charset="0"/>
                          <a:cs typeface="Courier New" pitchFamily="49" charset="0"/>
                        </a:rPr>
                        <a:t>&lt;__main__.</a:t>
                      </a:r>
                      <a:r>
                        <a:rPr lang="en-US" sz="1800" b="0" dirty="0" err="1">
                          <a:solidFill>
                            <a:schemeClr val="tx1"/>
                          </a:solidFill>
                          <a:latin typeface="Courier New" pitchFamily="49" charset="0"/>
                          <a:cs typeface="Courier New" pitchFamily="49" charset="0"/>
                        </a:rPr>
                        <a:t>MyFirstClassProgram</a:t>
                      </a:r>
                      <a:r>
                        <a:rPr lang="en-US" sz="1800" b="0" dirty="0">
                          <a:solidFill>
                            <a:schemeClr val="tx1"/>
                          </a:solidFill>
                          <a:latin typeface="Courier New" pitchFamily="49" charset="0"/>
                          <a:cs typeface="Courier New" pitchFamily="49" charset="0"/>
                        </a:rPr>
                        <a:t> object at 0x00000000067BF908&gt;</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79454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Adding, Assigning and Accessing values to an Attributes</a:t>
            </a:r>
            <a:endParaRPr lang="en-US" b="1" dirty="0"/>
          </a:p>
        </p:txBody>
      </p:sp>
      <p:sp>
        <p:nvSpPr>
          <p:cNvPr id="3" name="Content Placeholder 2"/>
          <p:cNvSpPr>
            <a:spLocks noGrp="1"/>
          </p:cNvSpPr>
          <p:nvPr>
            <p:ph sz="quarter" idx="1"/>
          </p:nvPr>
        </p:nvSpPr>
        <p:spPr/>
        <p:txBody>
          <a:bodyPr>
            <a:noAutofit/>
          </a:bodyPr>
          <a:lstStyle/>
          <a:p>
            <a:pPr marL="0" indent="0" algn="just">
              <a:buNone/>
            </a:pPr>
            <a:r>
              <a:rPr lang="en-US" sz="1600" b="1" dirty="0">
                <a:latin typeface="Courier New" pitchFamily="49" charset="0"/>
                <a:cs typeface="Courier New" pitchFamily="49" charset="0"/>
              </a:rPr>
              <a:t>Adding attribute to the class</a:t>
            </a:r>
          </a:p>
          <a:p>
            <a:pPr marL="0" indent="0" algn="just">
              <a:buNone/>
            </a:pPr>
            <a:r>
              <a:rPr lang="en-US" sz="1600" dirty="0">
                <a:latin typeface="Courier New" pitchFamily="49" charset="0"/>
                <a:cs typeface="Courier New" pitchFamily="49" charset="0"/>
              </a:rPr>
              <a:t>The syntax to add attribute to the class is as follows </a:t>
            </a:r>
          </a:p>
          <a:p>
            <a:pPr marL="0" indent="0" algn="just">
              <a:buNone/>
            </a:pPr>
            <a:r>
              <a:rPr lang="en-US" sz="1600" dirty="0">
                <a:latin typeface="Courier New" pitchFamily="49" charset="0"/>
                <a:cs typeface="Courier New" pitchFamily="49" charset="0"/>
              </a:rPr>
              <a:t>     class </a:t>
            </a:r>
            <a:r>
              <a:rPr lang="en-US" sz="1600" dirty="0" err="1">
                <a:latin typeface="Courier New" pitchFamily="49" charset="0"/>
                <a:cs typeface="Courier New" pitchFamily="49" charset="0"/>
              </a:rPr>
              <a:t>class_name</a:t>
            </a:r>
            <a:r>
              <a:rPr lang="en-US" sz="1600" dirty="0">
                <a:latin typeface="Courier New" pitchFamily="49" charset="0"/>
                <a:cs typeface="Courier New" pitchFamily="49" charset="0"/>
              </a:rPr>
              <a:t>:</a:t>
            </a:r>
          </a:p>
          <a:p>
            <a:pPr marL="0" indent="0" algn="just">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attribute_name</a:t>
            </a:r>
            <a:r>
              <a:rPr lang="en-US" sz="1600" dirty="0">
                <a:latin typeface="Courier New" pitchFamily="49" charset="0"/>
                <a:cs typeface="Courier New" pitchFamily="49" charset="0"/>
              </a:rPr>
              <a:t> = value </a:t>
            </a:r>
          </a:p>
          <a:p>
            <a:pPr marL="0" indent="0" algn="just">
              <a:buNone/>
            </a:pPr>
            <a:r>
              <a:rPr lang="en-US" sz="1600" dirty="0">
                <a:latin typeface="Courier New" pitchFamily="49" charset="0"/>
                <a:cs typeface="Courier New" pitchFamily="49" charset="0"/>
              </a:rPr>
              <a:t>           …………………………………………………………</a:t>
            </a:r>
          </a:p>
          <a:p>
            <a:pPr marL="0" indent="0" algn="just">
              <a:buNone/>
            </a:pPr>
            <a:r>
              <a:rPr lang="en-US" sz="1600" dirty="0">
                <a:latin typeface="Courier New" pitchFamily="49" charset="0"/>
                <a:cs typeface="Courier New" pitchFamily="49" charset="0"/>
              </a:rPr>
              <a:t>	     ………………………………………………………… </a:t>
            </a:r>
          </a:p>
          <a:p>
            <a:pPr marL="0" indent="0" algn="just">
              <a:buNone/>
            </a:pPr>
            <a:r>
              <a:rPr lang="en-US" sz="1600" b="1" dirty="0">
                <a:latin typeface="Courier New" pitchFamily="49" charset="0"/>
                <a:cs typeface="Courier New" pitchFamily="49" charset="0"/>
              </a:rPr>
              <a:t>Accessing attributes of a class </a:t>
            </a:r>
          </a:p>
          <a:p>
            <a:pPr marL="0" indent="0" algn="just">
              <a:buNone/>
            </a:pPr>
            <a:endParaRPr lang="en-US" sz="1600" dirty="0">
              <a:latin typeface="Courier New" pitchFamily="49" charset="0"/>
              <a:cs typeface="Courier New" pitchFamily="49" charset="0"/>
            </a:endParaRPr>
          </a:p>
          <a:p>
            <a:pPr marL="0" indent="0" algn="just">
              <a:buNone/>
            </a:pPr>
            <a:r>
              <a:rPr lang="en-US" sz="1600" dirty="0">
                <a:latin typeface="Courier New" pitchFamily="49" charset="0"/>
                <a:cs typeface="Courier New" pitchFamily="49" charset="0"/>
              </a:rPr>
              <a:t>The following syntax is used to access attributes of  a class </a:t>
            </a:r>
          </a:p>
          <a:p>
            <a:pPr marL="0" indent="0" algn="just">
              <a:buNone/>
            </a:pPr>
            <a:r>
              <a:rPr lang="en-US" sz="1600" dirty="0">
                <a:latin typeface="Courier New" pitchFamily="49" charset="0"/>
                <a:cs typeface="Courier New" pitchFamily="49" charset="0"/>
              </a:rPr>
              <a:t>           </a:t>
            </a:r>
            <a:r>
              <a:rPr lang="en-US" sz="1600" dirty="0">
                <a:latin typeface="Courier New"/>
                <a:ea typeface="Times New Roman"/>
              </a:rPr>
              <a:t>&lt;object&gt;.&lt;attribute&gt;</a:t>
            </a:r>
          </a:p>
          <a:p>
            <a:pPr marL="0" indent="0" algn="just">
              <a:buNone/>
            </a:pPr>
            <a:endParaRPr lang="en-US" sz="1600" b="1" dirty="0">
              <a:latin typeface="Courier New" pitchFamily="49" charset="0"/>
              <a:cs typeface="Courier New" pitchFamily="49" charset="0"/>
            </a:endParaRPr>
          </a:p>
          <a:p>
            <a:pPr marL="0" indent="0" algn="just">
              <a:buNone/>
            </a:pPr>
            <a:r>
              <a:rPr lang="en-US" sz="1600" b="1" dirty="0">
                <a:latin typeface="Courier New" pitchFamily="49" charset="0"/>
                <a:cs typeface="Courier New" pitchFamily="49" charset="0"/>
              </a:rPr>
              <a:t>Assigning values to an  attributes outside the class </a:t>
            </a:r>
          </a:p>
          <a:p>
            <a:pPr marL="0" indent="0" algn="just">
              <a:buNone/>
            </a:pPr>
            <a:r>
              <a:rPr lang="en-US" sz="1600" b="1" dirty="0">
                <a:latin typeface="Courier New" pitchFamily="49" charset="0"/>
                <a:cs typeface="Courier New" pitchFamily="49" charset="0"/>
              </a:rPr>
              <a:t>            </a:t>
            </a:r>
            <a:r>
              <a:rPr lang="en-US" sz="1600" dirty="0">
                <a:latin typeface="Courier New" pitchFamily="49" charset="0"/>
                <a:cs typeface="Courier New" pitchFamily="49" charset="0"/>
              </a:rPr>
              <a:t> &lt;object&gt;.attribute = Value    </a:t>
            </a:r>
          </a:p>
          <a:p>
            <a:pPr marL="0" indent="0" algn="just">
              <a:buNone/>
            </a:pPr>
            <a:endParaRPr lang="en-US" sz="1600" b="1" dirty="0">
              <a:latin typeface="Courier New" pitchFamily="49" charset="0"/>
              <a:cs typeface="Courier New" pitchFamily="49" charset="0"/>
            </a:endParaRPr>
          </a:p>
          <a:p>
            <a:pPr marL="0" indent="0" algn="just">
              <a:buNone/>
            </a:pPr>
            <a:r>
              <a:rPr lang="en-US" sz="1600" b="1" dirty="0">
                <a:latin typeface="Courier New" pitchFamily="49" charset="0"/>
                <a:cs typeface="Courier New" pitchFamily="49" charset="0"/>
              </a:rPr>
              <a:t>              </a:t>
            </a:r>
          </a:p>
          <a:p>
            <a:pPr marL="0" indent="0" algn="just">
              <a:buNone/>
            </a:pPr>
            <a:r>
              <a:rPr lang="en-US" sz="1600" dirty="0">
                <a:latin typeface="Courier New" pitchFamily="49" charset="0"/>
                <a:cs typeface="Courier New" pitchFamily="49" charset="0"/>
              </a:rPr>
              <a:t>            </a:t>
            </a:r>
          </a:p>
          <a:p>
            <a:pPr marL="0" indent="0" algn="just">
              <a:buNone/>
            </a:pPr>
            <a:r>
              <a:rPr lang="en-US" sz="1600" dirty="0">
                <a:latin typeface="Courier New" pitchFamily="49" charset="0"/>
                <a:cs typeface="Courier New" pitchFamily="49" charset="0"/>
              </a:rPr>
              <a:t>         </a:t>
            </a:r>
          </a:p>
          <a:p>
            <a:pPr marL="0" indent="0" algn="just">
              <a:buNone/>
            </a:pPr>
            <a:r>
              <a:rPr lang="en-US" sz="1600" dirty="0">
                <a:latin typeface="Courier New" pitchFamily="49" charset="0"/>
                <a:cs typeface="Courier New" pitchFamily="49" charset="0"/>
              </a:rPr>
              <a:t> </a:t>
            </a:r>
          </a:p>
          <a:p>
            <a:pPr marL="0" indent="0" algn="just">
              <a:buNone/>
            </a:pPr>
            <a:r>
              <a:rPr lang="en-US" sz="1600" dirty="0">
                <a:latin typeface="Courier New" pitchFamily="49" charset="0"/>
                <a:cs typeface="Courier New" pitchFamily="49" charset="0"/>
              </a:rPr>
              <a:t>           </a:t>
            </a:r>
          </a:p>
        </p:txBody>
      </p:sp>
    </p:spTree>
    <p:extLst>
      <p:ext uri="{BB962C8B-B14F-4D97-AF65-F5344CB8AC3E}">
        <p14:creationId xmlns:p14="http://schemas.microsoft.com/office/powerpoint/2010/main" val="832009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lstStyle/>
          <a:p>
            <a:r>
              <a:rPr lang="en-US" sz="2800" b="1" dirty="0"/>
              <a:t>Example:</a:t>
            </a:r>
            <a:endParaRPr lang="en-US" b="1" dirty="0"/>
          </a:p>
        </p:txBody>
      </p:sp>
      <p:sp>
        <p:nvSpPr>
          <p:cNvPr id="3" name="Content Placeholder 2"/>
          <p:cNvSpPr>
            <a:spLocks noGrp="1"/>
          </p:cNvSpPr>
          <p:nvPr>
            <p:ph sz="quarter" idx="1"/>
          </p:nvPr>
        </p:nvSpPr>
        <p:spPr/>
        <p:txBody>
          <a:bodyPr/>
          <a:lstStyle/>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39160321"/>
              </p:ext>
            </p:extLst>
          </p:nvPr>
        </p:nvGraphicFramePr>
        <p:xfrm>
          <a:off x="914400" y="1264920"/>
          <a:ext cx="7924800" cy="5486400"/>
        </p:xfrm>
        <a:graphic>
          <a:graphicData uri="http://schemas.openxmlformats.org/drawingml/2006/table">
            <a:tbl>
              <a:tblPr firstRow="1" bandRow="1">
                <a:tableStyleId>{5C22544A-7EE6-4342-B048-85BDC9FD1C3A}</a:tableStyleId>
              </a:tblPr>
              <a:tblGrid>
                <a:gridCol w="7924800">
                  <a:extLst>
                    <a:ext uri="{9D8B030D-6E8A-4147-A177-3AD203B41FA5}">
                      <a16:colId xmlns:a16="http://schemas.microsoft.com/office/drawing/2014/main" val="20000"/>
                    </a:ext>
                  </a:extLst>
                </a:gridCol>
              </a:tblGrid>
              <a:tr h="5440680">
                <a:tc>
                  <a:txBody>
                    <a:bodyPr/>
                    <a:lstStyle/>
                    <a:p>
                      <a:r>
                        <a:rPr lang="en-US" sz="1600" b="0" dirty="0">
                          <a:solidFill>
                            <a:schemeClr val="tx1"/>
                          </a:solidFill>
                          <a:latin typeface="Courier New" pitchFamily="49" charset="0"/>
                          <a:cs typeface="Courier New" pitchFamily="49" charset="0"/>
                        </a:rPr>
                        <a:t>class Rectangle:</a:t>
                      </a:r>
                    </a:p>
                    <a:p>
                      <a:r>
                        <a:rPr lang="en-US" sz="1600" b="0" dirty="0">
                          <a:solidFill>
                            <a:schemeClr val="tx1"/>
                          </a:solidFill>
                          <a:latin typeface="Courier New" pitchFamily="49" charset="0"/>
                          <a:cs typeface="Courier New" pitchFamily="49" charset="0"/>
                        </a:rPr>
                        <a:t>    length=0;         </a:t>
                      </a:r>
                      <a:r>
                        <a:rPr lang="en-US" sz="1600" b="1" dirty="0">
                          <a:solidFill>
                            <a:schemeClr val="tx1"/>
                          </a:solidFill>
                          <a:latin typeface="Courier New" pitchFamily="49" charset="0"/>
                          <a:cs typeface="Courier New" pitchFamily="49" charset="0"/>
                        </a:rPr>
                        <a:t>#Attribute  length</a:t>
                      </a:r>
                    </a:p>
                    <a:p>
                      <a:r>
                        <a:rPr lang="en-US" sz="1600" b="0" dirty="0">
                          <a:solidFill>
                            <a:schemeClr val="tx1"/>
                          </a:solidFill>
                          <a:latin typeface="Courier New" pitchFamily="49" charset="0"/>
                          <a:cs typeface="Courier New" pitchFamily="49" charset="0"/>
                        </a:rPr>
                        <a:t>    breadth=0;        </a:t>
                      </a:r>
                      <a:r>
                        <a:rPr lang="en-US" sz="1600" b="1" dirty="0">
                          <a:solidFill>
                            <a:schemeClr val="tx1"/>
                          </a:solidFill>
                          <a:latin typeface="Courier New" pitchFamily="49" charset="0"/>
                          <a:cs typeface="Courier New" pitchFamily="49" charset="0"/>
                        </a:rPr>
                        <a:t>#Attribute  breadth</a:t>
                      </a:r>
                    </a:p>
                    <a:p>
                      <a:r>
                        <a:rPr lang="en-US" sz="1600" b="0" dirty="0">
                          <a:solidFill>
                            <a:schemeClr val="tx1"/>
                          </a:solidFill>
                          <a:latin typeface="Courier New" pitchFamily="49" charset="0"/>
                          <a:cs typeface="Courier New" pitchFamily="49" charset="0"/>
                        </a:rPr>
                        <a:t>R1 = Rectangle ()     </a:t>
                      </a:r>
                      <a:r>
                        <a:rPr lang="en-US" sz="1600" b="1" dirty="0">
                          <a:solidFill>
                            <a:schemeClr val="tx1"/>
                          </a:solidFill>
                          <a:latin typeface="Courier New" pitchFamily="49" charset="0"/>
                          <a:cs typeface="Courier New" pitchFamily="49" charset="0"/>
                        </a:rPr>
                        <a:t>#Instance of a class</a:t>
                      </a:r>
                    </a:p>
                    <a:p>
                      <a:r>
                        <a:rPr lang="en-US" sz="1600" b="0" dirty="0">
                          <a:solidFill>
                            <a:schemeClr val="tx1"/>
                          </a:solidFill>
                          <a:latin typeface="Courier New" pitchFamily="49" charset="0"/>
                          <a:cs typeface="Courier New" pitchFamily="49" charset="0"/>
                        </a:rPr>
                        <a:t>print('Initial values of Attribute')</a:t>
                      </a:r>
                    </a:p>
                    <a:p>
                      <a:r>
                        <a:rPr lang="en-US" sz="1600" b="0" dirty="0">
                          <a:solidFill>
                            <a:schemeClr val="tx1"/>
                          </a:solidFill>
                          <a:latin typeface="Courier New" pitchFamily="49" charset="0"/>
                          <a:cs typeface="Courier New" pitchFamily="49" charset="0"/>
                        </a:rPr>
                        <a:t>print('Length   = ',R1.length)      </a:t>
                      </a:r>
                      <a:r>
                        <a:rPr lang="en-US" sz="1600" b="1" dirty="0">
                          <a:solidFill>
                            <a:schemeClr val="tx1"/>
                          </a:solidFill>
                          <a:latin typeface="Courier New" pitchFamily="49" charset="0"/>
                          <a:cs typeface="Courier New" pitchFamily="49" charset="0"/>
                        </a:rPr>
                        <a:t>#Access attribute </a:t>
                      </a:r>
                      <a:r>
                        <a:rPr lang="en-US" sz="1600" b="0" dirty="0">
                          <a:solidFill>
                            <a:schemeClr val="tx1"/>
                          </a:solidFill>
                          <a:latin typeface="Courier New" pitchFamily="49" charset="0"/>
                          <a:cs typeface="Courier New" pitchFamily="49" charset="0"/>
                        </a:rPr>
                        <a:t>length    </a:t>
                      </a:r>
                    </a:p>
                    <a:p>
                      <a:r>
                        <a:rPr lang="en-US" sz="1600" b="0" dirty="0">
                          <a:solidFill>
                            <a:schemeClr val="tx1"/>
                          </a:solidFill>
                          <a:latin typeface="Courier New" pitchFamily="49" charset="0"/>
                          <a:cs typeface="Courier New" pitchFamily="49" charset="0"/>
                        </a:rPr>
                        <a:t>print('Breadth  = ',R1.breadth)     </a:t>
                      </a:r>
                      <a:r>
                        <a:rPr lang="en-US" sz="1600" b="1" dirty="0">
                          <a:solidFill>
                            <a:schemeClr val="tx1"/>
                          </a:solidFill>
                          <a:latin typeface="Courier New" pitchFamily="49" charset="0"/>
                          <a:cs typeface="Courier New" pitchFamily="49" charset="0"/>
                        </a:rPr>
                        <a:t>#Access attribute </a:t>
                      </a:r>
                      <a:r>
                        <a:rPr lang="en-US" sz="1600" b="0" dirty="0">
                          <a:solidFill>
                            <a:schemeClr val="tx1"/>
                          </a:solidFill>
                          <a:latin typeface="Courier New" pitchFamily="49" charset="0"/>
                          <a:cs typeface="Courier New" pitchFamily="49" charset="0"/>
                        </a:rPr>
                        <a:t>breadth</a:t>
                      </a:r>
                    </a:p>
                    <a:p>
                      <a:r>
                        <a:rPr lang="en-US" sz="1600" b="0" dirty="0">
                          <a:solidFill>
                            <a:schemeClr val="tx1"/>
                          </a:solidFill>
                          <a:latin typeface="Courier New" pitchFamily="49" charset="0"/>
                          <a:cs typeface="Courier New" pitchFamily="49" charset="0"/>
                        </a:rPr>
                        <a:t>print('Area of Rectangle = ',R1.length * R1.breadth )</a:t>
                      </a:r>
                    </a:p>
                    <a:p>
                      <a:r>
                        <a:rPr lang="en-US" sz="1600" b="0" dirty="0">
                          <a:solidFill>
                            <a:schemeClr val="tx1"/>
                          </a:solidFill>
                          <a:latin typeface="Courier New" pitchFamily="49" charset="0"/>
                          <a:cs typeface="Courier New" pitchFamily="49" charset="0"/>
                        </a:rPr>
                        <a:t>R1.length   =  20   </a:t>
                      </a:r>
                      <a:r>
                        <a:rPr lang="en-US" sz="1600" b="1" dirty="0">
                          <a:solidFill>
                            <a:schemeClr val="tx1"/>
                          </a:solidFill>
                          <a:latin typeface="Courier New" pitchFamily="49" charset="0"/>
                          <a:cs typeface="Courier New" pitchFamily="49" charset="0"/>
                        </a:rPr>
                        <a:t>#Assign value to attribute length</a:t>
                      </a:r>
                    </a:p>
                    <a:p>
                      <a:r>
                        <a:rPr lang="en-US" sz="1600" b="0" dirty="0">
                          <a:solidFill>
                            <a:schemeClr val="tx1"/>
                          </a:solidFill>
                          <a:latin typeface="Courier New" pitchFamily="49" charset="0"/>
                          <a:cs typeface="Courier New" pitchFamily="49" charset="0"/>
                        </a:rPr>
                        <a:t>R1.breadth  =  30   </a:t>
                      </a:r>
                      <a:r>
                        <a:rPr lang="en-US" sz="1600" b="1" dirty="0">
                          <a:solidFill>
                            <a:schemeClr val="tx1"/>
                          </a:solidFill>
                          <a:latin typeface="Courier New" pitchFamily="49" charset="0"/>
                          <a:cs typeface="Courier New" pitchFamily="49" charset="0"/>
                        </a:rPr>
                        <a:t>#Assign  value to attribute breadth</a:t>
                      </a:r>
                      <a:r>
                        <a:rPr lang="en-US" sz="1600" b="0" dirty="0">
                          <a:solidFill>
                            <a:schemeClr val="tx1"/>
                          </a:solidFill>
                          <a:latin typeface="Courier New" pitchFamily="49" charset="0"/>
                          <a:cs typeface="Courier New" pitchFamily="49" charset="0"/>
                        </a:rPr>
                        <a:t> </a:t>
                      </a:r>
                    </a:p>
                    <a:p>
                      <a:r>
                        <a:rPr lang="en-US" sz="1600" b="0" dirty="0">
                          <a:solidFill>
                            <a:schemeClr val="tx1"/>
                          </a:solidFill>
                          <a:latin typeface="Courier New" pitchFamily="49" charset="0"/>
                          <a:cs typeface="Courier New" pitchFamily="49" charset="0"/>
                        </a:rPr>
                        <a:t>print('After reassigning the value of attributes')</a:t>
                      </a:r>
                    </a:p>
                    <a:p>
                      <a:r>
                        <a:rPr lang="en-US" sz="1600" b="0" dirty="0">
                          <a:solidFill>
                            <a:schemeClr val="tx1"/>
                          </a:solidFill>
                          <a:latin typeface="Courier New" pitchFamily="49" charset="0"/>
                          <a:cs typeface="Courier New" pitchFamily="49" charset="0"/>
                        </a:rPr>
                        <a:t>print('Length = ',R1.length )</a:t>
                      </a:r>
                    </a:p>
                    <a:p>
                      <a:r>
                        <a:rPr lang="en-US" sz="1600" b="0" dirty="0">
                          <a:solidFill>
                            <a:schemeClr val="tx1"/>
                          </a:solidFill>
                          <a:latin typeface="Courier New" pitchFamily="49" charset="0"/>
                          <a:cs typeface="Courier New" pitchFamily="49" charset="0"/>
                        </a:rPr>
                        <a:t>print('Breadth = ',R1.breadth ) </a:t>
                      </a:r>
                    </a:p>
                    <a:p>
                      <a:r>
                        <a:rPr lang="en-US" sz="1600" b="0" dirty="0">
                          <a:solidFill>
                            <a:schemeClr val="tx1"/>
                          </a:solidFill>
                          <a:latin typeface="Courier New" pitchFamily="49" charset="0"/>
                          <a:cs typeface="Courier New" pitchFamily="49" charset="0"/>
                        </a:rPr>
                        <a:t>print('Area of Rectangle is ',R1.length * R1.breadth) </a:t>
                      </a:r>
                    </a:p>
                    <a:p>
                      <a:r>
                        <a:rPr lang="en-US" sz="1800" b="1" dirty="0">
                          <a:solidFill>
                            <a:schemeClr val="tx1"/>
                          </a:solidFill>
                          <a:latin typeface="Courier New" pitchFamily="49" charset="0"/>
                          <a:cs typeface="Courier New" pitchFamily="49" charset="0"/>
                        </a:rPr>
                        <a:t>Output: </a:t>
                      </a:r>
                    </a:p>
                    <a:p>
                      <a:pPr marL="91440" marR="0" algn="just">
                        <a:lnSpc>
                          <a:spcPct val="100000"/>
                        </a:lnSpc>
                        <a:spcBef>
                          <a:spcPts val="0"/>
                        </a:spcBef>
                        <a:spcAft>
                          <a:spcPts val="0"/>
                        </a:spcAft>
                      </a:pPr>
                      <a:r>
                        <a:rPr lang="en-US" sz="1400" b="0" dirty="0">
                          <a:solidFill>
                            <a:schemeClr val="tx1"/>
                          </a:solidFill>
                          <a:effectLst/>
                          <a:latin typeface="Courier New"/>
                          <a:ea typeface="Times New Roman"/>
                          <a:cs typeface="Mangal"/>
                        </a:rPr>
                        <a:t>Initial values of Attribute</a:t>
                      </a:r>
                      <a:endParaRPr lang="en-US" sz="1200" b="0" dirty="0">
                        <a:solidFill>
                          <a:schemeClr val="tx1"/>
                        </a:solidFill>
                        <a:effectLst/>
                        <a:latin typeface="Calibri"/>
                        <a:ea typeface="Times New Roman"/>
                        <a:cs typeface="Mangal"/>
                      </a:endParaRPr>
                    </a:p>
                    <a:p>
                      <a:pPr marL="91440" marR="0" algn="just">
                        <a:lnSpc>
                          <a:spcPct val="100000"/>
                        </a:lnSpc>
                        <a:spcBef>
                          <a:spcPts val="0"/>
                        </a:spcBef>
                        <a:spcAft>
                          <a:spcPts val="0"/>
                        </a:spcAft>
                      </a:pPr>
                      <a:r>
                        <a:rPr lang="en-US" sz="1400" b="0" dirty="0">
                          <a:solidFill>
                            <a:schemeClr val="tx1"/>
                          </a:solidFill>
                          <a:effectLst/>
                          <a:latin typeface="Courier New"/>
                          <a:ea typeface="Times New Roman"/>
                          <a:cs typeface="Mangal"/>
                        </a:rPr>
                        <a:t>Length   =  0</a:t>
                      </a:r>
                      <a:endParaRPr lang="en-US" sz="1200" b="0" dirty="0">
                        <a:solidFill>
                          <a:schemeClr val="tx1"/>
                        </a:solidFill>
                        <a:effectLst/>
                        <a:latin typeface="Calibri"/>
                        <a:ea typeface="Times New Roman"/>
                        <a:cs typeface="Mangal"/>
                      </a:endParaRPr>
                    </a:p>
                    <a:p>
                      <a:pPr marL="91440" marR="0" algn="just">
                        <a:lnSpc>
                          <a:spcPct val="100000"/>
                        </a:lnSpc>
                        <a:spcBef>
                          <a:spcPts val="0"/>
                        </a:spcBef>
                        <a:spcAft>
                          <a:spcPts val="0"/>
                        </a:spcAft>
                      </a:pPr>
                      <a:r>
                        <a:rPr lang="en-US" sz="1400" b="0" dirty="0">
                          <a:solidFill>
                            <a:schemeClr val="tx1"/>
                          </a:solidFill>
                          <a:effectLst/>
                          <a:latin typeface="Courier New"/>
                          <a:ea typeface="Times New Roman"/>
                          <a:cs typeface="Mangal"/>
                        </a:rPr>
                        <a:t>Breadth  =  0</a:t>
                      </a:r>
                      <a:endParaRPr lang="en-US" sz="1200" b="0" dirty="0">
                        <a:solidFill>
                          <a:schemeClr val="tx1"/>
                        </a:solidFill>
                        <a:effectLst/>
                        <a:latin typeface="Calibri"/>
                        <a:ea typeface="Times New Roman"/>
                        <a:cs typeface="Mangal"/>
                      </a:endParaRPr>
                    </a:p>
                    <a:p>
                      <a:pPr marL="91440" marR="0" algn="just">
                        <a:lnSpc>
                          <a:spcPct val="100000"/>
                        </a:lnSpc>
                        <a:spcBef>
                          <a:spcPts val="0"/>
                        </a:spcBef>
                        <a:spcAft>
                          <a:spcPts val="0"/>
                        </a:spcAft>
                      </a:pPr>
                      <a:r>
                        <a:rPr lang="en-US" sz="1400" b="0" dirty="0">
                          <a:solidFill>
                            <a:schemeClr val="tx1"/>
                          </a:solidFill>
                          <a:effectLst/>
                          <a:latin typeface="Courier New"/>
                          <a:ea typeface="Times New Roman"/>
                          <a:cs typeface="Mangal"/>
                        </a:rPr>
                        <a:t>Area of Rectangle =  0</a:t>
                      </a:r>
                      <a:endParaRPr lang="en-US" sz="1200" b="0" dirty="0">
                        <a:solidFill>
                          <a:schemeClr val="tx1"/>
                        </a:solidFill>
                        <a:effectLst/>
                        <a:latin typeface="Calibri"/>
                        <a:ea typeface="Times New Roman"/>
                        <a:cs typeface="Mangal"/>
                      </a:endParaRPr>
                    </a:p>
                    <a:p>
                      <a:pPr marL="91440" marR="0" algn="just">
                        <a:lnSpc>
                          <a:spcPct val="100000"/>
                        </a:lnSpc>
                        <a:spcBef>
                          <a:spcPts val="0"/>
                        </a:spcBef>
                        <a:spcAft>
                          <a:spcPts val="0"/>
                        </a:spcAft>
                      </a:pPr>
                      <a:r>
                        <a:rPr lang="en-US" sz="1400" b="0" dirty="0">
                          <a:solidFill>
                            <a:schemeClr val="tx1"/>
                          </a:solidFill>
                          <a:effectLst/>
                          <a:latin typeface="Courier New"/>
                          <a:ea typeface="Times New Roman"/>
                          <a:cs typeface="Mangal"/>
                        </a:rPr>
                        <a:t>After reassigning the value of attributes</a:t>
                      </a:r>
                      <a:endParaRPr lang="en-US" sz="1200" b="0" dirty="0">
                        <a:solidFill>
                          <a:schemeClr val="tx1"/>
                        </a:solidFill>
                        <a:effectLst/>
                        <a:latin typeface="Calibri"/>
                        <a:ea typeface="Times New Roman"/>
                        <a:cs typeface="Mangal"/>
                      </a:endParaRPr>
                    </a:p>
                    <a:p>
                      <a:pPr marL="91440" marR="0" algn="just">
                        <a:lnSpc>
                          <a:spcPct val="100000"/>
                        </a:lnSpc>
                        <a:spcBef>
                          <a:spcPts val="0"/>
                        </a:spcBef>
                        <a:spcAft>
                          <a:spcPts val="0"/>
                        </a:spcAft>
                      </a:pPr>
                      <a:r>
                        <a:rPr lang="en-US" sz="1400" b="0" dirty="0">
                          <a:solidFill>
                            <a:schemeClr val="tx1"/>
                          </a:solidFill>
                          <a:effectLst/>
                          <a:latin typeface="Courier New"/>
                          <a:ea typeface="Times New Roman"/>
                          <a:cs typeface="Mangal"/>
                        </a:rPr>
                        <a:t>Length =  20</a:t>
                      </a:r>
                      <a:endParaRPr lang="en-US" sz="1200" b="0" dirty="0">
                        <a:solidFill>
                          <a:schemeClr val="tx1"/>
                        </a:solidFill>
                        <a:effectLst/>
                        <a:latin typeface="Calibri"/>
                        <a:ea typeface="Times New Roman"/>
                        <a:cs typeface="Mangal"/>
                      </a:endParaRPr>
                    </a:p>
                    <a:p>
                      <a:pPr marL="91440" marR="0" algn="just">
                        <a:lnSpc>
                          <a:spcPct val="100000"/>
                        </a:lnSpc>
                        <a:spcBef>
                          <a:spcPts val="0"/>
                        </a:spcBef>
                        <a:spcAft>
                          <a:spcPts val="0"/>
                        </a:spcAft>
                      </a:pPr>
                      <a:r>
                        <a:rPr lang="en-US" sz="1400" b="0" dirty="0">
                          <a:solidFill>
                            <a:schemeClr val="tx1"/>
                          </a:solidFill>
                          <a:effectLst/>
                          <a:latin typeface="Courier New"/>
                          <a:ea typeface="Times New Roman"/>
                          <a:cs typeface="Mangal"/>
                        </a:rPr>
                        <a:t>Breadth =  30</a:t>
                      </a:r>
                      <a:endParaRPr lang="en-US" sz="1200" b="0" dirty="0">
                        <a:solidFill>
                          <a:schemeClr val="tx1"/>
                        </a:solidFill>
                        <a:effectLst/>
                        <a:latin typeface="Calibri"/>
                        <a:ea typeface="Times New Roman"/>
                        <a:cs typeface="Mangal"/>
                      </a:endParaRPr>
                    </a:p>
                    <a:p>
                      <a:pPr marL="91440">
                        <a:lnSpc>
                          <a:spcPct val="100000"/>
                        </a:lnSpc>
                        <a:spcBef>
                          <a:spcPts val="0"/>
                        </a:spcBef>
                        <a:spcAft>
                          <a:spcPts val="0"/>
                        </a:spcAft>
                      </a:pPr>
                      <a:r>
                        <a:rPr lang="en-US" sz="1400" b="0" dirty="0">
                          <a:solidFill>
                            <a:schemeClr val="tx1"/>
                          </a:solidFill>
                          <a:effectLst/>
                          <a:latin typeface="Courier New"/>
                          <a:ea typeface="Times New Roman"/>
                        </a:rPr>
                        <a:t>Area of Rectangle is  600</a:t>
                      </a:r>
                      <a:r>
                        <a:rPr lang="en-US" sz="1400" b="0" baseline="0" dirty="0">
                          <a:solidFill>
                            <a:schemeClr val="tx1"/>
                          </a:solidFill>
                          <a:effectLst/>
                          <a:latin typeface="Courier New"/>
                          <a:ea typeface="Times New Roman"/>
                        </a:rPr>
                        <a:t> </a:t>
                      </a:r>
                      <a:endParaRPr lang="en-US" sz="12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42971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Methods to The Class </a:t>
            </a:r>
          </a:p>
        </p:txBody>
      </p:sp>
      <p:sp>
        <p:nvSpPr>
          <p:cNvPr id="3" name="Content Placeholder 2"/>
          <p:cNvSpPr>
            <a:spLocks noGrp="1"/>
          </p:cNvSpPr>
          <p:nvPr>
            <p:ph sz="quarter" idx="1"/>
          </p:nvPr>
        </p:nvSpPr>
        <p:spPr/>
        <p:txBody>
          <a:bodyPr/>
          <a:lstStyle/>
          <a:p>
            <a:pPr marL="0" indent="0">
              <a:buNone/>
            </a:pPr>
            <a:r>
              <a:rPr lang="en-US" sz="2000" dirty="0">
                <a:latin typeface="Courier New" pitchFamily="49" charset="0"/>
                <a:cs typeface="Courier New" pitchFamily="49" charset="0"/>
              </a:rPr>
              <a:t>Class consist of two things i.e. instance variable and instance methods.</a:t>
            </a:r>
          </a:p>
          <a:p>
            <a:pPr marL="0" indent="0">
              <a:buNone/>
            </a:pPr>
            <a:r>
              <a:rPr lang="en-US" sz="2000" dirty="0">
                <a:latin typeface="Courier New" pitchFamily="49" charset="0"/>
                <a:cs typeface="Courier New" pitchFamily="49" charset="0"/>
              </a:rPr>
              <a:t>The syntax  to  add methods to the class is  follows</a:t>
            </a:r>
          </a:p>
          <a:p>
            <a:pPr marL="0" indent="0">
              <a:buNone/>
            </a:pPr>
            <a:endParaRPr lang="en-US" sz="2000" dirty="0">
              <a:latin typeface="Courier New" pitchFamily="49" charset="0"/>
              <a:cs typeface="Courier New" pitchFamily="49" charset="0"/>
            </a:endParaRPr>
          </a:p>
          <a:p>
            <a:pPr marL="0" indent="0">
              <a:buNone/>
            </a:pPr>
            <a:endParaRPr lang="en-US" sz="2000" dirty="0">
              <a:latin typeface="Courier New" pitchFamily="49" charset="0"/>
              <a:cs typeface="Courier New" pitchFamily="49" charset="0"/>
            </a:endParaRPr>
          </a:p>
          <a:p>
            <a:pPr marL="0" indent="0">
              <a:buNone/>
            </a:pPr>
            <a:endParaRPr lang="en-US" sz="2000" dirty="0">
              <a:latin typeface="Courier New" pitchFamily="49" charset="0"/>
              <a:cs typeface="Courier New" pitchFamily="49" charset="0"/>
            </a:endParaRPr>
          </a:p>
          <a:p>
            <a:pPr marL="0" indent="0">
              <a:buNone/>
            </a:pPr>
            <a:endParaRPr lang="en-US" sz="2000" dirty="0">
              <a:latin typeface="Courier New" pitchFamily="49" charset="0"/>
              <a:cs typeface="Courier New" pitchFamily="49" charset="0"/>
            </a:endParaRPr>
          </a:p>
          <a:p>
            <a:pPr marL="0" indent="0">
              <a:buNone/>
            </a:pPr>
            <a:endParaRPr lang="en-US" sz="2000" dirty="0">
              <a:latin typeface="Courier New" pitchFamily="49" charset="0"/>
              <a:cs typeface="Courier New" pitchFamily="49" charset="0"/>
            </a:endParaRPr>
          </a:p>
          <a:p>
            <a:pPr marL="0" indent="0">
              <a:buNone/>
            </a:pPr>
            <a:r>
              <a:rPr lang="en-US" sz="2000" b="1" u="sng" dirty="0">
                <a:latin typeface="Courier New" pitchFamily="49" charset="0"/>
                <a:cs typeface="Courier New" pitchFamily="49" charset="0"/>
              </a:rPr>
              <a:t>Note:</a:t>
            </a:r>
            <a:r>
              <a:rPr lang="en-US" sz="2000" dirty="0">
                <a:latin typeface="Courier New" pitchFamily="49" charset="0"/>
                <a:cs typeface="Courier New" pitchFamily="49" charset="0"/>
              </a:rPr>
              <a:t> </a:t>
            </a:r>
          </a:p>
          <a:p>
            <a:pPr marL="0" indent="0" algn="just">
              <a:buNone/>
            </a:pPr>
            <a:r>
              <a:rPr lang="en-US" sz="1800" dirty="0">
                <a:latin typeface="Courier New" pitchFamily="49" charset="0"/>
                <a:cs typeface="Courier New" pitchFamily="49" charset="0"/>
              </a:rPr>
              <a:t>The first parameter for each method should be </a:t>
            </a:r>
            <a:r>
              <a:rPr lang="en-US" sz="1800" b="1" dirty="0">
                <a:latin typeface="Courier New" pitchFamily="49" charset="0"/>
                <a:cs typeface="Courier New" pitchFamily="49" charset="0"/>
              </a:rPr>
              <a:t>self</a:t>
            </a:r>
            <a:r>
              <a:rPr lang="en-US" sz="1800" dirty="0">
                <a:latin typeface="Courier New" pitchFamily="49" charset="0"/>
                <a:cs typeface="Courier New" pitchFamily="49" charset="0"/>
              </a:rPr>
              <a:t>  if method exist within the class. </a:t>
            </a:r>
          </a:p>
          <a:p>
            <a:pPr marL="0" indent="0" algn="just">
              <a:buNone/>
            </a:pPr>
            <a:r>
              <a:rPr lang="en-US" sz="1800" dirty="0">
                <a:latin typeface="Courier New" pitchFamily="49" charset="0"/>
                <a:cs typeface="Courier New" pitchFamily="49" charset="0"/>
              </a:rPr>
              <a:t>The </a:t>
            </a:r>
            <a:r>
              <a:rPr lang="en-US" sz="1800" b="1" dirty="0">
                <a:latin typeface="Courier New" pitchFamily="49" charset="0"/>
                <a:cs typeface="Courier New" pitchFamily="49" charset="0"/>
              </a:rPr>
              <a:t>self</a:t>
            </a:r>
            <a:r>
              <a:rPr lang="en-US" sz="1800" dirty="0">
                <a:latin typeface="Courier New" pitchFamily="49" charset="0"/>
                <a:cs typeface="Courier New" pitchFamily="49" charset="0"/>
              </a:rPr>
              <a:t> parameter references the object itself. </a:t>
            </a:r>
          </a:p>
          <a:p>
            <a:pPr marL="0" indent="0" algn="just">
              <a:buNone/>
            </a:pPr>
            <a:r>
              <a:rPr lang="en-US" sz="1800" dirty="0">
                <a:latin typeface="Courier New" pitchFamily="49" charset="0"/>
                <a:cs typeface="Courier New" pitchFamily="49" charset="0"/>
              </a:rPr>
              <a:t> </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33401834"/>
              </p:ext>
            </p:extLst>
          </p:nvPr>
        </p:nvGraphicFramePr>
        <p:xfrm>
          <a:off x="457200" y="2667000"/>
          <a:ext cx="8458200" cy="1310640"/>
        </p:xfrm>
        <a:graphic>
          <a:graphicData uri="http://schemas.openxmlformats.org/drawingml/2006/table">
            <a:tbl>
              <a:tblPr firstRow="1" bandRow="1">
                <a:tableStyleId>{5C22544A-7EE6-4342-B048-85BDC9FD1C3A}</a:tableStyleId>
              </a:tblPr>
              <a:tblGrid>
                <a:gridCol w="8458200">
                  <a:extLst>
                    <a:ext uri="{9D8B030D-6E8A-4147-A177-3AD203B41FA5}">
                      <a16:colId xmlns:a16="http://schemas.microsoft.com/office/drawing/2014/main" val="20000"/>
                    </a:ext>
                  </a:extLst>
                </a:gridCol>
              </a:tblGrid>
              <a:tr h="680720">
                <a:tc>
                  <a:txBody>
                    <a:bodyPr/>
                    <a:lstStyle/>
                    <a:p>
                      <a:r>
                        <a:rPr kumimoji="0" lang="en-US" sz="1600" b="0" kern="1200" dirty="0">
                          <a:solidFill>
                            <a:schemeClr val="tx1"/>
                          </a:solidFill>
                          <a:effectLst/>
                          <a:latin typeface="Courier New" pitchFamily="49" charset="0"/>
                          <a:ea typeface="+mn-ea"/>
                          <a:cs typeface="Courier New" pitchFamily="49" charset="0"/>
                        </a:rPr>
                        <a:t>class </a:t>
                      </a:r>
                      <a:r>
                        <a:rPr kumimoji="0" lang="en-US" sz="1600" b="0" kern="1200" dirty="0" err="1">
                          <a:solidFill>
                            <a:schemeClr val="tx1"/>
                          </a:solidFill>
                          <a:effectLst/>
                          <a:latin typeface="Courier New" pitchFamily="49" charset="0"/>
                          <a:ea typeface="+mn-ea"/>
                          <a:cs typeface="Courier New" pitchFamily="49" charset="0"/>
                        </a:rPr>
                        <a:t>Class_Name</a:t>
                      </a:r>
                      <a:r>
                        <a:rPr kumimoji="0" lang="en-US" sz="1600" b="0" kern="1200" dirty="0">
                          <a:solidFill>
                            <a:schemeClr val="tx1"/>
                          </a:solidFill>
                          <a:effectLst/>
                          <a:latin typeface="Courier New" pitchFamily="49" charset="0"/>
                          <a:ea typeface="+mn-ea"/>
                          <a:cs typeface="Courier New" pitchFamily="49" charset="0"/>
                        </a:rPr>
                        <a:t>:</a:t>
                      </a:r>
                    </a:p>
                    <a:p>
                      <a:r>
                        <a:rPr kumimoji="0" lang="en-US" sz="1600" b="0" kern="1200" baseline="0" dirty="0">
                          <a:solidFill>
                            <a:schemeClr val="tx1"/>
                          </a:solidFill>
                          <a:effectLst/>
                          <a:latin typeface="Courier New" pitchFamily="49" charset="0"/>
                          <a:ea typeface="+mn-ea"/>
                          <a:cs typeface="Courier New" pitchFamily="49" charset="0"/>
                        </a:rPr>
                        <a:t>      </a:t>
                      </a:r>
                      <a:r>
                        <a:rPr kumimoji="0" lang="en-US" sz="1600" b="0" kern="1200" dirty="0">
                          <a:solidFill>
                            <a:schemeClr val="tx1"/>
                          </a:solidFill>
                          <a:effectLst/>
                          <a:latin typeface="Courier New" pitchFamily="49" charset="0"/>
                          <a:ea typeface="+mn-ea"/>
                          <a:cs typeface="Courier New" pitchFamily="49" charset="0"/>
                        </a:rPr>
                        <a:t>instance variable;  </a:t>
                      </a:r>
                      <a:r>
                        <a:rPr kumimoji="0" lang="en-US" sz="1600" b="1" kern="1200" dirty="0">
                          <a:solidFill>
                            <a:schemeClr val="tx1"/>
                          </a:solidFill>
                          <a:effectLst/>
                          <a:latin typeface="Courier New" pitchFamily="49" charset="0"/>
                          <a:ea typeface="+mn-ea"/>
                          <a:cs typeface="Courier New" pitchFamily="49" charset="0"/>
                        </a:rPr>
                        <a:t>#instance variable with initialization</a:t>
                      </a:r>
                      <a:r>
                        <a:rPr kumimoji="0" lang="en-US" sz="1600" b="0" kern="1200" dirty="0">
                          <a:solidFill>
                            <a:schemeClr val="tx1"/>
                          </a:solidFill>
                          <a:effectLst/>
                          <a:latin typeface="Courier New" pitchFamily="49" charset="0"/>
                          <a:ea typeface="+mn-ea"/>
                          <a:cs typeface="Courier New" pitchFamily="49" charset="0"/>
                        </a:rPr>
                        <a:t> </a:t>
                      </a:r>
                    </a:p>
                    <a:p>
                      <a:r>
                        <a:rPr kumimoji="0" lang="en-US" sz="1600" b="0" kern="1200" dirty="0">
                          <a:solidFill>
                            <a:schemeClr val="tx1"/>
                          </a:solidFill>
                          <a:effectLst/>
                          <a:latin typeface="Courier New" pitchFamily="49" charset="0"/>
                          <a:ea typeface="+mn-ea"/>
                          <a:cs typeface="Courier New" pitchFamily="49" charset="0"/>
                        </a:rPr>
                        <a:t>      </a:t>
                      </a:r>
                      <a:r>
                        <a:rPr kumimoji="0" lang="en-US" sz="1600" b="0" kern="1200" dirty="0" err="1">
                          <a:solidFill>
                            <a:schemeClr val="tx1"/>
                          </a:solidFill>
                          <a:effectLst/>
                          <a:latin typeface="Courier New" pitchFamily="49" charset="0"/>
                          <a:ea typeface="+mn-ea"/>
                          <a:cs typeface="Courier New" pitchFamily="49" charset="0"/>
                        </a:rPr>
                        <a:t>def</a:t>
                      </a:r>
                      <a:r>
                        <a:rPr kumimoji="0" lang="en-US" sz="1600" b="0" kern="1200" dirty="0">
                          <a:solidFill>
                            <a:schemeClr val="tx1"/>
                          </a:solidFill>
                          <a:effectLst/>
                          <a:latin typeface="Courier New" pitchFamily="49" charset="0"/>
                          <a:ea typeface="+mn-ea"/>
                          <a:cs typeface="Courier New" pitchFamily="49" charset="0"/>
                        </a:rPr>
                        <a:t> </a:t>
                      </a:r>
                      <a:r>
                        <a:rPr kumimoji="0" lang="en-US" sz="1600" b="0" kern="1200" dirty="0" err="1">
                          <a:solidFill>
                            <a:schemeClr val="tx1"/>
                          </a:solidFill>
                          <a:effectLst/>
                          <a:latin typeface="Courier New" pitchFamily="49" charset="0"/>
                          <a:ea typeface="+mn-ea"/>
                          <a:cs typeface="Courier New" pitchFamily="49" charset="0"/>
                        </a:rPr>
                        <a:t>mthod_name</a:t>
                      </a:r>
                      <a:r>
                        <a:rPr kumimoji="0" lang="en-US" sz="1600" b="0" kern="1200" dirty="0">
                          <a:solidFill>
                            <a:schemeClr val="tx1"/>
                          </a:solidFill>
                          <a:effectLst/>
                          <a:latin typeface="Courier New" pitchFamily="49" charset="0"/>
                          <a:ea typeface="+mn-ea"/>
                          <a:cs typeface="Courier New" pitchFamily="49" charset="0"/>
                        </a:rPr>
                        <a:t>(</a:t>
                      </a:r>
                      <a:r>
                        <a:rPr kumimoji="0" lang="en-US" sz="1600" b="0" kern="1200" dirty="0" err="1">
                          <a:solidFill>
                            <a:schemeClr val="tx1"/>
                          </a:solidFill>
                          <a:effectLst/>
                          <a:latin typeface="Courier New" pitchFamily="49" charset="0"/>
                          <a:ea typeface="+mn-ea"/>
                          <a:cs typeface="Courier New" pitchFamily="49" charset="0"/>
                        </a:rPr>
                        <a:t>Self,parameter_list</a:t>
                      </a:r>
                      <a:r>
                        <a:rPr kumimoji="0" lang="en-US" sz="1400" b="0" kern="1200" dirty="0">
                          <a:solidFill>
                            <a:schemeClr val="tx1"/>
                          </a:solidFill>
                          <a:effectLst/>
                          <a:latin typeface="Courier New" pitchFamily="49" charset="0"/>
                          <a:ea typeface="+mn-ea"/>
                          <a:cs typeface="Courier New" pitchFamily="49" charset="0"/>
                        </a:rPr>
                        <a:t>):</a:t>
                      </a:r>
                      <a:r>
                        <a:rPr kumimoji="0" lang="en-US" sz="1400" b="1" kern="1200" dirty="0">
                          <a:solidFill>
                            <a:schemeClr val="tx1"/>
                          </a:solidFill>
                          <a:effectLst/>
                          <a:latin typeface="Courier New" pitchFamily="49" charset="0"/>
                          <a:ea typeface="+mn-ea"/>
                          <a:cs typeface="Courier New" pitchFamily="49" charset="0"/>
                        </a:rPr>
                        <a:t>#</a:t>
                      </a:r>
                      <a:r>
                        <a:rPr kumimoji="0" lang="en-US" sz="1400" b="1" kern="1200" dirty="0" err="1">
                          <a:solidFill>
                            <a:schemeClr val="tx1"/>
                          </a:solidFill>
                          <a:effectLst/>
                          <a:latin typeface="Courier New" pitchFamily="49" charset="0"/>
                          <a:ea typeface="+mn-ea"/>
                          <a:cs typeface="Courier New" pitchFamily="49" charset="0"/>
                        </a:rPr>
                        <a:t>Paramter</a:t>
                      </a:r>
                      <a:r>
                        <a:rPr kumimoji="0" lang="en-US" sz="1400" b="1" kern="1200" dirty="0">
                          <a:solidFill>
                            <a:schemeClr val="tx1"/>
                          </a:solidFill>
                          <a:effectLst/>
                          <a:latin typeface="Courier New" pitchFamily="49" charset="0"/>
                          <a:ea typeface="+mn-ea"/>
                          <a:cs typeface="Courier New" pitchFamily="49" charset="0"/>
                        </a:rPr>
                        <a:t> List is Optional</a:t>
                      </a:r>
                    </a:p>
                    <a:p>
                      <a:r>
                        <a:rPr kumimoji="0" lang="en-US" sz="1600" b="0" kern="1200" dirty="0">
                          <a:solidFill>
                            <a:schemeClr val="tx1"/>
                          </a:solidFill>
                          <a:effectLst/>
                          <a:latin typeface="Courier New" pitchFamily="49" charset="0"/>
                          <a:ea typeface="+mn-ea"/>
                          <a:cs typeface="Courier New" pitchFamily="49" charset="0"/>
                        </a:rPr>
                        <a:t>		</a:t>
                      </a:r>
                      <a:r>
                        <a:rPr kumimoji="0" lang="en-US" sz="1600" b="0" kern="1200" dirty="0" err="1">
                          <a:solidFill>
                            <a:schemeClr val="tx1"/>
                          </a:solidFill>
                          <a:effectLst/>
                          <a:latin typeface="Courier New" pitchFamily="49" charset="0"/>
                          <a:ea typeface="+mn-ea"/>
                          <a:cs typeface="Courier New" pitchFamily="49" charset="0"/>
                        </a:rPr>
                        <a:t>block_of_statements</a:t>
                      </a:r>
                      <a:r>
                        <a:rPr kumimoji="0" lang="en-US" sz="1600" b="0" kern="1200" dirty="0">
                          <a:solidFill>
                            <a:schemeClr val="tx1"/>
                          </a:solidFill>
                          <a:effectLst/>
                          <a:latin typeface="Courier New" pitchFamily="49" charset="0"/>
                          <a:ea typeface="+mn-ea"/>
                          <a:cs typeface="Courier New" pitchFamily="49" charset="0"/>
                        </a:rPr>
                        <a:t> </a:t>
                      </a:r>
                      <a:endParaRPr lang="en-US" sz="1600" b="0" dirty="0">
                        <a:solidFill>
                          <a:schemeClr val="tx1"/>
                        </a:solidFill>
                        <a:latin typeface="Courier New" pitchFamily="49" charset="0"/>
                        <a:cs typeface="Courier New" pitchFamily="49" charset="0"/>
                      </a:endParaRPr>
                    </a:p>
                    <a:p>
                      <a:endParaRPr lang="en-US" sz="1600" b="0" dirty="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43684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u="sng" dirty="0"/>
              <a:t>Program:</a:t>
            </a:r>
            <a:endParaRPr lang="en-US" b="1" u="sng" dirty="0"/>
          </a:p>
        </p:txBody>
      </p:sp>
      <p:sp>
        <p:nvSpPr>
          <p:cNvPr id="3" name="Content Placeholder 2"/>
          <p:cNvSpPr>
            <a:spLocks noGrp="1"/>
          </p:cNvSpPr>
          <p:nvPr>
            <p:ph sz="quarter" idx="1"/>
          </p:nvPr>
        </p:nvSpPr>
        <p:spPr/>
        <p:txBody>
          <a:bodyPr/>
          <a:lstStyle/>
          <a:p>
            <a:pPr marL="0" indent="0" algn="just">
              <a:buNone/>
            </a:pPr>
            <a:r>
              <a:rPr lang="en-US" sz="2000" dirty="0">
                <a:latin typeface="Courier New" pitchFamily="49" charset="0"/>
                <a:cs typeface="Courier New" pitchFamily="49" charset="0"/>
              </a:rPr>
              <a:t>Program to  create method </a:t>
            </a:r>
            <a:r>
              <a:rPr lang="en-US" sz="2000" b="1" dirty="0" err="1">
                <a:latin typeface="Courier New" pitchFamily="49" charset="0"/>
                <a:cs typeface="Courier New" pitchFamily="49" charset="0"/>
              </a:rPr>
              <a:t>Display_Message</a:t>
            </a:r>
            <a:r>
              <a:rPr lang="en-US" sz="2000" b="1" dirty="0">
                <a:latin typeface="Courier New" pitchFamily="49" charset="0"/>
                <a:cs typeface="Courier New" pitchFamily="49" charset="0"/>
              </a:rPr>
              <a:t>() </a:t>
            </a:r>
            <a:r>
              <a:rPr lang="en-US" sz="2000" dirty="0">
                <a:latin typeface="Courier New" pitchFamily="49" charset="0"/>
                <a:cs typeface="Courier New" pitchFamily="49" charset="0"/>
              </a:rPr>
              <a:t>display message  “Hello,  Learn  Adding Methods” within the methods. </a:t>
            </a:r>
          </a:p>
          <a:p>
            <a:pPr marL="0" indent="0" algn="just">
              <a:buNone/>
            </a:pPr>
            <a:r>
              <a:rPr lang="en-US" sz="2000" dirty="0">
                <a:latin typeface="Courier New" pitchFamily="49" charset="0"/>
                <a:cs typeface="Courier New" pitchFamily="49" charset="0"/>
              </a:rPr>
              <a:t>  </a:t>
            </a:r>
          </a:p>
          <a:p>
            <a:pPr marL="0" indent="0" algn="just">
              <a:buNone/>
            </a:pPr>
            <a:endParaRPr lang="en-US" dirty="0">
              <a:latin typeface="Courier New" pitchFamily="49" charset="0"/>
              <a:cs typeface="Courier New" pitchFamily="49" charset="0"/>
            </a:endParaRPr>
          </a:p>
          <a:p>
            <a:pPr marL="0" indent="0" algn="just">
              <a:buNone/>
            </a:pPr>
            <a:endParaRPr lang="en-US" dirty="0">
              <a:latin typeface="Courier New" pitchFamily="49" charset="0"/>
              <a:cs typeface="Courier New" pitchFamily="49" charset="0"/>
            </a:endParaRPr>
          </a:p>
          <a:p>
            <a:pPr marL="0" indent="0" algn="just">
              <a:buNone/>
            </a:pPr>
            <a:endParaRPr lang="en-US" dirty="0">
              <a:latin typeface="Courier New" pitchFamily="49" charset="0"/>
              <a:cs typeface="Courier New" pitchFamily="49" charset="0"/>
            </a:endParaRPr>
          </a:p>
          <a:p>
            <a:pPr marL="0" indent="0" algn="just">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57080553"/>
              </p:ext>
            </p:extLst>
          </p:nvPr>
        </p:nvGraphicFramePr>
        <p:xfrm>
          <a:off x="1524000" y="2743200"/>
          <a:ext cx="6096000" cy="246888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1762760">
                <a:tc>
                  <a:txBody>
                    <a:bodyPr/>
                    <a:lstStyle/>
                    <a:p>
                      <a:pPr algn="just"/>
                      <a:r>
                        <a:rPr lang="en-US" sz="1600" b="0" dirty="0">
                          <a:solidFill>
                            <a:schemeClr val="tx1"/>
                          </a:solidFill>
                          <a:latin typeface="Courier New" pitchFamily="49" charset="0"/>
                          <a:cs typeface="Courier New" pitchFamily="49" charset="0"/>
                        </a:rPr>
                        <a:t>class Demo:</a:t>
                      </a:r>
                    </a:p>
                    <a:p>
                      <a:pPr algn="just"/>
                      <a:r>
                        <a:rPr lang="en-US" sz="1600" b="0" dirty="0">
                          <a:solidFill>
                            <a:schemeClr val="tx1"/>
                          </a:solidFill>
                          <a:latin typeface="Courier New" pitchFamily="49" charset="0"/>
                          <a:cs typeface="Courier New" pitchFamily="49" charset="0"/>
                        </a:rPr>
                        <a:t>    </a:t>
                      </a:r>
                      <a:r>
                        <a:rPr lang="en-US" sz="1600" b="0" dirty="0" err="1">
                          <a:solidFill>
                            <a:schemeClr val="tx1"/>
                          </a:solidFill>
                          <a:latin typeface="Courier New" pitchFamily="49" charset="0"/>
                          <a:cs typeface="Courier New" pitchFamily="49" charset="0"/>
                        </a:rPr>
                        <a:t>def</a:t>
                      </a:r>
                      <a:r>
                        <a:rPr lang="en-US" sz="1600" b="0" dirty="0">
                          <a:solidFill>
                            <a:schemeClr val="tx1"/>
                          </a:solidFill>
                          <a:latin typeface="Courier New" pitchFamily="49" charset="0"/>
                          <a:cs typeface="Courier New" pitchFamily="49" charset="0"/>
                        </a:rPr>
                        <a:t> </a:t>
                      </a:r>
                      <a:r>
                        <a:rPr lang="en-US" sz="1600" b="0" dirty="0" err="1">
                          <a:solidFill>
                            <a:schemeClr val="tx1"/>
                          </a:solidFill>
                          <a:latin typeface="Courier New" pitchFamily="49" charset="0"/>
                          <a:cs typeface="Courier New" pitchFamily="49" charset="0"/>
                        </a:rPr>
                        <a:t>Display_Message</a:t>
                      </a:r>
                      <a:r>
                        <a:rPr lang="en-US" sz="1600" b="0" dirty="0">
                          <a:solidFill>
                            <a:schemeClr val="tx1"/>
                          </a:solidFill>
                          <a:latin typeface="Courier New" pitchFamily="49" charset="0"/>
                          <a:cs typeface="Courier New" pitchFamily="49" charset="0"/>
                        </a:rPr>
                        <a:t>(self):</a:t>
                      </a:r>
                    </a:p>
                    <a:p>
                      <a:pPr algn="just"/>
                      <a:r>
                        <a:rPr lang="en-US" sz="1600" b="0" dirty="0">
                          <a:solidFill>
                            <a:schemeClr val="tx1"/>
                          </a:solidFill>
                          <a:latin typeface="Courier New" pitchFamily="49" charset="0"/>
                          <a:cs typeface="Courier New" pitchFamily="49" charset="0"/>
                        </a:rPr>
                        <a:t>        print('Hello,  Learn  Adding Methods')</a:t>
                      </a:r>
                    </a:p>
                    <a:p>
                      <a:pPr algn="just"/>
                      <a:endParaRPr lang="en-US" sz="1600" b="0" dirty="0">
                        <a:solidFill>
                          <a:schemeClr val="tx1"/>
                        </a:solidFill>
                        <a:latin typeface="Courier New" pitchFamily="49" charset="0"/>
                        <a:cs typeface="Courier New" pitchFamily="49" charset="0"/>
                      </a:endParaRPr>
                    </a:p>
                    <a:p>
                      <a:pPr algn="just"/>
                      <a:r>
                        <a:rPr lang="en-US" sz="1600" b="0" dirty="0">
                          <a:solidFill>
                            <a:schemeClr val="tx1"/>
                          </a:solidFill>
                          <a:latin typeface="Courier New" pitchFamily="49" charset="0"/>
                          <a:cs typeface="Courier New" pitchFamily="49" charset="0"/>
                        </a:rPr>
                        <a:t>D1 = Demo()</a:t>
                      </a:r>
                    </a:p>
                    <a:p>
                      <a:pPr algn="just"/>
                      <a:r>
                        <a:rPr lang="en-US" sz="1600" b="0" dirty="0">
                          <a:solidFill>
                            <a:schemeClr val="tx1"/>
                          </a:solidFill>
                          <a:latin typeface="Courier New" pitchFamily="49" charset="0"/>
                          <a:cs typeface="Courier New" pitchFamily="49" charset="0"/>
                        </a:rPr>
                        <a:t>D1.Display_Message()1 </a:t>
                      </a:r>
                    </a:p>
                    <a:p>
                      <a:pPr algn="just"/>
                      <a:endParaRPr lang="en-US" sz="1600" b="0" dirty="0">
                        <a:solidFill>
                          <a:schemeClr val="tx1"/>
                        </a:solidFill>
                        <a:latin typeface="Courier New" pitchFamily="49" charset="0"/>
                        <a:cs typeface="Courier New" pitchFamily="49" charset="0"/>
                      </a:endParaRPr>
                    </a:p>
                    <a:p>
                      <a:pPr algn="just"/>
                      <a:r>
                        <a:rPr lang="en-US" sz="1600" b="1" dirty="0">
                          <a:solidFill>
                            <a:schemeClr val="tx1"/>
                          </a:solidFill>
                          <a:latin typeface="Courier New" pitchFamily="49" charset="0"/>
                          <a:cs typeface="Courier New" pitchFamily="49" charset="0"/>
                        </a:rPr>
                        <a:t>Output:</a:t>
                      </a:r>
                    </a:p>
                    <a:p>
                      <a:pPr algn="just"/>
                      <a:r>
                        <a:rPr lang="en-US" sz="1400" b="0" dirty="0">
                          <a:solidFill>
                            <a:schemeClr val="tx1"/>
                          </a:solidFill>
                          <a:latin typeface="Courier New" pitchFamily="49" charset="0"/>
                          <a:cs typeface="Courier New" pitchFamily="49" charset="0"/>
                        </a:rPr>
                        <a:t>'Hello,  Learn  Adding Methods</a:t>
                      </a:r>
                      <a:endParaRPr lang="en-US" sz="1400" b="1" dirty="0">
                        <a:solidFill>
                          <a:schemeClr val="tx1"/>
                        </a:solidFill>
                      </a:endParaRPr>
                    </a:p>
                    <a:p>
                      <a:pPr algn="just"/>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63302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__</a:t>
            </a:r>
            <a:r>
              <a:rPr lang="en-US" dirty="0" err="1"/>
              <a:t>init</a:t>
            </a:r>
            <a:r>
              <a:rPr lang="en-US" dirty="0"/>
              <a:t>__ method (Constructor) </a:t>
            </a:r>
          </a:p>
        </p:txBody>
      </p:sp>
      <p:sp>
        <p:nvSpPr>
          <p:cNvPr id="3" name="Content Placeholder 2"/>
          <p:cNvSpPr>
            <a:spLocks noGrp="1"/>
          </p:cNvSpPr>
          <p:nvPr>
            <p:ph sz="quarter" idx="1"/>
          </p:nvPr>
        </p:nvSpPr>
        <p:spPr/>
        <p:txBody>
          <a:bodyPr>
            <a:normAutofit fontScale="77500" lnSpcReduction="20000"/>
          </a:bodyPr>
          <a:lstStyle/>
          <a:p>
            <a:pPr algn="just"/>
            <a:r>
              <a:rPr lang="en-US" sz="2000" dirty="0">
                <a:latin typeface="Courier New" pitchFamily="49" charset="0"/>
                <a:cs typeface="Courier New" pitchFamily="49" charset="0"/>
              </a:rPr>
              <a:t>The </a:t>
            </a:r>
            <a:r>
              <a:rPr lang="en-US" sz="2000" b="1" dirty="0">
                <a:latin typeface="Courier New" pitchFamily="49" charset="0"/>
                <a:cs typeface="Courier New" pitchFamily="49" charset="0"/>
              </a:rPr>
              <a:t>__</a:t>
            </a:r>
            <a:r>
              <a:rPr lang="en-US" sz="2000" b="1" dirty="0" err="1">
                <a:latin typeface="Courier New" pitchFamily="49" charset="0"/>
                <a:cs typeface="Courier New" pitchFamily="49" charset="0"/>
              </a:rPr>
              <a:t>init</a:t>
            </a:r>
            <a:r>
              <a:rPr lang="en-US" sz="2000" b="1" dirty="0">
                <a:latin typeface="Courier New" pitchFamily="49" charset="0"/>
                <a:cs typeface="Courier New" pitchFamily="49" charset="0"/>
              </a:rPr>
              <a:t>__</a:t>
            </a:r>
            <a:r>
              <a:rPr lang="en-US" sz="2000" dirty="0">
                <a:latin typeface="Courier New" pitchFamily="49" charset="0"/>
                <a:cs typeface="Courier New" pitchFamily="49" charset="0"/>
              </a:rPr>
              <a:t> method is known as an initializer. </a:t>
            </a:r>
          </a:p>
          <a:p>
            <a:pPr marL="0" indent="0" algn="just">
              <a:buNone/>
            </a:pPr>
            <a:endParaRPr lang="en-US" sz="2000" dirty="0">
              <a:latin typeface="Courier New" pitchFamily="49" charset="0"/>
              <a:cs typeface="Courier New" pitchFamily="49" charset="0"/>
            </a:endParaRPr>
          </a:p>
          <a:p>
            <a:pPr algn="just"/>
            <a:r>
              <a:rPr lang="en-US" sz="2000" dirty="0">
                <a:latin typeface="Courier New" pitchFamily="49" charset="0"/>
                <a:cs typeface="Courier New" pitchFamily="49" charset="0"/>
              </a:rPr>
              <a:t>It is a special method that is used to initialize instance variable of an object. </a:t>
            </a:r>
          </a:p>
          <a:p>
            <a:pPr marL="0" indent="0" algn="just">
              <a:buNone/>
            </a:pPr>
            <a:endParaRPr lang="en-US" sz="2000" dirty="0">
              <a:latin typeface="Courier New" pitchFamily="49" charset="0"/>
              <a:cs typeface="Courier New" pitchFamily="49" charset="0"/>
            </a:endParaRPr>
          </a:p>
          <a:p>
            <a:pPr algn="just"/>
            <a:r>
              <a:rPr lang="en-US" sz="2000" dirty="0">
                <a:latin typeface="Courier New" pitchFamily="49" charset="0"/>
                <a:cs typeface="Courier New" pitchFamily="49" charset="0"/>
              </a:rPr>
              <a:t>This method run as soon as an object of a class is instantiated. </a:t>
            </a:r>
          </a:p>
          <a:p>
            <a:pPr marL="0" indent="0">
              <a:buNone/>
            </a:pPr>
            <a:r>
              <a:rPr lang="en-US" sz="1800" dirty="0">
                <a:latin typeface="Courier New"/>
                <a:ea typeface="Times New Roman"/>
              </a:rPr>
              <a:t>The syntax of adding </a:t>
            </a:r>
            <a:r>
              <a:rPr lang="en-US" sz="1800" b="1" dirty="0">
                <a:latin typeface="Courier New"/>
                <a:ea typeface="Times New Roman"/>
              </a:rPr>
              <a:t>__</a:t>
            </a:r>
            <a:r>
              <a:rPr lang="en-US" sz="1800" b="1" dirty="0" err="1">
                <a:latin typeface="Courier New"/>
                <a:ea typeface="Times New Roman"/>
              </a:rPr>
              <a:t>init</a:t>
            </a:r>
            <a:r>
              <a:rPr lang="en-US" sz="1800" b="1" dirty="0">
                <a:latin typeface="Courier New"/>
                <a:ea typeface="Times New Roman"/>
              </a:rPr>
              <a:t>__ </a:t>
            </a:r>
            <a:r>
              <a:rPr lang="en-US" sz="1800" dirty="0">
                <a:latin typeface="Courier New"/>
                <a:ea typeface="Times New Roman"/>
              </a:rPr>
              <a:t>method to class is follows </a:t>
            </a:r>
          </a:p>
          <a:p>
            <a:pPr marL="0" indent="0">
              <a:buNone/>
            </a:pPr>
            <a:endParaRPr lang="en-US" sz="1800" dirty="0">
              <a:latin typeface="Courier New"/>
            </a:endParaRPr>
          </a:p>
          <a:p>
            <a:pPr marL="0" indent="0">
              <a:buNone/>
            </a:pPr>
            <a:endParaRPr lang="en-US" sz="1800" dirty="0">
              <a:latin typeface="Courier New"/>
            </a:endParaRPr>
          </a:p>
          <a:p>
            <a:pPr marL="0" indent="0">
              <a:buNone/>
            </a:pPr>
            <a:endParaRPr lang="en-US" sz="1800" dirty="0">
              <a:latin typeface="Courier New"/>
            </a:endParaRPr>
          </a:p>
          <a:p>
            <a:pPr marL="0" indent="0">
              <a:buNone/>
            </a:pPr>
            <a:endParaRPr lang="en-US" sz="1800" dirty="0">
              <a:latin typeface="Courier New"/>
            </a:endParaRPr>
          </a:p>
          <a:p>
            <a:pPr marL="0" indent="0">
              <a:buNone/>
            </a:pPr>
            <a:endParaRPr lang="en-US" sz="1800" dirty="0">
              <a:latin typeface="Courier New"/>
            </a:endParaRPr>
          </a:p>
          <a:p>
            <a:pPr marL="0" indent="0">
              <a:buNone/>
            </a:pPr>
            <a:endParaRPr lang="en-US" sz="1900" b="1" dirty="0">
              <a:latin typeface="Courier New"/>
            </a:endParaRPr>
          </a:p>
          <a:p>
            <a:pPr marL="0" indent="0">
              <a:buNone/>
            </a:pPr>
            <a:r>
              <a:rPr lang="en-US" sz="1700" b="1" u="sng" dirty="0">
                <a:latin typeface="Courier New" pitchFamily="49" charset="0"/>
                <a:cs typeface="Courier New" pitchFamily="49" charset="0"/>
              </a:rPr>
              <a:t>Note: </a:t>
            </a:r>
          </a:p>
          <a:p>
            <a:pPr marL="0" indent="0">
              <a:buNone/>
            </a:pPr>
            <a:r>
              <a:rPr lang="en-US" sz="1700" b="1" dirty="0">
                <a:latin typeface="Courier New" pitchFamily="49" charset="0"/>
                <a:cs typeface="Courier New" pitchFamily="49" charset="0"/>
              </a:rPr>
              <a:t>a) __</a:t>
            </a:r>
            <a:r>
              <a:rPr lang="en-US" sz="1700" b="1" dirty="0" err="1">
                <a:latin typeface="Courier New" pitchFamily="49" charset="0"/>
                <a:cs typeface="Courier New" pitchFamily="49" charset="0"/>
              </a:rPr>
              <a:t>init</a:t>
            </a:r>
            <a:r>
              <a:rPr lang="en-US" sz="1700" b="1" dirty="0">
                <a:latin typeface="Courier New" pitchFamily="49" charset="0"/>
                <a:cs typeface="Courier New" pitchFamily="49" charset="0"/>
              </a:rPr>
              <a:t>__</a:t>
            </a:r>
            <a:r>
              <a:rPr lang="en-US" sz="1700" dirty="0">
                <a:latin typeface="Courier New" pitchFamily="49" charset="0"/>
                <a:cs typeface="Courier New" pitchFamily="49" charset="0"/>
              </a:rPr>
              <a:t> method must have </a:t>
            </a:r>
            <a:r>
              <a:rPr lang="en-US" sz="1700" b="1" dirty="0">
                <a:latin typeface="Courier New" pitchFamily="49" charset="0"/>
                <a:cs typeface="Courier New" pitchFamily="49" charset="0"/>
              </a:rPr>
              <a:t>self</a:t>
            </a:r>
            <a:r>
              <a:rPr lang="en-US" sz="1700" dirty="0">
                <a:latin typeface="Courier New" pitchFamily="49" charset="0"/>
                <a:cs typeface="Courier New" pitchFamily="49" charset="0"/>
              </a:rPr>
              <a:t> as first argument.</a:t>
            </a:r>
          </a:p>
          <a:p>
            <a:pPr marL="0" indent="0">
              <a:buNone/>
            </a:pPr>
            <a:endParaRPr lang="en-US" sz="1700" dirty="0">
              <a:latin typeface="Courier New" pitchFamily="49" charset="0"/>
              <a:cs typeface="Courier New" pitchFamily="49" charset="0"/>
            </a:endParaRPr>
          </a:p>
          <a:p>
            <a:pPr marL="0" indent="0">
              <a:buNone/>
            </a:pPr>
            <a:r>
              <a:rPr lang="en-US" sz="1700" b="1" dirty="0">
                <a:latin typeface="Courier New" pitchFamily="49" charset="0"/>
                <a:cs typeface="Courier New" pitchFamily="49" charset="0"/>
              </a:rPr>
              <a:t>b)  </a:t>
            </a:r>
            <a:r>
              <a:rPr lang="en-US" sz="1700" dirty="0">
                <a:latin typeface="Courier New" pitchFamily="49" charset="0"/>
                <a:cs typeface="Courier New" pitchFamily="49" charset="0"/>
              </a:rPr>
              <a:t>As </a:t>
            </a:r>
            <a:r>
              <a:rPr lang="en-US" sz="1700" b="1" dirty="0">
                <a:latin typeface="Courier New" pitchFamily="49" charset="0"/>
                <a:cs typeface="Courier New" pitchFamily="49" charset="0"/>
              </a:rPr>
              <a:t>self </a:t>
            </a:r>
            <a:r>
              <a:rPr lang="en-US" sz="1700" dirty="0">
                <a:latin typeface="Courier New" pitchFamily="49" charset="0"/>
                <a:cs typeface="Courier New" pitchFamily="49" charset="0"/>
              </a:rPr>
              <a:t> refers to the object itself. Therefore   it refers to the object that invokes the method.</a:t>
            </a:r>
            <a:r>
              <a:rPr lang="en-US" sz="1700" b="1" dirty="0">
                <a:latin typeface="Courier New" pitchFamily="49" charset="0"/>
                <a:cs typeface="Courier New" pitchFamily="49" charset="0"/>
              </a:rPr>
              <a:t> </a:t>
            </a:r>
          </a:p>
          <a:p>
            <a:pPr marL="0" indent="0">
              <a:buNone/>
            </a:pPr>
            <a:r>
              <a:rPr lang="en-US" sz="2200" dirty="0"/>
              <a:t> </a:t>
            </a:r>
            <a:endParaRPr lang="en-US" sz="1900" dirty="0">
              <a:latin typeface="Courier New"/>
              <a:ea typeface="Times New Roman"/>
            </a:endParaRPr>
          </a:p>
        </p:txBody>
      </p:sp>
      <p:graphicFrame>
        <p:nvGraphicFramePr>
          <p:cNvPr id="6" name="Table 5"/>
          <p:cNvGraphicFramePr>
            <a:graphicFrameLocks noGrp="1"/>
          </p:cNvGraphicFramePr>
          <p:nvPr>
            <p:extLst>
              <p:ext uri="{D42A27DB-BD31-4B8C-83A1-F6EECF244321}">
                <p14:modId xmlns:p14="http://schemas.microsoft.com/office/powerpoint/2010/main" val="3649564898"/>
              </p:ext>
            </p:extLst>
          </p:nvPr>
        </p:nvGraphicFramePr>
        <p:xfrm>
          <a:off x="1600200" y="3581400"/>
          <a:ext cx="6080760" cy="1219200"/>
        </p:xfrm>
        <a:graphic>
          <a:graphicData uri="http://schemas.openxmlformats.org/drawingml/2006/table">
            <a:tbl>
              <a:tblPr firstRow="1" firstCol="1" bandRow="1">
                <a:tableStyleId>{5C22544A-7EE6-4342-B048-85BDC9FD1C3A}</a:tableStyleId>
              </a:tblPr>
              <a:tblGrid>
                <a:gridCol w="6080760">
                  <a:extLst>
                    <a:ext uri="{9D8B030D-6E8A-4147-A177-3AD203B41FA5}">
                      <a16:colId xmlns:a16="http://schemas.microsoft.com/office/drawing/2014/main" val="20000"/>
                    </a:ext>
                  </a:extLst>
                </a:gridCol>
              </a:tblGrid>
              <a:tr h="1219200">
                <a:tc>
                  <a:txBody>
                    <a:bodyPr/>
                    <a:lstStyle/>
                    <a:p>
                      <a:pPr marL="0" marR="0" algn="just">
                        <a:lnSpc>
                          <a:spcPct val="115000"/>
                        </a:lnSpc>
                        <a:spcBef>
                          <a:spcPts val="0"/>
                        </a:spcBef>
                        <a:spcAft>
                          <a:spcPts val="0"/>
                        </a:spcAft>
                      </a:pPr>
                      <a:r>
                        <a:rPr lang="en-US" sz="1400" b="0" dirty="0">
                          <a:solidFill>
                            <a:schemeClr val="tx1"/>
                          </a:solidFill>
                          <a:effectLst/>
                          <a:latin typeface="Courier New" pitchFamily="49" charset="0"/>
                          <a:cs typeface="Courier New" pitchFamily="49" charset="0"/>
                        </a:rPr>
                        <a:t>class </a:t>
                      </a:r>
                      <a:r>
                        <a:rPr lang="en-US" sz="1400" b="0" dirty="0" err="1">
                          <a:solidFill>
                            <a:schemeClr val="tx1"/>
                          </a:solidFill>
                          <a:effectLst/>
                          <a:latin typeface="Courier New" pitchFamily="49" charset="0"/>
                          <a:cs typeface="Courier New" pitchFamily="49" charset="0"/>
                        </a:rPr>
                        <a:t>Class_Name</a:t>
                      </a:r>
                      <a:r>
                        <a:rPr lang="en-US" sz="1400" b="0" dirty="0">
                          <a:solidFill>
                            <a:schemeClr val="tx1"/>
                          </a:solidFill>
                          <a:effectLst/>
                          <a:latin typeface="Courier New" pitchFamily="49" charset="0"/>
                          <a:cs typeface="Courier New" pitchFamily="49" charset="0"/>
                        </a:rPr>
                        <a:t>:</a:t>
                      </a:r>
                    </a:p>
                    <a:p>
                      <a:pPr marL="0" marR="0" algn="just">
                        <a:lnSpc>
                          <a:spcPct val="115000"/>
                        </a:lnSpc>
                        <a:spcBef>
                          <a:spcPts val="0"/>
                        </a:spcBef>
                        <a:spcAft>
                          <a:spcPts val="0"/>
                        </a:spcAft>
                      </a:pPr>
                      <a:r>
                        <a:rPr lang="en-US" sz="1400" b="0" dirty="0">
                          <a:solidFill>
                            <a:schemeClr val="tx1"/>
                          </a:solidFill>
                          <a:effectLst/>
                          <a:latin typeface="Courier New" pitchFamily="49" charset="0"/>
                          <a:cs typeface="Courier New" pitchFamily="49" charset="0"/>
                        </a:rPr>
                        <a:t>	</a:t>
                      </a:r>
                      <a:r>
                        <a:rPr lang="en-US" sz="1400" b="0" dirty="0" err="1">
                          <a:solidFill>
                            <a:schemeClr val="tx1"/>
                          </a:solidFill>
                          <a:effectLst/>
                          <a:latin typeface="Courier New" pitchFamily="49" charset="0"/>
                          <a:cs typeface="Courier New" pitchFamily="49" charset="0"/>
                        </a:rPr>
                        <a:t>def</a:t>
                      </a:r>
                      <a:r>
                        <a:rPr lang="en-US" sz="1400" b="0" dirty="0">
                          <a:solidFill>
                            <a:schemeClr val="tx1"/>
                          </a:solidFill>
                          <a:effectLst/>
                          <a:latin typeface="Courier New" pitchFamily="49" charset="0"/>
                          <a:cs typeface="Courier New" pitchFamily="49" charset="0"/>
                        </a:rPr>
                        <a:t> _</a:t>
                      </a:r>
                      <a:r>
                        <a:rPr lang="en-US" sz="1400" b="0" dirty="0" err="1">
                          <a:solidFill>
                            <a:schemeClr val="tx1"/>
                          </a:solidFill>
                          <a:effectLst/>
                          <a:latin typeface="Courier New" pitchFamily="49" charset="0"/>
                          <a:cs typeface="Courier New" pitchFamily="49" charset="0"/>
                        </a:rPr>
                        <a:t>init</a:t>
                      </a:r>
                      <a:r>
                        <a:rPr lang="en-US" sz="1400" b="0" dirty="0">
                          <a:solidFill>
                            <a:schemeClr val="tx1"/>
                          </a:solidFill>
                          <a:effectLst/>
                          <a:latin typeface="Courier New" pitchFamily="49" charset="0"/>
                          <a:cs typeface="Courier New" pitchFamily="49" charset="0"/>
                        </a:rPr>
                        <a:t>_(self):    </a:t>
                      </a:r>
                      <a:r>
                        <a:rPr lang="en-US" sz="1400" b="1" dirty="0">
                          <a:solidFill>
                            <a:schemeClr val="tx1"/>
                          </a:solidFill>
                          <a:effectLst/>
                          <a:latin typeface="Courier New" pitchFamily="49" charset="0"/>
                          <a:cs typeface="Courier New" pitchFamily="49" charset="0"/>
                        </a:rPr>
                        <a:t>#__</a:t>
                      </a:r>
                      <a:r>
                        <a:rPr lang="en-US" sz="1400" b="1" dirty="0" err="1">
                          <a:solidFill>
                            <a:schemeClr val="tx1"/>
                          </a:solidFill>
                          <a:effectLst/>
                          <a:latin typeface="Courier New" pitchFamily="49" charset="0"/>
                          <a:cs typeface="Courier New" pitchFamily="49" charset="0"/>
                        </a:rPr>
                        <a:t>init</a:t>
                      </a:r>
                      <a:r>
                        <a:rPr lang="en-US" sz="1400" b="1" dirty="0">
                          <a:solidFill>
                            <a:schemeClr val="tx1"/>
                          </a:solidFill>
                          <a:effectLst/>
                          <a:latin typeface="Courier New" pitchFamily="49" charset="0"/>
                          <a:cs typeface="Courier New" pitchFamily="49" charset="0"/>
                        </a:rPr>
                        <a:t>__ method</a:t>
                      </a:r>
                    </a:p>
                    <a:p>
                      <a:pPr marL="0" marR="0" algn="just">
                        <a:lnSpc>
                          <a:spcPct val="115000"/>
                        </a:lnSpc>
                        <a:spcBef>
                          <a:spcPts val="0"/>
                        </a:spcBef>
                        <a:spcAft>
                          <a:spcPts val="0"/>
                        </a:spcAft>
                      </a:pPr>
                      <a:r>
                        <a:rPr lang="en-US" sz="1400" b="0" dirty="0">
                          <a:solidFill>
                            <a:schemeClr val="tx1"/>
                          </a:solidFill>
                          <a:effectLst/>
                          <a:latin typeface="Courier New" pitchFamily="49" charset="0"/>
                          <a:cs typeface="Courier New" pitchFamily="49" charset="0"/>
                        </a:rPr>
                        <a:t>       	…………………………</a:t>
                      </a:r>
                    </a:p>
                    <a:p>
                      <a:pPr marL="0" marR="0" algn="just">
                        <a:lnSpc>
                          <a:spcPct val="115000"/>
                        </a:lnSpc>
                        <a:spcBef>
                          <a:spcPts val="0"/>
                        </a:spcBef>
                        <a:spcAft>
                          <a:spcPts val="0"/>
                        </a:spcAft>
                      </a:pPr>
                      <a:r>
                        <a:rPr lang="en-US" sz="1400" b="0" dirty="0">
                          <a:solidFill>
                            <a:schemeClr val="tx1"/>
                          </a:solidFill>
                          <a:effectLst/>
                          <a:latin typeface="Courier New" pitchFamily="49" charset="0"/>
                          <a:cs typeface="Courier New" pitchFamily="49" charset="0"/>
                        </a:rPr>
                        <a:t>         ………………………… </a:t>
                      </a:r>
                      <a:endParaRPr lang="en-US" sz="1400" b="0" dirty="0">
                        <a:solidFill>
                          <a:schemeClr val="tx1"/>
                        </a:solidFill>
                        <a:effectLst/>
                        <a:latin typeface="Courier New" pitchFamily="49" charset="0"/>
                        <a:ea typeface="Times New Roman"/>
                        <a:cs typeface="Courier New" pitchFamily="49"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992182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122</TotalTime>
  <Words>1087</Words>
  <Application>Microsoft Office PowerPoint</Application>
  <PresentationFormat>On-screen Show (4:3)</PresentationFormat>
  <Paragraphs>220</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 Unicode MS</vt:lpstr>
      <vt:lpstr>Bookman Old Style</vt:lpstr>
      <vt:lpstr>Calibri</vt:lpstr>
      <vt:lpstr>Courier New</vt:lpstr>
      <vt:lpstr>Gill Sans MT</vt:lpstr>
      <vt:lpstr>Mangal</vt:lpstr>
      <vt:lpstr>Palatino Linotype</vt:lpstr>
      <vt:lpstr>Times New Roman</vt:lpstr>
      <vt:lpstr>Wingdings</vt:lpstr>
      <vt:lpstr>Wingdings 3</vt:lpstr>
      <vt:lpstr>Origin</vt:lpstr>
      <vt:lpstr>PowerPoint Presentation</vt:lpstr>
      <vt:lpstr>Introduction</vt:lpstr>
      <vt:lpstr>  Defining Classes</vt:lpstr>
      <vt:lpstr>A simple class program </vt:lpstr>
      <vt:lpstr>Adding, Assigning and Accessing values to an Attributes</vt:lpstr>
      <vt:lpstr>Example:</vt:lpstr>
      <vt:lpstr>Adding Methods to The Class </vt:lpstr>
      <vt:lpstr>Program:</vt:lpstr>
      <vt:lpstr>The __init__ method (Constructor) </vt:lpstr>
      <vt:lpstr>Program</vt:lpstr>
      <vt:lpstr>  The __del__() (Destructor Method) </vt:lpstr>
      <vt:lpstr>Inheritance  </vt:lpstr>
      <vt:lpstr>Example of Inheritance</vt:lpstr>
      <vt:lpstr>Type of Inheritance</vt:lpstr>
      <vt:lpstr>Inheritance continued…..</vt:lpstr>
      <vt:lpstr>Inheritance continued…..</vt:lpstr>
      <vt:lpstr>Program: A simple example of Inheritance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dc:creator>
  <cp:lastModifiedBy>Bisht, Naveenta</cp:lastModifiedBy>
  <cp:revision>23</cp:revision>
  <dcterms:created xsi:type="dcterms:W3CDTF">2006-08-16T00:00:00Z</dcterms:created>
  <dcterms:modified xsi:type="dcterms:W3CDTF">2018-01-19T12:27:15Z</dcterms:modified>
</cp:coreProperties>
</file>