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7" r:id="rId3"/>
    <p:sldId id="258" r:id="rId4"/>
    <p:sldId id="259" r:id="rId5"/>
    <p:sldId id="265" r:id="rId6"/>
    <p:sldId id="260" r:id="rId7"/>
    <p:sldId id="261" r:id="rId8"/>
    <p:sldId id="262" r:id="rId9"/>
    <p:sldId id="263" r:id="rId10"/>
    <p:sldId id="267" r:id="rId11"/>
    <p:sldId id="268" r:id="rId12"/>
    <p:sldId id="269" r:id="rId13"/>
    <p:sldId id="270" r:id="rId14"/>
    <p:sldId id="272" r:id="rId15"/>
    <p:sldId id="274" r:id="rId16"/>
    <p:sldId id="275" r:id="rId17"/>
    <p:sldId id="273" r:id="rId18"/>
    <p:sldId id="271" r:id="rId19"/>
    <p:sldId id="266"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1/19/2018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85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1/19/2018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67472" y="271272"/>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8"/>
          <p:cNvSpPr txBox="1">
            <a:spLocks noChangeArrowheads="1"/>
          </p:cNvSpPr>
          <p:nvPr/>
        </p:nvSpPr>
        <p:spPr bwMode="auto">
          <a:xfrm>
            <a:off x="1600200" y="5486400"/>
            <a:ext cx="60198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ctr" defTabSz="914400" eaLnBrk="1" fontAlgn="auto" latinLnBrk="0" hangingPunct="1">
              <a:lnSpc>
                <a:spcPct val="80000"/>
              </a:lnSpc>
              <a:spcBef>
                <a:spcPct val="75000"/>
              </a:spcBef>
              <a:spcAft>
                <a:spcPts val="0"/>
              </a:spcAft>
              <a:buClrTx/>
              <a:buSzTx/>
              <a:buFontTx/>
              <a:buNone/>
              <a:tabLst/>
              <a:defRPr/>
            </a:pPr>
            <a:r>
              <a:rPr kumimoji="0" lang="en-US" altLang="en-US" sz="1200" b="0" i="0" u="none" strike="noStrike" kern="0" cap="none" spc="0" normalizeH="0" baseline="0" noProof="0" dirty="0">
                <a:ln>
                  <a:noFill/>
                </a:ln>
                <a:solidFill>
                  <a:schemeClr val="tx1"/>
                </a:solidFill>
                <a:effectLst/>
                <a:uLnTx/>
                <a:uFillTx/>
                <a:latin typeface="Palatino Linotype" panose="02040502050505030304" pitchFamily="18" charset="0"/>
                <a:ea typeface="Arial Unicode MS" pitchFamily="34" charset="-128"/>
              </a:rPr>
              <a:t>Copyright © 2018  McGraw Hill Education,  All Rights Reserved.</a:t>
            </a:r>
          </a:p>
        </p:txBody>
      </p:sp>
      <p:sp>
        <p:nvSpPr>
          <p:cNvPr id="8" name="Rectangle 7"/>
          <p:cNvSpPr/>
          <p:nvPr/>
        </p:nvSpPr>
        <p:spPr>
          <a:xfrm>
            <a:off x="3263705" y="2700851"/>
            <a:ext cx="5715000" cy="1569660"/>
          </a:xfrm>
          <a:prstGeom prst="rect">
            <a:avLst/>
          </a:prstGeom>
        </p:spPr>
        <p:txBody>
          <a:bodyPr wrap="square">
            <a:spAutoFit/>
          </a:bodyPr>
          <a:lstStyle/>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Chapter 11</a:t>
            </a:r>
          </a:p>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Tuples, Sets and Dictionaries</a:t>
            </a:r>
          </a:p>
        </p:txBody>
      </p:sp>
      <p:sp>
        <p:nvSpPr>
          <p:cNvPr id="7" name="Text Box 13"/>
          <p:cNvSpPr txBox="1">
            <a:spLocks noChangeArrowheads="1"/>
          </p:cNvSpPr>
          <p:nvPr/>
        </p:nvSpPr>
        <p:spPr bwMode="auto">
          <a:xfrm>
            <a:off x="152400" y="5827712"/>
            <a:ext cx="88392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marL="0" marR="0" lvl="0" indent="0" algn="just" defTabSz="914400" eaLnBrk="0" fontAlgn="auto" latinLnBrk="0" hangingPunct="0">
              <a:lnSpc>
                <a:spcPct val="100000"/>
              </a:lnSpc>
              <a:spcBef>
                <a:spcPct val="50000"/>
              </a:spcBef>
              <a:spcAft>
                <a:spcPts val="0"/>
              </a:spcAft>
              <a:buClrTx/>
              <a:buSzTx/>
              <a:buFontTx/>
              <a:buNone/>
              <a:tabLst/>
              <a:defRPr/>
            </a:pPr>
            <a:r>
              <a:rPr kumimoji="0" lang="en-US" altLang="en-US" sz="900" b="0" i="0" u="none" strike="noStrike" kern="0" cap="none" spc="0" normalizeH="0" baseline="0" noProof="0" dirty="0">
                <a:ln>
                  <a:noFill/>
                </a:ln>
                <a:solidFill>
                  <a:schemeClr val="tx1"/>
                </a:solidFill>
                <a:effectLst/>
                <a:uLnTx/>
                <a:uFillTx/>
                <a:latin typeface="+mn-lt"/>
              </a:rPr>
              <a:t>PROPRIETARY MATERIAL ©  2018   The McGraw Hill Education, Inc. All rights reserved. No part of this PowerPoint slide  may be displayed, reproduced or distributed in any form or by any means, without the prior written permission of the publisher, or used beyond the limited distribution to teachers and educators permitted by McGraw Hill for their individual </a:t>
            </a:r>
            <a:r>
              <a:rPr kumimoji="0" lang="en-US" altLang="en-US" sz="900" b="0" i="0" u="none" strike="noStrike" kern="0" cap="none" spc="0" normalizeH="0" baseline="0" noProof="0" dirty="0">
                <a:ln>
                  <a:noFill/>
                </a:ln>
                <a:solidFill>
                  <a:schemeClr val="tx1"/>
                </a:solidFill>
                <a:effectLst/>
                <a:uLnTx/>
                <a:uFillTx/>
                <a:latin typeface="Palatino Linotype" pitchFamily="18" charset="0"/>
              </a:rPr>
              <a:t>course preparation. If you are a student using this PowerPoint slide, you are using it without permission.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88066"/>
            <a:ext cx="2399489" cy="2819400"/>
          </a:xfrm>
          <a:prstGeom prst="rect">
            <a:avLst/>
          </a:prstGeom>
        </p:spPr>
      </p:pic>
      <p:sp>
        <p:nvSpPr>
          <p:cNvPr id="10" name="Title 1"/>
          <p:cNvSpPr txBox="1">
            <a:spLocks/>
          </p:cNvSpPr>
          <p:nvPr/>
        </p:nvSpPr>
        <p:spPr bwMode="auto">
          <a:xfrm>
            <a:off x="304800" y="66432"/>
            <a:ext cx="7543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nchor="ctr">
            <a:spAutoFit/>
          </a:bodyPr>
          <a:lstStyle>
            <a:lvl1pPr algn="ctr" rtl="0" eaLnBrk="0" fontAlgn="base" hangingPunct="0">
              <a:spcBef>
                <a:spcPct val="0"/>
              </a:spcBef>
              <a:spcAft>
                <a:spcPct val="0"/>
              </a:spcAft>
              <a:defRPr sz="4000" kern="1200">
                <a:solidFill>
                  <a:schemeClr val="accent1"/>
                </a:solidFill>
                <a:latin typeface="+mj-lt"/>
                <a:ea typeface="+mj-ea"/>
                <a:cs typeface="+mj-cs"/>
              </a:defRPr>
            </a:lvl1pPr>
            <a:lvl2pPr algn="ctr" rtl="0" eaLnBrk="0" fontAlgn="base" hangingPunct="0">
              <a:spcBef>
                <a:spcPct val="0"/>
              </a:spcBef>
              <a:spcAft>
                <a:spcPct val="0"/>
              </a:spcAft>
              <a:defRPr sz="4000">
                <a:solidFill>
                  <a:schemeClr val="accent1"/>
                </a:solidFill>
                <a:latin typeface="Franklin Gothic Book"/>
              </a:defRPr>
            </a:lvl2pPr>
            <a:lvl3pPr algn="ctr" rtl="0" eaLnBrk="0" fontAlgn="base" hangingPunct="0">
              <a:spcBef>
                <a:spcPct val="0"/>
              </a:spcBef>
              <a:spcAft>
                <a:spcPct val="0"/>
              </a:spcAft>
              <a:defRPr sz="4000">
                <a:solidFill>
                  <a:schemeClr val="accent1"/>
                </a:solidFill>
                <a:latin typeface="Franklin Gothic Book"/>
              </a:defRPr>
            </a:lvl3pPr>
            <a:lvl4pPr algn="ctr" rtl="0" eaLnBrk="0" fontAlgn="base" hangingPunct="0">
              <a:spcBef>
                <a:spcPct val="0"/>
              </a:spcBef>
              <a:spcAft>
                <a:spcPct val="0"/>
              </a:spcAft>
              <a:defRPr sz="4000">
                <a:solidFill>
                  <a:schemeClr val="accent1"/>
                </a:solidFill>
                <a:latin typeface="Franklin Gothic Book"/>
              </a:defRPr>
            </a:lvl4pPr>
            <a:lvl5pPr algn="ctr" rtl="0" eaLnBrk="0" fontAlgn="base" hangingPunct="0">
              <a:spcBef>
                <a:spcPct val="0"/>
              </a:spcBef>
              <a:spcAft>
                <a:spcPct val="0"/>
              </a:spcAft>
              <a:defRPr sz="4000">
                <a:solidFill>
                  <a:schemeClr val="accent1"/>
                </a:solidFill>
                <a:latin typeface="Franklin Gothic Book"/>
              </a:defRPr>
            </a:lvl5pPr>
            <a:lvl6pPr marL="457200" algn="ctr" rtl="0" fontAlgn="base">
              <a:spcBef>
                <a:spcPct val="0"/>
              </a:spcBef>
              <a:spcAft>
                <a:spcPct val="0"/>
              </a:spcAft>
              <a:defRPr sz="4000">
                <a:solidFill>
                  <a:schemeClr val="accent1"/>
                </a:solidFill>
                <a:latin typeface="Franklin Gothic Book"/>
              </a:defRPr>
            </a:lvl6pPr>
            <a:lvl7pPr marL="914400" algn="ctr" rtl="0" fontAlgn="base">
              <a:spcBef>
                <a:spcPct val="0"/>
              </a:spcBef>
              <a:spcAft>
                <a:spcPct val="0"/>
              </a:spcAft>
              <a:defRPr sz="4000">
                <a:solidFill>
                  <a:schemeClr val="accent1"/>
                </a:solidFill>
                <a:latin typeface="Franklin Gothic Book"/>
              </a:defRPr>
            </a:lvl7pPr>
            <a:lvl8pPr marL="1371600" algn="ctr" rtl="0" fontAlgn="base">
              <a:spcBef>
                <a:spcPct val="0"/>
              </a:spcBef>
              <a:spcAft>
                <a:spcPct val="0"/>
              </a:spcAft>
              <a:defRPr sz="4000">
                <a:solidFill>
                  <a:schemeClr val="accent1"/>
                </a:solidFill>
                <a:latin typeface="Franklin Gothic Book"/>
              </a:defRPr>
            </a:lvl8pPr>
            <a:lvl9pPr marL="1828800" algn="ctr" rtl="0" fontAlgn="base">
              <a:spcBef>
                <a:spcPct val="0"/>
              </a:spcBef>
              <a:spcAft>
                <a:spcPct val="0"/>
              </a:spcAft>
              <a:defRPr sz="4000">
                <a:solidFill>
                  <a:schemeClr val="accent1"/>
                </a:solidFill>
                <a:latin typeface="Franklin Gothic Book"/>
              </a:defRPr>
            </a:lvl9pPr>
          </a:lstStyle>
          <a:p>
            <a:pPr lvl="0" eaLnBrk="1" fontAlgn="auto" hangingPunct="1">
              <a:spcAft>
                <a:spcPts val="0"/>
              </a:spcAft>
              <a:defRPr/>
            </a:pPr>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rPr>
              <a:t>Programming and problem solving with python</a:t>
            </a:r>
          </a:p>
        </p:txBody>
      </p:sp>
    </p:spTree>
    <p:extLst>
      <p:ext uri="{BB962C8B-B14F-4D97-AF65-F5344CB8AC3E}">
        <p14:creationId xmlns:p14="http://schemas.microsoft.com/office/powerpoint/2010/main" val="2328126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sets  </a:t>
            </a:r>
          </a:p>
        </p:txBody>
      </p:sp>
      <p:sp>
        <p:nvSpPr>
          <p:cNvPr id="3" name="Content Placeholder 2"/>
          <p:cNvSpPr>
            <a:spLocks noGrp="1"/>
          </p:cNvSpPr>
          <p:nvPr>
            <p:ph sz="quarter" idx="1"/>
          </p:nvPr>
        </p:nvSpPr>
        <p:spPr/>
        <p:txBody>
          <a:bodyPr>
            <a:normAutofit fontScale="92500" lnSpcReduction="10000"/>
          </a:bodyPr>
          <a:lstStyle/>
          <a:p>
            <a:pPr algn="just"/>
            <a:r>
              <a:rPr lang="en-US" sz="1900" dirty="0">
                <a:latin typeface="Courier New" pitchFamily="49" charset="0"/>
                <a:cs typeface="Courier New" pitchFamily="49" charset="0"/>
              </a:rPr>
              <a:t>Set is an unordered collection of elements. </a:t>
            </a:r>
          </a:p>
          <a:p>
            <a:pPr algn="just"/>
            <a:r>
              <a:rPr lang="en-US" sz="1900" dirty="0">
                <a:latin typeface="Courier New" pitchFamily="49" charset="0"/>
                <a:cs typeface="Courier New" pitchFamily="49" charset="0"/>
              </a:rPr>
              <a:t>It is a collection of unique elements. </a:t>
            </a:r>
          </a:p>
          <a:p>
            <a:pPr algn="just"/>
            <a:r>
              <a:rPr lang="en-US" sz="1900" dirty="0">
                <a:latin typeface="Courier New" pitchFamily="49" charset="0"/>
                <a:cs typeface="Courier New" pitchFamily="49" charset="0"/>
              </a:rPr>
              <a:t>Duplication of elements is not allowed. </a:t>
            </a:r>
          </a:p>
          <a:p>
            <a:pPr algn="just"/>
            <a:r>
              <a:rPr lang="en-US" sz="1900" dirty="0">
                <a:latin typeface="Courier New" pitchFamily="49" charset="0"/>
                <a:cs typeface="Courier New" pitchFamily="49" charset="0"/>
              </a:rPr>
              <a:t>Sets are </a:t>
            </a:r>
            <a:r>
              <a:rPr lang="en-US" sz="1900" b="1" dirty="0">
                <a:latin typeface="Courier New" pitchFamily="49" charset="0"/>
                <a:cs typeface="Courier New" pitchFamily="49" charset="0"/>
              </a:rPr>
              <a:t>mutable</a:t>
            </a:r>
            <a:r>
              <a:rPr lang="en-US" sz="1900" dirty="0">
                <a:latin typeface="Courier New" pitchFamily="49" charset="0"/>
                <a:cs typeface="Courier New" pitchFamily="49" charset="0"/>
              </a:rPr>
              <a:t> so we can easily add or remove elements.  </a:t>
            </a:r>
          </a:p>
          <a:p>
            <a:r>
              <a:rPr lang="en-US" sz="1900" dirty="0">
                <a:latin typeface="Courier New" pitchFamily="49" charset="0"/>
                <a:cs typeface="Courier New" pitchFamily="49" charset="0"/>
              </a:rPr>
              <a:t>A programmer can create a set by enclosing the elements inside  a pair of curly braces i.e. </a:t>
            </a:r>
            <a:r>
              <a:rPr lang="en-US" sz="1900" b="1" dirty="0">
                <a:latin typeface="Courier New" pitchFamily="49" charset="0"/>
                <a:cs typeface="Courier New" pitchFamily="49" charset="0"/>
              </a:rPr>
              <a:t>{}</a:t>
            </a:r>
            <a:r>
              <a:rPr lang="en-US" sz="1900" dirty="0">
                <a:latin typeface="Courier New" pitchFamily="49" charset="0"/>
                <a:cs typeface="Courier New" pitchFamily="49" charset="0"/>
              </a:rPr>
              <a:t>.  </a:t>
            </a:r>
          </a:p>
          <a:p>
            <a:r>
              <a:rPr lang="en-US" sz="1900" dirty="0">
                <a:latin typeface="Courier New" pitchFamily="49" charset="0"/>
                <a:cs typeface="Courier New" pitchFamily="49" charset="0"/>
              </a:rPr>
              <a:t>The elements within the set are separated by commas. </a:t>
            </a:r>
          </a:p>
          <a:p>
            <a:r>
              <a:rPr lang="en-US" sz="1900" dirty="0">
                <a:latin typeface="Courier New" pitchFamily="49" charset="0"/>
                <a:cs typeface="Courier New" pitchFamily="49" charset="0"/>
              </a:rPr>
              <a:t>The set can be created by the in built </a:t>
            </a:r>
            <a:r>
              <a:rPr lang="en-US" sz="1900" b="1" dirty="0">
                <a:latin typeface="Courier New" pitchFamily="49" charset="0"/>
                <a:cs typeface="Courier New" pitchFamily="49" charset="0"/>
              </a:rPr>
              <a:t>set()</a:t>
            </a:r>
            <a:r>
              <a:rPr lang="en-US" sz="1900" dirty="0">
                <a:latin typeface="Courier New" pitchFamily="49" charset="0"/>
                <a:cs typeface="Courier New" pitchFamily="49" charset="0"/>
              </a:rPr>
              <a:t> function. </a:t>
            </a:r>
          </a:p>
          <a:p>
            <a:pPr marL="0" indent="0">
              <a:buNone/>
            </a:pPr>
            <a:r>
              <a:rPr lang="en-US" sz="1900" b="1" u="sng" dirty="0">
                <a:latin typeface="Courier New" pitchFamily="49" charset="0"/>
                <a:cs typeface="Courier New" pitchFamily="49" charset="0"/>
              </a:rPr>
              <a:t>Example:</a:t>
            </a:r>
          </a:p>
          <a:p>
            <a:pPr marL="0" indent="0">
              <a:buNone/>
            </a:pPr>
            <a:r>
              <a:rPr lang="en-US" sz="1900" dirty="0">
                <a:latin typeface="Courier New" pitchFamily="49" charset="0"/>
                <a:cs typeface="Courier New" pitchFamily="49" charset="0"/>
              </a:rPr>
              <a:t>&gt;&gt;&gt; s2 = {1,2,3,4,5}</a:t>
            </a:r>
          </a:p>
          <a:p>
            <a:pPr marL="0" indent="0">
              <a:buNone/>
            </a:pPr>
            <a:r>
              <a:rPr lang="en-US" sz="1900" dirty="0">
                <a:latin typeface="Courier New" pitchFamily="49" charset="0"/>
                <a:cs typeface="Courier New" pitchFamily="49" charset="0"/>
              </a:rPr>
              <a:t>&gt;&gt;&gt; s2</a:t>
            </a:r>
          </a:p>
          <a:p>
            <a:pPr marL="0" indent="0">
              <a:buNone/>
            </a:pPr>
            <a:r>
              <a:rPr lang="en-US" sz="1900" dirty="0">
                <a:latin typeface="Courier New" pitchFamily="49" charset="0"/>
                <a:cs typeface="Courier New" pitchFamily="49" charset="0"/>
              </a:rPr>
              <a:t>{1, 2, 3, 4, 5}</a:t>
            </a:r>
          </a:p>
          <a:p>
            <a:pPr marL="0" indent="0">
              <a:buNone/>
            </a:pPr>
            <a:r>
              <a:rPr lang="en-US" sz="1900" dirty="0">
                <a:latin typeface="Courier New" pitchFamily="49" charset="0"/>
                <a:cs typeface="Courier New" pitchFamily="49" charset="0"/>
              </a:rPr>
              <a:t>&gt;&gt;&gt; type(s2)</a:t>
            </a:r>
          </a:p>
          <a:p>
            <a:pPr marL="0" indent="0">
              <a:buNone/>
            </a:pPr>
            <a:r>
              <a:rPr lang="en-US" sz="1900" dirty="0">
                <a:latin typeface="Courier New" pitchFamily="49" charset="0"/>
                <a:cs typeface="Courier New" pitchFamily="49" charset="0"/>
              </a:rPr>
              <a:t>&lt;class 'set'&gt;</a:t>
            </a:r>
          </a:p>
          <a:p>
            <a:endParaRPr lang="en-US" dirty="0"/>
          </a:p>
        </p:txBody>
      </p:sp>
    </p:spTree>
    <p:extLst>
      <p:ext uri="{BB962C8B-B14F-4D97-AF65-F5344CB8AC3E}">
        <p14:creationId xmlns:p14="http://schemas.microsoft.com/office/powerpoint/2010/main" val="146053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Set Class</a:t>
            </a:r>
          </a:p>
        </p:txBody>
      </p:sp>
      <p:sp>
        <p:nvSpPr>
          <p:cNvPr id="3" name="Content Placeholder 2"/>
          <p:cNvSpPr>
            <a:spLocks noGrp="1"/>
          </p:cNvSpPr>
          <p:nvPr>
            <p:ph sz="quarter" idx="1"/>
          </p:nvPr>
        </p:nvSpPr>
        <p:spPr/>
        <p:txBody>
          <a:bodyPr/>
          <a:lstStyle/>
          <a:p>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657962608"/>
              </p:ext>
            </p:extLst>
          </p:nvPr>
        </p:nvGraphicFramePr>
        <p:xfrm>
          <a:off x="990600" y="1447800"/>
          <a:ext cx="7162800" cy="4157927"/>
        </p:xfrm>
        <a:graphic>
          <a:graphicData uri="http://schemas.openxmlformats.org/drawingml/2006/table">
            <a:tbl>
              <a:tblPr firstRow="1" firstCol="1" bandRow="1">
                <a:tableStyleId>{2D5ABB26-0587-4C30-8999-92F81FD0307C}</a:tableStyleId>
              </a:tblPr>
              <a:tblGrid>
                <a:gridCol w="22098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278935">
                <a:tc>
                  <a:txBody>
                    <a:bodyPr/>
                    <a:lstStyle/>
                    <a:p>
                      <a:pPr marL="0" marR="0" algn="ctr">
                        <a:lnSpc>
                          <a:spcPct val="115000"/>
                        </a:lnSpc>
                        <a:spcBef>
                          <a:spcPts val="0"/>
                        </a:spcBef>
                        <a:spcAft>
                          <a:spcPts val="0"/>
                        </a:spcAft>
                      </a:pPr>
                      <a:r>
                        <a:rPr lang="en-US" sz="1600" b="1" dirty="0">
                          <a:effectLst/>
                          <a:latin typeface="Courier New" pitchFamily="49" charset="0"/>
                          <a:cs typeface="Courier New" pitchFamily="49" charset="0"/>
                        </a:rPr>
                        <a:t>Function </a:t>
                      </a:r>
                      <a:endParaRPr lang="en-US" sz="1400" b="1" dirty="0">
                        <a:effectLst/>
                        <a:latin typeface="Courier New" pitchFamily="49" charset="0"/>
                        <a:ea typeface="Times New Roman"/>
                        <a:cs typeface="Courier New" pitchFamily="49"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800" b="1" dirty="0">
                          <a:effectLst/>
                          <a:latin typeface="Courier New" pitchFamily="49" charset="0"/>
                          <a:cs typeface="Courier New" pitchFamily="49" charset="0"/>
                        </a:rPr>
                        <a:t>Meaning</a:t>
                      </a:r>
                      <a:endParaRPr lang="en-US" sz="1600" b="1" dirty="0">
                        <a:effectLst/>
                        <a:latin typeface="Courier New" pitchFamily="49" charset="0"/>
                        <a:ea typeface="Times New Roman"/>
                        <a:cs typeface="Courier New" pitchFamily="49"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512519">
                <a:tc>
                  <a:txBody>
                    <a:bodyPr/>
                    <a:lstStyle/>
                    <a:p>
                      <a:pPr marL="0" marR="0" algn="just">
                        <a:lnSpc>
                          <a:spcPct val="115000"/>
                        </a:lnSpc>
                        <a:spcBef>
                          <a:spcPts val="0"/>
                        </a:spcBef>
                        <a:spcAft>
                          <a:spcPts val="0"/>
                        </a:spcAft>
                      </a:pPr>
                      <a:r>
                        <a:rPr lang="en-US" sz="1400" dirty="0" err="1">
                          <a:effectLst/>
                          <a:latin typeface="Courier New" pitchFamily="49" charset="0"/>
                          <a:cs typeface="Courier New" pitchFamily="49" charset="0"/>
                        </a:rPr>
                        <a:t>s.add</a:t>
                      </a:r>
                      <a:r>
                        <a:rPr lang="en-US" sz="1400" dirty="0">
                          <a:effectLst/>
                          <a:latin typeface="Courier New" pitchFamily="49" charset="0"/>
                          <a:cs typeface="Courier New" pitchFamily="49" charset="0"/>
                        </a:rPr>
                        <a:t>(x) </a:t>
                      </a:r>
                    </a:p>
                    <a:p>
                      <a:pPr marL="0" marR="0" algn="just">
                        <a:lnSpc>
                          <a:spcPct val="115000"/>
                        </a:lnSpc>
                        <a:spcBef>
                          <a:spcPts val="0"/>
                        </a:spcBef>
                        <a:spcAft>
                          <a:spcPts val="0"/>
                        </a:spcAft>
                      </a:pPr>
                      <a:r>
                        <a:rPr lang="en-US" sz="1400" dirty="0">
                          <a:effectLst/>
                          <a:latin typeface="Courier New" pitchFamily="49" charset="0"/>
                          <a:cs typeface="Courier New" pitchFamily="49" charset="0"/>
                        </a:rPr>
                        <a:t> </a:t>
                      </a:r>
                      <a:endParaRPr lang="en-US" sz="1400" dirty="0">
                        <a:effectLst/>
                        <a:latin typeface="Courier New" pitchFamily="49" charset="0"/>
                        <a:ea typeface="Times New Roman"/>
                        <a:cs typeface="Courier New" pitchFamily="49"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latin typeface="Courier New" pitchFamily="49" charset="0"/>
                          <a:cs typeface="Courier New" pitchFamily="49" charset="0"/>
                        </a:rPr>
                        <a:t>Add element x to existing set s. </a:t>
                      </a:r>
                      <a:endParaRPr lang="en-US" sz="1600" dirty="0">
                        <a:effectLst/>
                        <a:latin typeface="Courier New" pitchFamily="49" charset="0"/>
                        <a:ea typeface="Times New Roman"/>
                        <a:cs typeface="Courier New" pitchFamily="49"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1025">
                <a:tc>
                  <a:txBody>
                    <a:bodyPr/>
                    <a:lstStyle/>
                    <a:p>
                      <a:pPr marL="0" marR="0" algn="just">
                        <a:lnSpc>
                          <a:spcPct val="115000"/>
                        </a:lnSpc>
                        <a:spcBef>
                          <a:spcPts val="0"/>
                        </a:spcBef>
                        <a:spcAft>
                          <a:spcPts val="0"/>
                        </a:spcAft>
                      </a:pPr>
                      <a:r>
                        <a:rPr lang="en-US" sz="1400" dirty="0" err="1">
                          <a:effectLst/>
                          <a:latin typeface="Courier New" pitchFamily="49" charset="0"/>
                          <a:cs typeface="Courier New" pitchFamily="49" charset="0"/>
                        </a:rPr>
                        <a:t>s.clear</a:t>
                      </a:r>
                      <a:r>
                        <a:rPr lang="en-US" sz="1400" dirty="0">
                          <a:effectLst/>
                          <a:latin typeface="Courier New" pitchFamily="49" charset="0"/>
                          <a:cs typeface="Courier New" pitchFamily="49" charset="0"/>
                        </a:rPr>
                        <a:t>()    </a:t>
                      </a:r>
                    </a:p>
                    <a:p>
                      <a:pPr marL="0" marR="0" algn="just">
                        <a:lnSpc>
                          <a:spcPct val="115000"/>
                        </a:lnSpc>
                        <a:spcBef>
                          <a:spcPts val="0"/>
                        </a:spcBef>
                        <a:spcAft>
                          <a:spcPts val="0"/>
                        </a:spcAft>
                      </a:pPr>
                      <a:r>
                        <a:rPr lang="en-US" sz="1400" dirty="0">
                          <a:effectLst/>
                          <a:latin typeface="Courier New" pitchFamily="49" charset="0"/>
                          <a:cs typeface="Courier New" pitchFamily="49" charset="0"/>
                        </a:rPr>
                        <a:t> </a:t>
                      </a:r>
                      <a:endParaRPr lang="en-US" sz="1400" dirty="0">
                        <a:effectLst/>
                        <a:latin typeface="Courier New" pitchFamily="49" charset="0"/>
                        <a:ea typeface="Times New Roman"/>
                        <a:cs typeface="Courier New" pitchFamily="49"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latin typeface="Courier New" pitchFamily="49" charset="0"/>
                          <a:cs typeface="Courier New" pitchFamily="49" charset="0"/>
                        </a:rPr>
                        <a:t>Removes the entire element from the existing set.  </a:t>
                      </a:r>
                      <a:endParaRPr lang="en-US" sz="1600" dirty="0">
                        <a:effectLst/>
                        <a:latin typeface="Courier New" pitchFamily="49" charset="0"/>
                        <a:ea typeface="Times New Roman"/>
                        <a:cs typeface="Courier New" pitchFamily="49"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2927">
                <a:tc>
                  <a:txBody>
                    <a:bodyPr/>
                    <a:lstStyle/>
                    <a:p>
                      <a:pPr marL="0" marR="0" algn="just">
                        <a:lnSpc>
                          <a:spcPct val="115000"/>
                        </a:lnSpc>
                        <a:spcBef>
                          <a:spcPts val="0"/>
                        </a:spcBef>
                        <a:spcAft>
                          <a:spcPts val="0"/>
                        </a:spcAft>
                      </a:pPr>
                      <a:r>
                        <a:rPr lang="en-US" sz="1400" dirty="0" err="1">
                          <a:effectLst/>
                          <a:latin typeface="Courier New" pitchFamily="49" charset="0"/>
                          <a:cs typeface="Courier New" pitchFamily="49" charset="0"/>
                        </a:rPr>
                        <a:t>S.remove</a:t>
                      </a:r>
                      <a:r>
                        <a:rPr lang="en-US" sz="1400" dirty="0">
                          <a:effectLst/>
                          <a:latin typeface="Courier New" pitchFamily="49" charset="0"/>
                          <a:cs typeface="Courier New" pitchFamily="49" charset="0"/>
                        </a:rPr>
                        <a:t>(x) </a:t>
                      </a:r>
                    </a:p>
                    <a:p>
                      <a:pPr marL="0" marR="0" algn="just">
                        <a:lnSpc>
                          <a:spcPct val="115000"/>
                        </a:lnSpc>
                        <a:spcBef>
                          <a:spcPts val="0"/>
                        </a:spcBef>
                        <a:spcAft>
                          <a:spcPts val="0"/>
                        </a:spcAft>
                      </a:pPr>
                      <a:r>
                        <a:rPr lang="en-US" sz="1600" u="none" strike="noStrike" dirty="0">
                          <a:effectLst/>
                          <a:latin typeface="Courier New" pitchFamily="49" charset="0"/>
                          <a:cs typeface="Courier New" pitchFamily="49" charset="0"/>
                        </a:rPr>
                        <a:t> </a:t>
                      </a:r>
                      <a:endParaRPr lang="en-US" sz="1400" dirty="0">
                        <a:effectLst/>
                        <a:latin typeface="Courier New" pitchFamily="49" charset="0"/>
                        <a:ea typeface="Times New Roman"/>
                        <a:cs typeface="Courier New" pitchFamily="49"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latin typeface="Courier New" pitchFamily="49" charset="0"/>
                          <a:cs typeface="Courier New" pitchFamily="49" charset="0"/>
                        </a:rPr>
                        <a:t>Removes item x from the set.</a:t>
                      </a:r>
                      <a:r>
                        <a:rPr lang="en-US" sz="1800" dirty="0">
                          <a:effectLst/>
                          <a:latin typeface="Courier New" pitchFamily="49" charset="0"/>
                          <a:cs typeface="Courier New" pitchFamily="49" charset="0"/>
                        </a:rPr>
                        <a:t>   </a:t>
                      </a:r>
                      <a:endParaRPr lang="en-US" sz="1600" dirty="0">
                        <a:effectLst/>
                        <a:latin typeface="Courier New" pitchFamily="49" charset="0"/>
                        <a:ea typeface="Times New Roman"/>
                        <a:cs typeface="Courier New" pitchFamily="49"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1536">
                <a:tc>
                  <a:txBody>
                    <a:bodyPr/>
                    <a:lstStyle/>
                    <a:p>
                      <a:pPr marL="0" marR="0" algn="just">
                        <a:lnSpc>
                          <a:spcPct val="115000"/>
                        </a:lnSpc>
                        <a:spcBef>
                          <a:spcPts val="0"/>
                        </a:spcBef>
                        <a:spcAft>
                          <a:spcPts val="0"/>
                        </a:spcAft>
                      </a:pPr>
                      <a:r>
                        <a:rPr lang="en-US" sz="1600" u="none" strike="noStrike" dirty="0">
                          <a:effectLst/>
                          <a:latin typeface="Courier New" pitchFamily="49" charset="0"/>
                          <a:cs typeface="Courier New" pitchFamily="49" charset="0"/>
                        </a:rPr>
                        <a:t> </a:t>
                      </a:r>
                      <a:endParaRPr lang="en-US" sz="1400" dirty="0">
                        <a:effectLst/>
                        <a:latin typeface="Courier New" pitchFamily="49" charset="0"/>
                        <a:cs typeface="Courier New" pitchFamily="49" charset="0"/>
                      </a:endParaRPr>
                    </a:p>
                    <a:p>
                      <a:pPr marL="0" marR="0" algn="just">
                        <a:lnSpc>
                          <a:spcPct val="115000"/>
                        </a:lnSpc>
                        <a:spcBef>
                          <a:spcPts val="0"/>
                        </a:spcBef>
                        <a:spcAft>
                          <a:spcPts val="0"/>
                        </a:spcAft>
                      </a:pPr>
                      <a:r>
                        <a:rPr lang="en-US" sz="1400" dirty="0">
                          <a:effectLst/>
                          <a:latin typeface="Courier New" pitchFamily="49" charset="0"/>
                          <a:cs typeface="Courier New" pitchFamily="49" charset="0"/>
                        </a:rPr>
                        <a:t>S1. </a:t>
                      </a:r>
                      <a:r>
                        <a:rPr lang="en-US" sz="1400" dirty="0" err="1">
                          <a:effectLst/>
                          <a:latin typeface="Courier New" pitchFamily="49" charset="0"/>
                          <a:cs typeface="Courier New" pitchFamily="49" charset="0"/>
                        </a:rPr>
                        <a:t>issubset</a:t>
                      </a:r>
                      <a:r>
                        <a:rPr lang="en-US" sz="1400" dirty="0">
                          <a:effectLst/>
                          <a:latin typeface="Courier New" pitchFamily="49" charset="0"/>
                          <a:cs typeface="Courier New" pitchFamily="49" charset="0"/>
                        </a:rPr>
                        <a:t>(S2) </a:t>
                      </a:r>
                    </a:p>
                    <a:p>
                      <a:pPr marL="0" marR="0" algn="just">
                        <a:lnSpc>
                          <a:spcPct val="115000"/>
                        </a:lnSpc>
                        <a:spcBef>
                          <a:spcPts val="0"/>
                        </a:spcBef>
                        <a:spcAft>
                          <a:spcPts val="0"/>
                        </a:spcAft>
                      </a:pPr>
                      <a:r>
                        <a:rPr lang="en-US" sz="1600" u="none" strike="noStrike" dirty="0">
                          <a:effectLst/>
                          <a:latin typeface="Courier New" pitchFamily="49" charset="0"/>
                          <a:cs typeface="Courier New" pitchFamily="49" charset="0"/>
                        </a:rPr>
                        <a:t> </a:t>
                      </a:r>
                      <a:endParaRPr lang="en-US" sz="1400" dirty="0">
                        <a:effectLst/>
                        <a:latin typeface="Courier New" pitchFamily="49" charset="0"/>
                        <a:cs typeface="Courier New" pitchFamily="49" charset="0"/>
                      </a:endParaRPr>
                    </a:p>
                    <a:p>
                      <a:pPr marL="0" marR="0" algn="just">
                        <a:lnSpc>
                          <a:spcPct val="115000"/>
                        </a:lnSpc>
                        <a:spcBef>
                          <a:spcPts val="0"/>
                        </a:spcBef>
                        <a:spcAft>
                          <a:spcPts val="0"/>
                        </a:spcAft>
                      </a:pPr>
                      <a:r>
                        <a:rPr lang="en-US" sz="1600" u="none" strike="noStrike" dirty="0">
                          <a:effectLst/>
                          <a:latin typeface="Courier New" pitchFamily="49" charset="0"/>
                          <a:cs typeface="Courier New" pitchFamily="49" charset="0"/>
                        </a:rPr>
                        <a:t> </a:t>
                      </a:r>
                      <a:endParaRPr lang="en-US" sz="1400" dirty="0">
                        <a:effectLst/>
                        <a:latin typeface="Courier New" pitchFamily="49" charset="0"/>
                        <a:ea typeface="Times New Roman"/>
                        <a:cs typeface="Courier New" pitchFamily="49"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latin typeface="Courier New" pitchFamily="49" charset="0"/>
                          <a:cs typeface="Courier New" pitchFamily="49" charset="0"/>
                        </a:rPr>
                        <a:t>A set S1 is a subset of S2, if every element in S1 is also in  S2. Therefore </a:t>
                      </a:r>
                      <a:r>
                        <a:rPr lang="en-US" sz="1600" dirty="0" err="1">
                          <a:effectLst/>
                          <a:latin typeface="Courier New" pitchFamily="49" charset="0"/>
                          <a:cs typeface="Courier New" pitchFamily="49" charset="0"/>
                        </a:rPr>
                        <a:t>issubset</a:t>
                      </a:r>
                      <a:r>
                        <a:rPr lang="en-US" sz="1600" dirty="0">
                          <a:effectLst/>
                          <a:latin typeface="Courier New" pitchFamily="49" charset="0"/>
                          <a:cs typeface="Courier New" pitchFamily="49" charset="0"/>
                        </a:rPr>
                        <a:t>() is used to check whether s1 is subset of s2.  </a:t>
                      </a:r>
                      <a:endParaRPr lang="en-US" sz="1600" dirty="0">
                        <a:effectLst/>
                        <a:latin typeface="Courier New" pitchFamily="49" charset="0"/>
                        <a:ea typeface="Times New Roman"/>
                        <a:cs typeface="Courier New" pitchFamily="49"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6913">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 </a:t>
                      </a:r>
                    </a:p>
                    <a:p>
                      <a:pPr marL="0" marR="0" algn="just">
                        <a:lnSpc>
                          <a:spcPct val="115000"/>
                        </a:lnSpc>
                        <a:spcBef>
                          <a:spcPts val="0"/>
                        </a:spcBef>
                        <a:spcAft>
                          <a:spcPts val="0"/>
                        </a:spcAft>
                      </a:pPr>
                      <a:r>
                        <a:rPr lang="en-US" sz="1400" dirty="0">
                          <a:effectLst/>
                          <a:latin typeface="Courier New" pitchFamily="49" charset="0"/>
                          <a:cs typeface="Courier New" pitchFamily="49" charset="0"/>
                        </a:rPr>
                        <a:t>S2.issuperset(S1)</a:t>
                      </a:r>
                    </a:p>
                    <a:p>
                      <a:pPr marL="0" marR="0" algn="just">
                        <a:lnSpc>
                          <a:spcPct val="115000"/>
                        </a:lnSpc>
                        <a:spcBef>
                          <a:spcPts val="0"/>
                        </a:spcBef>
                        <a:spcAft>
                          <a:spcPts val="0"/>
                        </a:spcAft>
                      </a:pPr>
                      <a:r>
                        <a:rPr lang="en-US" sz="1400" dirty="0">
                          <a:effectLst/>
                          <a:latin typeface="Courier New" pitchFamily="49" charset="0"/>
                          <a:cs typeface="Courier New" pitchFamily="49" charset="0"/>
                        </a:rPr>
                        <a:t> </a:t>
                      </a:r>
                      <a:endParaRPr lang="en-US" sz="1400" dirty="0">
                        <a:effectLst/>
                        <a:latin typeface="Courier New" pitchFamily="49" charset="0"/>
                        <a:ea typeface="Times New Roman"/>
                        <a:cs typeface="Courier New" pitchFamily="49"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latin typeface="Courier New" pitchFamily="49" charset="0"/>
                          <a:cs typeface="Courier New" pitchFamily="49" charset="0"/>
                        </a:rPr>
                        <a:t>Let S1 and S2 be two sets. If S1 is subset of S2 and the set S1 is not equal to S2 then the set S2 is called superset of A.   </a:t>
                      </a:r>
                      <a:endParaRPr lang="en-US" sz="1600" dirty="0">
                        <a:effectLst/>
                        <a:latin typeface="Courier New" pitchFamily="49" charset="0"/>
                        <a:ea typeface="Times New Roman"/>
                        <a:cs typeface="Courier New" pitchFamily="49"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913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lstStyle/>
          <a:p>
            <a:pPr marL="0" indent="0">
              <a:buNone/>
            </a:pPr>
            <a:r>
              <a:rPr lang="en-US" sz="2000" b="1" dirty="0">
                <a:latin typeface="Courier New" pitchFamily="49" charset="0"/>
                <a:cs typeface="Courier New" pitchFamily="49" charset="0"/>
              </a:rPr>
              <a:t>The union() method</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The union of two sets A and B is the set of elements which are in A, in B, or in both A and B. </a:t>
            </a: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&gt;&gt;&gt; A = {1,2,3,4}</a:t>
            </a:r>
          </a:p>
          <a:p>
            <a:pPr marL="0" indent="0">
              <a:buNone/>
            </a:pPr>
            <a:r>
              <a:rPr lang="en-US" sz="2000" dirty="0">
                <a:latin typeface="Courier New" pitchFamily="49" charset="0"/>
                <a:cs typeface="Courier New" pitchFamily="49" charset="0"/>
              </a:rPr>
              <a:t>&gt;&gt;&gt; B = {1,2}</a:t>
            </a:r>
          </a:p>
          <a:p>
            <a:pPr marL="0" indent="0">
              <a:buNone/>
            </a:pPr>
            <a:r>
              <a:rPr lang="en-US" sz="2000" dirty="0">
                <a:latin typeface="Courier New" pitchFamily="49" charset="0"/>
                <a:cs typeface="Courier New" pitchFamily="49" charset="0"/>
              </a:rPr>
              <a:t>&gt;&gt;&gt; </a:t>
            </a:r>
            <a:r>
              <a:rPr lang="en-US" sz="2000" dirty="0" err="1">
                <a:latin typeface="Courier New" pitchFamily="49" charset="0"/>
                <a:cs typeface="Courier New" pitchFamily="49" charset="0"/>
              </a:rPr>
              <a:t>A.union</a:t>
            </a:r>
            <a:r>
              <a:rPr lang="en-US" sz="2000" dirty="0">
                <a:latin typeface="Courier New" pitchFamily="49" charset="0"/>
                <a:cs typeface="Courier New" pitchFamily="49" charset="0"/>
              </a:rPr>
              <a:t>(B)</a:t>
            </a:r>
          </a:p>
          <a:p>
            <a:pPr marL="0" indent="0">
              <a:buNone/>
            </a:pPr>
            <a:r>
              <a:rPr lang="en-US" sz="2000" dirty="0">
                <a:latin typeface="Courier New" pitchFamily="49" charset="0"/>
                <a:cs typeface="Courier New" pitchFamily="49" charset="0"/>
              </a:rPr>
              <a:t>{1, 2, 3, 4}</a:t>
            </a:r>
          </a:p>
          <a:p>
            <a:pPr marL="0" indent="0">
              <a:buNone/>
            </a:pPr>
            <a:endParaRPr lang="en-US" dirty="0"/>
          </a:p>
        </p:txBody>
      </p:sp>
    </p:spTree>
    <p:extLst>
      <p:ext uri="{BB962C8B-B14F-4D97-AF65-F5344CB8AC3E}">
        <p14:creationId xmlns:p14="http://schemas.microsoft.com/office/powerpoint/2010/main" val="162295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lstStyle/>
          <a:p>
            <a:pPr marL="0" indent="0">
              <a:buNone/>
            </a:pPr>
            <a:r>
              <a:rPr lang="en-US" sz="2000" b="1" dirty="0">
                <a:latin typeface="Courier New" pitchFamily="49" charset="0"/>
                <a:cs typeface="Courier New" pitchFamily="49" charset="0"/>
              </a:rPr>
              <a:t>The intersection() method</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Intersection is a set which contains the elements that appear in both sets.</a:t>
            </a: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&gt;&gt;&gt; A = {1,2,3,4}</a:t>
            </a:r>
          </a:p>
          <a:p>
            <a:pPr marL="0" indent="0">
              <a:buNone/>
            </a:pPr>
            <a:r>
              <a:rPr lang="en-US" sz="2000" dirty="0">
                <a:latin typeface="Courier New" pitchFamily="49" charset="0"/>
                <a:cs typeface="Courier New" pitchFamily="49" charset="0"/>
              </a:rPr>
              <a:t>&gt;&gt;&gt; B = {1,2}</a:t>
            </a:r>
          </a:p>
          <a:p>
            <a:pPr marL="0" indent="0">
              <a:buNone/>
            </a:pPr>
            <a:r>
              <a:rPr lang="en-US" sz="2000" dirty="0">
                <a:latin typeface="Courier New" pitchFamily="49" charset="0"/>
                <a:cs typeface="Courier New" pitchFamily="49" charset="0"/>
              </a:rPr>
              <a:t>&gt;&gt;&gt; </a:t>
            </a:r>
            <a:r>
              <a:rPr lang="en-US" sz="2000" dirty="0" err="1">
                <a:latin typeface="Courier New" pitchFamily="49" charset="0"/>
                <a:cs typeface="Courier New" pitchFamily="49" charset="0"/>
              </a:rPr>
              <a:t>A.intersection</a:t>
            </a:r>
            <a:r>
              <a:rPr lang="en-US" sz="2000" dirty="0">
                <a:latin typeface="Courier New" pitchFamily="49" charset="0"/>
                <a:cs typeface="Courier New" pitchFamily="49" charset="0"/>
              </a:rPr>
              <a:t>(B)</a:t>
            </a:r>
          </a:p>
          <a:p>
            <a:pPr marL="0" indent="0">
              <a:buNone/>
            </a:pPr>
            <a:r>
              <a:rPr lang="en-US" sz="2000" dirty="0">
                <a:latin typeface="Courier New" pitchFamily="49" charset="0"/>
                <a:cs typeface="Courier New" pitchFamily="49" charset="0"/>
              </a:rPr>
              <a:t>{1, 2}</a:t>
            </a:r>
          </a:p>
          <a:p>
            <a:pPr marL="0" indent="0">
              <a:buNone/>
            </a:pPr>
            <a:endParaRPr lang="en-US" dirty="0"/>
          </a:p>
          <a:p>
            <a:pPr marL="0" indent="0">
              <a:buNone/>
            </a:pPr>
            <a:r>
              <a:rPr lang="en-US" sz="2000" b="1" u="sng" dirty="0">
                <a:latin typeface="Courier New" pitchFamily="49" charset="0"/>
                <a:cs typeface="Courier New" pitchFamily="49" charset="0"/>
              </a:rPr>
              <a:t>Note:</a:t>
            </a:r>
            <a:r>
              <a:rPr lang="en-US" sz="2000" b="1" dirty="0">
                <a:latin typeface="Courier New" pitchFamily="49" charset="0"/>
                <a:cs typeface="Courier New" pitchFamily="49" charset="0"/>
              </a:rPr>
              <a:t>  </a:t>
            </a:r>
            <a:r>
              <a:rPr lang="en-US" sz="2000" dirty="0">
                <a:latin typeface="Courier New" pitchFamily="49" charset="0"/>
                <a:cs typeface="Courier New" pitchFamily="49" charset="0"/>
              </a:rPr>
              <a:t>A. intersection(B) is equivalent to A &amp; B </a:t>
            </a:r>
            <a:r>
              <a:rPr lang="en-US" dirty="0"/>
              <a:t> </a:t>
            </a:r>
          </a:p>
        </p:txBody>
      </p:sp>
    </p:spTree>
    <p:extLst>
      <p:ext uri="{BB962C8B-B14F-4D97-AF65-F5344CB8AC3E}">
        <p14:creationId xmlns:p14="http://schemas.microsoft.com/office/powerpoint/2010/main" val="1726097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normAutofit/>
          </a:bodyPr>
          <a:lstStyle/>
          <a:p>
            <a:pPr marL="0" indent="0">
              <a:buNone/>
            </a:pPr>
            <a:r>
              <a:rPr lang="en-US" sz="2000" b="1" dirty="0">
                <a:latin typeface="Courier New" pitchFamily="49" charset="0"/>
                <a:cs typeface="Courier New" pitchFamily="49" charset="0"/>
              </a:rPr>
              <a:t>The difference() method</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The difference between two sets A and B is a set that contains the elements in set A but not in set B.</a:t>
            </a:r>
          </a:p>
          <a:p>
            <a:pPr marL="0" indent="0">
              <a:buNone/>
            </a:pPr>
            <a:endParaRPr lang="en-US" sz="2000" b="1" u="sng" dirty="0">
              <a:latin typeface="Courier New" pitchFamily="49" charset="0"/>
              <a:cs typeface="Courier New" pitchFamily="49" charset="0"/>
            </a:endParaRP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&gt;&gt;&gt; A = {1,2,3,4}</a:t>
            </a:r>
          </a:p>
          <a:p>
            <a:pPr marL="0" indent="0">
              <a:buNone/>
            </a:pPr>
            <a:r>
              <a:rPr lang="en-US" sz="2000" dirty="0">
                <a:latin typeface="Courier New" pitchFamily="49" charset="0"/>
                <a:cs typeface="Courier New" pitchFamily="49" charset="0"/>
              </a:rPr>
              <a:t>&gt;&gt;&gt; B = {2,5,6,7,9}</a:t>
            </a:r>
          </a:p>
          <a:p>
            <a:pPr marL="0" indent="0">
              <a:buNone/>
            </a:pPr>
            <a:r>
              <a:rPr lang="en-US" sz="2000" dirty="0">
                <a:latin typeface="Courier New" pitchFamily="49" charset="0"/>
                <a:cs typeface="Courier New" pitchFamily="49" charset="0"/>
              </a:rPr>
              <a:t>&gt;&gt;&gt; </a:t>
            </a:r>
            <a:r>
              <a:rPr lang="en-US" sz="2000" dirty="0" err="1">
                <a:latin typeface="Courier New" pitchFamily="49" charset="0"/>
                <a:cs typeface="Courier New" pitchFamily="49" charset="0"/>
              </a:rPr>
              <a:t>A.difference</a:t>
            </a:r>
            <a:r>
              <a:rPr lang="en-US" sz="2000" dirty="0">
                <a:latin typeface="Courier New" pitchFamily="49" charset="0"/>
                <a:cs typeface="Courier New" pitchFamily="49" charset="0"/>
              </a:rPr>
              <a:t>(B)</a:t>
            </a:r>
          </a:p>
          <a:p>
            <a:pPr marL="0" indent="0">
              <a:buNone/>
            </a:pPr>
            <a:r>
              <a:rPr lang="en-US" sz="2000" dirty="0">
                <a:latin typeface="Courier New" pitchFamily="49" charset="0"/>
                <a:cs typeface="Courier New" pitchFamily="49" charset="0"/>
              </a:rPr>
              <a:t>{1, 3, 2}</a:t>
            </a:r>
          </a:p>
          <a:p>
            <a:pPr marL="0" indent="0">
              <a:buNone/>
            </a:pPr>
            <a:endParaRPr lang="en-US" dirty="0"/>
          </a:p>
          <a:p>
            <a:pPr marL="0" indent="0">
              <a:buNone/>
            </a:pPr>
            <a:r>
              <a:rPr lang="en-US" sz="2000" b="1" u="sng" dirty="0">
                <a:latin typeface="Courier New" pitchFamily="49" charset="0"/>
                <a:cs typeface="Courier New" pitchFamily="49" charset="0"/>
              </a:rPr>
              <a:t>Note:</a:t>
            </a:r>
            <a:r>
              <a:rPr lang="en-US" sz="2000" b="1" dirty="0">
                <a:latin typeface="Courier New" pitchFamily="49" charset="0"/>
                <a:cs typeface="Courier New" pitchFamily="49" charset="0"/>
              </a:rPr>
              <a:t>  </a:t>
            </a:r>
            <a:r>
              <a:rPr lang="en-US" sz="2000" dirty="0" err="1">
                <a:latin typeface="Courier New" pitchFamily="49" charset="0"/>
                <a:cs typeface="Courier New" pitchFamily="49" charset="0"/>
              </a:rPr>
              <a:t>A.difference</a:t>
            </a:r>
            <a:r>
              <a:rPr lang="en-US" sz="2000" dirty="0">
                <a:latin typeface="Courier New" pitchFamily="49" charset="0"/>
                <a:cs typeface="Courier New" pitchFamily="49" charset="0"/>
              </a:rPr>
              <a:t> B is equivalent to A - B </a:t>
            </a:r>
            <a:r>
              <a:rPr lang="en-US" dirty="0"/>
              <a:t> </a:t>
            </a:r>
          </a:p>
        </p:txBody>
      </p:sp>
    </p:spTree>
    <p:extLst>
      <p:ext uri="{BB962C8B-B14F-4D97-AF65-F5344CB8AC3E}">
        <p14:creationId xmlns:p14="http://schemas.microsoft.com/office/powerpoint/2010/main" val="264770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normAutofit/>
          </a:bodyPr>
          <a:lstStyle/>
          <a:p>
            <a:pPr marL="0" indent="0">
              <a:buNone/>
            </a:pPr>
            <a:r>
              <a:rPr lang="en-US" sz="2000" b="1" dirty="0">
                <a:latin typeface="Courier New" pitchFamily="49" charset="0"/>
                <a:cs typeface="Courier New" pitchFamily="49" charset="0"/>
              </a:rPr>
              <a:t>The </a:t>
            </a:r>
            <a:r>
              <a:rPr lang="en-US" sz="2000" b="1" dirty="0" err="1">
                <a:latin typeface="Courier New" pitchFamily="49" charset="0"/>
                <a:cs typeface="Courier New" pitchFamily="49" charset="0"/>
              </a:rPr>
              <a:t>symmetric_difference</a:t>
            </a:r>
            <a:r>
              <a:rPr lang="en-US" sz="2000" b="1" dirty="0">
                <a:latin typeface="Courier New" pitchFamily="49" charset="0"/>
                <a:cs typeface="Courier New" pitchFamily="49" charset="0"/>
              </a:rPr>
              <a:t>() method</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It contains the elements in either set but not in both sets.</a:t>
            </a:r>
          </a:p>
          <a:p>
            <a:pPr marL="0" indent="0">
              <a:buNone/>
            </a:pPr>
            <a:endParaRPr lang="en-US" sz="2000" b="1" u="sng" dirty="0">
              <a:latin typeface="Courier New" pitchFamily="49" charset="0"/>
              <a:cs typeface="Courier New" pitchFamily="49" charset="0"/>
            </a:endParaRP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p>
          <a:p>
            <a:pPr marL="0" indent="0" algn="just">
              <a:buNone/>
            </a:pPr>
            <a:r>
              <a:rPr lang="en-US" sz="2000" dirty="0">
                <a:latin typeface="Courier New" pitchFamily="49" charset="0"/>
                <a:cs typeface="Courier New" pitchFamily="49" charset="0"/>
              </a:rPr>
              <a:t>&gt;&gt;&gt; A = {1,2,3,4}</a:t>
            </a:r>
          </a:p>
          <a:p>
            <a:pPr marL="0" indent="0" algn="just">
              <a:buNone/>
            </a:pPr>
            <a:r>
              <a:rPr lang="en-US" sz="2000" dirty="0">
                <a:latin typeface="Courier New" pitchFamily="49" charset="0"/>
                <a:cs typeface="Courier New" pitchFamily="49" charset="0"/>
              </a:rPr>
              <a:t>&gt;&gt;&gt; B = {2,5,6,7,9}</a:t>
            </a:r>
          </a:p>
          <a:p>
            <a:pPr marL="0" indent="0" algn="just">
              <a:buNone/>
            </a:pPr>
            <a:r>
              <a:rPr lang="en-US" sz="2000" dirty="0">
                <a:latin typeface="Courier New" pitchFamily="49" charset="0"/>
                <a:cs typeface="Courier New" pitchFamily="49" charset="0"/>
              </a:rPr>
              <a:t>&gt;&gt;&gt; </a:t>
            </a:r>
            <a:r>
              <a:rPr lang="en-US" sz="2000" dirty="0" err="1">
                <a:latin typeface="Courier New" pitchFamily="49" charset="0"/>
                <a:cs typeface="Courier New" pitchFamily="49" charset="0"/>
              </a:rPr>
              <a:t>A.symmetric_difference</a:t>
            </a:r>
            <a:r>
              <a:rPr lang="en-US" sz="2000" dirty="0">
                <a:latin typeface="Courier New" pitchFamily="49" charset="0"/>
                <a:cs typeface="Courier New" pitchFamily="49" charset="0"/>
              </a:rPr>
              <a:t>(B)</a:t>
            </a:r>
          </a:p>
          <a:p>
            <a:pPr marL="0" indent="0" algn="just">
              <a:buNone/>
            </a:pPr>
            <a:r>
              <a:rPr lang="en-US" sz="2000" dirty="0">
                <a:latin typeface="Courier New" pitchFamily="49" charset="0"/>
                <a:cs typeface="Courier New" pitchFamily="49" charset="0"/>
              </a:rPr>
              <a:t>{1,3,4,5,6,7,9}</a:t>
            </a:r>
          </a:p>
          <a:p>
            <a:pPr marL="0" indent="0">
              <a:buNone/>
            </a:pPr>
            <a:endParaRPr lang="en-US" dirty="0"/>
          </a:p>
          <a:p>
            <a:pPr marL="0" indent="0">
              <a:buNone/>
            </a:pPr>
            <a:r>
              <a:rPr lang="en-US" sz="2000" b="1" u="sng" dirty="0">
                <a:latin typeface="Courier New" pitchFamily="49" charset="0"/>
                <a:cs typeface="Courier New" pitchFamily="49" charset="0"/>
              </a:rPr>
              <a:t>Note:</a:t>
            </a:r>
            <a:r>
              <a:rPr lang="en-US" sz="2000" b="1" dirty="0">
                <a:latin typeface="Courier New" pitchFamily="49" charset="0"/>
                <a:cs typeface="Courier New" pitchFamily="49" charset="0"/>
              </a:rPr>
              <a:t>  </a:t>
            </a:r>
            <a:r>
              <a:rPr lang="en-US" sz="1800" dirty="0">
                <a:latin typeface="Courier New" pitchFamily="49" charset="0"/>
                <a:cs typeface="Courier New" pitchFamily="49" charset="0"/>
              </a:rPr>
              <a:t>A. </a:t>
            </a:r>
            <a:r>
              <a:rPr lang="en-US" sz="1800" dirty="0" err="1">
                <a:latin typeface="Courier New" pitchFamily="49" charset="0"/>
                <a:cs typeface="Courier New" pitchFamily="49" charset="0"/>
              </a:rPr>
              <a:t>symmetric_difference</a:t>
            </a:r>
            <a:r>
              <a:rPr lang="en-US" sz="1800" dirty="0">
                <a:latin typeface="Courier New" pitchFamily="49" charset="0"/>
                <a:cs typeface="Courier New" pitchFamily="49" charset="0"/>
              </a:rPr>
              <a:t> B is equivalent to A^B</a:t>
            </a:r>
            <a:r>
              <a:rPr lang="en-US" dirty="0"/>
              <a:t> </a:t>
            </a:r>
          </a:p>
        </p:txBody>
      </p:sp>
    </p:spTree>
    <p:extLst>
      <p:ext uri="{BB962C8B-B14F-4D97-AF65-F5344CB8AC3E}">
        <p14:creationId xmlns:p14="http://schemas.microsoft.com/office/powerpoint/2010/main" val="1130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600" b="1" dirty="0">
                <a:latin typeface="Courier New" pitchFamily="49" charset="0"/>
                <a:cs typeface="Courier New" pitchFamily="49" charset="0"/>
              </a:rPr>
              <a:t>Introduction to Dictionaries</a:t>
            </a:r>
            <a:br>
              <a:rPr lang="en-US" sz="1400" dirty="0"/>
            </a:br>
            <a:endParaRPr lang="en-US" dirty="0"/>
          </a:p>
        </p:txBody>
      </p:sp>
      <p:sp>
        <p:nvSpPr>
          <p:cNvPr id="3" name="Content Placeholder 2"/>
          <p:cNvSpPr>
            <a:spLocks noGrp="1"/>
          </p:cNvSpPr>
          <p:nvPr>
            <p:ph sz="quarter" idx="1"/>
          </p:nvPr>
        </p:nvSpPr>
        <p:spPr/>
        <p:txBody>
          <a:bodyPr/>
          <a:lstStyle/>
          <a:p>
            <a:pPr algn="just"/>
            <a:r>
              <a:rPr lang="en-US" sz="2000" dirty="0">
                <a:latin typeface="Courier New" pitchFamily="49" charset="0"/>
                <a:cs typeface="Courier New" pitchFamily="49" charset="0"/>
              </a:rPr>
              <a:t>In python a dictionary is a collection that stores the values along with the keys.  </a:t>
            </a:r>
          </a:p>
          <a:p>
            <a:pPr algn="just"/>
            <a:r>
              <a:rPr lang="en-US" sz="2000" dirty="0">
                <a:latin typeface="Courier New" pitchFamily="49" charset="0"/>
                <a:cs typeface="Courier New" pitchFamily="49" charset="0"/>
              </a:rPr>
              <a:t>The sequence of key and value pairs are separated by commas.  </a:t>
            </a:r>
          </a:p>
          <a:p>
            <a:pPr algn="just"/>
            <a:r>
              <a:rPr lang="en-US" sz="2000" dirty="0">
                <a:latin typeface="Courier New" pitchFamily="49" charset="0"/>
                <a:cs typeface="Courier New" pitchFamily="49" charset="0"/>
              </a:rPr>
              <a:t>These pairs are sometimes called </a:t>
            </a:r>
            <a:r>
              <a:rPr lang="en-US" sz="2000" b="1" dirty="0">
                <a:latin typeface="Courier New" pitchFamily="49" charset="0"/>
                <a:cs typeface="Courier New" pitchFamily="49" charset="0"/>
              </a:rPr>
              <a:t>entries or item</a:t>
            </a:r>
            <a:r>
              <a:rPr lang="en-US" sz="2000" dirty="0">
                <a:latin typeface="Courier New" pitchFamily="49" charset="0"/>
                <a:cs typeface="Courier New" pitchFamily="49" charset="0"/>
              </a:rPr>
              <a:t>. </a:t>
            </a:r>
          </a:p>
          <a:p>
            <a:pPr algn="just"/>
            <a:r>
              <a:rPr lang="en-US" sz="2000" dirty="0">
                <a:latin typeface="Courier New" pitchFamily="49" charset="0"/>
                <a:cs typeface="Courier New" pitchFamily="49" charset="0"/>
              </a:rPr>
              <a:t>All entries are enclosed in curly braces </a:t>
            </a:r>
            <a:r>
              <a:rPr lang="en-US" sz="2000" b="1" dirty="0">
                <a:latin typeface="Courier New" pitchFamily="49" charset="0"/>
                <a:cs typeface="Courier New" pitchFamily="49" charset="0"/>
              </a:rPr>
              <a:t>{</a:t>
            </a:r>
            <a:r>
              <a:rPr lang="en-US" sz="2000" dirty="0">
                <a:latin typeface="Courier New" pitchFamily="49" charset="0"/>
                <a:cs typeface="Courier New" pitchFamily="49" charset="0"/>
              </a:rPr>
              <a:t> and </a:t>
            </a:r>
            <a:r>
              <a:rPr lang="en-US" sz="2000" b="1" dirty="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algn="just">
              <a:buNone/>
            </a:pPr>
            <a:r>
              <a:rPr lang="en-US" sz="2000" b="1" u="sng" dirty="0">
                <a:latin typeface="Courier New" pitchFamily="49" charset="0"/>
                <a:cs typeface="Courier New" pitchFamily="49" charset="0"/>
              </a:rPr>
              <a:t>Example: </a:t>
            </a:r>
          </a:p>
          <a:p>
            <a:pPr marL="0" indent="0">
              <a:buNone/>
            </a:pPr>
            <a:r>
              <a:rPr lang="en-US" sz="2000" dirty="0">
                <a:latin typeface="Courier New" pitchFamily="49" charset="0"/>
                <a:cs typeface="Courier New" pitchFamily="49" charset="0"/>
              </a:rPr>
              <a:t>{'India': '+91', 'USA': '+1'}</a:t>
            </a:r>
          </a:p>
          <a:p>
            <a:pPr marL="0" indent="0">
              <a:buNone/>
            </a:pPr>
            <a:endParaRPr lang="en-US" sz="2000" b="1" u="sng" dirty="0">
              <a:latin typeface="Courier New" pitchFamily="49" charset="0"/>
              <a:cs typeface="Courier New" pitchFamily="49" charset="0"/>
            </a:endParaRPr>
          </a:p>
          <a:p>
            <a:pPr marL="0" indent="0">
              <a:buNone/>
            </a:pPr>
            <a:r>
              <a:rPr lang="en-US" sz="2000" b="1" u="sng" dirty="0">
                <a:latin typeface="Courier New" pitchFamily="49" charset="0"/>
                <a:cs typeface="Courier New" pitchFamily="49" charset="0"/>
              </a:rPr>
              <a:t>   </a:t>
            </a:r>
          </a:p>
          <a:p>
            <a:pPr marL="0" indent="0">
              <a:buNone/>
            </a:pPr>
            <a:r>
              <a:rPr lang="en-US" sz="2000" b="1" dirty="0">
                <a:latin typeface="Courier New" pitchFamily="49" charset="0"/>
                <a:cs typeface="Courier New" pitchFamily="49" charset="0"/>
              </a:rPr>
              <a:t>   Key    Value   Key   Value  </a:t>
            </a:r>
          </a:p>
        </p:txBody>
      </p:sp>
      <p:cxnSp>
        <p:nvCxnSpPr>
          <p:cNvPr id="5" name="Straight Arrow Connector 4"/>
          <p:cNvCxnSpPr/>
          <p:nvPr/>
        </p:nvCxnSpPr>
        <p:spPr>
          <a:xfrm flipV="1">
            <a:off x="1219200" y="41148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V="1">
            <a:off x="2453640" y="41148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V="1">
            <a:off x="3505200" y="41148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4572000" y="4078224"/>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1284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Dictionaries</a:t>
            </a:r>
          </a:p>
        </p:txBody>
      </p:sp>
      <p:sp>
        <p:nvSpPr>
          <p:cNvPr id="3" name="Content Placeholder 2"/>
          <p:cNvSpPr>
            <a:spLocks noGrp="1"/>
          </p:cNvSpPr>
          <p:nvPr>
            <p:ph sz="quarter" idx="1"/>
          </p:nvPr>
        </p:nvSpPr>
        <p:spPr/>
        <p:txBody>
          <a:bodyPr>
            <a:normAutofit/>
          </a:bodyPr>
          <a:lstStyle/>
          <a:p>
            <a:pPr marL="0" indent="0">
              <a:buNone/>
            </a:pPr>
            <a:r>
              <a:rPr lang="en-US" sz="1800" dirty="0">
                <a:latin typeface="Courier New" pitchFamily="49" charset="0"/>
                <a:cs typeface="Courier New" pitchFamily="49" charset="0"/>
              </a:rPr>
              <a:t>The dictionary can be created  by enclosing the items inside the pair of curly braces { }. </a:t>
            </a:r>
          </a:p>
          <a:p>
            <a:pPr marL="0" indent="0">
              <a:buNone/>
            </a:pPr>
            <a:r>
              <a:rPr lang="en-US" sz="1800" b="1" u="sng" dirty="0">
                <a:latin typeface="Courier New" pitchFamily="49" charset="0"/>
                <a:cs typeface="Courier New" pitchFamily="49" charset="0"/>
              </a:rPr>
              <a:t>Example: </a:t>
            </a:r>
          </a:p>
          <a:p>
            <a:pPr marL="0" indent="0">
              <a:buNone/>
            </a:pPr>
            <a:r>
              <a:rPr lang="en-US" sz="1600" dirty="0">
                <a:latin typeface="Courier New" pitchFamily="49" charset="0"/>
                <a:cs typeface="Courier New" pitchFamily="49" charset="0"/>
              </a:rPr>
              <a:t>&gt;&gt;&gt; D = { }</a:t>
            </a:r>
          </a:p>
          <a:p>
            <a:pPr marL="0" indent="0">
              <a:buNone/>
            </a:pPr>
            <a:r>
              <a:rPr lang="en-US" sz="1600" dirty="0">
                <a:latin typeface="Courier New" pitchFamily="49" charset="0"/>
                <a:cs typeface="Courier New" pitchFamily="49" charset="0"/>
              </a:rPr>
              <a:t>&gt;&gt;&gt; type(D)</a:t>
            </a:r>
          </a:p>
          <a:p>
            <a:pPr marL="0" indent="0">
              <a:buNone/>
            </a:pPr>
            <a:r>
              <a:rPr lang="en-US" sz="1600" dirty="0">
                <a:latin typeface="Courier New" pitchFamily="49" charset="0"/>
                <a:cs typeface="Courier New" pitchFamily="49" charset="0"/>
              </a:rPr>
              <a:t>&lt;class '</a:t>
            </a:r>
            <a:r>
              <a:rPr lang="en-US" sz="1600" dirty="0" err="1">
                <a:latin typeface="Courier New" pitchFamily="49" charset="0"/>
                <a:cs typeface="Courier New" pitchFamily="49" charset="0"/>
              </a:rPr>
              <a:t>dict</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&gt;&gt;&gt; D={'</a:t>
            </a:r>
            <a:r>
              <a:rPr lang="en-US" sz="1600" dirty="0" err="1">
                <a:latin typeface="Courier New" pitchFamily="49" charset="0"/>
                <a:cs typeface="Courier New" pitchFamily="49" charset="0"/>
              </a:rPr>
              <a:t>Virat</a:t>
            </a:r>
            <a:r>
              <a:rPr lang="en-US" sz="1600" dirty="0">
                <a:latin typeface="Courier New" pitchFamily="49" charset="0"/>
                <a:cs typeface="Courier New" pitchFamily="49" charset="0"/>
              </a:rPr>
              <a:t> Kohli':52,'Sachin':100}</a:t>
            </a:r>
          </a:p>
          <a:p>
            <a:pPr marL="0" indent="0">
              <a:buNone/>
            </a:pPr>
            <a:r>
              <a:rPr lang="en-US" sz="1600" dirty="0">
                <a:latin typeface="Courier New" pitchFamily="49" charset="0"/>
                <a:cs typeface="Courier New" pitchFamily="49" charset="0"/>
              </a:rPr>
              <a:t>&gt;&gt;&gt; D</a:t>
            </a:r>
          </a:p>
          <a:p>
            <a:pPr marL="0" indent="0">
              <a:buNone/>
            </a:pP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Sachin</a:t>
            </a:r>
            <a:r>
              <a:rPr lang="en-US" sz="1600" dirty="0">
                <a:latin typeface="Courier New" pitchFamily="49" charset="0"/>
                <a:cs typeface="Courier New" pitchFamily="49" charset="0"/>
              </a:rPr>
              <a:t>': 100, '</a:t>
            </a:r>
            <a:r>
              <a:rPr lang="en-US" sz="1600" dirty="0" err="1">
                <a:latin typeface="Courier New" pitchFamily="49" charset="0"/>
                <a:cs typeface="Courier New" pitchFamily="49" charset="0"/>
              </a:rPr>
              <a:t>Virat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Kohli</a:t>
            </a:r>
            <a:r>
              <a:rPr lang="en-US" sz="1600" dirty="0">
                <a:latin typeface="Courier New" pitchFamily="49" charset="0"/>
                <a:cs typeface="Courier New" pitchFamily="49" charset="0"/>
              </a:rPr>
              <a:t>': 52}</a:t>
            </a:r>
          </a:p>
          <a:p>
            <a:pPr marL="0" indent="0">
              <a:buNone/>
            </a:pPr>
            <a:r>
              <a:rPr lang="en-US" sz="1600" dirty="0">
                <a:latin typeface="Courier New" pitchFamily="49" charset="0"/>
                <a:cs typeface="Courier New" pitchFamily="49" charset="0"/>
              </a:rPr>
              <a:t>&gt;&gt;&gt; type(D)</a:t>
            </a:r>
          </a:p>
          <a:p>
            <a:pPr marL="0" indent="0">
              <a:buNone/>
            </a:pPr>
            <a:r>
              <a:rPr lang="en-US" sz="1600" dirty="0">
                <a:latin typeface="Courier New" pitchFamily="49" charset="0"/>
                <a:cs typeface="Courier New" pitchFamily="49" charset="0"/>
              </a:rPr>
              <a:t>&lt;class '</a:t>
            </a:r>
            <a:r>
              <a:rPr lang="en-US" sz="1600" dirty="0" err="1">
                <a:latin typeface="Courier New" pitchFamily="49" charset="0"/>
                <a:cs typeface="Courier New" pitchFamily="49" charset="0"/>
              </a:rPr>
              <a:t>dict</a:t>
            </a:r>
            <a:r>
              <a:rPr lang="en-US" sz="1600" dirty="0">
                <a:latin typeface="Courier New" pitchFamily="49" charset="0"/>
                <a:cs typeface="Courier New" pitchFamily="49" charset="0"/>
              </a:rPr>
              <a:t>'&gt;</a:t>
            </a:r>
          </a:p>
        </p:txBody>
      </p:sp>
    </p:spTree>
    <p:extLst>
      <p:ext uri="{BB962C8B-B14F-4D97-AF65-F5344CB8AC3E}">
        <p14:creationId xmlns:p14="http://schemas.microsoft.com/office/powerpoint/2010/main" val="62606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96200" cy="990600"/>
          </a:xfrm>
        </p:spPr>
        <p:txBody>
          <a:bodyPr>
            <a:normAutofit fontScale="90000"/>
          </a:bodyPr>
          <a:lstStyle/>
          <a:p>
            <a:r>
              <a:rPr lang="en-US" b="1" dirty="0"/>
              <a:t>Adding new entries to a Existing </a:t>
            </a:r>
            <a:r>
              <a:rPr lang="en-US" b="1" dirty="0" err="1"/>
              <a:t>Dict</a:t>
            </a:r>
            <a:endParaRPr lang="en-US" b="1" dirty="0"/>
          </a:p>
        </p:txBody>
      </p:sp>
      <p:sp>
        <p:nvSpPr>
          <p:cNvPr id="3" name="Content Placeholder 2"/>
          <p:cNvSpPr>
            <a:spLocks noGrp="1"/>
          </p:cNvSpPr>
          <p:nvPr>
            <p:ph sz="quarter" idx="1"/>
          </p:nvPr>
        </p:nvSpPr>
        <p:spPr/>
        <p:txBody>
          <a:bodyPr>
            <a:normAutofit/>
          </a:bodyPr>
          <a:lstStyle/>
          <a:p>
            <a:pPr marL="0" indent="0" algn="just">
              <a:buNone/>
            </a:pPr>
            <a:r>
              <a:rPr lang="en-US" sz="1800" dirty="0">
                <a:latin typeface="Courier New" pitchFamily="49" charset="0"/>
                <a:cs typeface="Courier New" pitchFamily="49" charset="0"/>
              </a:rPr>
              <a:t>To add new item to a dictionary you can use the subscript [] operator. </a:t>
            </a:r>
          </a:p>
          <a:p>
            <a:pPr marL="0" indent="0" algn="just">
              <a:buNone/>
            </a:pPr>
            <a:r>
              <a:rPr lang="en-US" sz="1800" b="1" u="sng" dirty="0">
                <a:latin typeface="Courier New" pitchFamily="49" charset="0"/>
                <a:cs typeface="Courier New" pitchFamily="49" charset="0"/>
              </a:rPr>
              <a:t>Syntax: </a:t>
            </a:r>
          </a:p>
          <a:p>
            <a:pPr marL="0" indent="0" algn="just">
              <a:buNone/>
            </a:pPr>
            <a:r>
              <a:rPr lang="en-US" sz="1800" dirty="0" err="1">
                <a:latin typeface="Courier New" pitchFamily="49" charset="0"/>
                <a:cs typeface="Courier New" pitchFamily="49" charset="0"/>
              </a:rPr>
              <a:t>Dictionary_Name</a:t>
            </a:r>
            <a:r>
              <a:rPr lang="en-US" sz="1800" dirty="0">
                <a:latin typeface="Courier New" pitchFamily="49" charset="0"/>
                <a:cs typeface="Courier New" pitchFamily="49" charset="0"/>
              </a:rPr>
              <a:t>[key] = value</a:t>
            </a:r>
          </a:p>
          <a:p>
            <a:pPr marL="0" indent="0" algn="just">
              <a:buNone/>
            </a:pPr>
            <a:r>
              <a:rPr lang="en-US" sz="1800" b="1" u="sng" dirty="0">
                <a:latin typeface="Courier New" pitchFamily="49" charset="0"/>
                <a:cs typeface="Courier New" pitchFamily="49" charset="0"/>
              </a:rPr>
              <a:t>Example:</a:t>
            </a:r>
          </a:p>
          <a:p>
            <a:pPr marL="0" indent="0" algn="just">
              <a:buNone/>
            </a:pPr>
            <a:r>
              <a:rPr lang="en-US" sz="1800" dirty="0">
                <a:latin typeface="Courier New" pitchFamily="49" charset="0"/>
                <a:cs typeface="Courier New" pitchFamily="49" charset="0"/>
              </a:rPr>
              <a:t>&gt;&gt;&gt; D={'</a:t>
            </a:r>
            <a:r>
              <a:rPr lang="en-US" sz="1800" dirty="0" err="1">
                <a:latin typeface="Courier New" pitchFamily="49" charset="0"/>
                <a:cs typeface="Courier New" pitchFamily="49" charset="0"/>
              </a:rPr>
              <a:t>Virat</a:t>
            </a:r>
            <a:r>
              <a:rPr lang="en-US" sz="1800" dirty="0">
                <a:latin typeface="Courier New" pitchFamily="49" charset="0"/>
                <a:cs typeface="Courier New" pitchFamily="49" charset="0"/>
              </a:rPr>
              <a:t> Kohli':52,'Sachin':100}</a:t>
            </a:r>
          </a:p>
          <a:p>
            <a:pPr marL="0" indent="0" algn="just">
              <a:buNone/>
            </a:pPr>
            <a:r>
              <a:rPr lang="en-US" sz="1800" dirty="0">
                <a:latin typeface="Courier New" pitchFamily="49" charset="0"/>
                <a:cs typeface="Courier New" pitchFamily="49" charset="0"/>
              </a:rPr>
              <a:t>&gt;&gt;&gt; D</a:t>
            </a:r>
          </a:p>
          <a:p>
            <a:pPr marL="0" indent="0" algn="just">
              <a:buNone/>
            </a:pP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Sachin</a:t>
            </a:r>
            <a:r>
              <a:rPr lang="en-US" sz="1800" dirty="0">
                <a:latin typeface="Courier New" pitchFamily="49" charset="0"/>
                <a:cs typeface="Courier New" pitchFamily="49" charset="0"/>
              </a:rPr>
              <a:t>': 100, '</a:t>
            </a:r>
            <a:r>
              <a:rPr lang="en-US" sz="1800" dirty="0" err="1">
                <a:latin typeface="Courier New" pitchFamily="49" charset="0"/>
                <a:cs typeface="Courier New" pitchFamily="49" charset="0"/>
              </a:rPr>
              <a:t>Virat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Kohli</a:t>
            </a:r>
            <a:r>
              <a:rPr lang="en-US" sz="1800" dirty="0">
                <a:latin typeface="Courier New" pitchFamily="49" charset="0"/>
                <a:cs typeface="Courier New" pitchFamily="49" charset="0"/>
              </a:rPr>
              <a:t>': 52}</a:t>
            </a:r>
          </a:p>
          <a:p>
            <a:pPr marL="0" indent="0" algn="just">
              <a:buNone/>
            </a:pPr>
            <a:r>
              <a:rPr lang="en-US" sz="1800" dirty="0">
                <a:latin typeface="Courier New" pitchFamily="49" charset="0"/>
                <a:cs typeface="Courier New" pitchFamily="49" charset="0"/>
              </a:rPr>
              <a:t>&gt;&gt;&gt; type(D)</a:t>
            </a:r>
          </a:p>
          <a:p>
            <a:pPr marL="0" indent="0" algn="just">
              <a:buNone/>
            </a:pPr>
            <a:r>
              <a:rPr lang="en-US" sz="1800" dirty="0">
                <a:latin typeface="Courier New" pitchFamily="49" charset="0"/>
                <a:cs typeface="Courier New" pitchFamily="49" charset="0"/>
              </a:rPr>
              <a:t>&lt;class '</a:t>
            </a:r>
            <a:r>
              <a:rPr lang="en-US" sz="1800" dirty="0" err="1">
                <a:latin typeface="Courier New" pitchFamily="49" charset="0"/>
                <a:cs typeface="Courier New" pitchFamily="49" charset="0"/>
              </a:rPr>
              <a:t>dict</a:t>
            </a:r>
            <a:r>
              <a:rPr lang="en-US" sz="1800" dirty="0">
                <a:latin typeface="Courier New" pitchFamily="49" charset="0"/>
                <a:cs typeface="Courier New" pitchFamily="49" charset="0"/>
              </a:rPr>
              <a:t>'&gt;</a:t>
            </a:r>
          </a:p>
          <a:p>
            <a:pPr marL="0" indent="0" algn="just">
              <a:buNone/>
            </a:pPr>
            <a:r>
              <a:rPr lang="en-US" sz="1800" dirty="0">
                <a:latin typeface="Courier New" pitchFamily="49" charset="0"/>
                <a:cs typeface="Courier New" pitchFamily="49" charset="0"/>
              </a:rPr>
              <a:t>&gt;&gt;&gt; D['</a:t>
            </a:r>
            <a:r>
              <a:rPr lang="en-US" sz="1800" dirty="0" err="1">
                <a:latin typeface="Courier New" pitchFamily="49" charset="0"/>
                <a:cs typeface="Courier New" pitchFamily="49" charset="0"/>
              </a:rPr>
              <a:t>Dhoni</a:t>
            </a:r>
            <a:r>
              <a:rPr lang="en-US" sz="1800" dirty="0">
                <a:latin typeface="Courier New" pitchFamily="49" charset="0"/>
                <a:cs typeface="Courier New" pitchFamily="49" charset="0"/>
              </a:rPr>
              <a:t>']=28 </a:t>
            </a:r>
            <a:r>
              <a:rPr lang="en-US" sz="1800" b="1" dirty="0">
                <a:latin typeface="Courier New" pitchFamily="49" charset="0"/>
                <a:cs typeface="Courier New" pitchFamily="49" charset="0"/>
              </a:rPr>
              <a:t>#Adding New value to D</a:t>
            </a:r>
          </a:p>
          <a:p>
            <a:pPr marL="0" indent="0" algn="just">
              <a:buNone/>
            </a:pPr>
            <a:r>
              <a:rPr lang="en-US" sz="1800" dirty="0">
                <a:latin typeface="Courier New" pitchFamily="49" charset="0"/>
                <a:cs typeface="Courier New" pitchFamily="49" charset="0"/>
              </a:rPr>
              <a:t>&gt;&gt;&gt; D</a:t>
            </a:r>
          </a:p>
          <a:p>
            <a:pPr marL="0" indent="0" algn="just">
              <a:buNone/>
            </a:pP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Sachin</a:t>
            </a:r>
            <a:r>
              <a:rPr lang="en-US" sz="1800" dirty="0">
                <a:latin typeface="Courier New" pitchFamily="49" charset="0"/>
                <a:cs typeface="Courier New" pitchFamily="49" charset="0"/>
              </a:rPr>
              <a:t>': 100, '</a:t>
            </a:r>
            <a:r>
              <a:rPr lang="en-US" sz="1800" dirty="0" err="1">
                <a:latin typeface="Courier New" pitchFamily="49" charset="0"/>
                <a:cs typeface="Courier New" pitchFamily="49" charset="0"/>
              </a:rPr>
              <a:t>Dhoni</a:t>
            </a:r>
            <a:r>
              <a:rPr lang="en-US" sz="1800" dirty="0">
                <a:latin typeface="Courier New" pitchFamily="49" charset="0"/>
                <a:cs typeface="Courier New" pitchFamily="49" charset="0"/>
              </a:rPr>
              <a:t>': 28, '</a:t>
            </a:r>
            <a:r>
              <a:rPr lang="en-US" sz="1800" dirty="0" err="1">
                <a:latin typeface="Courier New" pitchFamily="49" charset="0"/>
                <a:cs typeface="Courier New" pitchFamily="49" charset="0"/>
              </a:rPr>
              <a:t>Virat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Kohli</a:t>
            </a:r>
            <a:r>
              <a:rPr lang="en-US" sz="1800" dirty="0">
                <a:latin typeface="Courier New" pitchFamily="49" charset="0"/>
                <a:cs typeface="Courier New" pitchFamily="49" charset="0"/>
              </a:rPr>
              <a:t>': 52}</a:t>
            </a:r>
          </a:p>
          <a:p>
            <a:pPr marL="0" indent="0">
              <a:buNone/>
            </a:pPr>
            <a:endParaRPr lang="en-US" dirty="0"/>
          </a:p>
        </p:txBody>
      </p:sp>
    </p:spTree>
    <p:extLst>
      <p:ext uri="{BB962C8B-B14F-4D97-AF65-F5344CB8AC3E}">
        <p14:creationId xmlns:p14="http://schemas.microsoft.com/office/powerpoint/2010/main" val="154288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Entries from Dictionaries</a:t>
            </a:r>
          </a:p>
        </p:txBody>
      </p:sp>
      <p:sp>
        <p:nvSpPr>
          <p:cNvPr id="3" name="Content Placeholder 2"/>
          <p:cNvSpPr>
            <a:spLocks noGrp="1"/>
          </p:cNvSpPr>
          <p:nvPr>
            <p:ph sz="quarter" idx="1"/>
          </p:nvPr>
        </p:nvSpPr>
        <p:spPr/>
        <p:txBody>
          <a:bodyPr>
            <a:normAutofit/>
          </a:bodyPr>
          <a:lstStyle/>
          <a:p>
            <a:pPr marL="0" indent="0">
              <a:buNone/>
            </a:pPr>
            <a:r>
              <a:rPr lang="en-US" sz="2000" dirty="0">
                <a:latin typeface="Courier New" pitchFamily="49" charset="0"/>
                <a:cs typeface="Courier New" pitchFamily="49" charset="0"/>
              </a:rPr>
              <a:t>The </a:t>
            </a:r>
            <a:r>
              <a:rPr lang="en-US" sz="2000" b="1" dirty="0">
                <a:latin typeface="Courier New" pitchFamily="49" charset="0"/>
                <a:cs typeface="Courier New" pitchFamily="49" charset="0"/>
              </a:rPr>
              <a:t>del </a:t>
            </a:r>
            <a:r>
              <a:rPr lang="en-US" sz="2000" dirty="0">
                <a:latin typeface="Courier New" pitchFamily="49" charset="0"/>
                <a:cs typeface="Courier New" pitchFamily="49" charset="0"/>
              </a:rPr>
              <a:t>operator is used to remove the key and its associated value.   </a:t>
            </a:r>
          </a:p>
          <a:p>
            <a:pPr marL="0" indent="0">
              <a:buNone/>
            </a:pPr>
            <a:r>
              <a:rPr lang="en-US" sz="2000" b="1" dirty="0">
                <a:latin typeface="Courier New" pitchFamily="49" charset="0"/>
                <a:cs typeface="Courier New" pitchFamily="49" charset="0"/>
              </a:rPr>
              <a:t>Syntax</a:t>
            </a:r>
          </a:p>
          <a:p>
            <a:pPr marL="0" indent="0">
              <a:buNone/>
            </a:pPr>
            <a:r>
              <a:rPr lang="en-US" sz="2000" b="1" dirty="0">
                <a:latin typeface="Courier New" pitchFamily="49" charset="0"/>
                <a:cs typeface="Courier New" pitchFamily="49" charset="0"/>
              </a:rPr>
              <a:t>		del </a:t>
            </a:r>
            <a:r>
              <a:rPr lang="en-US" sz="2000" b="1" dirty="0" err="1">
                <a:latin typeface="Courier New" pitchFamily="49" charset="0"/>
                <a:cs typeface="Courier New" pitchFamily="49" charset="0"/>
              </a:rPr>
              <a:t>dictionary_name</a:t>
            </a:r>
            <a:r>
              <a:rPr lang="en-US" sz="2000" b="1" dirty="0">
                <a:latin typeface="Courier New" pitchFamily="49" charset="0"/>
                <a:cs typeface="Courier New" pitchFamily="49" charset="0"/>
              </a:rPr>
              <a:t>[key]</a:t>
            </a:r>
          </a:p>
          <a:p>
            <a:pPr marL="0" indent="0">
              <a:buNone/>
            </a:pPr>
            <a:r>
              <a:rPr lang="en-US" sz="2000" b="1" dirty="0">
                <a:latin typeface="Courier New" pitchFamily="49" charset="0"/>
                <a:cs typeface="Courier New" pitchFamily="49" charset="0"/>
              </a:rPr>
              <a:t>Example:</a:t>
            </a:r>
          </a:p>
          <a:p>
            <a:pPr marL="0" indent="0">
              <a:buNone/>
            </a:pPr>
            <a:r>
              <a:rPr lang="en-US" sz="2000" dirty="0">
                <a:latin typeface="Courier New" pitchFamily="49" charset="0"/>
                <a:cs typeface="Courier New" pitchFamily="49" charset="0"/>
              </a:rPr>
              <a:t>&gt;&gt;&gt; D={'</a:t>
            </a:r>
            <a:r>
              <a:rPr lang="en-US" sz="2000" dirty="0" err="1">
                <a:latin typeface="Courier New" pitchFamily="49" charset="0"/>
                <a:cs typeface="Courier New" pitchFamily="49" charset="0"/>
              </a:rPr>
              <a:t>Virat</a:t>
            </a:r>
            <a:r>
              <a:rPr lang="en-US" sz="2000" dirty="0">
                <a:latin typeface="Courier New" pitchFamily="49" charset="0"/>
                <a:cs typeface="Courier New" pitchFamily="49" charset="0"/>
              </a:rPr>
              <a:t> Kohli':52,'Sachin':100, '</a:t>
            </a:r>
            <a:r>
              <a:rPr lang="en-US" sz="2000" dirty="0" err="1">
                <a:latin typeface="Courier New" pitchFamily="49" charset="0"/>
                <a:cs typeface="Courier New" pitchFamily="49" charset="0"/>
              </a:rPr>
              <a:t>Dhoni</a:t>
            </a:r>
            <a:r>
              <a:rPr lang="en-US" sz="2000" dirty="0">
                <a:latin typeface="Courier New" pitchFamily="49" charset="0"/>
                <a:cs typeface="Courier New" pitchFamily="49" charset="0"/>
              </a:rPr>
              <a:t>': 28}</a:t>
            </a:r>
          </a:p>
          <a:p>
            <a:pPr marL="0" indent="0">
              <a:buNone/>
            </a:pPr>
            <a:r>
              <a:rPr lang="en-US" sz="2000" dirty="0">
                <a:latin typeface="Courier New" pitchFamily="49" charset="0"/>
                <a:cs typeface="Courier New" pitchFamily="49" charset="0"/>
              </a:rPr>
              <a:t>&gt;&gt;&gt; D</a:t>
            </a:r>
          </a:p>
          <a:p>
            <a:pPr marL="0" indent="0">
              <a:buNone/>
            </a:pP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Sachin</a:t>
            </a:r>
            <a:r>
              <a:rPr lang="en-US" sz="2000" dirty="0">
                <a:latin typeface="Courier New" pitchFamily="49" charset="0"/>
                <a:cs typeface="Courier New" pitchFamily="49" charset="0"/>
              </a:rPr>
              <a:t>': 100, '</a:t>
            </a:r>
            <a:r>
              <a:rPr lang="en-US" sz="2000" dirty="0" err="1">
                <a:latin typeface="Courier New" pitchFamily="49" charset="0"/>
                <a:cs typeface="Courier New" pitchFamily="49" charset="0"/>
              </a:rPr>
              <a:t>Dhoni</a:t>
            </a:r>
            <a:r>
              <a:rPr lang="en-US" sz="2000" dirty="0">
                <a:latin typeface="Courier New" pitchFamily="49" charset="0"/>
                <a:cs typeface="Courier New" pitchFamily="49" charset="0"/>
              </a:rPr>
              <a:t>': 28, '</a:t>
            </a:r>
            <a:r>
              <a:rPr lang="en-US" sz="2000" dirty="0" err="1">
                <a:latin typeface="Courier New" pitchFamily="49" charset="0"/>
                <a:cs typeface="Courier New" pitchFamily="49" charset="0"/>
              </a:rPr>
              <a:t>Virat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Kohli</a:t>
            </a:r>
            <a:r>
              <a:rPr lang="en-US" sz="2000" dirty="0">
                <a:latin typeface="Courier New" pitchFamily="49" charset="0"/>
                <a:cs typeface="Courier New" pitchFamily="49" charset="0"/>
              </a:rPr>
              <a:t>': 52}</a:t>
            </a:r>
          </a:p>
          <a:p>
            <a:pPr marL="0" indent="0">
              <a:buNone/>
            </a:pPr>
            <a:r>
              <a:rPr lang="en-US" sz="2000" dirty="0">
                <a:latin typeface="Courier New" pitchFamily="49" charset="0"/>
                <a:cs typeface="Courier New" pitchFamily="49" charset="0"/>
              </a:rPr>
              <a:t>&gt;&gt;&gt; del D['</a:t>
            </a:r>
            <a:r>
              <a:rPr lang="en-US" sz="2000" dirty="0" err="1">
                <a:latin typeface="Courier New" pitchFamily="49" charset="0"/>
                <a:cs typeface="Courier New" pitchFamily="49" charset="0"/>
              </a:rPr>
              <a:t>Dhoni</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#Deleting one entry</a:t>
            </a:r>
          </a:p>
          <a:p>
            <a:pPr marL="0" indent="0">
              <a:buNone/>
            </a:pPr>
            <a:r>
              <a:rPr lang="en-US" sz="2000" dirty="0">
                <a:latin typeface="Courier New" pitchFamily="49" charset="0"/>
                <a:cs typeface="Courier New" pitchFamily="49" charset="0"/>
              </a:rPr>
              <a:t>&gt;&gt;&gt; D</a:t>
            </a:r>
          </a:p>
          <a:p>
            <a:pPr marL="0" indent="0">
              <a:buNone/>
            </a:pP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Sachin</a:t>
            </a:r>
            <a:r>
              <a:rPr lang="en-US" sz="2000" dirty="0">
                <a:latin typeface="Courier New" pitchFamily="49" charset="0"/>
                <a:cs typeface="Courier New" pitchFamily="49" charset="0"/>
              </a:rPr>
              <a:t>': 100, '</a:t>
            </a:r>
            <a:r>
              <a:rPr lang="en-US" sz="2000" dirty="0" err="1">
                <a:latin typeface="Courier New" pitchFamily="49" charset="0"/>
                <a:cs typeface="Courier New" pitchFamily="49" charset="0"/>
              </a:rPr>
              <a:t>Virat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Kohli</a:t>
            </a:r>
            <a:r>
              <a:rPr lang="en-US" sz="2000" dirty="0">
                <a:latin typeface="Courier New" pitchFamily="49" charset="0"/>
                <a:cs typeface="Courier New" pitchFamily="49" charset="0"/>
              </a:rPr>
              <a:t>': 52}</a:t>
            </a:r>
          </a:p>
          <a:p>
            <a:pPr marL="0" indent="0">
              <a:buNone/>
            </a:pPr>
            <a:endParaRPr lang="en-US" dirty="0"/>
          </a:p>
        </p:txBody>
      </p:sp>
    </p:spTree>
    <p:extLst>
      <p:ext uri="{BB962C8B-B14F-4D97-AF65-F5344CB8AC3E}">
        <p14:creationId xmlns:p14="http://schemas.microsoft.com/office/powerpoint/2010/main" val="47693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just" rtl="0">
              <a:spcBef>
                <a:spcPct val="0"/>
              </a:spcBef>
            </a:pPr>
            <a:r>
              <a:rPr lang="en-US" sz="3200" b="1" dirty="0">
                <a:latin typeface="Courier New" pitchFamily="49" charset="0"/>
                <a:cs typeface="Courier New" pitchFamily="49" charset="0"/>
              </a:rPr>
              <a:t>Introduction to Tuples</a:t>
            </a:r>
            <a:endParaRPr lang="en-US" sz="3200" dirty="0">
              <a:latin typeface="Courier New" pitchFamily="49" charset="0"/>
              <a:cs typeface="Courier New" pitchFamily="49" charset="0"/>
            </a:endParaRPr>
          </a:p>
        </p:txBody>
      </p:sp>
      <p:sp>
        <p:nvSpPr>
          <p:cNvPr id="3" name="Content Placeholder 2"/>
          <p:cNvSpPr>
            <a:spLocks noGrp="1"/>
          </p:cNvSpPr>
          <p:nvPr>
            <p:ph sz="quarter" idx="1"/>
          </p:nvPr>
        </p:nvSpPr>
        <p:spPr/>
        <p:txBody>
          <a:bodyPr>
            <a:normAutofit fontScale="77500" lnSpcReduction="20000"/>
          </a:bodyPr>
          <a:lstStyle/>
          <a:p>
            <a:pPr algn="just"/>
            <a:r>
              <a:rPr lang="en-US" dirty="0">
                <a:latin typeface="Courier New" pitchFamily="49" charset="0"/>
                <a:cs typeface="Courier New" pitchFamily="49" charset="0"/>
              </a:rPr>
              <a:t>Tuples contains a sequence of items of any types.  </a:t>
            </a:r>
          </a:p>
          <a:p>
            <a:pPr algn="just"/>
            <a:r>
              <a:rPr lang="en-US" dirty="0">
                <a:latin typeface="Courier New" pitchFamily="49" charset="0"/>
                <a:cs typeface="Courier New" pitchFamily="49" charset="0"/>
              </a:rPr>
              <a:t>The elements of tuples are fixed. </a:t>
            </a:r>
          </a:p>
          <a:p>
            <a:pPr algn="just"/>
            <a:r>
              <a:rPr lang="en-US" dirty="0">
                <a:latin typeface="Courier New" pitchFamily="49" charset="0"/>
                <a:cs typeface="Courier New" pitchFamily="49" charset="0"/>
              </a:rPr>
              <a:t>Tuples are </a:t>
            </a:r>
            <a:r>
              <a:rPr lang="en-US" b="1" dirty="0">
                <a:latin typeface="Courier New" pitchFamily="49" charset="0"/>
                <a:cs typeface="Courier New" pitchFamily="49" charset="0"/>
              </a:rPr>
              <a:t>immutable</a:t>
            </a:r>
            <a:r>
              <a:rPr lang="en-US" dirty="0">
                <a:latin typeface="Courier New" pitchFamily="49" charset="0"/>
                <a:cs typeface="Courier New" pitchFamily="49" charset="0"/>
              </a:rPr>
              <a:t>, i.e. once created it cannot be changed.   </a:t>
            </a:r>
          </a:p>
          <a:p>
            <a:pPr algn="just"/>
            <a:r>
              <a:rPr lang="en-US" dirty="0">
                <a:latin typeface="Courier New" pitchFamily="49" charset="0"/>
                <a:cs typeface="Courier New" pitchFamily="49" charset="0"/>
              </a:rPr>
              <a:t>In order to create a tuple the elements of tuples are enclosed in parenthesis instead of square bracket. </a:t>
            </a:r>
          </a:p>
          <a:p>
            <a:pPr marL="0" indent="0" algn="just">
              <a:buNone/>
            </a:pPr>
            <a:endParaRPr lang="en-US" dirty="0">
              <a:latin typeface="Courier New" pitchFamily="49" charset="0"/>
              <a:cs typeface="Courier New" pitchFamily="49" charset="0"/>
            </a:endParaRPr>
          </a:p>
          <a:p>
            <a:pPr marL="0" indent="0" algn="just">
              <a:buNone/>
            </a:pPr>
            <a:r>
              <a:rPr lang="en-US" b="1" dirty="0">
                <a:latin typeface="Courier New" pitchFamily="49" charset="0"/>
                <a:cs typeface="Courier New" pitchFamily="49" charset="0"/>
              </a:rPr>
              <a:t>Example:</a:t>
            </a:r>
          </a:p>
          <a:p>
            <a:pPr algn="just"/>
            <a:r>
              <a:rPr lang="en-US" dirty="0">
                <a:latin typeface="Courier New" pitchFamily="49" charset="0"/>
                <a:cs typeface="Courier New" pitchFamily="49" charset="0"/>
              </a:rPr>
              <a:t>T1 = ()   </a:t>
            </a:r>
            <a:r>
              <a:rPr lang="en-US" b="1" i="1" dirty="0">
                <a:latin typeface="Courier New" pitchFamily="49" charset="0"/>
                <a:cs typeface="Courier New" pitchFamily="49" charset="0"/>
              </a:rPr>
              <a:t>#</a:t>
            </a:r>
            <a:r>
              <a:rPr lang="en-US" b="1" dirty="0">
                <a:latin typeface="Courier New" pitchFamily="49" charset="0"/>
                <a:cs typeface="Courier New" pitchFamily="49" charset="0"/>
              </a:rPr>
              <a:t>Creates an Empty Tuple</a:t>
            </a:r>
          </a:p>
          <a:p>
            <a:pPr algn="just"/>
            <a:r>
              <a:rPr lang="en-US" dirty="0">
                <a:latin typeface="Courier New" pitchFamily="49" charset="0"/>
                <a:cs typeface="Courier New" pitchFamily="49" charset="0"/>
              </a:rPr>
              <a:t>T2 = (12,34,56,90)  </a:t>
            </a:r>
            <a:r>
              <a:rPr lang="en-US" b="1" dirty="0">
                <a:latin typeface="Courier New" pitchFamily="49" charset="0"/>
                <a:cs typeface="Courier New" pitchFamily="49" charset="0"/>
              </a:rPr>
              <a:t>#Create Tuple with 4 elements </a:t>
            </a:r>
            <a:r>
              <a:rPr lang="en-US" dirty="0">
                <a:latin typeface="Courier New" pitchFamily="49" charset="0"/>
                <a:cs typeface="Courier New" pitchFamily="49" charset="0"/>
              </a:rPr>
              <a:t>    </a:t>
            </a:r>
          </a:p>
          <a:p>
            <a:pPr algn="just"/>
            <a:r>
              <a:rPr lang="en-US" dirty="0">
                <a:latin typeface="Courier New" pitchFamily="49" charset="0"/>
                <a:cs typeface="Courier New" pitchFamily="49" charset="0"/>
              </a:rPr>
              <a:t>T3 = ('</a:t>
            </a:r>
            <a:r>
              <a:rPr lang="en-US" dirty="0" err="1">
                <a:latin typeface="Courier New" pitchFamily="49" charset="0"/>
                <a:cs typeface="Courier New" pitchFamily="49" charset="0"/>
              </a:rPr>
              <a:t>a','b','c','d','e</a:t>
            </a:r>
            <a:r>
              <a:rPr lang="en-US" dirty="0">
                <a:latin typeface="Courier New" pitchFamily="49" charset="0"/>
                <a:cs typeface="Courier New" pitchFamily="49" charset="0"/>
              </a:rPr>
              <a:t>') </a:t>
            </a:r>
            <a:r>
              <a:rPr lang="en-US" b="1" dirty="0">
                <a:latin typeface="Courier New" pitchFamily="49" charset="0"/>
                <a:cs typeface="Courier New" pitchFamily="49" charset="0"/>
              </a:rPr>
              <a:t>#Create Tuple of 5 characters</a:t>
            </a:r>
            <a:r>
              <a:rPr lang="en-US" dirty="0">
                <a:latin typeface="Courier New" pitchFamily="49" charset="0"/>
                <a:cs typeface="Courier New" pitchFamily="49" charset="0"/>
              </a:rPr>
              <a:t> </a:t>
            </a:r>
          </a:p>
          <a:p>
            <a:pPr algn="just"/>
            <a:r>
              <a:rPr lang="en-US" dirty="0">
                <a:latin typeface="Courier New" pitchFamily="49" charset="0"/>
                <a:cs typeface="Courier New" pitchFamily="49" charset="0"/>
              </a:rPr>
              <a:t>T4 = 1,2,3,4,5  </a:t>
            </a:r>
            <a:r>
              <a:rPr lang="en-US" b="1" dirty="0">
                <a:latin typeface="Courier New" pitchFamily="49" charset="0"/>
                <a:cs typeface="Courier New" pitchFamily="49" charset="0"/>
              </a:rPr>
              <a:t>#Create Tuple without parenthesis</a:t>
            </a:r>
          </a:p>
        </p:txBody>
      </p:sp>
    </p:spTree>
    <p:extLst>
      <p:ext uri="{BB962C8B-B14F-4D97-AF65-F5344CB8AC3E}">
        <p14:creationId xmlns:p14="http://schemas.microsoft.com/office/powerpoint/2010/main" val="334237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76"/>
            <a:ext cx="8229600" cy="990600"/>
          </a:xfrm>
        </p:spPr>
        <p:txBody>
          <a:bodyPr/>
          <a:lstStyle/>
          <a:p>
            <a:r>
              <a:rPr lang="en-US" b="1" dirty="0"/>
              <a:t>The Methods of Dictionary Class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056222209"/>
              </p:ext>
            </p:extLst>
          </p:nvPr>
        </p:nvGraphicFramePr>
        <p:xfrm>
          <a:off x="1143000" y="1295400"/>
          <a:ext cx="7086600" cy="3355250"/>
        </p:xfrm>
        <a:graphic>
          <a:graphicData uri="http://schemas.openxmlformats.org/drawingml/2006/table">
            <a:tbl>
              <a:tblPr firstRow="1" firstCol="1" bandRow="1">
                <a:tableStyleId>{5940675A-B579-460E-94D1-54222C63F5DA}</a:tableStyleId>
              </a:tblPr>
              <a:tblGrid>
                <a:gridCol w="2918012">
                  <a:extLst>
                    <a:ext uri="{9D8B030D-6E8A-4147-A177-3AD203B41FA5}">
                      <a16:colId xmlns:a16="http://schemas.microsoft.com/office/drawing/2014/main" val="20000"/>
                    </a:ext>
                  </a:extLst>
                </a:gridCol>
                <a:gridCol w="4168588">
                  <a:extLst>
                    <a:ext uri="{9D8B030D-6E8A-4147-A177-3AD203B41FA5}">
                      <a16:colId xmlns:a16="http://schemas.microsoft.com/office/drawing/2014/main" val="20001"/>
                    </a:ext>
                  </a:extLst>
                </a:gridCol>
              </a:tblGrid>
              <a:tr h="609600">
                <a:tc>
                  <a:txBody>
                    <a:bodyPr/>
                    <a:lstStyle/>
                    <a:p>
                      <a:pPr marL="0" marR="0" algn="ctr">
                        <a:lnSpc>
                          <a:spcPct val="115000"/>
                        </a:lnSpc>
                      </a:pPr>
                      <a:r>
                        <a:rPr lang="en-US" sz="1600" b="1" dirty="0">
                          <a:effectLst/>
                          <a:latin typeface="Courier New" pitchFamily="49" charset="0"/>
                          <a:cs typeface="Courier New" pitchFamily="49" charset="0"/>
                        </a:rPr>
                        <a:t>Methods of </a:t>
                      </a:r>
                      <a:r>
                        <a:rPr lang="en-US" sz="1600" b="1" dirty="0" err="1">
                          <a:effectLst/>
                          <a:latin typeface="Courier New" pitchFamily="49" charset="0"/>
                          <a:cs typeface="Courier New" pitchFamily="49" charset="0"/>
                        </a:rPr>
                        <a:t>dict</a:t>
                      </a:r>
                      <a:r>
                        <a:rPr lang="en-US" sz="1600" b="1" dirty="0">
                          <a:effectLst/>
                          <a:latin typeface="Courier New" pitchFamily="49" charset="0"/>
                          <a:cs typeface="Courier New" pitchFamily="49" charset="0"/>
                        </a:rPr>
                        <a:t> Class</a:t>
                      </a:r>
                      <a:endParaRPr lang="en-US" sz="1600" b="1" dirty="0">
                        <a:effectLst/>
                        <a:latin typeface="Courier New" pitchFamily="49" charset="0"/>
                        <a:ea typeface="Times New Roman"/>
                        <a:cs typeface="Courier New" pitchFamily="49" charset="0"/>
                      </a:endParaRPr>
                    </a:p>
                  </a:txBody>
                  <a:tcPr marL="40248" marR="40248" marT="0" marB="0">
                    <a:solidFill>
                      <a:schemeClr val="bg1">
                        <a:lumMod val="75000"/>
                      </a:schemeClr>
                    </a:solidFill>
                  </a:tcPr>
                </a:tc>
                <a:tc>
                  <a:txBody>
                    <a:bodyPr/>
                    <a:lstStyle/>
                    <a:p>
                      <a:pPr marL="0" marR="0" algn="ctr">
                        <a:lnSpc>
                          <a:spcPct val="115000"/>
                        </a:lnSpc>
                      </a:pPr>
                      <a:r>
                        <a:rPr lang="en-US" sz="1600" b="1" dirty="0">
                          <a:effectLst/>
                          <a:latin typeface="Courier New" pitchFamily="49" charset="0"/>
                          <a:cs typeface="Courier New" pitchFamily="49" charset="0"/>
                        </a:rPr>
                        <a:t>What it does?</a:t>
                      </a:r>
                      <a:endParaRPr lang="en-US" sz="1600" b="1" dirty="0">
                        <a:effectLst/>
                        <a:latin typeface="Courier New" pitchFamily="49" charset="0"/>
                        <a:ea typeface="Times New Roman"/>
                        <a:cs typeface="Courier New" pitchFamily="49" charset="0"/>
                      </a:endParaRPr>
                    </a:p>
                  </a:txBody>
                  <a:tcPr marL="40248" marR="40248" marT="0" marB="0">
                    <a:solidFill>
                      <a:schemeClr val="bg1">
                        <a:lumMod val="75000"/>
                      </a:schemeClr>
                    </a:solidFill>
                  </a:tcPr>
                </a:tc>
                <a:extLst>
                  <a:ext uri="{0D108BD9-81ED-4DB2-BD59-A6C34878D82A}">
                    <a16:rowId xmlns:a16="http://schemas.microsoft.com/office/drawing/2014/main" val="10000"/>
                  </a:ext>
                </a:extLst>
              </a:tr>
              <a:tr h="377142">
                <a:tc>
                  <a:txBody>
                    <a:bodyPr/>
                    <a:lstStyle/>
                    <a:p>
                      <a:pPr marL="0" marR="0" algn="ctr">
                        <a:lnSpc>
                          <a:spcPct val="115000"/>
                        </a:lnSpc>
                      </a:pPr>
                      <a:r>
                        <a:rPr lang="en-US" sz="1600" dirty="0">
                          <a:effectLst/>
                          <a:latin typeface="Courier New" pitchFamily="49" charset="0"/>
                          <a:cs typeface="Courier New" pitchFamily="49" charset="0"/>
                        </a:rPr>
                        <a:t>keys()</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lnSpc>
                          <a:spcPct val="115000"/>
                        </a:lnSpc>
                      </a:pPr>
                      <a:r>
                        <a:rPr lang="en-US" sz="1600" dirty="0">
                          <a:effectLst/>
                          <a:latin typeface="Courier New" pitchFamily="49" charset="0"/>
                          <a:cs typeface="Courier New" pitchFamily="49" charset="0"/>
                        </a:rPr>
                        <a:t>Returns the sequence of keys.</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val="10001"/>
                  </a:ext>
                </a:extLst>
              </a:tr>
              <a:tr h="188571">
                <a:tc>
                  <a:txBody>
                    <a:bodyPr/>
                    <a:lstStyle/>
                    <a:p>
                      <a:pPr marL="0" marR="0" algn="ctr">
                        <a:lnSpc>
                          <a:spcPct val="115000"/>
                        </a:lnSpc>
                      </a:pPr>
                      <a:r>
                        <a:rPr lang="en-US" sz="1600" dirty="0">
                          <a:effectLst/>
                          <a:latin typeface="Courier New" pitchFamily="49" charset="0"/>
                          <a:cs typeface="Courier New" pitchFamily="49" charset="0"/>
                        </a:rPr>
                        <a:t>Values()</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lnSpc>
                          <a:spcPct val="115000"/>
                        </a:lnSpc>
                      </a:pPr>
                      <a:r>
                        <a:rPr lang="en-US" sz="1600" dirty="0">
                          <a:effectLst/>
                          <a:latin typeface="Courier New" pitchFamily="49" charset="0"/>
                          <a:cs typeface="Courier New" pitchFamily="49" charset="0"/>
                        </a:rPr>
                        <a:t>Return sequence of Values.</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val="10002"/>
                  </a:ext>
                </a:extLst>
              </a:tr>
              <a:tr h="377142">
                <a:tc>
                  <a:txBody>
                    <a:bodyPr/>
                    <a:lstStyle/>
                    <a:p>
                      <a:pPr marL="0" marR="0" algn="ctr">
                        <a:lnSpc>
                          <a:spcPct val="115000"/>
                        </a:lnSpc>
                      </a:pPr>
                      <a:r>
                        <a:rPr lang="en-US" sz="1600" dirty="0">
                          <a:effectLst/>
                          <a:latin typeface="Courier New" pitchFamily="49" charset="0"/>
                          <a:cs typeface="Courier New" pitchFamily="49" charset="0"/>
                        </a:rPr>
                        <a:t>items() </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lnSpc>
                          <a:spcPct val="115000"/>
                        </a:lnSpc>
                      </a:pPr>
                      <a:r>
                        <a:rPr lang="en-US" sz="1600" dirty="0">
                          <a:effectLst/>
                          <a:latin typeface="Courier New" pitchFamily="49" charset="0"/>
                          <a:cs typeface="Courier New" pitchFamily="49" charset="0"/>
                        </a:rPr>
                        <a:t>Return the sequence of Tuples.  </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val="10003"/>
                  </a:ext>
                </a:extLst>
              </a:tr>
              <a:tr h="188571">
                <a:tc>
                  <a:txBody>
                    <a:bodyPr/>
                    <a:lstStyle/>
                    <a:p>
                      <a:pPr marL="0" marR="0" algn="ctr">
                        <a:lnSpc>
                          <a:spcPct val="115000"/>
                        </a:lnSpc>
                      </a:pPr>
                      <a:r>
                        <a:rPr lang="en-US" sz="1600" dirty="0">
                          <a:effectLst/>
                          <a:latin typeface="Courier New" pitchFamily="49" charset="0"/>
                          <a:cs typeface="Courier New" pitchFamily="49" charset="0"/>
                        </a:rPr>
                        <a:t>clear()</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lnSpc>
                          <a:spcPct val="115000"/>
                        </a:lnSpc>
                      </a:pPr>
                      <a:r>
                        <a:rPr lang="en-US" sz="1600" dirty="0">
                          <a:effectLst/>
                          <a:latin typeface="Courier New" pitchFamily="49" charset="0"/>
                          <a:cs typeface="Courier New" pitchFamily="49" charset="0"/>
                        </a:rPr>
                        <a:t>Delete all entries </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val="10004"/>
                  </a:ext>
                </a:extLst>
              </a:tr>
              <a:tr h="377142">
                <a:tc>
                  <a:txBody>
                    <a:bodyPr/>
                    <a:lstStyle/>
                    <a:p>
                      <a:pPr marL="0" marR="0" algn="ctr">
                        <a:lnSpc>
                          <a:spcPct val="115000"/>
                        </a:lnSpc>
                      </a:pPr>
                      <a:r>
                        <a:rPr lang="en-US" sz="1600" dirty="0">
                          <a:effectLst/>
                          <a:latin typeface="Courier New" pitchFamily="49" charset="0"/>
                          <a:cs typeface="Courier New" pitchFamily="49" charset="0"/>
                        </a:rPr>
                        <a:t>get(key)            </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lnSpc>
                          <a:spcPct val="115000"/>
                        </a:lnSpc>
                      </a:pPr>
                      <a:r>
                        <a:rPr lang="en-US" sz="1600" dirty="0">
                          <a:effectLst/>
                          <a:latin typeface="Courier New" pitchFamily="49" charset="0"/>
                          <a:cs typeface="Courier New" pitchFamily="49" charset="0"/>
                        </a:rPr>
                        <a:t>Return the value for the key.</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val="10005"/>
                  </a:ext>
                </a:extLst>
              </a:tr>
              <a:tr h="565712">
                <a:tc>
                  <a:txBody>
                    <a:bodyPr/>
                    <a:lstStyle/>
                    <a:p>
                      <a:pPr marL="0" marR="0" algn="ctr">
                        <a:lnSpc>
                          <a:spcPct val="115000"/>
                        </a:lnSpc>
                      </a:pPr>
                      <a:r>
                        <a:rPr lang="en-US" sz="1600" dirty="0">
                          <a:effectLst/>
                          <a:latin typeface="Courier New" pitchFamily="49" charset="0"/>
                          <a:cs typeface="Courier New" pitchFamily="49" charset="0"/>
                        </a:rPr>
                        <a:t>pop(key)    </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lnSpc>
                          <a:spcPct val="115000"/>
                        </a:lnSpc>
                      </a:pPr>
                      <a:r>
                        <a:rPr lang="en-US" sz="1600" dirty="0">
                          <a:effectLst/>
                          <a:latin typeface="Courier New" pitchFamily="49" charset="0"/>
                          <a:cs typeface="Courier New" pitchFamily="49" charset="0"/>
                        </a:rPr>
                        <a:t>Removes the key and returns the value if the key exist. </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val="10006"/>
                  </a:ext>
                </a:extLst>
              </a:tr>
              <a:tr h="327950">
                <a:tc>
                  <a:txBody>
                    <a:bodyPr/>
                    <a:lstStyle/>
                    <a:p>
                      <a:pPr marL="0" marR="0" algn="ctr">
                        <a:spcBef>
                          <a:spcPts val="0"/>
                        </a:spcBef>
                        <a:spcAft>
                          <a:spcPts val="0"/>
                        </a:spcAft>
                      </a:pPr>
                      <a:r>
                        <a:rPr lang="en-US" sz="1600" dirty="0">
                          <a:effectLst/>
                          <a:latin typeface="Courier New" pitchFamily="49" charset="0"/>
                          <a:cs typeface="Courier New" pitchFamily="49" charset="0"/>
                        </a:rPr>
                        <a:t>clear()   </a:t>
                      </a:r>
                    </a:p>
                    <a:p>
                      <a:pPr marL="0" marR="0" algn="ctr">
                        <a:spcBef>
                          <a:spcPts val="0"/>
                        </a:spcBef>
                        <a:spcAft>
                          <a:spcPts val="0"/>
                        </a:spcAft>
                      </a:pPr>
                      <a:r>
                        <a:rPr lang="en-US" sz="1600" dirty="0">
                          <a:effectLst/>
                          <a:latin typeface="Courier New" pitchFamily="49" charset="0"/>
                          <a:cs typeface="Courier New" pitchFamily="49" charset="0"/>
                        </a:rPr>
                        <a:t>                       </a:t>
                      </a:r>
                      <a:endParaRPr lang="en-US" sz="1600" b="1" dirty="0">
                        <a:effectLst/>
                        <a:latin typeface="Courier New" pitchFamily="49" charset="0"/>
                        <a:ea typeface="Times New Roman"/>
                        <a:cs typeface="Courier New" pitchFamily="49" charset="0"/>
                      </a:endParaRPr>
                    </a:p>
                  </a:txBody>
                  <a:tcPr marL="40248" marR="40248" marT="0" marB="0"/>
                </a:tc>
                <a:tc>
                  <a:txBody>
                    <a:bodyPr/>
                    <a:lstStyle/>
                    <a:p>
                      <a:pPr marL="0" marR="0" algn="l">
                        <a:spcBef>
                          <a:spcPts val="0"/>
                        </a:spcBef>
                        <a:spcAft>
                          <a:spcPts val="0"/>
                        </a:spcAft>
                      </a:pPr>
                      <a:r>
                        <a:rPr lang="en-US" sz="1600" dirty="0">
                          <a:effectLst/>
                          <a:latin typeface="Courier New" pitchFamily="49" charset="0"/>
                          <a:cs typeface="Courier New" pitchFamily="49" charset="0"/>
                        </a:rPr>
                        <a:t>Remove all the keys.  </a:t>
                      </a:r>
                      <a:endParaRPr lang="en-US" sz="1600" b="1" dirty="0">
                        <a:effectLst/>
                        <a:latin typeface="Courier New" pitchFamily="49" charset="0"/>
                        <a:ea typeface="Times New Roman"/>
                        <a:cs typeface="Courier New" pitchFamily="49" charset="0"/>
                      </a:endParaRPr>
                    </a:p>
                  </a:txBody>
                  <a:tcPr marL="40248" marR="40248"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9278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t>Traversing a Dictionary</a:t>
            </a:r>
          </a:p>
        </p:txBody>
      </p:sp>
      <p:sp>
        <p:nvSpPr>
          <p:cNvPr id="3" name="Content Placeholder 2"/>
          <p:cNvSpPr>
            <a:spLocks noGrp="1"/>
          </p:cNvSpPr>
          <p:nvPr>
            <p:ph sz="quarter" idx="1"/>
          </p:nvPr>
        </p:nvSpPr>
        <p:spPr/>
        <p:txBody>
          <a:bodyPr/>
          <a:lstStyle/>
          <a:p>
            <a:pPr algn="just"/>
            <a:r>
              <a:rPr lang="en-US" sz="2000" dirty="0">
                <a:latin typeface="Courier New" pitchFamily="49" charset="0"/>
                <a:cs typeface="Courier New" pitchFamily="49" charset="0"/>
              </a:rPr>
              <a:t>A for loop is used to traverse all keys and values of a dictionary.  </a:t>
            </a:r>
          </a:p>
          <a:p>
            <a:pPr algn="just"/>
            <a:r>
              <a:rPr lang="en-US" sz="2000" dirty="0">
                <a:latin typeface="Courier New" pitchFamily="49" charset="0"/>
                <a:cs typeface="Courier New" pitchFamily="49" charset="0"/>
              </a:rPr>
              <a:t>The variable of a for loop is bound to each key in unspecified order.  </a:t>
            </a:r>
          </a:p>
          <a:p>
            <a:pPr marL="0" indent="0">
              <a:buNone/>
            </a:pPr>
            <a:r>
              <a:rPr lang="en-US" b="1" u="sng" dirty="0">
                <a:latin typeface="Courier New" pitchFamily="49" charset="0"/>
                <a:cs typeface="Courier New" pitchFamily="49" charset="0"/>
              </a:rPr>
              <a:t>Example:  </a:t>
            </a:r>
          </a:p>
          <a:p>
            <a:pPr marL="0" indent="0">
              <a:buNone/>
            </a:pPr>
            <a:endParaRPr lang="en-US" b="1" u="sng" dirty="0"/>
          </a:p>
          <a:p>
            <a:pPr marL="0" indent="0">
              <a:buNone/>
            </a:pPr>
            <a:endParaRPr lang="en-US" b="1" u="sng" dirty="0"/>
          </a:p>
        </p:txBody>
      </p:sp>
      <p:graphicFrame>
        <p:nvGraphicFramePr>
          <p:cNvPr id="4" name="Table 3"/>
          <p:cNvGraphicFramePr>
            <a:graphicFrameLocks noGrp="1"/>
          </p:cNvGraphicFramePr>
          <p:nvPr>
            <p:extLst>
              <p:ext uri="{D42A27DB-BD31-4B8C-83A1-F6EECF244321}">
                <p14:modId xmlns:p14="http://schemas.microsoft.com/office/powerpoint/2010/main" val="2020672079"/>
              </p:ext>
            </p:extLst>
          </p:nvPr>
        </p:nvGraphicFramePr>
        <p:xfrm>
          <a:off x="1752600" y="3505200"/>
          <a:ext cx="6629400" cy="2377440"/>
        </p:xfrm>
        <a:graphic>
          <a:graphicData uri="http://schemas.openxmlformats.org/drawingml/2006/table">
            <a:tbl>
              <a:tblPr firstRow="1" bandRow="1">
                <a:tableStyleId>{5C22544A-7EE6-4342-B048-85BDC9FD1C3A}</a:tableStyleId>
              </a:tblPr>
              <a:tblGrid>
                <a:gridCol w="6629400">
                  <a:extLst>
                    <a:ext uri="{9D8B030D-6E8A-4147-A177-3AD203B41FA5}">
                      <a16:colId xmlns:a16="http://schemas.microsoft.com/office/drawing/2014/main" val="20000"/>
                    </a:ext>
                  </a:extLst>
                </a:gridCol>
              </a:tblGrid>
              <a:tr h="370840">
                <a:tc>
                  <a:txBody>
                    <a:bodyPr/>
                    <a:lstStyle/>
                    <a:p>
                      <a:r>
                        <a:rPr lang="en-US" sz="1600" b="0" dirty="0">
                          <a:solidFill>
                            <a:schemeClr val="tx1"/>
                          </a:solidFill>
                          <a:latin typeface="Courier New" pitchFamily="49" charset="0"/>
                          <a:cs typeface="Courier New" pitchFamily="49" charset="0"/>
                        </a:rPr>
                        <a:t>D={'</a:t>
                      </a:r>
                      <a:r>
                        <a:rPr lang="en-US" sz="1600" b="0" dirty="0" err="1">
                          <a:solidFill>
                            <a:schemeClr val="tx1"/>
                          </a:solidFill>
                          <a:latin typeface="Courier New" pitchFamily="49" charset="0"/>
                          <a:cs typeface="Courier New" pitchFamily="49" charset="0"/>
                        </a:rPr>
                        <a:t>Virat</a:t>
                      </a:r>
                      <a:r>
                        <a:rPr lang="en-US" sz="1600" b="0" dirty="0">
                          <a:solidFill>
                            <a:schemeClr val="tx1"/>
                          </a:solidFill>
                          <a:latin typeface="Courier New" pitchFamily="49" charset="0"/>
                          <a:cs typeface="Courier New" pitchFamily="49" charset="0"/>
                        </a:rPr>
                        <a:t> Kohli':52,'Sachin':100, '</a:t>
                      </a:r>
                      <a:r>
                        <a:rPr lang="en-US" sz="1600" b="0" dirty="0" err="1">
                          <a:solidFill>
                            <a:schemeClr val="tx1"/>
                          </a:solidFill>
                          <a:latin typeface="Courier New" pitchFamily="49" charset="0"/>
                          <a:cs typeface="Courier New" pitchFamily="49" charset="0"/>
                        </a:rPr>
                        <a:t>Dhoni</a:t>
                      </a:r>
                      <a:r>
                        <a:rPr lang="en-US" sz="1600" b="0" dirty="0">
                          <a:solidFill>
                            <a:schemeClr val="tx1"/>
                          </a:solidFill>
                          <a:latin typeface="Courier New" pitchFamily="49" charset="0"/>
                          <a:cs typeface="Courier New" pitchFamily="49" charset="0"/>
                        </a:rPr>
                        <a:t>': 28}</a:t>
                      </a:r>
                    </a:p>
                    <a:p>
                      <a:r>
                        <a:rPr lang="en-US" sz="1600" b="0" dirty="0">
                          <a:solidFill>
                            <a:schemeClr val="tx1"/>
                          </a:solidFill>
                          <a:latin typeface="Courier New" pitchFamily="49" charset="0"/>
                          <a:cs typeface="Courier New" pitchFamily="49" charset="0"/>
                        </a:rPr>
                        <a:t>for key in D:</a:t>
                      </a:r>
                    </a:p>
                    <a:p>
                      <a:r>
                        <a:rPr lang="en-US" sz="1600" b="0" dirty="0">
                          <a:solidFill>
                            <a:schemeClr val="tx1"/>
                          </a:solidFill>
                          <a:latin typeface="Courier New" pitchFamily="49" charset="0"/>
                          <a:cs typeface="Courier New" pitchFamily="49" charset="0"/>
                        </a:rPr>
                        <a:t>    print('Centuries scored by ',key,'=',D[key])</a:t>
                      </a:r>
                    </a:p>
                    <a:p>
                      <a:r>
                        <a:rPr lang="en-US" dirty="0"/>
                        <a:t> </a:t>
                      </a:r>
                    </a:p>
                    <a:p>
                      <a:r>
                        <a:rPr lang="en-US" b="1" u="sng" dirty="0">
                          <a:solidFill>
                            <a:schemeClr val="tx1"/>
                          </a:solidFill>
                          <a:latin typeface="Courier New" pitchFamily="49" charset="0"/>
                          <a:cs typeface="Courier New" pitchFamily="49" charset="0"/>
                        </a:rPr>
                        <a:t>Output:</a:t>
                      </a:r>
                    </a:p>
                    <a:p>
                      <a:endParaRPr lang="en-US" dirty="0"/>
                    </a:p>
                    <a:p>
                      <a:r>
                        <a:rPr lang="en-US" sz="1600" b="0" dirty="0">
                          <a:solidFill>
                            <a:schemeClr val="tx1"/>
                          </a:solidFill>
                          <a:latin typeface="Courier New" pitchFamily="49" charset="0"/>
                          <a:cs typeface="Courier New" pitchFamily="49" charset="0"/>
                        </a:rPr>
                        <a:t>Centuries scored by  </a:t>
                      </a:r>
                      <a:r>
                        <a:rPr lang="en-US" sz="1600" b="0" dirty="0" err="1">
                          <a:solidFill>
                            <a:schemeClr val="tx1"/>
                          </a:solidFill>
                          <a:latin typeface="Courier New" pitchFamily="49" charset="0"/>
                          <a:cs typeface="Courier New" pitchFamily="49" charset="0"/>
                        </a:rPr>
                        <a:t>Sachin</a:t>
                      </a:r>
                      <a:r>
                        <a:rPr lang="en-US" sz="1600" b="0" dirty="0">
                          <a:solidFill>
                            <a:schemeClr val="tx1"/>
                          </a:solidFill>
                          <a:latin typeface="Courier New" pitchFamily="49" charset="0"/>
                          <a:cs typeface="Courier New" pitchFamily="49" charset="0"/>
                        </a:rPr>
                        <a:t> = 100</a:t>
                      </a:r>
                    </a:p>
                    <a:p>
                      <a:r>
                        <a:rPr lang="en-US" sz="1600" b="0" dirty="0">
                          <a:solidFill>
                            <a:schemeClr val="tx1"/>
                          </a:solidFill>
                          <a:latin typeface="Courier New" pitchFamily="49" charset="0"/>
                          <a:cs typeface="Courier New" pitchFamily="49" charset="0"/>
                        </a:rPr>
                        <a:t>Centuries scored by  </a:t>
                      </a:r>
                      <a:r>
                        <a:rPr lang="en-US" sz="1600" b="0" dirty="0" err="1">
                          <a:solidFill>
                            <a:schemeClr val="tx1"/>
                          </a:solidFill>
                          <a:latin typeface="Courier New" pitchFamily="49" charset="0"/>
                          <a:cs typeface="Courier New" pitchFamily="49" charset="0"/>
                        </a:rPr>
                        <a:t>Virat</a:t>
                      </a:r>
                      <a:r>
                        <a:rPr lang="en-US" sz="1600" b="0" dirty="0">
                          <a:solidFill>
                            <a:schemeClr val="tx1"/>
                          </a:solidFill>
                          <a:latin typeface="Courier New" pitchFamily="49" charset="0"/>
                          <a:cs typeface="Courier New" pitchFamily="49" charset="0"/>
                        </a:rPr>
                        <a:t> </a:t>
                      </a:r>
                      <a:r>
                        <a:rPr lang="en-US" sz="1600" b="0" dirty="0" err="1">
                          <a:solidFill>
                            <a:schemeClr val="tx1"/>
                          </a:solidFill>
                          <a:latin typeface="Courier New" pitchFamily="49" charset="0"/>
                          <a:cs typeface="Courier New" pitchFamily="49" charset="0"/>
                        </a:rPr>
                        <a:t>Kohli</a:t>
                      </a:r>
                      <a:r>
                        <a:rPr lang="en-US" sz="1600" b="0" dirty="0">
                          <a:solidFill>
                            <a:schemeClr val="tx1"/>
                          </a:solidFill>
                          <a:latin typeface="Courier New" pitchFamily="49" charset="0"/>
                          <a:cs typeface="Courier New" pitchFamily="49" charset="0"/>
                        </a:rPr>
                        <a:t> = 52</a:t>
                      </a:r>
                    </a:p>
                    <a:p>
                      <a:r>
                        <a:rPr lang="en-US" sz="1600" b="0" dirty="0">
                          <a:solidFill>
                            <a:schemeClr val="tx1"/>
                          </a:solidFill>
                          <a:latin typeface="Courier New" pitchFamily="49" charset="0"/>
                          <a:cs typeface="Courier New" pitchFamily="49" charset="0"/>
                        </a:rPr>
                        <a:t>Centuries scored by  </a:t>
                      </a:r>
                      <a:r>
                        <a:rPr lang="en-US" sz="1600" b="0" dirty="0" err="1">
                          <a:solidFill>
                            <a:schemeClr val="tx1"/>
                          </a:solidFill>
                          <a:latin typeface="Courier New" pitchFamily="49" charset="0"/>
                          <a:cs typeface="Courier New" pitchFamily="49" charset="0"/>
                        </a:rPr>
                        <a:t>Dhoni</a:t>
                      </a:r>
                      <a:r>
                        <a:rPr lang="en-US" sz="1600" b="0" dirty="0">
                          <a:solidFill>
                            <a:schemeClr val="tx1"/>
                          </a:solidFill>
                          <a:latin typeface="Courier New" pitchFamily="49" charset="0"/>
                          <a:cs typeface="Courier New" pitchFamily="49" charset="0"/>
                        </a:rPr>
                        <a:t> = 28</a:t>
                      </a:r>
                      <a:endParaRPr lang="en-US"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1853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Dictionaries</a:t>
            </a:r>
          </a:p>
        </p:txBody>
      </p:sp>
      <p:sp>
        <p:nvSpPr>
          <p:cNvPr id="3" name="Content Placeholder 2"/>
          <p:cNvSpPr>
            <a:spLocks noGrp="1"/>
          </p:cNvSpPr>
          <p:nvPr>
            <p:ph sz="quarter" idx="1"/>
          </p:nvPr>
        </p:nvSpPr>
        <p:spPr/>
        <p:txBody>
          <a:bodyPr>
            <a:normAutofit/>
          </a:bodyPr>
          <a:lstStyle/>
          <a:p>
            <a:pPr marL="0" indent="0">
              <a:buNone/>
            </a:pPr>
            <a:r>
              <a:rPr lang="en-US" sz="1800" dirty="0">
                <a:latin typeface="Courier New" pitchFamily="49" charset="0"/>
                <a:cs typeface="Courier New" pitchFamily="49" charset="0"/>
              </a:rPr>
              <a:t>Dictionaries within Dictionaries is said to be nested dictionaries. </a:t>
            </a:r>
          </a:p>
          <a:p>
            <a:pPr marL="0" indent="0">
              <a:buNone/>
            </a:pPr>
            <a:r>
              <a:rPr lang="en-US" sz="1800" b="1" u="sng" dirty="0">
                <a:latin typeface="Courier New" pitchFamily="49" charset="0"/>
                <a:cs typeface="Courier New" pitchFamily="49" charset="0"/>
              </a:rPr>
              <a:t>Example:</a:t>
            </a:r>
          </a:p>
          <a:p>
            <a:pPr marL="0" indent="0" algn="just">
              <a:buNone/>
            </a:pPr>
            <a:r>
              <a:rPr lang="en-US" sz="1600" dirty="0">
                <a:latin typeface="Courier New" pitchFamily="49" charset="0"/>
                <a:cs typeface="Courier New" pitchFamily="49" charset="0"/>
              </a:rPr>
              <a:t>&gt;&gt;&gt; Players={"</a:t>
            </a:r>
            <a:r>
              <a:rPr lang="en-US" sz="1600" dirty="0" err="1">
                <a:latin typeface="Courier New" pitchFamily="49" charset="0"/>
                <a:cs typeface="Courier New" pitchFamily="49" charset="0"/>
              </a:rPr>
              <a:t>Virat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Kohli</a:t>
            </a:r>
            <a:r>
              <a:rPr lang="en-US" sz="1600" dirty="0">
                <a:latin typeface="Courier New" pitchFamily="49" charset="0"/>
                <a:cs typeface="Courier New" pitchFamily="49" charset="0"/>
              </a:rPr>
              <a:t>" : { "ODI": 7212 ,"Test":3245},</a:t>
            </a:r>
          </a:p>
          <a:p>
            <a:pPr marL="0" indent="0" algn="just">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Sachin</a:t>
            </a:r>
            <a:r>
              <a:rPr lang="en-US" sz="1600" dirty="0">
                <a:latin typeface="Courier New" pitchFamily="49" charset="0"/>
                <a:cs typeface="Courier New" pitchFamily="49" charset="0"/>
              </a:rPr>
              <a:t> Tendulkar" : {"ODI": 18426 ,"Test":15921}}</a:t>
            </a:r>
          </a:p>
          <a:p>
            <a:pPr marL="0" indent="0" algn="just">
              <a:buNone/>
            </a:pPr>
            <a:r>
              <a:rPr lang="en-US" sz="1600" dirty="0">
                <a:latin typeface="Courier New" pitchFamily="49" charset="0"/>
                <a:cs typeface="Courier New" pitchFamily="49" charset="0"/>
              </a:rPr>
              <a:t>&gt;&gt;&gt; Players</a:t>
            </a:r>
          </a:p>
          <a:p>
            <a:pPr marL="0" indent="0" algn="just">
              <a:buNone/>
            </a:pP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Sachin</a:t>
            </a:r>
            <a:r>
              <a:rPr lang="en-US" sz="1600" dirty="0">
                <a:latin typeface="Courier New" pitchFamily="49" charset="0"/>
                <a:cs typeface="Courier New" pitchFamily="49" charset="0"/>
              </a:rPr>
              <a:t> Tendulkar': {'Test': 15921, 'ODI': 18426}, '</a:t>
            </a:r>
            <a:r>
              <a:rPr lang="en-US" sz="1600" dirty="0" err="1">
                <a:latin typeface="Courier New" pitchFamily="49" charset="0"/>
                <a:cs typeface="Courier New" pitchFamily="49" charset="0"/>
              </a:rPr>
              <a:t>Virat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Kohli</a:t>
            </a:r>
            <a:r>
              <a:rPr lang="en-US" sz="1600" dirty="0">
                <a:latin typeface="Courier New" pitchFamily="49" charset="0"/>
                <a:cs typeface="Courier New" pitchFamily="49" charset="0"/>
              </a:rPr>
              <a:t>': {'Test': 3245, 'ODI': 7212}}</a:t>
            </a:r>
          </a:p>
          <a:p>
            <a:pPr marL="0" indent="0" algn="just">
              <a:buNone/>
            </a:pP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3129469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p:txBody>
          <a:bodyPr/>
          <a:lstStyle/>
          <a:p>
            <a:pPr lvl="0" algn="just"/>
            <a:r>
              <a:rPr lang="en-US" sz="1800" dirty="0">
                <a:latin typeface="Courier New" pitchFamily="49" charset="0"/>
                <a:cs typeface="Courier New" pitchFamily="49" charset="0"/>
              </a:rPr>
              <a:t>Tuples are </a:t>
            </a:r>
            <a:r>
              <a:rPr lang="en-US" sz="1800" b="1" dirty="0">
                <a:latin typeface="Courier New" pitchFamily="49" charset="0"/>
                <a:cs typeface="Courier New" pitchFamily="49" charset="0"/>
              </a:rPr>
              <a:t>immutable</a:t>
            </a:r>
            <a:endParaRPr lang="en-US" sz="1800" dirty="0">
              <a:latin typeface="Courier New" pitchFamily="49" charset="0"/>
              <a:cs typeface="Courier New" pitchFamily="49" charset="0"/>
            </a:endParaRPr>
          </a:p>
          <a:p>
            <a:pPr lvl="0" algn="just"/>
            <a:r>
              <a:rPr lang="en-US" sz="1800" dirty="0">
                <a:latin typeface="Courier New" pitchFamily="49" charset="0"/>
                <a:cs typeface="Courier New" pitchFamily="49" charset="0"/>
              </a:rPr>
              <a:t>Set is an unordered collection of elements without duplicates.</a:t>
            </a:r>
          </a:p>
          <a:p>
            <a:pPr lvl="0" algn="just"/>
            <a:r>
              <a:rPr lang="en-US" sz="1800" dirty="0">
                <a:latin typeface="Courier New" pitchFamily="49" charset="0"/>
                <a:cs typeface="Courier New" pitchFamily="49" charset="0"/>
              </a:rPr>
              <a:t>Sets are</a:t>
            </a:r>
            <a:r>
              <a:rPr lang="en-US" sz="1800" b="1" dirty="0">
                <a:latin typeface="Courier New" pitchFamily="49" charset="0"/>
                <a:cs typeface="Courier New" pitchFamily="49" charset="0"/>
              </a:rPr>
              <a:t> mutable.</a:t>
            </a:r>
            <a:endParaRPr lang="en-US" sz="1800" dirty="0">
              <a:latin typeface="Courier New" pitchFamily="49" charset="0"/>
              <a:cs typeface="Courier New" pitchFamily="49" charset="0"/>
            </a:endParaRPr>
          </a:p>
          <a:p>
            <a:pPr lvl="0" algn="just"/>
            <a:r>
              <a:rPr lang="en-US" sz="1800" dirty="0">
                <a:latin typeface="Courier New" pitchFamily="49" charset="0"/>
                <a:cs typeface="Courier New" pitchFamily="49" charset="0"/>
              </a:rPr>
              <a:t>A dictionary is a collection that stores the </a:t>
            </a:r>
            <a:r>
              <a:rPr lang="en-US" sz="1800" b="1" dirty="0">
                <a:latin typeface="Courier New" pitchFamily="49" charset="0"/>
                <a:cs typeface="Courier New" pitchFamily="49" charset="0"/>
              </a:rPr>
              <a:t>values</a:t>
            </a:r>
            <a:r>
              <a:rPr lang="en-US" sz="1800" dirty="0">
                <a:latin typeface="Courier New" pitchFamily="49" charset="0"/>
                <a:cs typeface="Courier New" pitchFamily="49" charset="0"/>
              </a:rPr>
              <a:t> along with the </a:t>
            </a:r>
            <a:r>
              <a:rPr lang="en-US" sz="1800" b="1" dirty="0">
                <a:latin typeface="Courier New" pitchFamily="49" charset="0"/>
                <a:cs typeface="Courier New" pitchFamily="49" charset="0"/>
              </a:rPr>
              <a:t>keys</a:t>
            </a:r>
            <a:r>
              <a:rPr lang="en-US" sz="1800" dirty="0">
                <a:latin typeface="Courier New" pitchFamily="49" charset="0"/>
                <a:cs typeface="Courier New" pitchFamily="49" charset="0"/>
              </a:rPr>
              <a:t>.</a:t>
            </a:r>
          </a:p>
          <a:p>
            <a:pPr marL="0" indent="0" algn="just">
              <a:buNone/>
            </a:pPr>
            <a:endParaRPr lang="en-US" dirty="0"/>
          </a:p>
        </p:txBody>
      </p:sp>
    </p:spTree>
    <p:extLst>
      <p:ext uri="{BB962C8B-B14F-4D97-AF65-F5344CB8AC3E}">
        <p14:creationId xmlns:p14="http://schemas.microsoft.com/office/powerpoint/2010/main" val="264634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90600"/>
          </a:xfrm>
        </p:spPr>
        <p:txBody>
          <a:bodyPr>
            <a:normAutofit/>
          </a:bodyPr>
          <a:lstStyle/>
          <a:p>
            <a:pPr lvl="2" algn="l" rtl="0">
              <a:spcBef>
                <a:spcPct val="0"/>
              </a:spcBef>
            </a:pPr>
            <a:r>
              <a:rPr lang="en-US" sz="2800" b="1" dirty="0">
                <a:latin typeface="Courier New" pitchFamily="49" charset="0"/>
                <a:cs typeface="Courier New" pitchFamily="49" charset="0"/>
              </a:rPr>
              <a:t>Built-in functions for Tuples </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endParaRPr lang="en-US" sz="2800" b="1" dirty="0">
              <a:latin typeface="Courier New" pitchFamily="49" charset="0"/>
              <a:cs typeface="Courier New" pitchFamily="49"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5428968"/>
              </p:ext>
            </p:extLst>
          </p:nvPr>
        </p:nvGraphicFramePr>
        <p:xfrm>
          <a:off x="1524000" y="1447800"/>
          <a:ext cx="7086600" cy="3203352"/>
        </p:xfrm>
        <a:graphic>
          <a:graphicData uri="http://schemas.openxmlformats.org/drawingml/2006/table">
            <a:tbl>
              <a:tblPr firstRow="1" firstCol="1" bandRow="1">
                <a:tableStyleId>{5940675A-B579-460E-94D1-54222C63F5DA}</a:tableStyleId>
              </a:tblPr>
              <a:tblGrid>
                <a:gridCol w="1844671">
                  <a:extLst>
                    <a:ext uri="{9D8B030D-6E8A-4147-A177-3AD203B41FA5}">
                      <a16:colId xmlns:a16="http://schemas.microsoft.com/office/drawing/2014/main" val="20000"/>
                    </a:ext>
                  </a:extLst>
                </a:gridCol>
                <a:gridCol w="5241929">
                  <a:extLst>
                    <a:ext uri="{9D8B030D-6E8A-4147-A177-3AD203B41FA5}">
                      <a16:colId xmlns:a16="http://schemas.microsoft.com/office/drawing/2014/main" val="20001"/>
                    </a:ext>
                  </a:extLst>
                </a:gridCol>
              </a:tblGrid>
              <a:tr h="492998">
                <a:tc>
                  <a:txBody>
                    <a:bodyPr/>
                    <a:lstStyle/>
                    <a:p>
                      <a:pPr marL="0" marR="0" algn="ctr">
                        <a:lnSpc>
                          <a:spcPct val="115000"/>
                        </a:lnSpc>
                        <a:spcBef>
                          <a:spcPts val="0"/>
                        </a:spcBef>
                        <a:spcAft>
                          <a:spcPts val="0"/>
                        </a:spcAft>
                      </a:pPr>
                      <a:r>
                        <a:rPr lang="en-US" sz="1400" b="1" dirty="0">
                          <a:effectLst/>
                          <a:latin typeface="Courier New" pitchFamily="49" charset="0"/>
                          <a:cs typeface="Courier New" pitchFamily="49" charset="0"/>
                        </a:rPr>
                        <a:t>Built-in  Functions</a:t>
                      </a:r>
                      <a:endParaRPr lang="en-US" sz="1200" b="1" dirty="0">
                        <a:effectLst/>
                        <a:latin typeface="Courier New" pitchFamily="49" charset="0"/>
                        <a:ea typeface="Times New Roman"/>
                        <a:cs typeface="Courier New" pitchFamily="49" charset="0"/>
                      </a:endParaRPr>
                    </a:p>
                  </a:txBody>
                  <a:tcPr marL="68580" marR="68580" marT="0" marB="0">
                    <a:solidFill>
                      <a:schemeClr val="bg1">
                        <a:lumMod val="75000"/>
                      </a:schemeClr>
                    </a:solidFill>
                  </a:tcPr>
                </a:tc>
                <a:tc>
                  <a:txBody>
                    <a:bodyPr/>
                    <a:lstStyle/>
                    <a:p>
                      <a:pPr marL="0" marR="0" algn="ctr">
                        <a:lnSpc>
                          <a:spcPct val="115000"/>
                        </a:lnSpc>
                        <a:spcBef>
                          <a:spcPts val="0"/>
                        </a:spcBef>
                        <a:spcAft>
                          <a:spcPts val="0"/>
                        </a:spcAft>
                      </a:pPr>
                      <a:r>
                        <a:rPr lang="en-US" sz="1400" b="1" dirty="0">
                          <a:effectLst/>
                          <a:latin typeface="Courier New" pitchFamily="49" charset="0"/>
                          <a:cs typeface="Courier New" pitchFamily="49" charset="0"/>
                        </a:rPr>
                        <a:t>Meaning</a:t>
                      </a:r>
                      <a:endParaRPr lang="en-US" sz="1200" b="1" dirty="0">
                        <a:effectLst/>
                        <a:latin typeface="Courier New" pitchFamily="49" charset="0"/>
                        <a:ea typeface="Times New Roman"/>
                        <a:cs typeface="Courier New" pitchFamily="49" charset="0"/>
                      </a:endParaRPr>
                    </a:p>
                  </a:txBody>
                  <a:tcPr marL="68580" marR="68580" marT="0" marB="0">
                    <a:solidFill>
                      <a:schemeClr val="bg1">
                        <a:lumMod val="75000"/>
                      </a:schemeClr>
                    </a:solidFill>
                  </a:tcPr>
                </a:tc>
                <a:extLst>
                  <a:ext uri="{0D108BD9-81ED-4DB2-BD59-A6C34878D82A}">
                    <a16:rowId xmlns:a16="http://schemas.microsoft.com/office/drawing/2014/main" val="10000"/>
                  </a:ext>
                </a:extLst>
              </a:tr>
              <a:tr h="492998">
                <a:tc>
                  <a:txBody>
                    <a:bodyPr/>
                    <a:lstStyle/>
                    <a:p>
                      <a:pPr marL="0" marR="0" algn="ctr">
                        <a:lnSpc>
                          <a:spcPct val="115000"/>
                        </a:lnSpc>
                        <a:spcBef>
                          <a:spcPts val="0"/>
                        </a:spcBef>
                        <a:spcAft>
                          <a:spcPts val="0"/>
                        </a:spcAft>
                      </a:pPr>
                      <a:r>
                        <a:rPr lang="en-US" sz="1400" dirty="0" err="1">
                          <a:effectLst/>
                          <a:latin typeface="Courier New" pitchFamily="49" charset="0"/>
                          <a:cs typeface="Courier New" pitchFamily="49" charset="0"/>
                        </a:rPr>
                        <a:t>len</a:t>
                      </a:r>
                      <a:r>
                        <a:rPr lang="en-US" sz="1400" dirty="0">
                          <a:effectLst/>
                          <a:latin typeface="Courier New" pitchFamily="49" charset="0"/>
                          <a:cs typeface="Courier New" pitchFamily="49" charset="0"/>
                        </a:rPr>
                        <a:t>()</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400" dirty="0">
                          <a:effectLst/>
                          <a:latin typeface="Courier New" pitchFamily="49" charset="0"/>
                          <a:cs typeface="Courier New" pitchFamily="49" charset="0"/>
                        </a:rPr>
                        <a:t>Returns the number of elements in the tuple.</a:t>
                      </a:r>
                      <a:endParaRPr lang="en-US" sz="1200" dirty="0">
                        <a:effectLst/>
                        <a:latin typeface="Courier New" pitchFamily="49" charset="0"/>
                        <a:ea typeface="Times New Roman"/>
                        <a:cs typeface="Courier New" pitchFamily="49" charset="0"/>
                      </a:endParaRPr>
                    </a:p>
                  </a:txBody>
                  <a:tcPr marL="68580" marR="68580" marT="0" marB="0"/>
                </a:tc>
                <a:extLst>
                  <a:ext uri="{0D108BD9-81ED-4DB2-BD59-A6C34878D82A}">
                    <a16:rowId xmlns:a16="http://schemas.microsoft.com/office/drawing/2014/main" val="10001"/>
                  </a:ext>
                </a:extLst>
              </a:tr>
              <a:tr h="492998">
                <a:tc>
                  <a:txBody>
                    <a:bodyPr/>
                    <a:lstStyle/>
                    <a:p>
                      <a:pPr marL="0" marR="0" algn="ctr">
                        <a:lnSpc>
                          <a:spcPct val="115000"/>
                        </a:lnSpc>
                        <a:spcBef>
                          <a:spcPts val="0"/>
                        </a:spcBef>
                        <a:spcAft>
                          <a:spcPts val="0"/>
                        </a:spcAft>
                      </a:pPr>
                      <a:r>
                        <a:rPr lang="en-US" sz="1400" dirty="0">
                          <a:effectLst/>
                          <a:latin typeface="Courier New" pitchFamily="49" charset="0"/>
                          <a:cs typeface="Courier New" pitchFamily="49" charset="0"/>
                        </a:rPr>
                        <a:t>max()</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400" dirty="0">
                          <a:effectLst/>
                          <a:latin typeface="Courier New" pitchFamily="49" charset="0"/>
                          <a:cs typeface="Courier New" pitchFamily="49" charset="0"/>
                        </a:rPr>
                        <a:t>Returns the element with the greatest value.</a:t>
                      </a:r>
                      <a:endParaRPr lang="en-US" sz="1200" dirty="0">
                        <a:effectLst/>
                        <a:latin typeface="Courier New" pitchFamily="49" charset="0"/>
                        <a:ea typeface="Times New Roman"/>
                        <a:cs typeface="Courier New" pitchFamily="49" charset="0"/>
                      </a:endParaRPr>
                    </a:p>
                  </a:txBody>
                  <a:tcPr marL="68580" marR="68580" marT="0" marB="0"/>
                </a:tc>
                <a:extLst>
                  <a:ext uri="{0D108BD9-81ED-4DB2-BD59-A6C34878D82A}">
                    <a16:rowId xmlns:a16="http://schemas.microsoft.com/office/drawing/2014/main" val="10002"/>
                  </a:ext>
                </a:extLst>
              </a:tr>
              <a:tr h="492998">
                <a:tc>
                  <a:txBody>
                    <a:bodyPr/>
                    <a:lstStyle/>
                    <a:p>
                      <a:pPr marL="0" marR="0" algn="ctr">
                        <a:lnSpc>
                          <a:spcPct val="115000"/>
                        </a:lnSpc>
                        <a:spcBef>
                          <a:spcPts val="0"/>
                        </a:spcBef>
                        <a:spcAft>
                          <a:spcPts val="0"/>
                        </a:spcAft>
                      </a:pPr>
                      <a:r>
                        <a:rPr lang="en-US" sz="1400">
                          <a:effectLst/>
                          <a:latin typeface="Courier New" pitchFamily="49" charset="0"/>
                          <a:cs typeface="Courier New" pitchFamily="49" charset="0"/>
                        </a:rPr>
                        <a:t>min()</a:t>
                      </a:r>
                      <a:endParaRPr lang="en-US" sz="1200">
                        <a:effectLst/>
                        <a:latin typeface="Courier New" pitchFamily="49" charset="0"/>
                        <a:ea typeface="Times New Roman"/>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400" dirty="0">
                          <a:effectLst/>
                          <a:latin typeface="Courier New" pitchFamily="49" charset="0"/>
                          <a:cs typeface="Courier New" pitchFamily="49" charset="0"/>
                        </a:rPr>
                        <a:t>Returns the element with the minimum value.</a:t>
                      </a:r>
                      <a:endParaRPr lang="en-US" sz="1200" dirty="0">
                        <a:effectLst/>
                        <a:latin typeface="Courier New" pitchFamily="49" charset="0"/>
                        <a:ea typeface="Times New Roman"/>
                        <a:cs typeface="Courier New" pitchFamily="49" charset="0"/>
                      </a:endParaRPr>
                    </a:p>
                  </a:txBody>
                  <a:tcPr marL="68580" marR="68580" marT="0" marB="0"/>
                </a:tc>
                <a:extLst>
                  <a:ext uri="{0D108BD9-81ED-4DB2-BD59-A6C34878D82A}">
                    <a16:rowId xmlns:a16="http://schemas.microsoft.com/office/drawing/2014/main" val="10003"/>
                  </a:ext>
                </a:extLst>
              </a:tr>
              <a:tr h="492998">
                <a:tc>
                  <a:txBody>
                    <a:bodyPr/>
                    <a:lstStyle/>
                    <a:p>
                      <a:pPr marL="0" marR="0" algn="ctr">
                        <a:lnSpc>
                          <a:spcPct val="115000"/>
                        </a:lnSpc>
                        <a:spcBef>
                          <a:spcPts val="0"/>
                        </a:spcBef>
                        <a:spcAft>
                          <a:spcPts val="0"/>
                        </a:spcAft>
                      </a:pPr>
                      <a:r>
                        <a:rPr lang="en-US" sz="1400" dirty="0">
                          <a:effectLst/>
                          <a:latin typeface="Courier New" pitchFamily="49" charset="0"/>
                          <a:cs typeface="Courier New" pitchFamily="49" charset="0"/>
                        </a:rPr>
                        <a:t>sum()</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400" dirty="0">
                          <a:effectLst/>
                          <a:latin typeface="Courier New" pitchFamily="49" charset="0"/>
                          <a:cs typeface="Courier New" pitchFamily="49" charset="0"/>
                        </a:rPr>
                        <a:t>Returns the sum of all the elements of tuple.</a:t>
                      </a:r>
                      <a:endParaRPr lang="en-US" sz="1200" dirty="0">
                        <a:effectLst/>
                        <a:latin typeface="Courier New" pitchFamily="49" charset="0"/>
                        <a:ea typeface="Times New Roman"/>
                        <a:cs typeface="Courier New" pitchFamily="49" charset="0"/>
                      </a:endParaRPr>
                    </a:p>
                  </a:txBody>
                  <a:tcPr marL="68580" marR="68580" marT="0" marB="0"/>
                </a:tc>
                <a:extLst>
                  <a:ext uri="{0D108BD9-81ED-4DB2-BD59-A6C34878D82A}">
                    <a16:rowId xmlns:a16="http://schemas.microsoft.com/office/drawing/2014/main" val="10004"/>
                  </a:ext>
                </a:extLst>
              </a:tr>
              <a:tr h="242413">
                <a:tc>
                  <a:txBody>
                    <a:bodyPr/>
                    <a:lstStyle/>
                    <a:p>
                      <a:pPr marL="0" marR="0" algn="ctr">
                        <a:lnSpc>
                          <a:spcPct val="115000"/>
                        </a:lnSpc>
                        <a:spcBef>
                          <a:spcPts val="0"/>
                        </a:spcBef>
                        <a:spcAft>
                          <a:spcPts val="0"/>
                        </a:spcAft>
                      </a:pPr>
                      <a:r>
                        <a:rPr lang="en-US" sz="1400">
                          <a:effectLst/>
                          <a:latin typeface="Courier New" pitchFamily="49" charset="0"/>
                          <a:cs typeface="Courier New" pitchFamily="49" charset="0"/>
                        </a:rPr>
                        <a:t>index(x)</a:t>
                      </a:r>
                      <a:endParaRPr lang="en-US" sz="1200">
                        <a:effectLst/>
                        <a:latin typeface="Courier New" pitchFamily="49" charset="0"/>
                        <a:ea typeface="Times New Roman"/>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400" dirty="0">
                          <a:effectLst/>
                          <a:latin typeface="Courier New" pitchFamily="49" charset="0"/>
                          <a:cs typeface="Courier New" pitchFamily="49" charset="0"/>
                        </a:rPr>
                        <a:t>Returns the index of element x. </a:t>
                      </a:r>
                      <a:endParaRPr lang="en-US" sz="1200" dirty="0">
                        <a:effectLst/>
                        <a:latin typeface="Courier New" pitchFamily="49" charset="0"/>
                        <a:ea typeface="Times New Roman"/>
                        <a:cs typeface="Courier New" pitchFamily="49" charset="0"/>
                      </a:endParaRPr>
                    </a:p>
                  </a:txBody>
                  <a:tcPr marL="68580" marR="68580" marT="0" marB="0"/>
                </a:tc>
                <a:extLst>
                  <a:ext uri="{0D108BD9-81ED-4DB2-BD59-A6C34878D82A}">
                    <a16:rowId xmlns:a16="http://schemas.microsoft.com/office/drawing/2014/main" val="10005"/>
                  </a:ext>
                </a:extLst>
              </a:tr>
              <a:tr h="492998">
                <a:tc>
                  <a:txBody>
                    <a:bodyPr/>
                    <a:lstStyle/>
                    <a:p>
                      <a:pPr marL="0" marR="0" algn="ctr">
                        <a:lnSpc>
                          <a:spcPct val="115000"/>
                        </a:lnSpc>
                        <a:spcBef>
                          <a:spcPts val="0"/>
                        </a:spcBef>
                        <a:spcAft>
                          <a:spcPts val="0"/>
                        </a:spcAft>
                      </a:pPr>
                      <a:r>
                        <a:rPr lang="en-US" sz="1400" dirty="0">
                          <a:effectLst/>
                          <a:latin typeface="Courier New" pitchFamily="49" charset="0"/>
                          <a:cs typeface="Courier New" pitchFamily="49" charset="0"/>
                        </a:rPr>
                        <a:t>count(x)</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l">
                        <a:lnSpc>
                          <a:spcPct val="115000"/>
                        </a:lnSpc>
                        <a:spcBef>
                          <a:spcPts val="0"/>
                        </a:spcBef>
                        <a:spcAft>
                          <a:spcPts val="0"/>
                        </a:spcAft>
                      </a:pPr>
                      <a:r>
                        <a:rPr lang="en-US" sz="1400" dirty="0">
                          <a:effectLst/>
                          <a:latin typeface="Courier New" pitchFamily="49" charset="0"/>
                          <a:cs typeface="Courier New" pitchFamily="49" charset="0"/>
                        </a:rPr>
                        <a:t>Returns the number of occurrence of element x.</a:t>
                      </a:r>
                      <a:endParaRPr lang="en-US" sz="1200" dirty="0">
                        <a:effectLst/>
                        <a:latin typeface="Courier New" pitchFamily="49" charset="0"/>
                        <a:ea typeface="Times New Roman"/>
                        <a:cs typeface="Courier New" pitchFamily="49"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4609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b="1" dirty="0"/>
              <a:t>Indexing,  and  Slicing    </a:t>
            </a:r>
            <a:br>
              <a:rPr lang="en-US" sz="1400" dirty="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a:t> </a:t>
            </a:r>
            <a:r>
              <a:rPr lang="en-US" sz="1800" dirty="0">
                <a:latin typeface="Courier New" pitchFamily="49" charset="0"/>
                <a:cs typeface="Courier New" pitchFamily="49" charset="0"/>
              </a:rPr>
              <a:t>The indexing and slicing of tuples is similar to lists. </a:t>
            </a:r>
          </a:p>
          <a:p>
            <a:pPr marL="0" indent="0" algn="just">
              <a:buNone/>
            </a:pPr>
            <a:r>
              <a:rPr lang="en-US" sz="1800" dirty="0">
                <a:latin typeface="Courier New" pitchFamily="49" charset="0"/>
                <a:cs typeface="Courier New" pitchFamily="49" charset="0"/>
              </a:rPr>
              <a:t> </a:t>
            </a:r>
          </a:p>
          <a:p>
            <a:pPr algn="just"/>
            <a:r>
              <a:rPr lang="en-US" sz="1800" dirty="0">
                <a:latin typeface="Courier New" pitchFamily="49" charset="0"/>
                <a:cs typeface="Courier New" pitchFamily="49" charset="0"/>
              </a:rPr>
              <a:t>The </a:t>
            </a:r>
            <a:r>
              <a:rPr lang="en-US" sz="1800" b="1" dirty="0">
                <a:latin typeface="Courier New" pitchFamily="49" charset="0"/>
                <a:cs typeface="Courier New" pitchFamily="49" charset="0"/>
              </a:rPr>
              <a:t>index []</a:t>
            </a:r>
            <a:r>
              <a:rPr lang="en-US" sz="1800" dirty="0">
                <a:latin typeface="Courier New" pitchFamily="49" charset="0"/>
                <a:cs typeface="Courier New" pitchFamily="49" charset="0"/>
              </a:rPr>
              <a:t> operator is used to access the elements of tuple. </a:t>
            </a:r>
          </a:p>
          <a:p>
            <a:pPr marL="0" indent="0" algn="just">
              <a:buNone/>
            </a:pPr>
            <a:r>
              <a:rPr lang="en-US" sz="1800" b="1" dirty="0">
                <a:latin typeface="Courier New" pitchFamily="49" charset="0"/>
                <a:cs typeface="Courier New" pitchFamily="49" charset="0"/>
              </a:rPr>
              <a:t>Example:</a:t>
            </a:r>
          </a:p>
          <a:p>
            <a:pPr marL="0" indent="0" algn="just">
              <a:buNone/>
            </a:pPr>
            <a:r>
              <a:rPr lang="en-US" sz="1800" dirty="0">
                <a:latin typeface="Courier New" pitchFamily="49" charset="0"/>
                <a:cs typeface="Courier New" pitchFamily="49" charset="0"/>
              </a:rPr>
              <a:t>a = (‘H’,’E’,’L’,’L’,’O’) </a:t>
            </a:r>
            <a:r>
              <a:rPr lang="en-US" sz="1800" b="1" dirty="0">
                <a:latin typeface="Courier New" pitchFamily="49" charset="0"/>
                <a:cs typeface="Courier New" pitchFamily="49" charset="0"/>
              </a:rPr>
              <a:t>#Create Tuple </a:t>
            </a:r>
          </a:p>
          <a:p>
            <a:pPr marL="0" indent="0" algn="just">
              <a:buNone/>
            </a:pP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a[0]    a[1]    a[2]   a[3]   a[4] </a:t>
            </a:r>
          </a:p>
          <a:p>
            <a:pPr marL="0" indent="0" algn="just">
              <a:buNone/>
            </a:pPr>
            <a:r>
              <a:rPr lang="en-US" sz="1800" b="1" dirty="0">
                <a:latin typeface="Courier New" pitchFamily="49" charset="0"/>
                <a:cs typeface="Courier New" pitchFamily="49" charset="0"/>
              </a:rPr>
              <a:t>    </a:t>
            </a:r>
          </a:p>
          <a:p>
            <a:pPr marL="0" indent="0" algn="just">
              <a:buNone/>
            </a:pPr>
            <a:r>
              <a:rPr lang="en-US" sz="1800" b="1" dirty="0">
                <a:latin typeface="Courier New" pitchFamily="49" charset="0"/>
                <a:cs typeface="Courier New" pitchFamily="49" charset="0"/>
              </a:rPr>
              <a:t>   </a:t>
            </a:r>
          </a:p>
          <a:p>
            <a:pPr marL="0" indent="0" algn="just">
              <a:buNone/>
            </a:pP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a[-5]   a[-4]   a[-3]  a[-2]  a[-1] </a:t>
            </a:r>
          </a:p>
          <a:p>
            <a:pPr marL="0" indent="0" algn="just">
              <a:buNone/>
            </a:pPr>
            <a:endParaRPr lang="pt-BR" sz="1800" dirty="0">
              <a:latin typeface="Courier New" pitchFamily="49" charset="0"/>
              <a:cs typeface="Courier New" pitchFamily="49" charset="0"/>
            </a:endParaRPr>
          </a:p>
          <a:p>
            <a:pPr marL="0" indent="0" algn="just">
              <a:buNone/>
            </a:pPr>
            <a:r>
              <a:rPr lang="pt-BR" sz="1800" dirty="0">
                <a:latin typeface="Courier New" pitchFamily="49" charset="0"/>
                <a:cs typeface="Courier New" pitchFamily="49" charset="0"/>
              </a:rPr>
              <a:t>&gt;&gt;&gt; a[4]</a:t>
            </a:r>
          </a:p>
          <a:p>
            <a:pPr marL="0" indent="0" algn="just">
              <a:buNone/>
            </a:pPr>
            <a:r>
              <a:rPr lang="pt-BR" sz="1800" dirty="0">
                <a:latin typeface="Courier New" pitchFamily="49" charset="0"/>
                <a:cs typeface="Courier New" pitchFamily="49" charset="0"/>
              </a:rPr>
              <a:t>'O'</a:t>
            </a:r>
          </a:p>
          <a:p>
            <a:pPr marL="0" indent="0" algn="just">
              <a:buNone/>
            </a:pPr>
            <a:r>
              <a:rPr lang="pt-BR" sz="1800" dirty="0">
                <a:latin typeface="Courier New" pitchFamily="49" charset="0"/>
                <a:cs typeface="Courier New" pitchFamily="49" charset="0"/>
              </a:rPr>
              <a:t>&gt;&gt;&gt; a[-4]</a:t>
            </a:r>
          </a:p>
          <a:p>
            <a:pPr marL="0" indent="0" algn="just">
              <a:buNone/>
            </a:pPr>
            <a:r>
              <a:rPr lang="pt-BR" sz="1800" dirty="0">
                <a:latin typeface="Courier New" pitchFamily="49" charset="0"/>
                <a:cs typeface="Courier New" pitchFamily="49" charset="0"/>
              </a:rPr>
              <a:t>'E'</a:t>
            </a:r>
          </a:p>
          <a:p>
            <a:pPr marL="0" indent="0" algn="just">
              <a:buNone/>
            </a:pPr>
            <a:endParaRPr lang="en-US" sz="1800"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55213264"/>
              </p:ext>
            </p:extLst>
          </p:nvPr>
        </p:nvGraphicFramePr>
        <p:xfrm>
          <a:off x="1828800" y="3810000"/>
          <a:ext cx="5080000" cy="3657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0">
                <a:tc>
                  <a:txBody>
                    <a:bodyPr/>
                    <a:lstStyle/>
                    <a:p>
                      <a:pPr algn="ctr"/>
                      <a:r>
                        <a:rPr lang="en-US" dirty="0">
                          <a:solidFill>
                            <a:schemeClr val="tx1"/>
                          </a:solidFill>
                          <a:latin typeface="Courier New" pitchFamily="49" charset="0"/>
                          <a:cs typeface="Courier New"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latin typeface="Courier New" pitchFamily="49" charset="0"/>
                          <a:cs typeface="Courier New" pitchFamily="49" charset="0"/>
                        </a:rPr>
                        <a:t>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latin typeface="Courier New" pitchFamily="49" charset="0"/>
                          <a:cs typeface="Courier New" pitchFamily="49" charset="0"/>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latin typeface="Courier New" pitchFamily="49" charset="0"/>
                          <a:cs typeface="Courier New" pitchFamily="49" charset="0"/>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latin typeface="Courier New" pitchFamily="49" charset="0"/>
                          <a:cs typeface="Courier New" pitchFamily="49" charset="0"/>
                        </a:rPr>
                        <a:t> 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3872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Tuples are immutable</a:t>
            </a:r>
          </a:p>
        </p:txBody>
      </p:sp>
      <p:sp>
        <p:nvSpPr>
          <p:cNvPr id="3" name="Content Placeholder 2"/>
          <p:cNvSpPr>
            <a:spLocks noGrp="1"/>
          </p:cNvSpPr>
          <p:nvPr>
            <p:ph sz="quarter" idx="1"/>
          </p:nvPr>
        </p:nvSpPr>
        <p:spPr/>
        <p:txBody>
          <a:bodyPr>
            <a:normAutofit/>
          </a:bodyPr>
          <a:lstStyle/>
          <a:p>
            <a:pPr marL="0" indent="0">
              <a:buNone/>
            </a:pPr>
            <a:r>
              <a:rPr lang="en-US" sz="2000" dirty="0">
                <a:latin typeface="Courier New" pitchFamily="49" charset="0"/>
                <a:cs typeface="Courier New" pitchFamily="49" charset="0"/>
              </a:rPr>
              <a:t>Unlike Lists we cannot change the elements of tuples. </a:t>
            </a:r>
          </a:p>
          <a:p>
            <a:pPr marL="0" indent="0">
              <a:buNone/>
            </a:pPr>
            <a:endParaRPr lang="en-US" dirty="0"/>
          </a:p>
          <a:p>
            <a:pPr marL="0" indent="0">
              <a:buNone/>
            </a:pPr>
            <a:r>
              <a:rPr lang="fr-FR" sz="1600" dirty="0">
                <a:latin typeface="Courier New" pitchFamily="49" charset="0"/>
                <a:cs typeface="Courier New" pitchFamily="49" charset="0"/>
              </a:rPr>
              <a:t>&gt;&gt;&gt; t=(['A','B'],['C','D'])</a:t>
            </a:r>
          </a:p>
          <a:p>
            <a:pPr marL="0" indent="0">
              <a:buNone/>
            </a:pPr>
            <a:r>
              <a:rPr lang="fr-FR" sz="1600" dirty="0">
                <a:latin typeface="Courier New" pitchFamily="49" charset="0"/>
                <a:cs typeface="Courier New" pitchFamily="49" charset="0"/>
              </a:rPr>
              <a:t>&gt;&gt;&gt; type(t)</a:t>
            </a:r>
          </a:p>
          <a:p>
            <a:pPr marL="0" indent="0">
              <a:buNone/>
            </a:pPr>
            <a:r>
              <a:rPr lang="fr-FR" sz="1600" dirty="0">
                <a:latin typeface="Courier New" pitchFamily="49" charset="0"/>
                <a:cs typeface="Courier New" pitchFamily="49" charset="0"/>
              </a:rPr>
              <a:t>&lt;class '</a:t>
            </a:r>
            <a:r>
              <a:rPr lang="fr-FR" sz="1600" dirty="0" err="1">
                <a:latin typeface="Courier New" pitchFamily="49" charset="0"/>
                <a:cs typeface="Courier New" pitchFamily="49" charset="0"/>
              </a:rPr>
              <a:t>tuple</a:t>
            </a:r>
            <a:r>
              <a:rPr lang="fr-FR"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&gt;&gt;&gt; t[0]=['</a:t>
            </a:r>
            <a:r>
              <a:rPr lang="en-US" sz="1600" dirty="0" err="1">
                <a:latin typeface="Courier New" pitchFamily="49" charset="0"/>
                <a:cs typeface="Courier New" pitchFamily="49" charset="0"/>
              </a:rPr>
              <a:t>x','Y</a:t>
            </a:r>
            <a:r>
              <a:rPr lang="en-US" sz="1600" dirty="0">
                <a:latin typeface="Courier New" pitchFamily="49" charset="0"/>
                <a:cs typeface="Courier New" pitchFamily="49" charset="0"/>
              </a:rPr>
              <a:t>']</a:t>
            </a:r>
          </a:p>
          <a:p>
            <a:pPr marL="0" indent="0">
              <a:buNone/>
            </a:pPr>
            <a:r>
              <a:rPr lang="en-US" sz="1600" b="1" dirty="0" err="1">
                <a:latin typeface="Courier New" pitchFamily="49" charset="0"/>
                <a:cs typeface="Courier New" pitchFamily="49" charset="0"/>
              </a:rPr>
              <a:t>Traceback</a:t>
            </a:r>
            <a:r>
              <a:rPr lang="en-US" sz="1600" b="1" dirty="0">
                <a:latin typeface="Courier New" pitchFamily="49" charset="0"/>
                <a:cs typeface="Courier New" pitchFamily="49" charset="0"/>
              </a:rPr>
              <a:t> (most recent call last):</a:t>
            </a:r>
          </a:p>
          <a:p>
            <a:pPr marL="0" indent="0">
              <a:buNone/>
            </a:pPr>
            <a:r>
              <a:rPr lang="en-US" sz="1600" b="1" dirty="0">
                <a:latin typeface="Courier New" pitchFamily="49" charset="0"/>
                <a:cs typeface="Courier New" pitchFamily="49" charset="0"/>
              </a:rPr>
              <a:t>  File "&lt;pyshell#30&gt;", line 1, in &lt;module&gt;</a:t>
            </a:r>
          </a:p>
          <a:p>
            <a:pPr marL="0" indent="0">
              <a:buNone/>
            </a:pPr>
            <a:r>
              <a:rPr lang="en-US" sz="1600" b="1" dirty="0">
                <a:latin typeface="Courier New" pitchFamily="49" charset="0"/>
                <a:cs typeface="Courier New" pitchFamily="49" charset="0"/>
              </a:rPr>
              <a:t>    t[0]=['</a:t>
            </a:r>
            <a:r>
              <a:rPr lang="en-US" sz="1600" b="1" dirty="0" err="1">
                <a:latin typeface="Courier New" pitchFamily="49" charset="0"/>
                <a:cs typeface="Courier New" pitchFamily="49" charset="0"/>
              </a:rPr>
              <a:t>x','Y</a:t>
            </a:r>
            <a:r>
              <a:rPr lang="en-US" sz="1600" b="1" dirty="0">
                <a:latin typeface="Courier New" pitchFamily="49" charset="0"/>
                <a:cs typeface="Courier New" pitchFamily="49" charset="0"/>
              </a:rPr>
              <a:t>']</a:t>
            </a:r>
          </a:p>
          <a:p>
            <a:pPr marL="0" indent="0">
              <a:buNone/>
            </a:pPr>
            <a:r>
              <a:rPr lang="en-US" sz="1600" b="1" dirty="0" err="1">
                <a:latin typeface="Courier New" pitchFamily="49" charset="0"/>
                <a:cs typeface="Courier New" pitchFamily="49" charset="0"/>
              </a:rPr>
              <a:t>TypeError</a:t>
            </a:r>
            <a:r>
              <a:rPr lang="en-US" sz="1600" b="1" dirty="0">
                <a:latin typeface="Courier New" pitchFamily="49" charset="0"/>
                <a:cs typeface="Courier New" pitchFamily="49" charset="0"/>
              </a:rPr>
              <a:t>: 'tuple' object does not support item assignment</a:t>
            </a:r>
            <a:endParaRPr lang="fr-FR" sz="1600" b="1" dirty="0">
              <a:latin typeface="Courier New" pitchFamily="49" charset="0"/>
              <a:cs typeface="Courier New" pitchFamily="49" charset="0"/>
            </a:endParaRPr>
          </a:p>
          <a:p>
            <a:pPr marL="0" indent="0">
              <a:buNone/>
            </a:pPr>
            <a:endParaRPr lang="en-US" b="1" dirty="0"/>
          </a:p>
        </p:txBody>
      </p:sp>
    </p:spTree>
    <p:extLst>
      <p:ext uri="{BB962C8B-B14F-4D97-AF65-F5344CB8AC3E}">
        <p14:creationId xmlns:p14="http://schemas.microsoft.com/office/powerpoint/2010/main" val="122867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and * operator on Tuples </a:t>
            </a:r>
          </a:p>
        </p:txBody>
      </p:sp>
      <p:sp>
        <p:nvSpPr>
          <p:cNvPr id="3" name="Content Placeholder 2"/>
          <p:cNvSpPr>
            <a:spLocks noGrp="1"/>
          </p:cNvSpPr>
          <p:nvPr>
            <p:ph sz="quarter" idx="1"/>
          </p:nvPr>
        </p:nvSpPr>
        <p:spPr/>
        <p:txBody>
          <a:bodyPr>
            <a:normAutofit lnSpcReduction="10000"/>
          </a:bodyPr>
          <a:lstStyle/>
          <a:p>
            <a:pPr marL="0" indent="0" algn="just">
              <a:buNone/>
            </a:pPr>
            <a:r>
              <a:rPr lang="en-US" dirty="0"/>
              <a:t> </a:t>
            </a:r>
            <a:r>
              <a:rPr lang="en-US" sz="2400" b="1" dirty="0">
                <a:latin typeface="Courier New" pitchFamily="49" charset="0"/>
                <a:cs typeface="Courier New" pitchFamily="49" charset="0"/>
              </a:rPr>
              <a:t>The + operator </a:t>
            </a:r>
            <a:r>
              <a:rPr lang="en-US" sz="1800" b="1" dirty="0">
                <a:latin typeface="Courier New" pitchFamily="49" charset="0"/>
                <a:cs typeface="Courier New" pitchFamily="49" charset="0"/>
              </a:rPr>
              <a:t>-</a:t>
            </a:r>
            <a:r>
              <a:rPr lang="en-US" sz="2000" dirty="0">
                <a:latin typeface="Courier New" pitchFamily="49" charset="0"/>
                <a:cs typeface="Courier New" pitchFamily="49" charset="0"/>
              </a:rPr>
              <a:t>  The concatenation + operator is used to join two tuples.  </a:t>
            </a:r>
          </a:p>
          <a:p>
            <a:pPr marL="0" indent="0" algn="just">
              <a:buNone/>
            </a:pPr>
            <a:r>
              <a:rPr lang="en-US" sz="1800" b="1" dirty="0">
                <a:latin typeface="Courier New" pitchFamily="49" charset="0"/>
                <a:cs typeface="Courier New" pitchFamily="49" charset="0"/>
              </a:rPr>
              <a:t>Example:</a:t>
            </a:r>
          </a:p>
          <a:p>
            <a:pPr marL="0" indent="0" algn="just">
              <a:buNone/>
            </a:pPr>
            <a:r>
              <a:rPr lang="en-US" sz="2000" dirty="0">
                <a:latin typeface="Courier New" pitchFamily="49" charset="0"/>
                <a:cs typeface="Courier New" pitchFamily="49" charset="0"/>
              </a:rPr>
              <a:t>&gt;&gt;&gt; a=('A','B')</a:t>
            </a:r>
          </a:p>
          <a:p>
            <a:pPr marL="0" indent="0" algn="just">
              <a:buNone/>
            </a:pPr>
            <a:r>
              <a:rPr lang="en-US" sz="2000" dirty="0">
                <a:latin typeface="Courier New" pitchFamily="49" charset="0"/>
                <a:cs typeface="Courier New" pitchFamily="49" charset="0"/>
              </a:rPr>
              <a:t>&gt;&gt;&gt; b=(1,2)</a:t>
            </a:r>
          </a:p>
          <a:p>
            <a:pPr marL="0" indent="0" algn="just">
              <a:buNone/>
            </a:pPr>
            <a:r>
              <a:rPr lang="en-US" sz="2000" dirty="0">
                <a:latin typeface="Courier New" pitchFamily="49" charset="0"/>
                <a:cs typeface="Courier New" pitchFamily="49" charset="0"/>
              </a:rPr>
              <a:t>&gt;&gt;&gt; </a:t>
            </a:r>
            <a:r>
              <a:rPr lang="en-US" sz="2000" dirty="0" err="1">
                <a:latin typeface="Courier New" pitchFamily="49" charset="0"/>
                <a:cs typeface="Courier New" pitchFamily="49" charset="0"/>
              </a:rPr>
              <a:t>a+b</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('A', 'B', 1, 2)</a:t>
            </a:r>
          </a:p>
          <a:p>
            <a:pPr marL="0" indent="0" algn="just">
              <a:buNone/>
            </a:pPr>
            <a:r>
              <a:rPr lang="en-US" sz="2000" dirty="0">
                <a:latin typeface="Courier New" pitchFamily="49" charset="0"/>
                <a:cs typeface="Courier New" pitchFamily="49" charset="0"/>
              </a:rPr>
              <a:t>&gt;&gt;&gt; type(</a:t>
            </a:r>
            <a:r>
              <a:rPr lang="en-US" sz="2000" dirty="0" err="1">
                <a:latin typeface="Courier New" pitchFamily="49" charset="0"/>
                <a:cs typeface="Courier New" pitchFamily="49" charset="0"/>
              </a:rPr>
              <a:t>a+b</a:t>
            </a:r>
            <a:r>
              <a:rPr lang="en-US" sz="2000" dirty="0">
                <a:latin typeface="Courier New" pitchFamily="49" charset="0"/>
                <a:cs typeface="Courier New" pitchFamily="49" charset="0"/>
              </a:rPr>
              <a:t>)</a:t>
            </a:r>
          </a:p>
          <a:p>
            <a:pPr marL="0" indent="0" algn="just">
              <a:buNone/>
            </a:pPr>
            <a:r>
              <a:rPr lang="en-US" sz="2000" dirty="0">
                <a:latin typeface="Courier New" pitchFamily="49" charset="0"/>
                <a:cs typeface="Courier New" pitchFamily="49" charset="0"/>
              </a:rPr>
              <a:t>&lt;class 'tuple'&gt; </a:t>
            </a:r>
          </a:p>
          <a:p>
            <a:pPr marL="0" indent="0" algn="just">
              <a:buNone/>
            </a:pPr>
            <a:r>
              <a:rPr lang="en-US" sz="2000" dirty="0"/>
              <a:t> </a:t>
            </a:r>
            <a:r>
              <a:rPr lang="en-US" sz="2000" b="1" dirty="0">
                <a:latin typeface="Courier New" pitchFamily="49" charset="0"/>
                <a:cs typeface="Courier New" pitchFamily="49" charset="0"/>
              </a:rPr>
              <a:t>The * operator – </a:t>
            </a:r>
            <a:r>
              <a:rPr lang="en-US" sz="2000" dirty="0">
                <a:latin typeface="Courier New" pitchFamily="49" charset="0"/>
                <a:cs typeface="Courier New" pitchFamily="49" charset="0"/>
              </a:rPr>
              <a:t>It is used to replicate the elements of a tuple. </a:t>
            </a:r>
            <a:r>
              <a:rPr lang="en-US" sz="2000" b="1" dirty="0">
                <a:latin typeface="Courier New" pitchFamily="49" charset="0"/>
                <a:cs typeface="Courier New" pitchFamily="49" charset="0"/>
              </a:rPr>
              <a:t>   </a:t>
            </a:r>
          </a:p>
          <a:p>
            <a:pPr marL="0" indent="0" algn="just">
              <a:buNone/>
            </a:pPr>
            <a:r>
              <a:rPr lang="en-US" sz="2000" dirty="0">
                <a:latin typeface="Courier New" pitchFamily="49" charset="0"/>
                <a:cs typeface="Courier New" pitchFamily="49" charset="0"/>
              </a:rPr>
              <a:t>&gt;&gt;&gt; t = (1,2,3)</a:t>
            </a:r>
          </a:p>
          <a:p>
            <a:pPr marL="0" indent="0" algn="just">
              <a:buNone/>
            </a:pPr>
            <a:r>
              <a:rPr lang="en-US" sz="2000" dirty="0">
                <a:latin typeface="Courier New" pitchFamily="49" charset="0"/>
                <a:cs typeface="Courier New" pitchFamily="49" charset="0"/>
              </a:rPr>
              <a:t>&gt;&gt;&gt; t *2</a:t>
            </a:r>
          </a:p>
          <a:p>
            <a:pPr marL="0" indent="0" algn="just">
              <a:buNone/>
            </a:pPr>
            <a:r>
              <a:rPr lang="en-US" sz="2000" dirty="0">
                <a:latin typeface="Courier New" pitchFamily="49" charset="0"/>
                <a:cs typeface="Courier New" pitchFamily="49" charset="0"/>
              </a:rPr>
              <a:t>(1, 2, 3, 1, 2, 3)</a:t>
            </a:r>
          </a:p>
          <a:p>
            <a:pPr marL="0" indent="0" algn="just">
              <a:buNone/>
            </a:pPr>
            <a:endParaRPr lang="en-US" sz="2000" b="1" dirty="0">
              <a:latin typeface="Courier New" pitchFamily="49" charset="0"/>
              <a:cs typeface="Courier New" pitchFamily="49" charset="0"/>
            </a:endParaRPr>
          </a:p>
          <a:p>
            <a:pPr marL="0" indent="0" algn="just">
              <a:buNone/>
            </a:pPr>
            <a:endParaRPr lang="en-US" sz="2000" dirty="0">
              <a:latin typeface="Courier New" pitchFamily="49" charset="0"/>
              <a:cs typeface="Courier New" pitchFamily="49" charset="0"/>
            </a:endParaRPr>
          </a:p>
          <a:p>
            <a:pPr marL="0" indent="0" algn="just">
              <a:buNone/>
            </a:pPr>
            <a:endParaRPr lang="en-US"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281440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391400" cy="990600"/>
          </a:xfrm>
        </p:spPr>
        <p:txBody>
          <a:bodyPr>
            <a:normAutofit fontScale="90000"/>
          </a:bodyPr>
          <a:lstStyle/>
          <a:p>
            <a:pPr lvl="2" algn="l" rtl="0">
              <a:spcBef>
                <a:spcPct val="0"/>
              </a:spcBef>
            </a:pPr>
            <a:r>
              <a:rPr lang="en-US" sz="2400" b="1" dirty="0">
                <a:latin typeface="Courier New" pitchFamily="49" charset="0"/>
                <a:cs typeface="Courier New" pitchFamily="49" charset="0"/>
              </a:rPr>
              <a:t>Passing Variable Length Arguments to a Tuple</a:t>
            </a:r>
            <a:br>
              <a:rPr lang="en-US" b="1" dirty="0"/>
            </a:br>
            <a:endParaRPr lang="en-US" sz="2400" b="1" dirty="0"/>
          </a:p>
        </p:txBody>
      </p:sp>
      <p:sp>
        <p:nvSpPr>
          <p:cNvPr id="3" name="Content Placeholder 2"/>
          <p:cNvSpPr>
            <a:spLocks noGrp="1"/>
          </p:cNvSpPr>
          <p:nvPr>
            <p:ph sz="quarter" idx="1"/>
          </p:nvPr>
        </p:nvSpPr>
        <p:spPr/>
        <p:txBody>
          <a:bodyPr/>
          <a:lstStyle/>
          <a:p>
            <a:pPr algn="just"/>
            <a:r>
              <a:rPr lang="en-US" sz="2000" dirty="0">
                <a:latin typeface="Courier New" pitchFamily="49" charset="0"/>
                <a:cs typeface="Courier New" pitchFamily="49" charset="0"/>
              </a:rPr>
              <a:t>You can pass variable number of parameters to a function.  </a:t>
            </a:r>
          </a:p>
          <a:p>
            <a:pPr algn="just"/>
            <a:r>
              <a:rPr lang="en-US" sz="2000" dirty="0">
                <a:latin typeface="Courier New" pitchFamily="49" charset="0"/>
                <a:cs typeface="Courier New" pitchFamily="49" charset="0"/>
              </a:rPr>
              <a:t>A argument that begins with </a:t>
            </a:r>
            <a:r>
              <a:rPr lang="en-US" sz="2000" b="1" dirty="0">
                <a:latin typeface="Courier New" pitchFamily="49" charset="0"/>
                <a:cs typeface="Courier New" pitchFamily="49" charset="0"/>
              </a:rPr>
              <a:t>* </a:t>
            </a:r>
            <a:r>
              <a:rPr lang="en-US" sz="2000" dirty="0">
                <a:latin typeface="Courier New" pitchFamily="49" charset="0"/>
                <a:cs typeface="Courier New" pitchFamily="49" charset="0"/>
              </a:rPr>
              <a:t>in</a:t>
            </a:r>
            <a:r>
              <a:rPr lang="en-US" sz="2000" b="1" dirty="0">
                <a:latin typeface="Courier New" pitchFamily="49" charset="0"/>
                <a:cs typeface="Courier New" pitchFamily="49" charset="0"/>
              </a:rPr>
              <a:t> </a:t>
            </a:r>
            <a:r>
              <a:rPr lang="en-US" sz="2000" dirty="0">
                <a:latin typeface="Courier New" pitchFamily="49" charset="0"/>
                <a:cs typeface="Courier New" pitchFamily="49" charset="0"/>
              </a:rPr>
              <a:t>function definition</a:t>
            </a:r>
            <a:r>
              <a:rPr lang="en-US" sz="2000" b="1" dirty="0">
                <a:latin typeface="Courier New" pitchFamily="49" charset="0"/>
                <a:cs typeface="Courier New" pitchFamily="49" charset="0"/>
              </a:rPr>
              <a:t> </a:t>
            </a:r>
            <a:r>
              <a:rPr lang="en-US" sz="2000" dirty="0">
                <a:latin typeface="Courier New" pitchFamily="49" charset="0"/>
                <a:cs typeface="Courier New" pitchFamily="49" charset="0"/>
              </a:rPr>
              <a:t>gathers arguments into a tuple.  </a:t>
            </a:r>
          </a:p>
          <a:p>
            <a:pPr marL="0" indent="0" algn="just">
              <a:buNone/>
            </a:pPr>
            <a:r>
              <a:rPr lang="en-US" sz="2000" b="1" u="sng" dirty="0">
                <a:latin typeface="Courier New" pitchFamily="49" charset="0"/>
                <a:cs typeface="Courier New" pitchFamily="49" charset="0"/>
              </a:rPr>
              <a:t>Example:</a:t>
            </a:r>
          </a:p>
          <a:p>
            <a:pPr marL="0" indent="0">
              <a:buNone/>
            </a:pPr>
            <a:endParaRPr lang="en-US" b="1" u="sng" dirty="0"/>
          </a:p>
          <a:p>
            <a:pPr marL="0" indent="0">
              <a:buNone/>
            </a:pPr>
            <a:r>
              <a:rPr lang="en-US" b="1" u="sng" dirty="0"/>
              <a:t>    </a:t>
            </a:r>
          </a:p>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463620864"/>
              </p:ext>
            </p:extLst>
          </p:nvPr>
        </p:nvGraphicFramePr>
        <p:xfrm>
          <a:off x="609600" y="3048000"/>
          <a:ext cx="6080760" cy="685800"/>
        </p:xfrm>
        <a:graphic>
          <a:graphicData uri="http://schemas.openxmlformats.org/drawingml/2006/table">
            <a:tbl>
              <a:tblPr firstRow="1" firstCol="1" bandRow="1">
                <a:tableStyleId>{5C22544A-7EE6-4342-B048-85BDC9FD1C3A}</a:tableStyleId>
              </a:tblPr>
              <a:tblGrid>
                <a:gridCol w="6080760">
                  <a:extLst>
                    <a:ext uri="{9D8B030D-6E8A-4147-A177-3AD203B41FA5}">
                      <a16:colId xmlns:a16="http://schemas.microsoft.com/office/drawing/2014/main" val="20000"/>
                    </a:ext>
                  </a:extLst>
                </a:gridCol>
              </a:tblGrid>
              <a:tr h="685800">
                <a:tc>
                  <a:txBody>
                    <a:bodyPr/>
                    <a:lstStyle/>
                    <a:p>
                      <a:pPr marL="0" marR="0" algn="just">
                        <a:lnSpc>
                          <a:spcPct val="115000"/>
                        </a:lnSpc>
                        <a:spcBef>
                          <a:spcPts val="0"/>
                        </a:spcBef>
                        <a:spcAft>
                          <a:spcPts val="0"/>
                        </a:spcAft>
                      </a:pPr>
                      <a:r>
                        <a:rPr lang="en-US" sz="1600" b="0" dirty="0" err="1">
                          <a:solidFill>
                            <a:schemeClr val="tx1"/>
                          </a:solidFill>
                          <a:effectLst/>
                          <a:latin typeface="Courier New" pitchFamily="49" charset="0"/>
                          <a:cs typeface="Courier New" pitchFamily="49" charset="0"/>
                        </a:rPr>
                        <a:t>def</a:t>
                      </a:r>
                      <a:r>
                        <a:rPr lang="en-US" sz="1600" b="0" dirty="0">
                          <a:solidFill>
                            <a:schemeClr val="tx1"/>
                          </a:solidFill>
                          <a:effectLst/>
                          <a:latin typeface="Courier New" pitchFamily="49" charset="0"/>
                          <a:cs typeface="Courier New" pitchFamily="49" charset="0"/>
                        </a:rPr>
                        <a:t> </a:t>
                      </a:r>
                      <a:r>
                        <a:rPr lang="en-US" sz="1600" b="0" dirty="0" err="1">
                          <a:solidFill>
                            <a:schemeClr val="tx1"/>
                          </a:solidFill>
                          <a:effectLst/>
                          <a:latin typeface="Courier New" pitchFamily="49" charset="0"/>
                          <a:cs typeface="Courier New" pitchFamily="49" charset="0"/>
                        </a:rPr>
                        <a:t>create_tup</a:t>
                      </a:r>
                      <a:r>
                        <a:rPr lang="en-US" sz="1600" b="0" dirty="0">
                          <a:solidFill>
                            <a:schemeClr val="tx1"/>
                          </a:solidFill>
                          <a:effectLst/>
                          <a:latin typeface="Courier New" pitchFamily="49" charset="0"/>
                          <a:cs typeface="Courier New" pitchFamily="49" charset="0"/>
                        </a:rPr>
                        <a:t>(*</a:t>
                      </a:r>
                      <a:r>
                        <a:rPr lang="en-US" sz="1600" b="0" dirty="0" err="1">
                          <a:solidFill>
                            <a:schemeClr val="tx1"/>
                          </a:solidFill>
                          <a:effectLst/>
                          <a:latin typeface="Courier New" pitchFamily="49" charset="0"/>
                          <a:cs typeface="Courier New" pitchFamily="49" charset="0"/>
                        </a:rPr>
                        <a:t>args</a:t>
                      </a:r>
                      <a:r>
                        <a:rPr lang="en-US" sz="1600" b="0" dirty="0">
                          <a:solidFill>
                            <a:schemeClr val="tx1"/>
                          </a:solidFill>
                          <a:effectLst/>
                          <a:latin typeface="Courier New" pitchFamily="49" charset="0"/>
                          <a:cs typeface="Courier New" pitchFamily="49" charset="0"/>
                        </a:rPr>
                        <a:t>):</a:t>
                      </a:r>
                      <a:endParaRPr lang="en-US" sz="14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    print(</a:t>
                      </a:r>
                      <a:r>
                        <a:rPr lang="en-US" sz="1600" b="0" dirty="0" err="1">
                          <a:solidFill>
                            <a:schemeClr val="tx1"/>
                          </a:solidFill>
                          <a:effectLst/>
                          <a:latin typeface="Courier New" pitchFamily="49" charset="0"/>
                          <a:cs typeface="Courier New" pitchFamily="49" charset="0"/>
                        </a:rPr>
                        <a:t>args</a:t>
                      </a:r>
                      <a:r>
                        <a:rPr lang="en-US" sz="1600" b="0" dirty="0">
                          <a:solidFill>
                            <a:schemeClr val="tx1"/>
                          </a:solidFill>
                          <a:effectLst/>
                          <a:latin typeface="Courier New" pitchFamily="49" charset="0"/>
                          <a:cs typeface="Courier New" pitchFamily="49" charset="0"/>
                        </a:rPr>
                        <a:t>) </a:t>
                      </a:r>
                      <a:endParaRPr lang="en-US" sz="1400" b="0" dirty="0">
                        <a:solidFill>
                          <a:schemeClr val="tx1"/>
                        </a:solidFill>
                        <a:effectLst/>
                        <a:latin typeface="Courier New" pitchFamily="49" charset="0"/>
                        <a:ea typeface="Times New Roman"/>
                        <a:cs typeface="Courier New" pitchFamily="49" charset="0"/>
                      </a:endParaRPr>
                    </a:p>
                  </a:txBody>
                  <a:tcPr marL="68580" marR="68580" marT="0" marB="0">
                    <a:solidFill>
                      <a:schemeClr val="bg1">
                        <a:lumMod val="7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42633348"/>
              </p:ext>
            </p:extLst>
          </p:nvPr>
        </p:nvGraphicFramePr>
        <p:xfrm>
          <a:off x="685800" y="4495800"/>
          <a:ext cx="6080760" cy="1121664"/>
        </p:xfrm>
        <a:graphic>
          <a:graphicData uri="http://schemas.openxmlformats.org/drawingml/2006/table">
            <a:tbl>
              <a:tblPr firstRow="1" firstCol="1" bandRow="1">
                <a:tableStyleId>{5C22544A-7EE6-4342-B048-85BDC9FD1C3A}</a:tableStyleId>
              </a:tblPr>
              <a:tblGrid>
                <a:gridCol w="6080760">
                  <a:extLst>
                    <a:ext uri="{9D8B030D-6E8A-4147-A177-3AD203B41FA5}">
                      <a16:colId xmlns:a16="http://schemas.microsoft.com/office/drawing/2014/main" val="20000"/>
                    </a:ext>
                  </a:extLst>
                </a:gridCol>
              </a:tblGrid>
              <a:tr h="1036320">
                <a:tc>
                  <a:txBody>
                    <a:bodyPr/>
                    <a:lstStyle/>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&gt;&gt;&gt; </a:t>
                      </a:r>
                      <a:r>
                        <a:rPr lang="en-US" sz="1600" b="0" dirty="0" err="1">
                          <a:solidFill>
                            <a:schemeClr val="tx1"/>
                          </a:solidFill>
                          <a:effectLst/>
                          <a:latin typeface="Courier New" pitchFamily="49" charset="0"/>
                          <a:cs typeface="Courier New" pitchFamily="49" charset="0"/>
                        </a:rPr>
                        <a:t>create_tup</a:t>
                      </a:r>
                      <a:r>
                        <a:rPr lang="en-US" sz="1600" b="0" dirty="0">
                          <a:solidFill>
                            <a:schemeClr val="tx1"/>
                          </a:solidFill>
                          <a:effectLst/>
                          <a:latin typeface="Courier New" pitchFamily="49" charset="0"/>
                          <a:cs typeface="Courier New" pitchFamily="49" charset="0"/>
                        </a:rPr>
                        <a:t>(1,2,3,4)</a:t>
                      </a:r>
                      <a:endParaRPr lang="en-US" sz="14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(1, 2, 3, 4)  </a:t>
                      </a:r>
                      <a:endParaRPr lang="en-US" sz="14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&gt;&gt;&gt; </a:t>
                      </a:r>
                      <a:r>
                        <a:rPr lang="en-US" sz="1600" b="0" dirty="0" err="1">
                          <a:solidFill>
                            <a:schemeClr val="tx1"/>
                          </a:solidFill>
                          <a:effectLst/>
                          <a:latin typeface="Courier New" pitchFamily="49" charset="0"/>
                          <a:cs typeface="Courier New" pitchFamily="49" charset="0"/>
                        </a:rPr>
                        <a:t>create_tup</a:t>
                      </a:r>
                      <a:r>
                        <a:rPr lang="en-US" sz="1600" b="0" dirty="0">
                          <a:solidFill>
                            <a:schemeClr val="tx1"/>
                          </a:solidFill>
                          <a:effectLst/>
                          <a:latin typeface="Courier New" pitchFamily="49" charset="0"/>
                          <a:cs typeface="Courier New" pitchFamily="49" charset="0"/>
                        </a:rPr>
                        <a:t>('</a:t>
                      </a:r>
                      <a:r>
                        <a:rPr lang="en-US" sz="1600" b="0" dirty="0" err="1">
                          <a:solidFill>
                            <a:schemeClr val="tx1"/>
                          </a:solidFill>
                          <a:effectLst/>
                          <a:latin typeface="Courier New" pitchFamily="49" charset="0"/>
                          <a:cs typeface="Courier New" pitchFamily="49" charset="0"/>
                        </a:rPr>
                        <a:t>a','b</a:t>
                      </a:r>
                      <a:r>
                        <a:rPr lang="en-US" sz="1600" b="0" dirty="0">
                          <a:solidFill>
                            <a:schemeClr val="tx1"/>
                          </a:solidFill>
                          <a:effectLst/>
                          <a:latin typeface="Courier New" pitchFamily="49" charset="0"/>
                          <a:cs typeface="Courier New" pitchFamily="49" charset="0"/>
                        </a:rPr>
                        <a:t>')</a:t>
                      </a:r>
                      <a:endParaRPr lang="en-US" sz="14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('a', 'b')</a:t>
                      </a:r>
                      <a:endParaRPr lang="en-US" sz="1400" b="0" dirty="0">
                        <a:solidFill>
                          <a:schemeClr val="tx1"/>
                        </a:solidFill>
                        <a:effectLst/>
                        <a:latin typeface="Courier New" pitchFamily="49" charset="0"/>
                        <a:ea typeface="Times New Roman"/>
                        <a:cs typeface="Courier New" pitchFamily="49" charset="0"/>
                      </a:endParaRPr>
                    </a:p>
                  </a:txBody>
                  <a:tcPr marL="68580" marR="68580" marT="0" marB="0">
                    <a:solidFill>
                      <a:schemeClr val="bg1">
                        <a:lumMod val="75000"/>
                      </a:schemeClr>
                    </a:solidFill>
                  </a:tcPr>
                </a:tc>
                <a:extLst>
                  <a:ext uri="{0D108BD9-81ED-4DB2-BD59-A6C34878D82A}">
                    <a16:rowId xmlns:a16="http://schemas.microsoft.com/office/drawing/2014/main" val="10000"/>
                  </a:ext>
                </a:extLst>
              </a:tr>
            </a:tbl>
          </a:graphicData>
        </a:graphic>
      </p:graphicFrame>
      <p:sp>
        <p:nvSpPr>
          <p:cNvPr id="6" name="Rectangle 1"/>
          <p:cNvSpPr>
            <a:spLocks noChangeArrowheads="1"/>
          </p:cNvSpPr>
          <p:nvPr/>
        </p:nvSpPr>
        <p:spPr bwMode="auto">
          <a:xfrm>
            <a:off x="685800" y="3960911"/>
            <a:ext cx="58769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Run the above program from interactive mode of Python</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65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solidFill>
                  <a:schemeClr val="tx1"/>
                </a:solidFill>
              </a:rPr>
              <a:t>Sorting elements of  Tuple</a:t>
            </a:r>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dirty="0"/>
              <a:t> </a:t>
            </a:r>
            <a:r>
              <a:rPr lang="en-US" sz="2000" dirty="0">
                <a:latin typeface="Courier New" pitchFamily="49" charset="0"/>
                <a:cs typeface="Courier New" pitchFamily="49" charset="0"/>
              </a:rPr>
              <a:t>Tuple </a:t>
            </a:r>
            <a:r>
              <a:rPr lang="en-US" sz="2000" b="1" dirty="0">
                <a:latin typeface="Courier New" pitchFamily="49" charset="0"/>
                <a:cs typeface="Courier New" pitchFamily="49" charset="0"/>
              </a:rPr>
              <a:t>does not </a:t>
            </a:r>
            <a:r>
              <a:rPr lang="en-US" sz="2000" dirty="0">
                <a:latin typeface="Courier New" pitchFamily="49" charset="0"/>
                <a:cs typeface="Courier New" pitchFamily="49" charset="0"/>
              </a:rPr>
              <a:t>support any sort method to sort the contents of Tuple.   </a:t>
            </a:r>
          </a:p>
          <a:p>
            <a:pPr marL="0" indent="0" algn="just">
              <a:buNone/>
            </a:pPr>
            <a:endParaRPr lang="en-US" sz="1800" b="1" dirty="0">
              <a:latin typeface="Courier New" pitchFamily="49" charset="0"/>
              <a:cs typeface="Courier New" pitchFamily="49" charset="0"/>
            </a:endParaRPr>
          </a:p>
          <a:p>
            <a:pPr marL="0" indent="0" algn="just">
              <a:buNone/>
            </a:pPr>
            <a:r>
              <a:rPr lang="en-US" sz="1800" b="1" dirty="0">
                <a:latin typeface="Courier New" pitchFamily="49" charset="0"/>
                <a:cs typeface="Courier New" pitchFamily="49" charset="0"/>
              </a:rPr>
              <a:t>Following are the steps required to sort the elements of Tuple.</a:t>
            </a:r>
            <a:endParaRPr lang="en-US" sz="1800" dirty="0">
              <a:latin typeface="Courier New" pitchFamily="49" charset="0"/>
              <a:cs typeface="Courier New" pitchFamily="49" charset="0"/>
            </a:endParaRPr>
          </a:p>
          <a:p>
            <a:pPr marL="0" indent="0" algn="just">
              <a:buNone/>
            </a:pPr>
            <a:r>
              <a:rPr lang="en-US" sz="1800" dirty="0">
                <a:latin typeface="Courier New" pitchFamily="49" charset="0"/>
                <a:cs typeface="Courier New" pitchFamily="49" charset="0"/>
              </a:rPr>
              <a:t>  a. Create Tuple</a:t>
            </a:r>
          </a:p>
          <a:p>
            <a:pPr marL="0" indent="0" algn="just">
              <a:buNone/>
            </a:pPr>
            <a:r>
              <a:rPr lang="en-US" sz="1800" dirty="0">
                <a:latin typeface="Courier New" pitchFamily="49" charset="0"/>
                <a:cs typeface="Courier New" pitchFamily="49" charset="0"/>
              </a:rPr>
              <a:t>  b. Convert Tuple  to List  </a:t>
            </a:r>
          </a:p>
          <a:p>
            <a:pPr marL="0" indent="0" algn="just">
              <a:buNone/>
            </a:pPr>
            <a:r>
              <a:rPr lang="en-US" sz="1800" dirty="0">
                <a:latin typeface="Courier New" pitchFamily="49" charset="0"/>
                <a:cs typeface="Courier New" pitchFamily="49" charset="0"/>
              </a:rPr>
              <a:t>  c. Use sort method of list </a:t>
            </a:r>
          </a:p>
          <a:p>
            <a:pPr marL="0" indent="0" algn="just">
              <a:buNone/>
            </a:pPr>
            <a:r>
              <a:rPr lang="en-US" sz="1800" dirty="0">
                <a:latin typeface="Courier New" pitchFamily="49" charset="0"/>
                <a:cs typeface="Courier New" pitchFamily="49" charset="0"/>
              </a:rPr>
              <a:t>  d. Convert back from list to tuple.   </a:t>
            </a:r>
          </a:p>
          <a:p>
            <a:pPr marL="0" indent="0" algn="just">
              <a:buNone/>
            </a:pPr>
            <a:endParaRPr lang="en-US" sz="1800" b="1" u="sng" dirty="0">
              <a:latin typeface="Courier New" pitchFamily="49" charset="0"/>
              <a:cs typeface="Courier New" pitchFamily="49" charset="0"/>
            </a:endParaRPr>
          </a:p>
          <a:p>
            <a:pPr marL="0" indent="0" algn="just">
              <a:buNone/>
            </a:pPr>
            <a:r>
              <a:rPr lang="en-US" sz="1800" b="1" u="sng" dirty="0">
                <a:latin typeface="Courier New" pitchFamily="49" charset="0"/>
                <a:cs typeface="Courier New" pitchFamily="49" charset="0"/>
              </a:rPr>
              <a:t>Example:</a:t>
            </a:r>
          </a:p>
          <a:p>
            <a:pPr marL="0" indent="0" algn="just">
              <a:buNone/>
            </a:pPr>
            <a:r>
              <a:rPr lang="fr-FR" sz="1800" dirty="0">
                <a:latin typeface="Courier New" pitchFamily="49" charset="0"/>
                <a:cs typeface="Courier New" pitchFamily="49" charset="0"/>
              </a:rPr>
              <a:t>&gt;&gt;&gt; t=(76,45,23,11)    </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Tuple</a:t>
            </a:r>
            <a:endParaRPr lang="fr-FR" sz="1800" b="1" dirty="0">
              <a:latin typeface="Courier New" pitchFamily="49" charset="0"/>
              <a:cs typeface="Courier New" pitchFamily="49" charset="0"/>
            </a:endParaRPr>
          </a:p>
          <a:p>
            <a:pPr marL="0" indent="0" algn="just">
              <a:buNone/>
            </a:pPr>
            <a:r>
              <a:rPr lang="fr-FR" sz="1800" dirty="0">
                <a:latin typeface="Courier New" pitchFamily="49" charset="0"/>
                <a:cs typeface="Courier New" pitchFamily="49" charset="0"/>
              </a:rPr>
              <a:t>&gt;&gt;&gt; t=</a:t>
            </a:r>
            <a:r>
              <a:rPr lang="fr-FR" sz="1800" dirty="0" err="1">
                <a:latin typeface="Courier New" pitchFamily="49" charset="0"/>
                <a:cs typeface="Courier New" pitchFamily="49" charset="0"/>
              </a:rPr>
              <a:t>list</a:t>
            </a:r>
            <a:r>
              <a:rPr lang="fr-FR" sz="1800" dirty="0">
                <a:latin typeface="Courier New" pitchFamily="49" charset="0"/>
                <a:cs typeface="Courier New" pitchFamily="49" charset="0"/>
              </a:rPr>
              <a:t>(t)          </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Converted</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Tuple</a:t>
            </a:r>
            <a:r>
              <a:rPr lang="fr-FR" sz="1800" b="1" dirty="0">
                <a:latin typeface="Courier New" pitchFamily="49" charset="0"/>
                <a:cs typeface="Courier New" pitchFamily="49" charset="0"/>
              </a:rPr>
              <a:t> to a List</a:t>
            </a:r>
          </a:p>
          <a:p>
            <a:pPr marL="0" indent="0" algn="just">
              <a:buNone/>
            </a:pPr>
            <a:r>
              <a:rPr lang="fr-FR" sz="1800" dirty="0">
                <a:latin typeface="Courier New" pitchFamily="49" charset="0"/>
                <a:cs typeface="Courier New" pitchFamily="49" charset="0"/>
              </a:rPr>
              <a:t>&gt;&gt;&gt; </a:t>
            </a:r>
            <a:r>
              <a:rPr lang="fr-FR" sz="1800" dirty="0" err="1">
                <a:latin typeface="Courier New" pitchFamily="49" charset="0"/>
                <a:cs typeface="Courier New" pitchFamily="49" charset="0"/>
              </a:rPr>
              <a:t>t.sort</a:t>
            </a:r>
            <a:r>
              <a:rPr lang="fr-FR" sz="1800" dirty="0">
                <a:latin typeface="Courier New" pitchFamily="49" charset="0"/>
                <a:cs typeface="Courier New" pitchFamily="49" charset="0"/>
              </a:rPr>
              <a:t>()           </a:t>
            </a:r>
            <a:r>
              <a:rPr lang="fr-FR" sz="1800" b="1" dirty="0">
                <a:latin typeface="Courier New" pitchFamily="49" charset="0"/>
                <a:cs typeface="Courier New" pitchFamily="49" charset="0"/>
              </a:rPr>
              <a:t>#Sort </a:t>
            </a:r>
            <a:r>
              <a:rPr lang="fr-FR" sz="1800" b="1" dirty="0" err="1">
                <a:latin typeface="Courier New" pitchFamily="49" charset="0"/>
                <a:cs typeface="Courier New" pitchFamily="49" charset="0"/>
              </a:rPr>
              <a:t>method</a:t>
            </a:r>
            <a:r>
              <a:rPr lang="fr-FR" sz="1800" b="1" dirty="0">
                <a:latin typeface="Courier New" pitchFamily="49" charset="0"/>
                <a:cs typeface="Courier New" pitchFamily="49" charset="0"/>
              </a:rPr>
              <a:t> of List </a:t>
            </a:r>
          </a:p>
          <a:p>
            <a:pPr marL="0" indent="0" algn="just">
              <a:buNone/>
            </a:pPr>
            <a:r>
              <a:rPr lang="fr-FR" sz="1800" dirty="0">
                <a:latin typeface="Courier New" pitchFamily="49" charset="0"/>
                <a:cs typeface="Courier New" pitchFamily="49" charset="0"/>
              </a:rPr>
              <a:t>&gt;&gt;&gt; </a:t>
            </a:r>
            <a:r>
              <a:rPr lang="fr-FR" sz="1800" dirty="0" err="1">
                <a:latin typeface="Courier New" pitchFamily="49" charset="0"/>
                <a:cs typeface="Courier New" pitchFamily="49" charset="0"/>
              </a:rPr>
              <a:t>tuple</a:t>
            </a:r>
            <a:r>
              <a:rPr lang="fr-FR" sz="1800" dirty="0">
                <a:latin typeface="Courier New" pitchFamily="49" charset="0"/>
                <a:cs typeface="Courier New" pitchFamily="49" charset="0"/>
              </a:rPr>
              <a:t>(t)           </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Converting</a:t>
            </a:r>
            <a:r>
              <a:rPr lang="fr-FR" sz="1800" b="1" dirty="0">
                <a:latin typeface="Courier New" pitchFamily="49" charset="0"/>
                <a:cs typeface="Courier New" pitchFamily="49" charset="0"/>
              </a:rPr>
              <a:t> List to </a:t>
            </a:r>
            <a:r>
              <a:rPr lang="fr-FR" sz="1800" b="1" dirty="0" err="1">
                <a:latin typeface="Courier New" pitchFamily="49" charset="0"/>
                <a:cs typeface="Courier New" pitchFamily="49" charset="0"/>
              </a:rPr>
              <a:t>tuple</a:t>
            </a:r>
            <a:r>
              <a:rPr lang="fr-FR" sz="1800" dirty="0">
                <a:latin typeface="Courier New" pitchFamily="49" charset="0"/>
                <a:cs typeface="Courier New" pitchFamily="49" charset="0"/>
              </a:rPr>
              <a:t> </a:t>
            </a:r>
          </a:p>
          <a:p>
            <a:pPr marL="0" indent="0" algn="just">
              <a:buNone/>
            </a:pPr>
            <a:r>
              <a:rPr lang="fr-FR" sz="1800" dirty="0">
                <a:latin typeface="Courier New" pitchFamily="49" charset="0"/>
                <a:cs typeface="Courier New" pitchFamily="49" charset="0"/>
              </a:rPr>
              <a:t>(11, 23, 45, 76)       </a:t>
            </a:r>
          </a:p>
          <a:p>
            <a:pPr marL="0" indent="0" algn="just">
              <a:buNone/>
            </a:pPr>
            <a:endParaRPr lang="en-US" sz="1800" b="1" u="sng" dirty="0">
              <a:latin typeface="Courier New" pitchFamily="49" charset="0"/>
              <a:cs typeface="Courier New" pitchFamily="49" charset="0"/>
            </a:endParaRPr>
          </a:p>
        </p:txBody>
      </p:sp>
    </p:spTree>
    <p:extLst>
      <p:ext uri="{BB962C8B-B14F-4D97-AF65-F5344CB8AC3E}">
        <p14:creationId xmlns:p14="http://schemas.microsoft.com/office/powerpoint/2010/main" val="154145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Zip() function </a:t>
            </a:r>
          </a:p>
        </p:txBody>
      </p:sp>
      <p:sp>
        <p:nvSpPr>
          <p:cNvPr id="3" name="Content Placeholder 2"/>
          <p:cNvSpPr>
            <a:spLocks noGrp="1"/>
          </p:cNvSpPr>
          <p:nvPr>
            <p:ph sz="quarter" idx="1"/>
          </p:nvPr>
        </p:nvSpPr>
        <p:spPr/>
        <p:txBody>
          <a:bodyPr>
            <a:normAutofit fontScale="92500" lnSpcReduction="10000"/>
          </a:bodyPr>
          <a:lstStyle/>
          <a:p>
            <a:pPr algn="just">
              <a:lnSpc>
                <a:spcPct val="150000"/>
              </a:lnSpc>
            </a:pPr>
            <a:r>
              <a:rPr lang="en-US" sz="1800" dirty="0">
                <a:latin typeface="Courier New" pitchFamily="49" charset="0"/>
                <a:cs typeface="Courier New" pitchFamily="49" charset="0"/>
              </a:rPr>
              <a:t>The </a:t>
            </a:r>
            <a:r>
              <a:rPr lang="en-US" sz="1800" b="1" dirty="0">
                <a:latin typeface="Courier New" pitchFamily="49" charset="0"/>
                <a:cs typeface="Courier New" pitchFamily="49" charset="0"/>
              </a:rPr>
              <a:t>zip()</a:t>
            </a:r>
            <a:r>
              <a:rPr lang="en-US" sz="1800" dirty="0">
                <a:latin typeface="Courier New" pitchFamily="49" charset="0"/>
                <a:cs typeface="Courier New" pitchFamily="49" charset="0"/>
              </a:rPr>
              <a:t> is one of the built in python functions. </a:t>
            </a:r>
          </a:p>
          <a:p>
            <a:pPr algn="just">
              <a:lnSpc>
                <a:spcPct val="150000"/>
              </a:lnSpc>
            </a:pPr>
            <a:r>
              <a:rPr lang="en-US" sz="1800" dirty="0">
                <a:latin typeface="Courier New" pitchFamily="49" charset="0"/>
                <a:cs typeface="Courier New" pitchFamily="49" charset="0"/>
              </a:rPr>
              <a:t>The </a:t>
            </a:r>
            <a:r>
              <a:rPr lang="en-US" sz="1800" b="1" dirty="0">
                <a:latin typeface="Courier New" pitchFamily="49" charset="0"/>
                <a:cs typeface="Courier New" pitchFamily="49" charset="0"/>
              </a:rPr>
              <a:t>zip() </a:t>
            </a:r>
            <a:r>
              <a:rPr lang="en-US" sz="1800" dirty="0">
                <a:latin typeface="Courier New" pitchFamily="49" charset="0"/>
                <a:cs typeface="Courier New" pitchFamily="49" charset="0"/>
              </a:rPr>
              <a:t>function take items in sequence from a number of collections to make a list of tuples. </a:t>
            </a:r>
          </a:p>
          <a:p>
            <a:pPr marL="0" indent="0" algn="just">
              <a:lnSpc>
                <a:spcPct val="150000"/>
              </a:lnSpc>
              <a:buNone/>
            </a:pPr>
            <a:r>
              <a:rPr lang="en-US" sz="1800" dirty="0">
                <a:latin typeface="Courier New" pitchFamily="49" charset="0"/>
                <a:cs typeface="Courier New" pitchFamily="49" charset="0"/>
              </a:rPr>
              <a:t> </a:t>
            </a:r>
          </a:p>
          <a:p>
            <a:pPr marL="0" indent="0" algn="just">
              <a:lnSpc>
                <a:spcPct val="150000"/>
              </a:lnSpc>
              <a:buNone/>
            </a:pPr>
            <a:r>
              <a:rPr lang="en-US" sz="1800" b="1" u="sng" dirty="0">
                <a:latin typeface="Courier New" pitchFamily="49" charset="0"/>
                <a:cs typeface="Courier New" pitchFamily="49" charset="0"/>
              </a:rPr>
              <a:t>Example:</a:t>
            </a:r>
          </a:p>
          <a:p>
            <a:pPr marL="0" indent="0">
              <a:buNone/>
            </a:pPr>
            <a:r>
              <a:rPr lang="en-US" sz="1600" dirty="0">
                <a:latin typeface="Courier New" pitchFamily="49" charset="0"/>
                <a:cs typeface="Courier New" pitchFamily="49" charset="0"/>
              </a:rPr>
              <a:t>&gt;&gt;&gt; t1=('Z','Y',',X')</a:t>
            </a:r>
          </a:p>
          <a:p>
            <a:pPr marL="0" indent="0">
              <a:buNone/>
            </a:pPr>
            <a:r>
              <a:rPr lang="en-US" sz="1600" dirty="0">
                <a:latin typeface="Courier New" pitchFamily="49" charset="0"/>
                <a:cs typeface="Courier New" pitchFamily="49" charset="0"/>
              </a:rPr>
              <a:t>&gt;&gt;&gt; t2 =(26, 25, 24)</a:t>
            </a:r>
          </a:p>
          <a:p>
            <a:pPr marL="0" indent="0">
              <a:buNone/>
            </a:pPr>
            <a:r>
              <a:rPr lang="en-US" sz="1600" dirty="0">
                <a:latin typeface="Courier New" pitchFamily="49" charset="0"/>
                <a:cs typeface="Courier New" pitchFamily="49" charset="0"/>
              </a:rPr>
              <a:t>&gt;&gt;&gt; zip(t1,t2) </a:t>
            </a:r>
          </a:p>
          <a:p>
            <a:pPr marL="0" indent="0">
              <a:buNone/>
            </a:pPr>
            <a:r>
              <a:rPr lang="en-US" sz="1600" dirty="0">
                <a:latin typeface="Courier New" pitchFamily="49" charset="0"/>
                <a:cs typeface="Courier New" pitchFamily="49" charset="0"/>
              </a:rPr>
              <a:t>[('Z', 26), ('Y', 25), (',X', 24)] </a:t>
            </a:r>
          </a:p>
          <a:p>
            <a:pPr marL="0" indent="0">
              <a:buNone/>
            </a:pPr>
            <a:endParaRPr lang="en-US" sz="1600" dirty="0">
              <a:latin typeface="Courier New" pitchFamily="49" charset="0"/>
              <a:cs typeface="Courier New" pitchFamily="49" charset="0"/>
            </a:endParaRPr>
          </a:p>
          <a:p>
            <a:pPr marL="0" indent="0">
              <a:buNone/>
            </a:pP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874876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218</TotalTime>
  <Words>1723</Words>
  <Application>Microsoft Office PowerPoint</Application>
  <PresentationFormat>On-screen Show (4:3)</PresentationFormat>
  <Paragraphs>284</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Unicode MS</vt:lpstr>
      <vt:lpstr>Bookman Old Style</vt:lpstr>
      <vt:lpstr>Courier New</vt:lpstr>
      <vt:lpstr>Gill Sans MT</vt:lpstr>
      <vt:lpstr>Palatino Linotype</vt:lpstr>
      <vt:lpstr>Times New Roman</vt:lpstr>
      <vt:lpstr>Wingdings</vt:lpstr>
      <vt:lpstr>Wingdings 3</vt:lpstr>
      <vt:lpstr>Origin</vt:lpstr>
      <vt:lpstr>PowerPoint Presentation</vt:lpstr>
      <vt:lpstr>Introduction to Tuples</vt:lpstr>
      <vt:lpstr>Built-in functions for Tuples   </vt:lpstr>
      <vt:lpstr>Indexing,  and  Slicing     </vt:lpstr>
      <vt:lpstr>Tuples are immutable</vt:lpstr>
      <vt:lpstr>The + and * operator on Tuples </vt:lpstr>
      <vt:lpstr>Passing Variable Length Arguments to a Tuple </vt:lpstr>
      <vt:lpstr>Sorting elements of  Tuple</vt:lpstr>
      <vt:lpstr>Zip() function </vt:lpstr>
      <vt:lpstr>Introduction to sets  </vt:lpstr>
      <vt:lpstr>Methods of Set Class</vt:lpstr>
      <vt:lpstr>Set Operations</vt:lpstr>
      <vt:lpstr>Set Operations…..</vt:lpstr>
      <vt:lpstr>Set Operations…..</vt:lpstr>
      <vt:lpstr>Set Operations…..</vt:lpstr>
      <vt:lpstr>Introduction to Dictionaries </vt:lpstr>
      <vt:lpstr>Creating Dictionaries</vt:lpstr>
      <vt:lpstr>Adding new entries to a Existing Dict</vt:lpstr>
      <vt:lpstr>Deleting Entries from Dictionaries</vt:lpstr>
      <vt:lpstr>The Methods of Dictionary Class</vt:lpstr>
      <vt:lpstr>Traversing a Dictionary</vt:lpstr>
      <vt:lpstr>Nested Dictionaries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Bisht, Naveenta</cp:lastModifiedBy>
  <cp:revision>38</cp:revision>
  <dcterms:created xsi:type="dcterms:W3CDTF">2006-08-16T00:00:00Z</dcterms:created>
  <dcterms:modified xsi:type="dcterms:W3CDTF">2018-01-19T12:31:08Z</dcterms:modified>
</cp:coreProperties>
</file>