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57" r:id="rId3"/>
    <p:sldId id="258" r:id="rId4"/>
    <p:sldId id="260" r:id="rId5"/>
    <p:sldId id="261" r:id="rId6"/>
    <p:sldId id="262" r:id="rId7"/>
    <p:sldId id="259" r:id="rId8"/>
    <p:sldId id="263" r:id="rId9"/>
    <p:sldId id="264" r:id="rId10"/>
    <p:sldId id="266"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09A9FB7-8E6C-4170-B3F2-DFBD7D59EE20}" type="datetimeFigureOut">
              <a:rPr lang="en-US" smtClean="0"/>
              <a:t>1/19/2018</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33CE9463-60FF-428D-9E4B-04F293B291A5}"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9A9FB7-8E6C-4170-B3F2-DFBD7D59EE2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E9463-60FF-428D-9E4B-04F293B291A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09A9FB7-8E6C-4170-B3F2-DFBD7D59EE2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E9463-60FF-428D-9E4B-04F293B291A5}"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77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9A9FB7-8E6C-4170-B3F2-DFBD7D59EE20}"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E9463-60FF-428D-9E4B-04F293B291A5}"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09A9FB7-8E6C-4170-B3F2-DFBD7D59EE20}" type="datetimeFigureOut">
              <a:rPr lang="en-US" smtClean="0"/>
              <a:t>1/19/2018</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33CE9463-60FF-428D-9E4B-04F293B291A5}"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09A9FB7-8E6C-4170-B3F2-DFBD7D59EE20}"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E9463-60FF-428D-9E4B-04F293B291A5}"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09A9FB7-8E6C-4170-B3F2-DFBD7D59EE20}"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CE9463-60FF-428D-9E4B-04F293B291A5}"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09A9FB7-8E6C-4170-B3F2-DFBD7D59EE20}"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CE9463-60FF-428D-9E4B-04F293B291A5}"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A9FB7-8E6C-4170-B3F2-DFBD7D59EE20}"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CE9463-60FF-428D-9E4B-04F293B291A5}"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9A9FB7-8E6C-4170-B3F2-DFBD7D59EE20}"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E9463-60FF-428D-9E4B-04F293B291A5}"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9A9FB7-8E6C-4170-B3F2-DFBD7D59EE20}"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CE9463-60FF-428D-9E4B-04F293B291A5}"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09A9FB7-8E6C-4170-B3F2-DFBD7D59EE20}" type="datetimeFigureOut">
              <a:rPr lang="en-US" smtClean="0"/>
              <a:t>1/19/2018</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3CE9463-60FF-428D-9E4B-04F293B291A5}" type="slidenum">
              <a:rPr lang="en-US" smtClean="0"/>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72400" y="228328"/>
            <a:ext cx="719328" cy="71932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8"/>
          <p:cNvSpPr txBox="1">
            <a:spLocks noChangeArrowheads="1"/>
          </p:cNvSpPr>
          <p:nvPr/>
        </p:nvSpPr>
        <p:spPr bwMode="auto">
          <a:xfrm>
            <a:off x="1600200" y="5410200"/>
            <a:ext cx="601980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marL="0" marR="0" lvl="0" indent="0" algn="ctr" defTabSz="914400" eaLnBrk="1" fontAlgn="auto" latinLnBrk="0" hangingPunct="1">
              <a:lnSpc>
                <a:spcPct val="80000"/>
              </a:lnSpc>
              <a:spcBef>
                <a:spcPct val="75000"/>
              </a:spcBef>
              <a:spcAft>
                <a:spcPts val="0"/>
              </a:spcAft>
              <a:buClrTx/>
              <a:buSzTx/>
              <a:buFontTx/>
              <a:buNone/>
              <a:tabLst/>
              <a:defRPr/>
            </a:pPr>
            <a:r>
              <a:rPr kumimoji="0" lang="en-US" altLang="en-US" sz="1200" b="0" i="0" u="none" strike="noStrike" kern="0" cap="none" spc="0" normalizeH="0" baseline="0" noProof="0" dirty="0">
                <a:ln>
                  <a:noFill/>
                </a:ln>
                <a:solidFill>
                  <a:schemeClr val="tx1"/>
                </a:solidFill>
                <a:effectLst/>
                <a:uLnTx/>
                <a:uFillTx/>
                <a:latin typeface="Palatino Linotype" panose="02040502050505030304" pitchFamily="18" charset="0"/>
                <a:ea typeface="Arial Unicode MS" pitchFamily="34" charset="-128"/>
              </a:rPr>
              <a:t>Copyright © 2018  McGraw Hill Education,  All Rights Reserved.</a:t>
            </a:r>
          </a:p>
        </p:txBody>
      </p:sp>
      <p:sp>
        <p:nvSpPr>
          <p:cNvPr id="6" name="Title 1"/>
          <p:cNvSpPr txBox="1">
            <a:spLocks/>
          </p:cNvSpPr>
          <p:nvPr/>
        </p:nvSpPr>
        <p:spPr bwMode="auto">
          <a:xfrm>
            <a:off x="304800" y="66432"/>
            <a:ext cx="7543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rIns="45720" anchor="ctr">
            <a:spAutoFit/>
          </a:bodyPr>
          <a:lstStyle>
            <a:lvl1pPr algn="ctr" rtl="0" eaLnBrk="0" fontAlgn="base" hangingPunct="0">
              <a:spcBef>
                <a:spcPct val="0"/>
              </a:spcBef>
              <a:spcAft>
                <a:spcPct val="0"/>
              </a:spcAft>
              <a:defRPr sz="4000" kern="1200">
                <a:solidFill>
                  <a:schemeClr val="accent1"/>
                </a:solidFill>
                <a:latin typeface="+mj-lt"/>
                <a:ea typeface="+mj-ea"/>
                <a:cs typeface="+mj-cs"/>
              </a:defRPr>
            </a:lvl1pPr>
            <a:lvl2pPr algn="ctr" rtl="0" eaLnBrk="0" fontAlgn="base" hangingPunct="0">
              <a:spcBef>
                <a:spcPct val="0"/>
              </a:spcBef>
              <a:spcAft>
                <a:spcPct val="0"/>
              </a:spcAft>
              <a:defRPr sz="4000">
                <a:solidFill>
                  <a:schemeClr val="accent1"/>
                </a:solidFill>
                <a:latin typeface="Franklin Gothic Book"/>
              </a:defRPr>
            </a:lvl2pPr>
            <a:lvl3pPr algn="ctr" rtl="0" eaLnBrk="0" fontAlgn="base" hangingPunct="0">
              <a:spcBef>
                <a:spcPct val="0"/>
              </a:spcBef>
              <a:spcAft>
                <a:spcPct val="0"/>
              </a:spcAft>
              <a:defRPr sz="4000">
                <a:solidFill>
                  <a:schemeClr val="accent1"/>
                </a:solidFill>
                <a:latin typeface="Franklin Gothic Book"/>
              </a:defRPr>
            </a:lvl3pPr>
            <a:lvl4pPr algn="ctr" rtl="0" eaLnBrk="0" fontAlgn="base" hangingPunct="0">
              <a:spcBef>
                <a:spcPct val="0"/>
              </a:spcBef>
              <a:spcAft>
                <a:spcPct val="0"/>
              </a:spcAft>
              <a:defRPr sz="4000">
                <a:solidFill>
                  <a:schemeClr val="accent1"/>
                </a:solidFill>
                <a:latin typeface="Franklin Gothic Book"/>
              </a:defRPr>
            </a:lvl4pPr>
            <a:lvl5pPr algn="ctr" rtl="0" eaLnBrk="0" fontAlgn="base" hangingPunct="0">
              <a:spcBef>
                <a:spcPct val="0"/>
              </a:spcBef>
              <a:spcAft>
                <a:spcPct val="0"/>
              </a:spcAft>
              <a:defRPr sz="4000">
                <a:solidFill>
                  <a:schemeClr val="accent1"/>
                </a:solidFill>
                <a:latin typeface="Franklin Gothic Book"/>
              </a:defRPr>
            </a:lvl5pPr>
            <a:lvl6pPr marL="457200" algn="ctr" rtl="0" fontAlgn="base">
              <a:spcBef>
                <a:spcPct val="0"/>
              </a:spcBef>
              <a:spcAft>
                <a:spcPct val="0"/>
              </a:spcAft>
              <a:defRPr sz="4000">
                <a:solidFill>
                  <a:schemeClr val="accent1"/>
                </a:solidFill>
                <a:latin typeface="Franklin Gothic Book"/>
              </a:defRPr>
            </a:lvl6pPr>
            <a:lvl7pPr marL="914400" algn="ctr" rtl="0" fontAlgn="base">
              <a:spcBef>
                <a:spcPct val="0"/>
              </a:spcBef>
              <a:spcAft>
                <a:spcPct val="0"/>
              </a:spcAft>
              <a:defRPr sz="4000">
                <a:solidFill>
                  <a:schemeClr val="accent1"/>
                </a:solidFill>
                <a:latin typeface="Franklin Gothic Book"/>
              </a:defRPr>
            </a:lvl7pPr>
            <a:lvl8pPr marL="1371600" algn="ctr" rtl="0" fontAlgn="base">
              <a:spcBef>
                <a:spcPct val="0"/>
              </a:spcBef>
              <a:spcAft>
                <a:spcPct val="0"/>
              </a:spcAft>
              <a:defRPr sz="4000">
                <a:solidFill>
                  <a:schemeClr val="accent1"/>
                </a:solidFill>
                <a:latin typeface="Franklin Gothic Book"/>
              </a:defRPr>
            </a:lvl8pPr>
            <a:lvl9pPr marL="1828800" algn="ctr" rtl="0" fontAlgn="base">
              <a:spcBef>
                <a:spcPct val="0"/>
              </a:spcBef>
              <a:spcAft>
                <a:spcPct val="0"/>
              </a:spcAft>
              <a:defRPr sz="4000">
                <a:solidFill>
                  <a:schemeClr val="accent1"/>
                </a:solidFill>
                <a:latin typeface="Franklin Gothic Book"/>
              </a:defRPr>
            </a:lvl9pPr>
          </a:lstStyle>
          <a:p>
            <a:pPr lvl="0" eaLnBrk="1" fontAlgn="auto" hangingPunct="1">
              <a:spcAft>
                <a:spcPts val="0"/>
              </a:spcAft>
              <a:defRPr/>
            </a:pPr>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rPr>
              <a:t>Programming and problem solving with python</a:t>
            </a:r>
          </a:p>
        </p:txBody>
      </p:sp>
      <p:sp>
        <p:nvSpPr>
          <p:cNvPr id="8" name="Rectangle 7"/>
          <p:cNvSpPr/>
          <p:nvPr/>
        </p:nvSpPr>
        <p:spPr>
          <a:xfrm>
            <a:off x="3276600" y="2400072"/>
            <a:ext cx="5715000" cy="1569660"/>
          </a:xfrm>
          <a:prstGeom prst="rect">
            <a:avLst/>
          </a:prstGeom>
        </p:spPr>
        <p:txBody>
          <a:bodyPr wrap="square">
            <a:spAutoFit/>
          </a:bodyPr>
          <a:lstStyle/>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Chapter 2</a:t>
            </a:r>
          </a:p>
          <a:p>
            <a:r>
              <a:rPr lang="en-US" sz="3200" b="1" cap="all" dirty="0">
                <a:ln w="0"/>
                <a:solidFill>
                  <a:schemeClr val="accent5"/>
                </a:solidFill>
                <a:effectLst>
                  <a:outerShdw blurRad="38100" dist="38100" dir="2700000" algn="tl">
                    <a:srgbClr val="000000">
                      <a:alpha val="43137"/>
                    </a:srgbClr>
                  </a:outerShdw>
                  <a:reflection blurRad="12700" stA="50000" endPos="50000" dist="5000" dir="5400000" sy="-100000" rotWithShape="0"/>
                </a:effectLst>
                <a:latin typeface="+mj-lt"/>
                <a:ea typeface="+mj-ea"/>
                <a:cs typeface="+mj-cs"/>
              </a:rPr>
              <a:t>Basics of Python Programming </a:t>
            </a:r>
          </a:p>
        </p:txBody>
      </p:sp>
      <p:sp>
        <p:nvSpPr>
          <p:cNvPr id="7" name="Text Box 13"/>
          <p:cNvSpPr txBox="1">
            <a:spLocks noChangeArrowheads="1"/>
          </p:cNvSpPr>
          <p:nvPr/>
        </p:nvSpPr>
        <p:spPr bwMode="auto">
          <a:xfrm>
            <a:off x="152400" y="5751512"/>
            <a:ext cx="88392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rgbClr val="0BD0D9"/>
              </a:buClr>
              <a:buSzPct val="95000"/>
              <a:buFont typeface="Wingdings 2" pitchFamily="18" charset="2"/>
              <a:buChar char=""/>
              <a:defRPr sz="26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buChar char=""/>
              <a:defRPr sz="24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buChar char=""/>
              <a:defRPr sz="21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buChar char=""/>
              <a:defRPr sz="2000">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buChar char=""/>
              <a:defRPr sz="2000">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buChar char=""/>
              <a:defRPr sz="2000">
                <a:solidFill>
                  <a:schemeClr val="tx1"/>
                </a:solidFill>
                <a:latin typeface="Constantia" pitchFamily="18" charset="0"/>
              </a:defRPr>
            </a:lvl9pPr>
          </a:lstStyle>
          <a:p>
            <a:pPr marL="0" marR="0" lvl="0" indent="0" algn="just" defTabSz="914400" eaLnBrk="0" fontAlgn="auto" latinLnBrk="0" hangingPunct="0">
              <a:lnSpc>
                <a:spcPct val="100000"/>
              </a:lnSpc>
              <a:spcBef>
                <a:spcPct val="50000"/>
              </a:spcBef>
              <a:spcAft>
                <a:spcPts val="0"/>
              </a:spcAft>
              <a:buClrTx/>
              <a:buSzTx/>
              <a:buFontTx/>
              <a:buNone/>
              <a:tabLst/>
              <a:defRPr/>
            </a:pPr>
            <a:r>
              <a:rPr kumimoji="0" lang="en-US" altLang="en-US" sz="900" b="0" i="0" u="none" strike="noStrike" kern="0" cap="none" spc="0" normalizeH="0" baseline="0" noProof="0" dirty="0">
                <a:ln>
                  <a:noFill/>
                </a:ln>
                <a:solidFill>
                  <a:schemeClr val="tx1"/>
                </a:solidFill>
                <a:effectLst/>
                <a:uLnTx/>
                <a:uFillTx/>
                <a:latin typeface="+mn-lt"/>
              </a:rPr>
              <a:t>PROPRIETARY MATERIAL ©  2018   The McGraw Hill Education, Inc. All rights reserved. No part of this PowerPoint slide  may be displayed, reproduced or distributed in any form or by any means, without the prior written permission of the publisher, or used beyond the limited distribution to teachers and educators permitted by McGraw Hill for their individual </a:t>
            </a:r>
            <a:r>
              <a:rPr kumimoji="0" lang="en-US" altLang="en-US" sz="900" b="0" i="0" u="none" strike="noStrike" kern="0" cap="none" spc="0" normalizeH="0" baseline="0" noProof="0" dirty="0">
                <a:ln>
                  <a:noFill/>
                </a:ln>
                <a:solidFill>
                  <a:schemeClr val="tx1"/>
                </a:solidFill>
                <a:effectLst/>
                <a:uLnTx/>
                <a:uFillTx/>
                <a:latin typeface="Palatino Linotype" pitchFamily="18" charset="0"/>
              </a:rPr>
              <a:t>course preparation. If you are a student using this PowerPoint slide, you are using it without permission.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88066"/>
            <a:ext cx="2399489" cy="2819400"/>
          </a:xfrm>
          <a:prstGeom prst="rect">
            <a:avLst/>
          </a:prstGeom>
        </p:spPr>
      </p:pic>
    </p:spTree>
    <p:extLst>
      <p:ext uri="{BB962C8B-B14F-4D97-AF65-F5344CB8AC3E}">
        <p14:creationId xmlns:p14="http://schemas.microsoft.com/office/powerpoint/2010/main" val="404765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7315200" cy="885825"/>
          </a:xfrm>
        </p:spPr>
        <p:txBody>
          <a:bodyPr>
            <a:normAutofit fontScale="90000"/>
          </a:bodyPr>
          <a:lstStyle/>
          <a:p>
            <a:r>
              <a:rPr lang="en-US" b="1" dirty="0"/>
              <a:t> List of Function under math Module</a:t>
            </a:r>
          </a:p>
        </p:txBody>
      </p:sp>
      <p:sp>
        <p:nvSpPr>
          <p:cNvPr id="3" name="Content Placeholder 2"/>
          <p:cNvSpPr>
            <a:spLocks noGrp="1"/>
          </p:cNvSpPr>
          <p:nvPr>
            <p:ph sz="quarter" idx="1"/>
          </p:nvPr>
        </p:nvSpPr>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763747934"/>
              </p:ext>
            </p:extLst>
          </p:nvPr>
        </p:nvGraphicFramePr>
        <p:xfrm>
          <a:off x="304800" y="1074420"/>
          <a:ext cx="8686800" cy="566928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32540">
                <a:tc>
                  <a:txBody>
                    <a:bodyPr/>
                    <a:lstStyle/>
                    <a:p>
                      <a:pPr algn="ctr"/>
                      <a:r>
                        <a:rPr lang="en-US" b="1" dirty="0">
                          <a:latin typeface="Courier New" pitchFamily="49" charset="0"/>
                          <a:cs typeface="Courier New" pitchFamily="49" charset="0"/>
                        </a:rPr>
                        <a:t>Name of Function</a:t>
                      </a:r>
                      <a:r>
                        <a:rPr lang="en-US" b="1" baseline="0" dirty="0">
                          <a:latin typeface="Courier New" pitchFamily="49" charset="0"/>
                          <a:cs typeface="Courier New" pitchFamily="49" charset="0"/>
                        </a:rPr>
                        <a:t> </a:t>
                      </a:r>
                      <a:endParaRPr lang="en-US" b="1" dirty="0">
                        <a:latin typeface="Courier New" pitchFamily="49" charset="0"/>
                        <a:cs typeface="Courier New" pitchFamily="49" charset="0"/>
                      </a:endParaRPr>
                    </a:p>
                  </a:txBody>
                  <a:tcPr/>
                </a:tc>
                <a:tc>
                  <a:txBody>
                    <a:bodyPr/>
                    <a:lstStyle/>
                    <a:p>
                      <a:pPr algn="ctr"/>
                      <a:r>
                        <a:rPr lang="en-US" b="1" dirty="0">
                          <a:latin typeface="Courier New" pitchFamily="49" charset="0"/>
                          <a:cs typeface="Courier New" pitchFamily="49" charset="0"/>
                        </a:rPr>
                        <a:t>Meaning</a:t>
                      </a:r>
                      <a:r>
                        <a:rPr lang="en-US" b="1" baseline="0" dirty="0">
                          <a:latin typeface="Courier New" pitchFamily="49" charset="0"/>
                          <a:cs typeface="Courier New" pitchFamily="49" charset="0"/>
                        </a:rPr>
                        <a:t> </a:t>
                      </a:r>
                      <a:endParaRPr lang="en-US" b="1" dirty="0">
                        <a:latin typeface="Courier New" pitchFamily="49" charset="0"/>
                        <a:cs typeface="Courier New" pitchFamily="49" charset="0"/>
                      </a:endParaRPr>
                    </a:p>
                  </a:txBody>
                  <a:tcPr/>
                </a:tc>
                <a:tc>
                  <a:txBody>
                    <a:bodyPr/>
                    <a:lstStyle/>
                    <a:p>
                      <a:pPr algn="ctr"/>
                      <a:r>
                        <a:rPr lang="en-US" b="1" dirty="0">
                          <a:latin typeface="Courier New" pitchFamily="49" charset="0"/>
                          <a:cs typeface="Courier New" pitchFamily="49" charset="0"/>
                        </a:rPr>
                        <a:t>Example:</a:t>
                      </a:r>
                    </a:p>
                  </a:txBody>
                  <a:tcPr/>
                </a:tc>
                <a:extLst>
                  <a:ext uri="{0D108BD9-81ED-4DB2-BD59-A6C34878D82A}">
                    <a16:rowId xmlns:a16="http://schemas.microsoft.com/office/drawing/2014/main" val="10000"/>
                  </a:ext>
                </a:extLst>
              </a:tr>
              <a:tr h="608617">
                <a:tc>
                  <a:txBody>
                    <a:bodyPr/>
                    <a:lstStyle/>
                    <a:p>
                      <a:pPr algn="just"/>
                      <a:endParaRPr kumimoji="0" lang="en-US" sz="1400" b="0" i="0" u="none" strike="noStrike" kern="1200" baseline="0" dirty="0">
                        <a:solidFill>
                          <a:schemeClr val="tx1"/>
                        </a:solidFill>
                        <a:latin typeface="Courier New" pitchFamily="49" charset="0"/>
                        <a:ea typeface="+mn-ea"/>
                        <a:cs typeface="Courier New" pitchFamily="49" charset="0"/>
                      </a:endParaRPr>
                    </a:p>
                    <a:p>
                      <a:pPr algn="just"/>
                      <a:r>
                        <a:rPr kumimoji="0" lang="en-US" sz="1400" b="0" i="0" u="none" strike="noStrike" kern="1200" baseline="0" dirty="0">
                          <a:solidFill>
                            <a:schemeClr val="tx1"/>
                          </a:solidFill>
                          <a:latin typeface="Courier New" pitchFamily="49" charset="0"/>
                          <a:ea typeface="+mn-ea"/>
                          <a:cs typeface="Courier New" pitchFamily="49" charset="0"/>
                        </a:rPr>
                        <a:t>ceil(X) 		</a:t>
                      </a:r>
                      <a:endParaRPr lang="en-US" sz="1400" dirty="0">
                        <a:latin typeface="Courier New" pitchFamily="49" charset="0"/>
                        <a:cs typeface="Courier New" pitchFamily="49"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baseline="0" dirty="0">
                          <a:solidFill>
                            <a:schemeClr val="tx1"/>
                          </a:solidFill>
                          <a:latin typeface="Courier New" pitchFamily="49" charset="0"/>
                          <a:ea typeface="+mn-ea"/>
                          <a:cs typeface="Courier New" pitchFamily="49" charset="0"/>
                        </a:rPr>
                        <a:t>Round X to nearest integer and returns that integer. 	</a:t>
                      </a:r>
                      <a:endParaRPr lang="en-US" sz="1400" dirty="0">
                        <a:latin typeface="Courier New" pitchFamily="49" charset="0"/>
                        <a:cs typeface="Courier New" pitchFamily="49" charset="0"/>
                      </a:endParaRPr>
                    </a:p>
                  </a:txBody>
                  <a:tcPr/>
                </a:tc>
                <a:tc>
                  <a:txBody>
                    <a:bodyPr/>
                    <a:lstStyle/>
                    <a:p>
                      <a:pPr algn="just"/>
                      <a:r>
                        <a:rPr kumimoji="0" lang="en-US" sz="1400" b="0" i="0" u="none" strike="noStrike" kern="1200" baseline="0" dirty="0">
                          <a:solidFill>
                            <a:schemeClr val="tx1"/>
                          </a:solidFill>
                          <a:latin typeface="Courier New" pitchFamily="49" charset="0"/>
                          <a:ea typeface="+mn-ea"/>
                          <a:cs typeface="Courier New" pitchFamily="49" charset="0"/>
                        </a:rPr>
                        <a:t>&gt;&gt;&gt;import math</a:t>
                      </a:r>
                    </a:p>
                    <a:p>
                      <a:pPr algn="just"/>
                      <a:r>
                        <a:rPr kumimoji="0" lang="en-US" sz="1400" b="0" i="0" u="none" strike="noStrike" kern="1200" baseline="0" dirty="0">
                          <a:solidFill>
                            <a:schemeClr val="tx1"/>
                          </a:solidFill>
                          <a:latin typeface="Courier New" pitchFamily="49" charset="0"/>
                          <a:ea typeface="+mn-ea"/>
                          <a:cs typeface="Courier New" pitchFamily="49" charset="0"/>
                        </a:rPr>
                        <a:t>&gt;&gt;&gt; </a:t>
                      </a:r>
                      <a:r>
                        <a:rPr kumimoji="0" lang="en-US" sz="1400" b="0" i="0" u="none" strike="noStrike" kern="1200" baseline="0" dirty="0" err="1">
                          <a:solidFill>
                            <a:schemeClr val="tx1"/>
                          </a:solidFill>
                          <a:latin typeface="Courier New" pitchFamily="49" charset="0"/>
                          <a:ea typeface="+mn-ea"/>
                          <a:cs typeface="Courier New" pitchFamily="49" charset="0"/>
                        </a:rPr>
                        <a:t>math.ceil</a:t>
                      </a:r>
                      <a:r>
                        <a:rPr kumimoji="0" lang="en-US" sz="1400" b="0" i="0" u="none" strike="noStrike" kern="1200" baseline="0" dirty="0">
                          <a:solidFill>
                            <a:schemeClr val="tx1"/>
                          </a:solidFill>
                          <a:latin typeface="Courier New" pitchFamily="49" charset="0"/>
                          <a:ea typeface="+mn-ea"/>
                          <a:cs typeface="Courier New" pitchFamily="49" charset="0"/>
                        </a:rPr>
                        <a:t>(10.23) </a:t>
                      </a:r>
                    </a:p>
                    <a:p>
                      <a:pPr algn="just"/>
                      <a:r>
                        <a:rPr kumimoji="0" lang="en-US" sz="1400" b="0" i="0" u="none" strike="noStrike" kern="1200" baseline="0" dirty="0">
                          <a:solidFill>
                            <a:schemeClr val="tx1"/>
                          </a:solidFill>
                          <a:latin typeface="Courier New" pitchFamily="49" charset="0"/>
                          <a:ea typeface="+mn-ea"/>
                          <a:cs typeface="Courier New" pitchFamily="49" charset="0"/>
                        </a:rPr>
                        <a:t>11 </a:t>
                      </a:r>
                      <a:endParaRPr lang="en-US" sz="1400"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608617">
                <a:tc>
                  <a:txBody>
                    <a:bodyPr/>
                    <a:lstStyle/>
                    <a:p>
                      <a:pPr algn="just"/>
                      <a:r>
                        <a:rPr kumimoji="0" lang="en-US" sz="1400" b="0" i="0" u="none" strike="noStrike" kern="1200" baseline="0" dirty="0">
                          <a:solidFill>
                            <a:schemeClr val="tx1"/>
                          </a:solidFill>
                          <a:latin typeface="Courier New" pitchFamily="49" charset="0"/>
                          <a:ea typeface="+mn-ea"/>
                          <a:cs typeface="Courier New" pitchFamily="49" charset="0"/>
                        </a:rPr>
                        <a:t>floor(X)</a:t>
                      </a:r>
                    </a:p>
                    <a:p>
                      <a:pPr algn="just"/>
                      <a:endParaRPr lang="en-US" sz="1400" dirty="0">
                        <a:latin typeface="Courier New" pitchFamily="49" charset="0"/>
                        <a:cs typeface="Courier New" pitchFamily="49"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baseline="0">
                          <a:solidFill>
                            <a:schemeClr val="tx1"/>
                          </a:solidFill>
                          <a:latin typeface="Courier New" pitchFamily="49" charset="0"/>
                          <a:ea typeface="+mn-ea"/>
                          <a:cs typeface="Courier New" pitchFamily="49" charset="0"/>
                        </a:rPr>
                        <a:t>Returns </a:t>
                      </a:r>
                      <a:r>
                        <a:rPr kumimoji="0" lang="en-US" sz="1400" b="0" i="0" u="none" strike="noStrike" kern="1200" baseline="0" dirty="0">
                          <a:solidFill>
                            <a:schemeClr val="tx1"/>
                          </a:solidFill>
                          <a:latin typeface="Courier New" pitchFamily="49" charset="0"/>
                          <a:ea typeface="+mn-ea"/>
                          <a:cs typeface="Courier New" pitchFamily="49" charset="0"/>
                        </a:rPr>
                        <a:t>the largest value not greater than X </a:t>
                      </a:r>
                      <a:r>
                        <a:rPr kumimoji="0" lang="en-US" sz="1400" b="0" i="0" u="none" strike="noStrike" kern="1200" baseline="0">
                          <a:solidFill>
                            <a:schemeClr val="tx1"/>
                          </a:solidFill>
                          <a:latin typeface="Courier New" pitchFamily="49" charset="0"/>
                          <a:ea typeface="+mn-ea"/>
                          <a:cs typeface="Courier New" pitchFamily="49" charset="0"/>
                        </a:rPr>
                        <a:t>	</a:t>
                      </a:r>
                      <a:endParaRPr kumimoji="0" lang="en-US" sz="1400" b="0" i="0" u="none" strike="noStrike" kern="1200" baseline="0" dirty="0">
                        <a:solidFill>
                          <a:schemeClr val="tx1"/>
                        </a:solidFill>
                        <a:latin typeface="Courier New" pitchFamily="49" charset="0"/>
                        <a:ea typeface="+mn-ea"/>
                        <a:cs typeface="Courier New" pitchFamily="49" charset="0"/>
                      </a:endParaRPr>
                    </a:p>
                  </a:txBody>
                  <a:tcPr/>
                </a:tc>
                <a:tc>
                  <a:txBody>
                    <a:bodyPr/>
                    <a:lstStyle/>
                    <a:p>
                      <a:pPr algn="just"/>
                      <a:r>
                        <a:rPr kumimoji="0" lang="en-US" sz="1400" b="0" i="0" u="none" strike="noStrike" kern="1200" baseline="0" dirty="0">
                          <a:solidFill>
                            <a:schemeClr val="tx1"/>
                          </a:solidFill>
                          <a:latin typeface="Courier New" pitchFamily="49" charset="0"/>
                          <a:ea typeface="+mn-ea"/>
                          <a:cs typeface="Courier New" pitchFamily="49" charset="0"/>
                        </a:rPr>
                        <a:t>&gt;&gt;&gt;import math</a:t>
                      </a:r>
                    </a:p>
                    <a:p>
                      <a:pPr algn="just"/>
                      <a:r>
                        <a:rPr kumimoji="0" lang="en-US" sz="1400" b="0" i="0" u="none" strike="noStrike" kern="1200" baseline="0" dirty="0">
                          <a:solidFill>
                            <a:schemeClr val="tx1"/>
                          </a:solidFill>
                          <a:latin typeface="Courier New" pitchFamily="49" charset="0"/>
                          <a:ea typeface="+mn-ea"/>
                          <a:cs typeface="Courier New" pitchFamily="49" charset="0"/>
                        </a:rPr>
                        <a:t>&gt;&gt;&gt; </a:t>
                      </a:r>
                      <a:r>
                        <a:rPr kumimoji="0" lang="en-US" sz="1400" b="0" i="0" u="none" strike="noStrike" kern="1200" baseline="0" dirty="0" err="1">
                          <a:solidFill>
                            <a:schemeClr val="tx1"/>
                          </a:solidFill>
                          <a:latin typeface="Courier New" pitchFamily="49" charset="0"/>
                          <a:ea typeface="+mn-ea"/>
                          <a:cs typeface="Courier New" pitchFamily="49" charset="0"/>
                        </a:rPr>
                        <a:t>math.floor</a:t>
                      </a:r>
                      <a:r>
                        <a:rPr kumimoji="0" lang="en-US" sz="1400" b="0" i="0" u="none" strike="noStrike" kern="1200" baseline="0" dirty="0">
                          <a:solidFill>
                            <a:schemeClr val="tx1"/>
                          </a:solidFill>
                          <a:latin typeface="Courier New" pitchFamily="49" charset="0"/>
                          <a:ea typeface="+mn-ea"/>
                          <a:cs typeface="Courier New" pitchFamily="49" charset="0"/>
                        </a:rPr>
                        <a:t>(18.9) </a:t>
                      </a:r>
                    </a:p>
                    <a:p>
                      <a:pPr algn="just"/>
                      <a:r>
                        <a:rPr kumimoji="0" lang="en-US" sz="1400" b="0" i="0" u="none" strike="noStrike" kern="1200" baseline="0" dirty="0">
                          <a:solidFill>
                            <a:schemeClr val="tx1"/>
                          </a:solidFill>
                          <a:latin typeface="Courier New" pitchFamily="49" charset="0"/>
                          <a:ea typeface="+mn-ea"/>
                          <a:cs typeface="Courier New" pitchFamily="49" charset="0"/>
                        </a:rPr>
                        <a:t>18 </a:t>
                      </a:r>
                      <a:endParaRPr lang="en-US" sz="1400"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786130">
                <a:tc>
                  <a:txBody>
                    <a:bodyPr/>
                    <a:lstStyle/>
                    <a:p>
                      <a:r>
                        <a:rPr kumimoji="0" lang="en-US" sz="1400" b="0" i="0" u="none" strike="noStrike" kern="1200" baseline="0" dirty="0" err="1">
                          <a:solidFill>
                            <a:schemeClr val="tx1"/>
                          </a:solidFill>
                          <a:latin typeface="Courier New" pitchFamily="49" charset="0"/>
                          <a:ea typeface="+mn-ea"/>
                          <a:cs typeface="Courier New" pitchFamily="49" charset="0"/>
                        </a:rPr>
                        <a:t>exp</a:t>
                      </a:r>
                      <a:r>
                        <a:rPr kumimoji="0" lang="en-US" sz="1400" b="0" i="0" u="none" strike="noStrike" kern="1200" baseline="0" dirty="0">
                          <a:solidFill>
                            <a:schemeClr val="tx1"/>
                          </a:solidFill>
                          <a:latin typeface="Courier New" pitchFamily="49" charset="0"/>
                          <a:ea typeface="+mn-ea"/>
                          <a:cs typeface="Courier New" pitchFamily="49" charset="0"/>
                        </a:rPr>
                        <a:t>(X)  	</a:t>
                      </a:r>
                      <a:endParaRPr lang="en-US" sz="1400" dirty="0">
                        <a:latin typeface="Courier New" pitchFamily="49" charset="0"/>
                        <a:cs typeface="Courier New" pitchFamily="49" charset="0"/>
                      </a:endParaRPr>
                    </a:p>
                  </a:txBody>
                  <a:tcPr/>
                </a:tc>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Returns the exponential value for </a:t>
                      </a:r>
                      <a:r>
                        <a:rPr kumimoji="0" lang="en-US" sz="1400" b="1" i="0" u="none" strike="noStrike" kern="1200" baseline="0" dirty="0">
                          <a:solidFill>
                            <a:schemeClr val="tx1"/>
                          </a:solidFill>
                          <a:latin typeface="Courier New" pitchFamily="49" charset="0"/>
                          <a:ea typeface="+mn-ea"/>
                          <a:cs typeface="Courier New" pitchFamily="49" charset="0"/>
                        </a:rPr>
                        <a:t>e</a:t>
                      </a:r>
                      <a:r>
                        <a:rPr kumimoji="0" lang="en-US" sz="1400" b="1" i="0" u="none" strike="noStrike" kern="1200" baseline="30000" dirty="0">
                          <a:solidFill>
                            <a:schemeClr val="tx1"/>
                          </a:solidFill>
                          <a:latin typeface="Courier New" pitchFamily="49" charset="0"/>
                          <a:ea typeface="+mn-ea"/>
                          <a:cs typeface="Courier New" pitchFamily="49" charset="0"/>
                        </a:rPr>
                        <a:t>x</a:t>
                      </a:r>
                      <a:r>
                        <a:rPr kumimoji="0" lang="en-US" sz="1400" b="1" i="0" u="none" strike="noStrike" kern="1200" baseline="0" dirty="0">
                          <a:solidFill>
                            <a:schemeClr val="tx1"/>
                          </a:solidFill>
                          <a:latin typeface="Courier New" pitchFamily="49" charset="0"/>
                          <a:ea typeface="+mn-ea"/>
                          <a:cs typeface="Courier New" pitchFamily="49" charset="0"/>
                        </a:rPr>
                        <a:t> </a:t>
                      </a:r>
                      <a:r>
                        <a:rPr kumimoji="0" lang="en-US" sz="1400" b="0" i="0" u="none" strike="noStrike" kern="1200" baseline="0" dirty="0">
                          <a:solidFill>
                            <a:schemeClr val="tx1"/>
                          </a:solidFill>
                          <a:latin typeface="Courier New" pitchFamily="49" charset="0"/>
                          <a:ea typeface="+mn-ea"/>
                          <a:cs typeface="Courier New" pitchFamily="49" charset="0"/>
                        </a:rPr>
                        <a:t>	</a:t>
                      </a:r>
                    </a:p>
                    <a:p>
                      <a:endParaRPr lang="en-US" sz="1400" dirty="0">
                        <a:latin typeface="Courier New" pitchFamily="49" charset="0"/>
                        <a:cs typeface="Courier New" pitchFamily="49" charset="0"/>
                      </a:endParaRPr>
                    </a:p>
                  </a:txBody>
                  <a:tcPr/>
                </a:tc>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&gt;&gt;&gt;import math</a:t>
                      </a:r>
                    </a:p>
                    <a:p>
                      <a:r>
                        <a:rPr kumimoji="0" lang="en-US" sz="1400" b="0" i="0" u="none" strike="noStrike" kern="1200" baseline="0" dirty="0">
                          <a:solidFill>
                            <a:schemeClr val="tx1"/>
                          </a:solidFill>
                          <a:latin typeface="Courier New" pitchFamily="49" charset="0"/>
                          <a:ea typeface="+mn-ea"/>
                          <a:cs typeface="Courier New" pitchFamily="49" charset="0"/>
                        </a:rPr>
                        <a:t>&gt;&gt;&gt; </a:t>
                      </a:r>
                      <a:r>
                        <a:rPr kumimoji="0" lang="en-US" sz="1400" b="0" i="0" u="none" strike="noStrike" kern="1200" baseline="0" dirty="0" err="1">
                          <a:solidFill>
                            <a:schemeClr val="tx1"/>
                          </a:solidFill>
                          <a:latin typeface="Courier New" pitchFamily="49" charset="0"/>
                          <a:ea typeface="+mn-ea"/>
                          <a:cs typeface="Courier New" pitchFamily="49" charset="0"/>
                        </a:rPr>
                        <a:t>math.exp</a:t>
                      </a:r>
                      <a:r>
                        <a:rPr kumimoji="0" lang="en-US" sz="1400" b="0" i="0" u="none" strike="noStrike" kern="1200" baseline="0" dirty="0">
                          <a:solidFill>
                            <a:schemeClr val="tx1"/>
                          </a:solidFill>
                          <a:latin typeface="Courier New" pitchFamily="49" charset="0"/>
                          <a:ea typeface="+mn-ea"/>
                          <a:cs typeface="Courier New" pitchFamily="49" charset="0"/>
                        </a:rPr>
                        <a:t>(1) </a:t>
                      </a:r>
                    </a:p>
                    <a:p>
                      <a:r>
                        <a:rPr kumimoji="0" lang="en-US" sz="1400" b="0" i="0" u="none" strike="noStrike" kern="1200" baseline="0" dirty="0">
                          <a:solidFill>
                            <a:schemeClr val="tx1"/>
                          </a:solidFill>
                          <a:latin typeface="Courier New" pitchFamily="49" charset="0"/>
                          <a:ea typeface="+mn-ea"/>
                          <a:cs typeface="Courier New" pitchFamily="49" charset="0"/>
                        </a:rPr>
                        <a:t>2.718281828459045 	</a:t>
                      </a:r>
                    </a:p>
                    <a:p>
                      <a:endParaRPr lang="en-US" sz="1400"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786130">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log(X) 	</a:t>
                      </a:r>
                    </a:p>
                    <a:p>
                      <a:endParaRPr lang="en-US" sz="1400" dirty="0">
                        <a:latin typeface="Courier New" pitchFamily="49" charset="0"/>
                        <a:cs typeface="Courier New" pitchFamily="49" charset="0"/>
                      </a:endParaRPr>
                    </a:p>
                  </a:txBody>
                  <a:tcPr/>
                </a:tc>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Returns the natural logarithmic of x (to base e) 	</a:t>
                      </a:r>
                    </a:p>
                    <a:p>
                      <a:endParaRPr lang="en-US" sz="1400" baseline="30000" dirty="0">
                        <a:latin typeface="Courier New" pitchFamily="49" charset="0"/>
                        <a:cs typeface="Courier New" pitchFamily="49" charset="0"/>
                      </a:endParaRPr>
                    </a:p>
                  </a:txBody>
                  <a:tcPr/>
                </a:tc>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&gt;&gt;&gt;import math</a:t>
                      </a:r>
                    </a:p>
                    <a:p>
                      <a:r>
                        <a:rPr kumimoji="0" lang="en-US" sz="1400" b="0" i="0" u="none" strike="noStrike" kern="1200" baseline="0" dirty="0">
                          <a:solidFill>
                            <a:schemeClr val="tx1"/>
                          </a:solidFill>
                          <a:latin typeface="Courier New" pitchFamily="49" charset="0"/>
                          <a:ea typeface="+mn-ea"/>
                          <a:cs typeface="Courier New" pitchFamily="49" charset="0"/>
                        </a:rPr>
                        <a:t>&gt;&gt;&gt; math.log(2.71828) </a:t>
                      </a:r>
                    </a:p>
                    <a:p>
                      <a:r>
                        <a:rPr kumimoji="0" lang="en-US" sz="1400" b="0" i="0" u="none" strike="noStrike" kern="1200" baseline="0" dirty="0">
                          <a:solidFill>
                            <a:schemeClr val="tx1"/>
                          </a:solidFill>
                          <a:latin typeface="Courier New" pitchFamily="49" charset="0"/>
                          <a:ea typeface="+mn-ea"/>
                          <a:cs typeface="Courier New" pitchFamily="49" charset="0"/>
                        </a:rPr>
                        <a:t>0.999999327347282 	</a:t>
                      </a:r>
                    </a:p>
                    <a:p>
                      <a:endParaRPr lang="en-US" sz="1400" dirty="0">
                        <a:latin typeface="Courier New" pitchFamily="49" charset="0"/>
                        <a:cs typeface="Courier New" pitchFamily="49" charset="0"/>
                      </a:endParaRPr>
                    </a:p>
                  </a:txBody>
                  <a:tcPr/>
                </a:tc>
                <a:extLst>
                  <a:ext uri="{0D108BD9-81ED-4DB2-BD59-A6C34878D82A}">
                    <a16:rowId xmlns:a16="http://schemas.microsoft.com/office/drawing/2014/main" val="10004"/>
                  </a:ext>
                </a:extLst>
              </a:tr>
              <a:tr h="608617">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log(</a:t>
                      </a:r>
                      <a:r>
                        <a:rPr kumimoji="0" lang="en-US" sz="1400" b="0" i="0" u="none" strike="noStrike" kern="1200" baseline="0" dirty="0" err="1">
                          <a:solidFill>
                            <a:schemeClr val="tx1"/>
                          </a:solidFill>
                          <a:latin typeface="Courier New" pitchFamily="49" charset="0"/>
                          <a:ea typeface="+mn-ea"/>
                          <a:cs typeface="Courier New" pitchFamily="49" charset="0"/>
                        </a:rPr>
                        <a:t>x,base</a:t>
                      </a:r>
                      <a:r>
                        <a:rPr kumimoji="0" lang="en-US" sz="1400" b="0" i="0" u="none" strike="noStrike" kern="1200" baseline="0" dirty="0">
                          <a:solidFill>
                            <a:schemeClr val="tx1"/>
                          </a:solidFill>
                          <a:latin typeface="Courier New" pitchFamily="49" charset="0"/>
                          <a:ea typeface="+mn-ea"/>
                          <a:cs typeface="Courier New" pitchFamily="49" charset="0"/>
                        </a:rPr>
                        <a:t>) 	</a:t>
                      </a:r>
                    </a:p>
                  </a:txBody>
                  <a:tcPr/>
                </a:tc>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Returns the logarithmic of x to the given base </a:t>
                      </a:r>
                    </a:p>
                  </a:txBody>
                  <a:tcPr/>
                </a:tc>
                <a:tc>
                  <a:txBody>
                    <a:bodyPr/>
                    <a:lstStyle/>
                    <a:p>
                      <a:r>
                        <a:rPr kumimoji="0" lang="en-US" sz="1400" b="0" i="0" u="none" strike="noStrike" kern="1200" baseline="0" dirty="0">
                          <a:solidFill>
                            <a:schemeClr val="tx1"/>
                          </a:solidFill>
                          <a:latin typeface="Courier New" pitchFamily="49" charset="0"/>
                          <a:ea typeface="+mn-ea"/>
                          <a:cs typeface="Courier New" pitchFamily="49" charset="0"/>
                        </a:rPr>
                        <a:t>&gt;&gt;&gt;import math	</a:t>
                      </a:r>
                    </a:p>
                    <a:p>
                      <a:r>
                        <a:rPr kumimoji="0" lang="en-US" sz="1400" b="0" i="0" u="none" strike="noStrike" kern="1200" baseline="0" dirty="0">
                          <a:solidFill>
                            <a:schemeClr val="tx1"/>
                          </a:solidFill>
                          <a:latin typeface="Courier New" pitchFamily="49" charset="0"/>
                          <a:ea typeface="+mn-ea"/>
                          <a:cs typeface="Courier New" pitchFamily="49" charset="0"/>
                        </a:rPr>
                        <a:t>&gt;&gt;&gt; math.log(8,2) </a:t>
                      </a:r>
                    </a:p>
                    <a:p>
                      <a:r>
                        <a:rPr kumimoji="0" lang="en-US" sz="1400" b="0" i="0" u="none" strike="noStrike" kern="1200" baseline="0" dirty="0">
                          <a:solidFill>
                            <a:schemeClr val="tx1"/>
                          </a:solidFill>
                          <a:latin typeface="Courier New" pitchFamily="49" charset="0"/>
                          <a:ea typeface="+mn-ea"/>
                          <a:cs typeface="Courier New" pitchFamily="49" charset="0"/>
                        </a:rPr>
                        <a:t>3.0 </a:t>
                      </a:r>
                      <a:endParaRPr lang="en-US" sz="1400" dirty="0">
                        <a:latin typeface="Courier New" pitchFamily="49" charset="0"/>
                        <a:cs typeface="Courier New" pitchFamily="49" charset="0"/>
                      </a:endParaRPr>
                    </a:p>
                  </a:txBody>
                  <a:tcPr/>
                </a:tc>
                <a:extLst>
                  <a:ext uri="{0D108BD9-81ED-4DB2-BD59-A6C34878D82A}">
                    <a16:rowId xmlns:a16="http://schemas.microsoft.com/office/drawing/2014/main" val="10005"/>
                  </a:ext>
                </a:extLst>
              </a:tr>
              <a:tr h="786130">
                <a:tc gridSpan="3">
                  <a:txBody>
                    <a:bodyPr/>
                    <a:lstStyle/>
                    <a:p>
                      <a:r>
                        <a:rPr kumimoji="0" lang="en-US" sz="1400" b="1" i="0" u="none" strike="noStrike" kern="1200" baseline="0" dirty="0">
                          <a:solidFill>
                            <a:schemeClr val="tx1"/>
                          </a:solidFill>
                          <a:latin typeface="Courier New" pitchFamily="49" charset="0"/>
                          <a:ea typeface="+mn-ea"/>
                          <a:cs typeface="Courier New" pitchFamily="49" charset="0"/>
                        </a:rPr>
                        <a:t>Note: a) </a:t>
                      </a:r>
                      <a:r>
                        <a:rPr kumimoji="0" lang="en-US" sz="1400" b="0" i="0" u="none" strike="noStrike" kern="1200" baseline="0" dirty="0">
                          <a:solidFill>
                            <a:schemeClr val="tx1"/>
                          </a:solidFill>
                          <a:latin typeface="Courier New" pitchFamily="49" charset="0"/>
                          <a:ea typeface="+mn-ea"/>
                          <a:cs typeface="Courier New" pitchFamily="49" charset="0"/>
                        </a:rPr>
                        <a:t>There are many other function such as </a:t>
                      </a:r>
                      <a:r>
                        <a:rPr kumimoji="0" lang="en-US" sz="1400" b="0" i="0" u="none" strike="noStrike" kern="1200" baseline="0" dirty="0" err="1">
                          <a:solidFill>
                            <a:schemeClr val="tx1"/>
                          </a:solidFill>
                          <a:latin typeface="Courier New" pitchFamily="49" charset="0"/>
                          <a:ea typeface="+mn-ea"/>
                          <a:cs typeface="Courier New" pitchFamily="49" charset="0"/>
                        </a:rPr>
                        <a:t>sqrt</a:t>
                      </a:r>
                      <a:r>
                        <a:rPr kumimoji="0" lang="en-US" sz="1400" b="0" i="0" u="none" strike="noStrike" kern="1200" baseline="0" dirty="0">
                          <a:solidFill>
                            <a:schemeClr val="tx1"/>
                          </a:solidFill>
                          <a:latin typeface="Courier New" pitchFamily="49" charset="0"/>
                          <a:ea typeface="+mn-ea"/>
                          <a:cs typeface="Courier New" pitchFamily="49" charset="0"/>
                        </a:rPr>
                        <a:t>(), sin(), </a:t>
                      </a:r>
                      <a:r>
                        <a:rPr kumimoji="0" lang="en-US" sz="1400" b="0" i="0" u="none" strike="noStrike" kern="1200" baseline="0" dirty="0" err="1">
                          <a:solidFill>
                            <a:schemeClr val="tx1"/>
                          </a:solidFill>
                          <a:latin typeface="Courier New" pitchFamily="49" charset="0"/>
                          <a:ea typeface="+mn-ea"/>
                          <a:cs typeface="Courier New" pitchFamily="49" charset="0"/>
                        </a:rPr>
                        <a:t>cos</a:t>
                      </a:r>
                      <a:r>
                        <a:rPr kumimoji="0" lang="en-US" sz="1400" b="0" i="0" u="none" strike="noStrike" kern="1200" baseline="0" dirty="0">
                          <a:solidFill>
                            <a:schemeClr val="tx1"/>
                          </a:solidFill>
                          <a:latin typeface="Courier New" pitchFamily="49" charset="0"/>
                          <a:ea typeface="+mn-ea"/>
                          <a:cs typeface="Courier New" pitchFamily="49" charset="0"/>
                        </a:rPr>
                        <a:t>(), tan(), </a:t>
                      </a:r>
                      <a:r>
                        <a:rPr kumimoji="0" lang="en-US" sz="1400" b="0" i="0" u="none" strike="noStrike" kern="1200" baseline="0" dirty="0" err="1">
                          <a:solidFill>
                            <a:schemeClr val="tx1"/>
                          </a:solidFill>
                          <a:latin typeface="Courier New" pitchFamily="49" charset="0"/>
                          <a:ea typeface="+mn-ea"/>
                          <a:cs typeface="Courier New" pitchFamily="49" charset="0"/>
                        </a:rPr>
                        <a:t>asin</a:t>
                      </a:r>
                      <a:r>
                        <a:rPr kumimoji="0" lang="en-US" sz="1400" b="0" i="0" u="none" strike="noStrike" kern="1200" baseline="0" dirty="0">
                          <a:solidFill>
                            <a:schemeClr val="tx1"/>
                          </a:solidFill>
                          <a:latin typeface="Courier New" pitchFamily="49" charset="0"/>
                          <a:ea typeface="+mn-ea"/>
                          <a:cs typeface="Courier New" pitchFamily="49" charset="0"/>
                        </a:rPr>
                        <a:t>(), </a:t>
                      </a:r>
                      <a:r>
                        <a:rPr kumimoji="0" lang="en-US" sz="1400" b="0" i="0" u="none" strike="noStrike" kern="1200" baseline="0" dirty="0" err="1">
                          <a:solidFill>
                            <a:schemeClr val="tx1"/>
                          </a:solidFill>
                          <a:latin typeface="Courier New" pitchFamily="49" charset="0"/>
                          <a:ea typeface="+mn-ea"/>
                          <a:cs typeface="Courier New" pitchFamily="49" charset="0"/>
                        </a:rPr>
                        <a:t>acos</a:t>
                      </a:r>
                      <a:r>
                        <a:rPr kumimoji="0" lang="en-US" sz="1400" b="0" i="0" u="none" strike="noStrike" kern="1200" baseline="0" dirty="0">
                          <a:solidFill>
                            <a:schemeClr val="tx1"/>
                          </a:solidFill>
                          <a:latin typeface="Courier New" pitchFamily="49" charset="0"/>
                          <a:ea typeface="+mn-ea"/>
                          <a:cs typeface="Courier New" pitchFamily="49" charset="0"/>
                        </a:rPr>
                        <a:t>(), degrees(), </a:t>
                      </a:r>
                      <a:r>
                        <a:rPr kumimoji="0" lang="en-US" sz="1400" b="0" i="0" u="none" strike="noStrike" kern="1200" baseline="0" dirty="0" err="1">
                          <a:solidFill>
                            <a:schemeClr val="tx1"/>
                          </a:solidFill>
                          <a:latin typeface="Courier New" pitchFamily="49" charset="0"/>
                          <a:ea typeface="+mn-ea"/>
                          <a:cs typeface="Courier New" pitchFamily="49" charset="0"/>
                        </a:rPr>
                        <a:t>etc</a:t>
                      </a:r>
                      <a:r>
                        <a:rPr kumimoji="0" lang="en-US" sz="1400" b="0" i="0" u="none" strike="noStrike" kern="1200" baseline="0" dirty="0">
                          <a:solidFill>
                            <a:schemeClr val="tx1"/>
                          </a:solidFill>
                          <a:latin typeface="Courier New" pitchFamily="49" charset="0"/>
                          <a:ea typeface="+mn-ea"/>
                          <a:cs typeface="Courier New" pitchFamily="49" charset="0"/>
                        </a:rPr>
                        <a:t> under math module</a:t>
                      </a:r>
                      <a:endParaRPr kumimoji="0" lang="en-US" sz="1400" b="1" i="0" u="none" strike="noStrike" kern="1200" baseline="0" dirty="0">
                        <a:solidFill>
                          <a:schemeClr val="tx1"/>
                        </a:solidFill>
                        <a:latin typeface="Courier New" pitchFamily="49" charset="0"/>
                        <a:ea typeface="+mn-ea"/>
                        <a:cs typeface="Courier New" pitchFamily="49" charset="0"/>
                      </a:endParaRPr>
                    </a:p>
                    <a:p>
                      <a:r>
                        <a:rPr kumimoji="0" lang="en-US" sz="1400" b="1" i="0" u="none" strike="noStrike" kern="1200" baseline="0" dirty="0">
                          <a:solidFill>
                            <a:schemeClr val="tx1"/>
                          </a:solidFill>
                          <a:latin typeface="Courier New" pitchFamily="49" charset="0"/>
                          <a:ea typeface="+mn-ea"/>
                          <a:cs typeface="Courier New" pitchFamily="49" charset="0"/>
                        </a:rPr>
                        <a:t>b)</a:t>
                      </a:r>
                      <a:r>
                        <a:rPr kumimoji="0" lang="en-US" sz="1400" b="0" i="0" u="none" strike="noStrike" kern="1200" baseline="0" dirty="0">
                          <a:solidFill>
                            <a:schemeClr val="tx1"/>
                          </a:solidFill>
                          <a:latin typeface="Courier New" pitchFamily="49" charset="0"/>
                          <a:ea typeface="+mn-ea"/>
                          <a:cs typeface="Courier New" pitchFamily="49" charset="0"/>
                        </a:rPr>
                        <a:t> The statement </a:t>
                      </a:r>
                      <a:r>
                        <a:rPr kumimoji="0" lang="en-US" sz="1400" b="1" i="0" u="none" strike="noStrike" kern="1200" baseline="0" dirty="0">
                          <a:solidFill>
                            <a:schemeClr val="tx1"/>
                          </a:solidFill>
                          <a:latin typeface="Courier New" pitchFamily="49" charset="0"/>
                          <a:ea typeface="+mn-ea"/>
                          <a:cs typeface="Courier New" pitchFamily="49" charset="0"/>
                        </a:rPr>
                        <a:t>import math should </a:t>
                      </a:r>
                      <a:r>
                        <a:rPr kumimoji="0" lang="en-US" sz="1400" b="0" i="0" u="none" strike="noStrike" kern="1200" baseline="0" dirty="0">
                          <a:solidFill>
                            <a:schemeClr val="tx1"/>
                          </a:solidFill>
                          <a:latin typeface="Courier New" pitchFamily="49" charset="0"/>
                          <a:ea typeface="+mn-ea"/>
                          <a:cs typeface="Courier New" pitchFamily="49" charset="0"/>
                        </a:rPr>
                        <a:t>be the first statement should be written on interactive mode when you are trying to execute any of the math function. </a:t>
                      </a:r>
                    </a:p>
                  </a:txBody>
                  <a:tcPr>
                    <a:solidFill>
                      <a:schemeClr val="bg1">
                        <a:lumMod val="75000"/>
                      </a:schemeClr>
                    </a:solidFill>
                  </a:tcPr>
                </a:tc>
                <a:tc hMerge="1">
                  <a:txBody>
                    <a:bodyPr/>
                    <a:lstStyle/>
                    <a:p>
                      <a:endParaRPr kumimoji="0" lang="en-US" sz="1400" b="0" i="0" u="none" strike="noStrike" kern="1200" baseline="0" dirty="0">
                        <a:solidFill>
                          <a:schemeClr val="tx1"/>
                        </a:solidFill>
                        <a:latin typeface="Courier New" pitchFamily="49" charset="0"/>
                        <a:ea typeface="+mn-ea"/>
                        <a:cs typeface="Courier New" pitchFamily="49" charset="0"/>
                      </a:endParaRPr>
                    </a:p>
                  </a:txBody>
                  <a:tcPr/>
                </a:tc>
                <a:tc hMerge="1">
                  <a:txBody>
                    <a:bodyPr/>
                    <a:lstStyle/>
                    <a:p>
                      <a:endParaRPr lang="en-US" sz="1400" dirty="0">
                        <a:latin typeface="Courier New" pitchFamily="49" charset="0"/>
                        <a:cs typeface="Courier New" pitchFamily="49"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139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Conclusion </a:t>
            </a:r>
          </a:p>
        </p:txBody>
      </p:sp>
      <p:sp>
        <p:nvSpPr>
          <p:cNvPr id="3" name="Content Placeholder 2"/>
          <p:cNvSpPr>
            <a:spLocks noGrp="1"/>
          </p:cNvSpPr>
          <p:nvPr>
            <p:ph sz="quarter" idx="1"/>
          </p:nvPr>
        </p:nvSpPr>
        <p:spPr/>
        <p:txBody>
          <a:bodyPr>
            <a:normAutofit/>
          </a:bodyPr>
          <a:lstStyle/>
          <a:p>
            <a:pPr algn="just">
              <a:spcBef>
                <a:spcPts val="0"/>
              </a:spcBef>
            </a:pPr>
            <a:r>
              <a:rPr lang="en-US" sz="1800" dirty="0">
                <a:latin typeface="Courier New" pitchFamily="49" charset="0"/>
                <a:cs typeface="Courier New" pitchFamily="49" charset="0"/>
              </a:rPr>
              <a:t>keywords, Identifiers, Operators, Delimiters, and Literals  are  the various list tokens supported by python.  </a:t>
            </a:r>
          </a:p>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print function is used to display contents on the screen </a:t>
            </a:r>
          </a:p>
          <a:p>
            <a:pPr algn="just">
              <a:spcBef>
                <a:spcPts val="0"/>
              </a:spcBef>
            </a:pPr>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The </a:t>
            </a:r>
            <a:r>
              <a:rPr lang="en-US" sz="1800" b="1" dirty="0">
                <a:latin typeface="Courier New" pitchFamily="49" charset="0"/>
                <a:cs typeface="Courier New" pitchFamily="49" charset="0"/>
              </a:rPr>
              <a:t>input() </a:t>
            </a:r>
            <a:r>
              <a:rPr lang="en-US" sz="1800" dirty="0">
                <a:latin typeface="Courier New" pitchFamily="49" charset="0"/>
                <a:cs typeface="Courier New" pitchFamily="49" charset="0"/>
              </a:rPr>
              <a:t>function is used to accept input from the user.  </a:t>
            </a:r>
          </a:p>
          <a:p>
            <a:pPr algn="just"/>
            <a:endParaRPr lang="en-US" sz="1800" dirty="0">
              <a:latin typeface="Courier New" pitchFamily="49" charset="0"/>
              <a:cs typeface="Courier New" pitchFamily="49" charset="0"/>
            </a:endParaRPr>
          </a:p>
          <a:p>
            <a:pPr algn="just"/>
            <a:r>
              <a:rPr lang="en-US" sz="1800" dirty="0">
                <a:latin typeface="Courier New" pitchFamily="49" charset="0"/>
                <a:cs typeface="Courier New" pitchFamily="49" charset="0"/>
              </a:rPr>
              <a:t>format() function can be used to return a formatted string. </a:t>
            </a:r>
          </a:p>
          <a:p>
            <a:pPr marL="0" indent="0">
              <a:buNone/>
            </a:pPr>
            <a:endParaRPr lang="en-US" dirty="0"/>
          </a:p>
        </p:txBody>
      </p:sp>
    </p:spTree>
    <p:extLst>
      <p:ext uri="{BB962C8B-B14F-4D97-AF65-F5344CB8AC3E}">
        <p14:creationId xmlns:p14="http://schemas.microsoft.com/office/powerpoint/2010/main" val="3776871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Tokens in Python </a:t>
            </a:r>
          </a:p>
        </p:txBody>
      </p:sp>
      <p:sp>
        <p:nvSpPr>
          <p:cNvPr id="3" name="Content Placeholder 2"/>
          <p:cNvSpPr>
            <a:spLocks noGrp="1"/>
          </p:cNvSpPr>
          <p:nvPr>
            <p:ph sz="quarter" idx="1"/>
          </p:nvPr>
        </p:nvSpPr>
        <p:spPr/>
        <p:txBody>
          <a:bodyPr>
            <a:normAutofit fontScale="92500" lnSpcReduction="10000"/>
          </a:bodyPr>
          <a:lstStyle/>
          <a:p>
            <a:pPr algn="just"/>
            <a:r>
              <a:rPr lang="en-US" sz="2000" dirty="0">
                <a:latin typeface="Courier New" pitchFamily="49" charset="0"/>
                <a:cs typeface="Courier New" pitchFamily="49" charset="0"/>
              </a:rPr>
              <a:t>A program in Python contains a sequence of instructions. </a:t>
            </a:r>
          </a:p>
          <a:p>
            <a:pPr algn="just"/>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Python breaks each statement into a sequence of  lexical components known as </a:t>
            </a:r>
            <a:r>
              <a:rPr lang="en-US" sz="2000" b="1" dirty="0">
                <a:latin typeface="Courier New" pitchFamily="49" charset="0"/>
                <a:cs typeface="Courier New" pitchFamily="49" charset="0"/>
              </a:rPr>
              <a:t>tokens. </a:t>
            </a:r>
            <a:r>
              <a:rPr lang="en-US" sz="2000" dirty="0">
                <a:latin typeface="Courier New" pitchFamily="49" charset="0"/>
                <a:cs typeface="Courier New" pitchFamily="49" charset="0"/>
              </a:rPr>
              <a:t> </a:t>
            </a:r>
          </a:p>
          <a:p>
            <a:pPr algn="just"/>
            <a:endParaRPr lang="en-US" sz="2000" dirty="0">
              <a:latin typeface="Courier New" pitchFamily="49" charset="0"/>
              <a:cs typeface="Courier New" pitchFamily="49" charset="0"/>
            </a:endParaRPr>
          </a:p>
          <a:p>
            <a:pPr algn="just"/>
            <a:r>
              <a:rPr lang="en-US" sz="2000" dirty="0">
                <a:latin typeface="Courier New" pitchFamily="49" charset="0"/>
                <a:cs typeface="Courier New" pitchFamily="49" charset="0"/>
              </a:rPr>
              <a:t>List of tokens supported by python are as follows </a:t>
            </a:r>
          </a:p>
          <a:p>
            <a:pPr marL="0" indent="0" algn="just">
              <a:buNone/>
            </a:pPr>
            <a:r>
              <a:rPr lang="en-US" sz="2000" dirty="0">
                <a:latin typeface="Courier New" pitchFamily="49" charset="0"/>
                <a:cs typeface="Courier New" pitchFamily="49" charset="0"/>
              </a:rPr>
              <a:t>  </a:t>
            </a:r>
          </a:p>
          <a:p>
            <a:pPr marL="0" indent="0" algn="just">
              <a:buNone/>
            </a:pP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Tokens</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Meaning and Examples </a:t>
            </a:r>
            <a:r>
              <a:rPr lang="en-US" sz="2000" dirty="0">
                <a:latin typeface="Courier New" pitchFamily="49" charset="0"/>
                <a:cs typeface="Courier New" pitchFamily="49" charset="0"/>
              </a:rPr>
              <a:t> </a:t>
            </a:r>
            <a:endParaRPr lang="en-US" sz="2000" b="1" dirty="0">
              <a:latin typeface="Courier New" pitchFamily="49" charset="0"/>
              <a:cs typeface="Courier New" pitchFamily="49" charset="0"/>
            </a:endParaRPr>
          </a:p>
          <a:p>
            <a:pPr marL="457200" indent="-457200" algn="just">
              <a:buAutoNum type="alphaLcParenR"/>
            </a:pPr>
            <a:r>
              <a:rPr lang="en-US" sz="1700" dirty="0">
                <a:latin typeface="Courier New" pitchFamily="49" charset="0"/>
                <a:cs typeface="Courier New" pitchFamily="49" charset="0"/>
              </a:rPr>
              <a:t>Keywords     - Reserved words (ex: if, else, for)                </a:t>
            </a:r>
          </a:p>
          <a:p>
            <a:pPr marL="457200" indent="-457200" algn="just">
              <a:buAutoNum type="alphaLcParenR"/>
            </a:pPr>
            <a:r>
              <a:rPr lang="en-US" sz="1700" dirty="0">
                <a:latin typeface="Courier New" pitchFamily="49" charset="0"/>
                <a:cs typeface="Courier New" pitchFamily="49" charset="0"/>
              </a:rPr>
              <a:t>Identifiers  -  Name used to define/find variable      </a:t>
            </a:r>
          </a:p>
          <a:p>
            <a:pPr marL="457200" indent="-457200" algn="just">
              <a:buAutoNum type="alphaLcParenR"/>
            </a:pPr>
            <a:r>
              <a:rPr lang="en-US" sz="1700" dirty="0">
                <a:latin typeface="Courier New" pitchFamily="49" charset="0"/>
                <a:cs typeface="Courier New" pitchFamily="49" charset="0"/>
              </a:rPr>
              <a:t>Operators    - Used to perform operations.(&lt;,&gt;,+,* </a:t>
            </a:r>
            <a:r>
              <a:rPr lang="en-US" sz="1700" dirty="0" err="1">
                <a:latin typeface="Courier New" pitchFamily="49" charset="0"/>
                <a:cs typeface="Courier New" pitchFamily="49" charset="0"/>
              </a:rPr>
              <a:t>etc</a:t>
            </a:r>
            <a:r>
              <a:rPr lang="en-US" sz="1700" dirty="0">
                <a:latin typeface="Courier New" pitchFamily="49" charset="0"/>
                <a:cs typeface="Courier New" pitchFamily="49" charset="0"/>
              </a:rPr>
              <a:t>)   </a:t>
            </a:r>
          </a:p>
          <a:p>
            <a:pPr marL="457200" indent="-457200" algn="just">
              <a:buAutoNum type="alphaLcParenR"/>
            </a:pPr>
            <a:r>
              <a:rPr lang="en-US" sz="1700" dirty="0">
                <a:latin typeface="Courier New" pitchFamily="49" charset="0"/>
                <a:cs typeface="Courier New" pitchFamily="49" charset="0"/>
              </a:rPr>
              <a:t>Delimiters   - Symbols are delimiters.( :, ‘,’, ;, </a:t>
            </a:r>
            <a:r>
              <a:rPr lang="en-US" sz="1700" dirty="0" err="1">
                <a:latin typeface="Courier New" pitchFamily="49" charset="0"/>
                <a:cs typeface="Courier New" pitchFamily="49" charset="0"/>
              </a:rPr>
              <a:t>etc</a:t>
            </a:r>
            <a:r>
              <a:rPr lang="en-US" sz="1700" dirty="0">
                <a:latin typeface="Courier New" pitchFamily="49" charset="0"/>
                <a:cs typeface="Courier New" pitchFamily="49" charset="0"/>
              </a:rPr>
              <a:t>)   </a:t>
            </a:r>
          </a:p>
          <a:p>
            <a:pPr marL="457200" indent="-457200" algn="just">
              <a:buAutoNum type="alphaLcParenR"/>
            </a:pPr>
            <a:r>
              <a:rPr lang="en-US" sz="1700" dirty="0">
                <a:latin typeface="Courier New" pitchFamily="49" charset="0"/>
                <a:cs typeface="Courier New" pitchFamily="49" charset="0"/>
              </a:rPr>
              <a:t>Literals   -Can be anything number of string(</a:t>
            </a:r>
            <a:r>
              <a:rPr lang="en-US" sz="1400" b="1" dirty="0">
                <a:latin typeface="Courier New" pitchFamily="49" charset="0"/>
                <a:cs typeface="Courier New" pitchFamily="49" charset="0"/>
              </a:rPr>
              <a:t>78, ’21.90’,’bye’)</a:t>
            </a:r>
            <a:r>
              <a:rPr lang="en-US" sz="1400" dirty="0">
                <a:latin typeface="Courier New" pitchFamily="49" charset="0"/>
                <a:cs typeface="Courier New" pitchFamily="49" charset="0"/>
              </a:rPr>
              <a:t> </a:t>
            </a:r>
          </a:p>
          <a:p>
            <a:pPr marL="0" indent="0" algn="just">
              <a:buNone/>
            </a:pPr>
            <a:r>
              <a:rPr lang="en-US" sz="1400" dirty="0">
                <a:latin typeface="Courier New" pitchFamily="49" charset="0"/>
                <a:cs typeface="Courier New" pitchFamily="49" charset="0"/>
              </a:rPr>
              <a:t>    </a:t>
            </a:r>
            <a:r>
              <a:rPr lang="en-US" sz="2000" dirty="0">
                <a:latin typeface="Courier New" pitchFamily="49" charset="0"/>
                <a:cs typeface="Courier New" pitchFamily="49" charset="0"/>
              </a:rPr>
              <a:t>     </a:t>
            </a:r>
          </a:p>
        </p:txBody>
      </p:sp>
    </p:spTree>
    <p:extLst>
      <p:ext uri="{BB962C8B-B14F-4D97-AF65-F5344CB8AC3E}">
        <p14:creationId xmlns:p14="http://schemas.microsoft.com/office/powerpoint/2010/main" val="304326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Python Core Types (Data Types)</a:t>
            </a:r>
          </a:p>
        </p:txBody>
      </p:sp>
      <p:sp>
        <p:nvSpPr>
          <p:cNvPr id="3" name="Content Placeholder 2"/>
          <p:cNvSpPr>
            <a:spLocks noGrp="1"/>
          </p:cNvSpPr>
          <p:nvPr>
            <p:ph sz="quarter" idx="1"/>
          </p:nvPr>
        </p:nvSpPr>
        <p:spPr/>
        <p:txBody>
          <a:bodyPr>
            <a:normAutofit fontScale="85000" lnSpcReduction="20000"/>
          </a:bodyPr>
          <a:lstStyle/>
          <a:p>
            <a:r>
              <a:rPr lang="en-US" sz="2200" dirty="0">
                <a:latin typeface="Courier New" pitchFamily="49" charset="0"/>
                <a:cs typeface="Courier New" pitchFamily="49" charset="0"/>
              </a:rPr>
              <a:t>Integer -  10, 20, -2, etc…  </a:t>
            </a:r>
          </a:p>
          <a:p>
            <a:r>
              <a:rPr lang="en-US" sz="2200" dirty="0">
                <a:latin typeface="Courier New" pitchFamily="49" charset="0"/>
                <a:cs typeface="Courier New" pitchFamily="49" charset="0"/>
              </a:rPr>
              <a:t>Float   -  12.34, 45.21, 12.766 , etc.  </a:t>
            </a:r>
          </a:p>
          <a:p>
            <a:r>
              <a:rPr lang="en-US" sz="2200" dirty="0">
                <a:latin typeface="Courier New" pitchFamily="49" charset="0"/>
                <a:cs typeface="Courier New" pitchFamily="49" charset="0"/>
              </a:rPr>
              <a:t>Complex –  1 + 4j, 2-8j   </a:t>
            </a:r>
          </a:p>
          <a:p>
            <a:r>
              <a:rPr lang="en-US" sz="2200" dirty="0">
                <a:latin typeface="Courier New" pitchFamily="49" charset="0"/>
                <a:cs typeface="Courier New" pitchFamily="49" charset="0"/>
              </a:rPr>
              <a:t>Boolean –  True, False</a:t>
            </a:r>
          </a:p>
          <a:p>
            <a:r>
              <a:rPr lang="en-US" sz="2200" dirty="0">
                <a:latin typeface="Courier New" pitchFamily="49" charset="0"/>
                <a:cs typeface="Courier New" pitchFamily="49" charset="0"/>
              </a:rPr>
              <a:t>String  -  ‘Hello World’, ‘bye’ </a:t>
            </a:r>
          </a:p>
          <a:p>
            <a:pPr marL="0" indent="0">
              <a:buNone/>
            </a:pPr>
            <a:endParaRPr lang="en-US" sz="2200" dirty="0">
              <a:latin typeface="Courier New" pitchFamily="49" charset="0"/>
              <a:cs typeface="Courier New" pitchFamily="49" charset="0"/>
            </a:endParaRPr>
          </a:p>
          <a:p>
            <a:pPr marL="0" indent="0">
              <a:buNone/>
            </a:pPr>
            <a:r>
              <a:rPr lang="en-US" sz="2200" b="1" dirty="0">
                <a:latin typeface="Courier New" pitchFamily="49" charset="0"/>
                <a:cs typeface="Courier New" pitchFamily="49" charset="0"/>
              </a:rPr>
              <a:t>Note: </a:t>
            </a:r>
            <a:r>
              <a:rPr lang="en-US" sz="2200" dirty="0">
                <a:latin typeface="Courier New" pitchFamily="49" charset="0"/>
                <a:cs typeface="Courier New" pitchFamily="49" charset="0"/>
              </a:rPr>
              <a:t>In Build function </a:t>
            </a:r>
            <a:r>
              <a:rPr lang="en-US" sz="2200" b="1" dirty="0">
                <a:latin typeface="Courier New" pitchFamily="49" charset="0"/>
                <a:cs typeface="Courier New" pitchFamily="49" charset="0"/>
              </a:rPr>
              <a:t>type </a:t>
            </a:r>
            <a:r>
              <a:rPr lang="en-US" sz="2200" dirty="0">
                <a:latin typeface="Courier New" pitchFamily="49" charset="0"/>
                <a:cs typeface="Courier New" pitchFamily="49" charset="0"/>
              </a:rPr>
              <a:t>is used to know the type of any value. </a:t>
            </a:r>
          </a:p>
          <a:p>
            <a:pPr marL="0" indent="0">
              <a:buNone/>
            </a:pPr>
            <a:endParaRPr lang="en-US" sz="2200" b="1" dirty="0">
              <a:latin typeface="Courier New" pitchFamily="49" charset="0"/>
              <a:cs typeface="Courier New" pitchFamily="49" charset="0"/>
            </a:endParaRPr>
          </a:p>
          <a:p>
            <a:pPr marL="0" indent="0">
              <a:buNone/>
            </a:pPr>
            <a:r>
              <a:rPr lang="en-US" sz="2200" b="1" dirty="0">
                <a:latin typeface="Courier New" pitchFamily="49" charset="0"/>
                <a:cs typeface="Courier New" pitchFamily="49" charset="0"/>
              </a:rPr>
              <a:t>Example: </a:t>
            </a:r>
            <a:r>
              <a:rPr lang="en-US" sz="2200" dirty="0">
                <a:latin typeface="Courier New" pitchFamily="49" charset="0"/>
                <a:cs typeface="Courier New" pitchFamily="49" charset="0"/>
              </a:rPr>
              <a:t>(Execute on interactive mode)     </a:t>
            </a:r>
          </a:p>
          <a:p>
            <a:pPr marL="0" indent="0">
              <a:buNone/>
            </a:pPr>
            <a:r>
              <a:rPr lang="en-US" sz="2200" dirty="0">
                <a:latin typeface="Courier New" pitchFamily="49" charset="0"/>
                <a:cs typeface="Courier New" pitchFamily="49" charset="0"/>
              </a:rPr>
              <a:t>&gt;&gt;&gt; type(‘Hello World’)</a:t>
            </a:r>
          </a:p>
          <a:p>
            <a:pPr marL="0" indent="0">
              <a:buNone/>
            </a:pPr>
            <a:r>
              <a:rPr lang="en-US" sz="2200" dirty="0">
                <a:latin typeface="Courier New" pitchFamily="49" charset="0"/>
                <a:cs typeface="Courier New" pitchFamily="49" charset="0"/>
              </a:rPr>
              <a:t>&lt;class ‘</a:t>
            </a:r>
            <a:r>
              <a:rPr lang="en-US" sz="2200" dirty="0" err="1">
                <a:latin typeface="Courier New" pitchFamily="49" charset="0"/>
                <a:cs typeface="Courier New" pitchFamily="49" charset="0"/>
              </a:rPr>
              <a:t>str</a:t>
            </a:r>
            <a:r>
              <a:rPr lang="en-US" sz="2200" dirty="0">
                <a:latin typeface="Courier New" pitchFamily="49" charset="0"/>
                <a:cs typeface="Courier New" pitchFamily="49" charset="0"/>
              </a:rPr>
              <a:t>’&gt;</a:t>
            </a:r>
          </a:p>
          <a:p>
            <a:pPr marL="0" indent="0">
              <a:buNone/>
            </a:pPr>
            <a:r>
              <a:rPr lang="en-US" sz="2200" dirty="0">
                <a:latin typeface="Courier New" pitchFamily="49" charset="0"/>
                <a:cs typeface="Courier New" pitchFamily="49" charset="0"/>
              </a:rPr>
              <a:t>&gt;&gt;&gt; type(123)</a:t>
            </a:r>
          </a:p>
          <a:p>
            <a:pPr marL="0" indent="0">
              <a:buNone/>
            </a:pPr>
            <a:r>
              <a:rPr lang="en-US" sz="2200" dirty="0">
                <a:latin typeface="Courier New" pitchFamily="49" charset="0"/>
                <a:cs typeface="Courier New" pitchFamily="49" charset="0"/>
              </a:rPr>
              <a:t>&lt;class ‘</a:t>
            </a:r>
            <a:r>
              <a:rPr lang="en-US" sz="2200" dirty="0" err="1">
                <a:latin typeface="Courier New" pitchFamily="49" charset="0"/>
                <a:cs typeface="Courier New" pitchFamily="49" charset="0"/>
              </a:rPr>
              <a:t>int</a:t>
            </a:r>
            <a:r>
              <a:rPr lang="en-US" sz="2200" dirty="0">
                <a:latin typeface="Courier New" pitchFamily="49" charset="0"/>
                <a:cs typeface="Courier New" pitchFamily="49" charset="0"/>
              </a:rPr>
              <a:t>’&gt; </a:t>
            </a:r>
          </a:p>
          <a:p>
            <a:pPr marL="0" indent="0">
              <a:buNone/>
            </a:pPr>
            <a:r>
              <a:rPr lang="en-US" sz="2200" dirty="0">
                <a:latin typeface="Courier New" pitchFamily="49" charset="0"/>
                <a:cs typeface="Courier New" pitchFamily="49" charset="0"/>
              </a:rPr>
              <a:t>&gt;&gt;&gt; type(3+4j)</a:t>
            </a:r>
          </a:p>
          <a:p>
            <a:pPr marL="0" indent="0">
              <a:buNone/>
            </a:pPr>
            <a:r>
              <a:rPr lang="en-US" sz="2200" dirty="0">
                <a:latin typeface="Courier New" pitchFamily="49" charset="0"/>
                <a:cs typeface="Courier New" pitchFamily="49" charset="0"/>
              </a:rPr>
              <a:t>&lt;class ‘complex’&gt;   </a:t>
            </a:r>
          </a:p>
        </p:txBody>
      </p:sp>
    </p:spTree>
    <p:extLst>
      <p:ext uri="{BB962C8B-B14F-4D97-AF65-F5344CB8AC3E}">
        <p14:creationId xmlns:p14="http://schemas.microsoft.com/office/powerpoint/2010/main" val="39826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Print() Function </a:t>
            </a:r>
          </a:p>
        </p:txBody>
      </p:sp>
      <p:sp>
        <p:nvSpPr>
          <p:cNvPr id="3" name="Content Placeholder 2"/>
          <p:cNvSpPr>
            <a:spLocks noGrp="1"/>
          </p:cNvSpPr>
          <p:nvPr>
            <p:ph sz="quarter" idx="1"/>
          </p:nvPr>
        </p:nvSpPr>
        <p:spPr/>
        <p:txBody>
          <a:bodyPr>
            <a:normAutofit fontScale="25000" lnSpcReduction="20000"/>
          </a:bodyPr>
          <a:lstStyle/>
          <a:p>
            <a:r>
              <a:rPr lang="en-US" sz="7200" dirty="0">
                <a:latin typeface="Courier New" pitchFamily="49" charset="0"/>
                <a:cs typeface="Courier New" pitchFamily="49" charset="0"/>
              </a:rPr>
              <a:t>The </a:t>
            </a:r>
            <a:r>
              <a:rPr lang="en-US" sz="7200" b="1" dirty="0">
                <a:latin typeface="Courier New" pitchFamily="49" charset="0"/>
                <a:cs typeface="Courier New" pitchFamily="49" charset="0"/>
              </a:rPr>
              <a:t>print() </a:t>
            </a:r>
            <a:r>
              <a:rPr lang="en-US" sz="7200" dirty="0">
                <a:latin typeface="Courier New" pitchFamily="49" charset="0"/>
                <a:cs typeface="Courier New" pitchFamily="49" charset="0"/>
              </a:rPr>
              <a:t>function is used to  display  the contents on the screen.  </a:t>
            </a:r>
          </a:p>
          <a:p>
            <a:pPr marL="0" indent="0">
              <a:buNone/>
            </a:pPr>
            <a:endParaRPr lang="en-US" sz="7200" b="1" dirty="0">
              <a:latin typeface="Courier New" pitchFamily="49" charset="0"/>
              <a:cs typeface="Courier New" pitchFamily="49" charset="0"/>
            </a:endParaRPr>
          </a:p>
          <a:p>
            <a:pPr marL="0" indent="0">
              <a:buNone/>
            </a:pPr>
            <a:r>
              <a:rPr lang="en-US" sz="7200" b="1" dirty="0">
                <a:latin typeface="Courier New" pitchFamily="49" charset="0"/>
                <a:cs typeface="Courier New" pitchFamily="49" charset="0"/>
              </a:rPr>
              <a:t>Syntax:</a:t>
            </a:r>
          </a:p>
          <a:p>
            <a:pPr marL="0" indent="0">
              <a:buNone/>
            </a:pPr>
            <a:r>
              <a:rPr lang="en-US" sz="7200" dirty="0">
                <a:latin typeface="Courier New" pitchFamily="49" charset="0"/>
                <a:cs typeface="Courier New" pitchFamily="49" charset="0"/>
              </a:rPr>
              <a:t>            </a:t>
            </a:r>
            <a:r>
              <a:rPr lang="en-US" sz="7200" b="1" dirty="0">
                <a:latin typeface="Courier New" pitchFamily="49" charset="0"/>
                <a:cs typeface="Courier New" pitchFamily="49" charset="0"/>
              </a:rPr>
              <a:t>print(arguments)</a:t>
            </a:r>
          </a:p>
          <a:p>
            <a:r>
              <a:rPr lang="en-US" sz="7200" b="1" dirty="0">
                <a:latin typeface="Courier New" pitchFamily="49" charset="0"/>
                <a:cs typeface="Courier New" pitchFamily="49" charset="0"/>
              </a:rPr>
              <a:t>Note: </a:t>
            </a:r>
            <a:r>
              <a:rPr lang="en-US" sz="7200" dirty="0">
                <a:latin typeface="Courier New" pitchFamily="49" charset="0"/>
                <a:cs typeface="Courier New" pitchFamily="49" charset="0"/>
              </a:rPr>
              <a:t>The argument of the print function can be a value of any type </a:t>
            </a:r>
            <a:r>
              <a:rPr lang="en-US" sz="7200" dirty="0" err="1">
                <a:latin typeface="Courier New" pitchFamily="49" charset="0"/>
                <a:cs typeface="Courier New" pitchFamily="49" charset="0"/>
              </a:rPr>
              <a:t>int</a:t>
            </a:r>
            <a:r>
              <a:rPr lang="en-US" sz="7200" dirty="0">
                <a:latin typeface="Courier New" pitchFamily="49" charset="0"/>
                <a:cs typeface="Courier New" pitchFamily="49" charset="0"/>
              </a:rPr>
              <a:t>, </a:t>
            </a:r>
            <a:r>
              <a:rPr lang="en-US" sz="7200" dirty="0" err="1">
                <a:latin typeface="Courier New" pitchFamily="49" charset="0"/>
                <a:cs typeface="Courier New" pitchFamily="49" charset="0"/>
              </a:rPr>
              <a:t>str</a:t>
            </a:r>
            <a:r>
              <a:rPr lang="en-US" sz="7200" dirty="0">
                <a:latin typeface="Courier New" pitchFamily="49" charset="0"/>
                <a:cs typeface="Courier New" pitchFamily="49" charset="0"/>
              </a:rPr>
              <a:t>, float etc.  </a:t>
            </a:r>
          </a:p>
          <a:p>
            <a:pPr marL="0" indent="0">
              <a:buNone/>
            </a:pPr>
            <a:endParaRPr lang="en-US" sz="6200" b="1" dirty="0">
              <a:latin typeface="Courier New" pitchFamily="49" charset="0"/>
              <a:cs typeface="Courier New" pitchFamily="49" charset="0"/>
            </a:endParaRPr>
          </a:p>
          <a:p>
            <a:pPr marL="0" indent="0">
              <a:buNone/>
            </a:pPr>
            <a:endParaRPr lang="en-US" sz="1800" b="1" u="sng" dirty="0">
              <a:latin typeface="Courier New" pitchFamily="49" charset="0"/>
              <a:cs typeface="Courier New" pitchFamily="49" charset="0"/>
            </a:endParaRPr>
          </a:p>
          <a:p>
            <a:pPr marL="0" indent="0">
              <a:buNone/>
            </a:pPr>
            <a:endParaRPr lang="en-US" sz="4000" b="1" u="sng" dirty="0">
              <a:latin typeface="Courier New" pitchFamily="49" charset="0"/>
              <a:cs typeface="Courier New" pitchFamily="49" charset="0"/>
            </a:endParaRPr>
          </a:p>
          <a:p>
            <a:pPr marL="0" indent="0">
              <a:buNone/>
            </a:pPr>
            <a:r>
              <a:rPr lang="en-US" sz="6400" b="1" u="sng" dirty="0">
                <a:latin typeface="Courier New" pitchFamily="49" charset="0"/>
                <a:cs typeface="Courier New" pitchFamily="49" charset="0"/>
              </a:rPr>
              <a:t>Example:</a:t>
            </a:r>
          </a:p>
          <a:p>
            <a:pPr marL="0" indent="0">
              <a:buNone/>
            </a:pPr>
            <a:endParaRPr lang="en-US" sz="6400" b="1" u="sng" dirty="0">
              <a:latin typeface="Courier New" pitchFamily="49" charset="0"/>
              <a:cs typeface="Courier New" pitchFamily="49" charset="0"/>
            </a:endParaRPr>
          </a:p>
          <a:p>
            <a:pPr marL="0" indent="0">
              <a:buNone/>
            </a:pPr>
            <a:r>
              <a:rPr lang="en-US" sz="6400" dirty="0">
                <a:latin typeface="Courier New" pitchFamily="49" charset="0"/>
                <a:cs typeface="Courier New" pitchFamily="49" charset="0"/>
              </a:rPr>
              <a:t>&gt;&gt;&gt;print('Welcome to Python')</a:t>
            </a:r>
          </a:p>
          <a:p>
            <a:pPr marL="0" indent="0">
              <a:buNone/>
            </a:pPr>
            <a:r>
              <a:rPr lang="en-US" sz="6400" dirty="0">
                <a:latin typeface="Courier New" pitchFamily="49" charset="0"/>
                <a:cs typeface="Courier New" pitchFamily="49" charset="0"/>
              </a:rPr>
              <a:t>Welcome to Python </a:t>
            </a:r>
            <a:r>
              <a:rPr lang="en-US" sz="6400" u="sng" dirty="0">
                <a:latin typeface="Courier New" pitchFamily="49" charset="0"/>
                <a:cs typeface="Courier New" pitchFamily="49" charset="0"/>
              </a:rPr>
              <a:t>  </a:t>
            </a:r>
          </a:p>
          <a:p>
            <a:pPr marL="0" indent="0">
              <a:buNone/>
            </a:pPr>
            <a:r>
              <a:rPr lang="en-US" sz="6400" dirty="0">
                <a:latin typeface="Courier New" pitchFamily="49" charset="0"/>
                <a:cs typeface="Courier New" pitchFamily="49" charset="0"/>
              </a:rPr>
              <a:t>&gt;&gt;&gt; a = 10</a:t>
            </a:r>
          </a:p>
          <a:p>
            <a:pPr marL="0" indent="0">
              <a:buNone/>
            </a:pPr>
            <a:r>
              <a:rPr lang="en-US" sz="6400" dirty="0">
                <a:latin typeface="Courier New" pitchFamily="49" charset="0"/>
                <a:cs typeface="Courier New" pitchFamily="49" charset="0"/>
              </a:rPr>
              <a:t>&gt;&gt;&gt; print(a)</a:t>
            </a:r>
          </a:p>
          <a:p>
            <a:pPr marL="0" indent="0">
              <a:buNone/>
            </a:pPr>
            <a:r>
              <a:rPr lang="en-US" sz="6400" dirty="0">
                <a:latin typeface="Courier New" pitchFamily="49" charset="0"/>
                <a:cs typeface="Courier New" pitchFamily="49" charset="0"/>
              </a:rPr>
              <a:t>10</a:t>
            </a:r>
          </a:p>
          <a:p>
            <a:pPr marL="0" indent="0">
              <a:buNone/>
            </a:pPr>
            <a:endParaRPr lang="en-US" sz="4000" b="1" u="sng" dirty="0">
              <a:latin typeface="Courier New" pitchFamily="49" charset="0"/>
              <a:cs typeface="Courier New" pitchFamily="49" charset="0"/>
            </a:endParaRPr>
          </a:p>
          <a:p>
            <a:pPr marL="0" indent="0">
              <a:buNone/>
            </a:pPr>
            <a:endParaRPr lang="en-US" sz="1800" b="1" u="sng" dirty="0">
              <a:latin typeface="Courier New" pitchFamily="49" charset="0"/>
              <a:cs typeface="Courier New" pitchFamily="49" charset="0"/>
            </a:endParaRPr>
          </a:p>
          <a:p>
            <a:endParaRPr lang="en-US" sz="2000" dirty="0">
              <a:latin typeface="Courier New" pitchFamily="49" charset="0"/>
              <a:cs typeface="Courier New" pitchFamily="49" charset="0"/>
            </a:endParaRPr>
          </a:p>
          <a:p>
            <a:pPr marL="0" indent="0">
              <a:buNone/>
            </a:pP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p>
          <a:p>
            <a:pPr marL="0" indent="0">
              <a:buNone/>
            </a:pPr>
            <a:r>
              <a:rPr lang="en-US" sz="2000" dirty="0">
                <a:latin typeface="Courier New" pitchFamily="49" charset="0"/>
                <a:cs typeface="Courier New" pitchFamily="49" charset="0"/>
              </a:rPr>
              <a:t>  </a:t>
            </a:r>
          </a:p>
          <a:p>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30938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Assigning Values to a Variable </a:t>
            </a:r>
          </a:p>
        </p:txBody>
      </p:sp>
      <p:sp>
        <p:nvSpPr>
          <p:cNvPr id="3" name="Content Placeholder 2"/>
          <p:cNvSpPr>
            <a:spLocks noGrp="1"/>
          </p:cNvSpPr>
          <p:nvPr>
            <p:ph sz="quarter" idx="1"/>
          </p:nvPr>
        </p:nvSpPr>
        <p:spPr/>
        <p:txBody>
          <a:bodyPr>
            <a:normAutofit/>
          </a:bodyPr>
          <a:lstStyle/>
          <a:p>
            <a:pPr marL="0" indent="0" algn="just">
              <a:buNone/>
            </a:pPr>
            <a:r>
              <a:rPr lang="en-US" sz="1800" dirty="0">
                <a:latin typeface="Courier New" pitchFamily="49" charset="0"/>
                <a:cs typeface="Courier New" pitchFamily="49" charset="0"/>
              </a:rPr>
              <a:t>Assigning value to a variable  is called an </a:t>
            </a:r>
            <a:r>
              <a:rPr lang="en-US" sz="1800" b="1" dirty="0">
                <a:latin typeface="Courier New" pitchFamily="49" charset="0"/>
                <a:cs typeface="Courier New" pitchFamily="49" charset="0"/>
              </a:rPr>
              <a:t>assignment statement.</a:t>
            </a:r>
          </a:p>
          <a:p>
            <a:pPr marL="0" indent="0" algn="just">
              <a:buNone/>
            </a:pPr>
            <a:endParaRPr lang="en-US" sz="1800" b="1" dirty="0">
              <a:latin typeface="Courier New" pitchFamily="49" charset="0"/>
              <a:cs typeface="Courier New" pitchFamily="49" charset="0"/>
            </a:endParaRPr>
          </a:p>
          <a:p>
            <a:pPr marL="0" indent="0" algn="just">
              <a:buNone/>
            </a:pPr>
            <a:r>
              <a:rPr lang="en-US" sz="1800" b="1" dirty="0">
                <a:latin typeface="Courier New" pitchFamily="49" charset="0"/>
                <a:cs typeface="Courier New" pitchFamily="49" charset="0"/>
              </a:rPr>
              <a:t>Syntax: </a:t>
            </a:r>
          </a:p>
          <a:p>
            <a:pPr marL="0" indent="0" algn="just">
              <a:buNone/>
            </a:pPr>
            <a:r>
              <a:rPr lang="en-US" sz="1800" b="1" dirty="0">
                <a:latin typeface="Courier New" pitchFamily="49" charset="0"/>
                <a:cs typeface="Courier New" pitchFamily="49" charset="0"/>
              </a:rPr>
              <a:t>         </a:t>
            </a:r>
            <a:r>
              <a:rPr lang="en-US" sz="1800" dirty="0">
                <a:latin typeface="Courier New" pitchFamily="49" charset="0"/>
                <a:cs typeface="Courier New" pitchFamily="49" charset="0"/>
              </a:rPr>
              <a:t>Variable  =  Expression</a:t>
            </a:r>
            <a:r>
              <a:rPr lang="en-US" sz="1800" b="1" dirty="0">
                <a:latin typeface="Courier New" pitchFamily="49" charset="0"/>
                <a:cs typeface="Courier New" pitchFamily="49" charset="0"/>
              </a:rPr>
              <a:t>  </a:t>
            </a:r>
          </a:p>
          <a:p>
            <a:pPr marL="0" indent="0" algn="just">
              <a:buNone/>
            </a:pPr>
            <a:r>
              <a:rPr lang="en-US" sz="1800" b="1" dirty="0">
                <a:latin typeface="Courier New" pitchFamily="49" charset="0"/>
                <a:cs typeface="Courier New" pitchFamily="49" charset="0"/>
              </a:rPr>
              <a:t>Example:</a:t>
            </a:r>
          </a:p>
          <a:p>
            <a:pPr marL="0" indent="0" algn="just">
              <a:buNone/>
            </a:pPr>
            <a:r>
              <a:rPr lang="en-US" sz="1800" dirty="0">
                <a:latin typeface="Courier New" pitchFamily="49" charset="0"/>
                <a:cs typeface="Courier New" pitchFamily="49" charset="0"/>
              </a:rPr>
              <a:t>&gt;&gt;&gt; a = 10 </a:t>
            </a:r>
          </a:p>
          <a:p>
            <a:pPr marL="0" indent="0" algn="just">
              <a:buNone/>
            </a:pPr>
            <a:r>
              <a:rPr lang="en-US" sz="1800" dirty="0">
                <a:latin typeface="Courier New" pitchFamily="49" charset="0"/>
                <a:cs typeface="Courier New" pitchFamily="49" charset="0"/>
              </a:rPr>
              <a:t>&gt;&gt;&gt; a</a:t>
            </a:r>
          </a:p>
          <a:p>
            <a:pPr marL="0" indent="0" algn="just">
              <a:buNone/>
            </a:pPr>
            <a:r>
              <a:rPr lang="en-US" sz="1800" dirty="0">
                <a:latin typeface="Courier New" pitchFamily="49" charset="0"/>
                <a:cs typeface="Courier New" pitchFamily="49" charset="0"/>
              </a:rPr>
              <a:t>&gt;&gt;&gt; 10 </a:t>
            </a:r>
          </a:p>
          <a:p>
            <a:pPr marL="0" indent="0" algn="just">
              <a:buNone/>
            </a:pPr>
            <a:r>
              <a:rPr lang="en-US" sz="1800" dirty="0">
                <a:latin typeface="Courier New" pitchFamily="49" charset="0"/>
                <a:cs typeface="Courier New" pitchFamily="49" charset="0"/>
              </a:rPr>
              <a:t>&gt;&gt;&gt;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 = ‘Hello’ </a:t>
            </a:r>
          </a:p>
          <a:p>
            <a:pPr marL="0" indent="0" algn="just">
              <a:buNone/>
            </a:pPr>
            <a:r>
              <a:rPr lang="en-US" sz="1800" dirty="0">
                <a:latin typeface="Courier New" pitchFamily="49" charset="0"/>
                <a:cs typeface="Courier New" pitchFamily="49" charset="0"/>
              </a:rPr>
              <a:t>&gt;&gt;&gt; </a:t>
            </a:r>
            <a:r>
              <a:rPr lang="en-US" sz="1800" dirty="0" err="1">
                <a:latin typeface="Courier New" pitchFamily="49" charset="0"/>
                <a:cs typeface="Courier New" pitchFamily="49" charset="0"/>
              </a:rPr>
              <a:t>str</a:t>
            </a:r>
            <a:r>
              <a:rPr lang="en-US" sz="1800" dirty="0">
                <a:latin typeface="Courier New" pitchFamily="49" charset="0"/>
                <a:cs typeface="Courier New" pitchFamily="49" charset="0"/>
              </a:rPr>
              <a:t> </a:t>
            </a:r>
          </a:p>
          <a:p>
            <a:pPr marL="0" indent="0" algn="just">
              <a:buNone/>
            </a:pPr>
            <a:r>
              <a:rPr lang="en-US" sz="1800" dirty="0">
                <a:latin typeface="Courier New" pitchFamily="49" charset="0"/>
                <a:cs typeface="Courier New" pitchFamily="49" charset="0"/>
              </a:rPr>
              <a:t>&gt;&gt;&gt; ‘Hello’</a:t>
            </a:r>
          </a:p>
          <a:p>
            <a:pPr marL="0" indent="0" algn="just">
              <a:buNone/>
            </a:pP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382767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Assignments </a:t>
            </a:r>
          </a:p>
        </p:txBody>
      </p:sp>
      <p:sp>
        <p:nvSpPr>
          <p:cNvPr id="3" name="Content Placeholder 2"/>
          <p:cNvSpPr>
            <a:spLocks noGrp="1"/>
          </p:cNvSpPr>
          <p:nvPr>
            <p:ph sz="quarter" idx="1"/>
          </p:nvPr>
        </p:nvSpPr>
        <p:spPr/>
        <p:txBody>
          <a:bodyPr>
            <a:normAutofit/>
          </a:bodyPr>
          <a:lstStyle/>
          <a:p>
            <a:pPr marL="0" indent="0" algn="just">
              <a:buNone/>
            </a:pPr>
            <a:r>
              <a:rPr lang="en-US" sz="2200" dirty="0">
                <a:latin typeface="Courier New" pitchFamily="49" charset="0"/>
                <a:cs typeface="Courier New" pitchFamily="49" charset="0"/>
              </a:rPr>
              <a:t>Python supports simultaneous assignment to multiple variables.   </a:t>
            </a:r>
          </a:p>
          <a:p>
            <a:pPr marL="0" indent="0">
              <a:buNone/>
            </a:pPr>
            <a:r>
              <a:rPr lang="en-US" sz="2200" b="1" dirty="0">
                <a:latin typeface="Courier New" pitchFamily="49" charset="0"/>
                <a:cs typeface="Courier New" pitchFamily="49" charset="0"/>
              </a:rPr>
              <a:t>Syntax: </a:t>
            </a:r>
          </a:p>
          <a:p>
            <a:pPr marL="0" indent="0">
              <a:buNone/>
            </a:pPr>
            <a:r>
              <a:rPr lang="en-US" sz="2200" dirty="0">
                <a:latin typeface="Courier New" pitchFamily="49" charset="0"/>
                <a:cs typeface="Courier New" pitchFamily="49" charset="0"/>
              </a:rPr>
              <a:t>Var1,Var2, Var3…. = Exp1, Exp2, Exp3…</a:t>
            </a:r>
          </a:p>
          <a:p>
            <a:pPr marL="0" indent="0">
              <a:buNone/>
            </a:pPr>
            <a:r>
              <a:rPr lang="en-US" sz="2200" dirty="0">
                <a:latin typeface="Courier New" pitchFamily="49" charset="0"/>
                <a:cs typeface="Courier New" pitchFamily="49" charset="0"/>
              </a:rPr>
              <a:t>&gt;&gt;&gt; P , Q = 10, 20 </a:t>
            </a:r>
          </a:p>
          <a:p>
            <a:pPr marL="0" indent="0">
              <a:buNone/>
            </a:pPr>
            <a:r>
              <a:rPr lang="en-US" sz="2200" dirty="0">
                <a:latin typeface="Courier New" pitchFamily="49" charset="0"/>
                <a:cs typeface="Courier New" pitchFamily="49" charset="0"/>
              </a:rPr>
              <a:t>&gt;&gt;&gt; p  </a:t>
            </a:r>
          </a:p>
          <a:p>
            <a:pPr marL="0" indent="0">
              <a:buNone/>
            </a:pPr>
            <a:r>
              <a:rPr lang="en-US" sz="2200" dirty="0">
                <a:latin typeface="Courier New" pitchFamily="49" charset="0"/>
                <a:cs typeface="Courier New" pitchFamily="49" charset="0"/>
              </a:rPr>
              <a:t>10 </a:t>
            </a:r>
          </a:p>
          <a:p>
            <a:pPr marL="0" indent="0">
              <a:buNone/>
            </a:pPr>
            <a:r>
              <a:rPr lang="en-US" sz="2200" dirty="0">
                <a:latin typeface="Courier New" pitchFamily="49" charset="0"/>
                <a:cs typeface="Courier New" pitchFamily="49" charset="0"/>
              </a:rPr>
              <a:t>&gt;&gt;&gt; Q  </a:t>
            </a:r>
          </a:p>
          <a:p>
            <a:pPr marL="0" indent="0">
              <a:buNone/>
            </a:pPr>
            <a:r>
              <a:rPr lang="en-US" sz="2200" dirty="0">
                <a:latin typeface="Courier New" pitchFamily="49" charset="0"/>
                <a:cs typeface="Courier New" pitchFamily="49" charset="0"/>
              </a:rPr>
              <a:t>&gt;&gt;&gt; 20 </a:t>
            </a:r>
          </a:p>
          <a:p>
            <a:pPr marL="0" indent="0">
              <a:buNone/>
            </a:pPr>
            <a:endParaRPr lang="en-US" sz="2200" dirty="0">
              <a:latin typeface="Courier New" pitchFamily="49" charset="0"/>
              <a:cs typeface="Courier New" pitchFamily="49" charset="0"/>
            </a:endParaRPr>
          </a:p>
        </p:txBody>
      </p:sp>
    </p:spTree>
    <p:extLst>
      <p:ext uri="{BB962C8B-B14F-4D97-AF65-F5344CB8AC3E}">
        <p14:creationId xmlns:p14="http://schemas.microsoft.com/office/powerpoint/2010/main" val="392371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input() function </a:t>
            </a:r>
          </a:p>
        </p:txBody>
      </p:sp>
      <p:sp>
        <p:nvSpPr>
          <p:cNvPr id="3" name="Content Placeholder 2"/>
          <p:cNvSpPr>
            <a:spLocks noGrp="1"/>
          </p:cNvSpPr>
          <p:nvPr>
            <p:ph sz="quarter" idx="1"/>
          </p:nvPr>
        </p:nvSpPr>
        <p:spPr/>
        <p:txBody>
          <a:bodyPr>
            <a:normAutofit/>
          </a:bodyPr>
          <a:lstStyle/>
          <a:p>
            <a:pPr marL="0" indent="0">
              <a:buNone/>
            </a:pPr>
            <a:r>
              <a:rPr lang="en-US" sz="2200" dirty="0">
                <a:latin typeface="Courier New" pitchFamily="49" charset="0"/>
                <a:cs typeface="Courier New" pitchFamily="49" charset="0"/>
              </a:rPr>
              <a:t>It is used to accept an input from a user.   </a:t>
            </a:r>
          </a:p>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Syntax:  </a:t>
            </a:r>
          </a:p>
          <a:p>
            <a:pPr marL="0" indent="0">
              <a:buNone/>
            </a:pPr>
            <a:endParaRPr lang="en-US" sz="1800" dirty="0">
              <a:latin typeface="Courier New" pitchFamily="49" charset="0"/>
              <a:cs typeface="Courier New" pitchFamily="49" charset="0"/>
            </a:endParaRPr>
          </a:p>
          <a:p>
            <a:pPr marL="0" indent="0">
              <a:buNone/>
            </a:pPr>
            <a:r>
              <a:rPr lang="en-US" sz="1800" dirty="0" err="1">
                <a:latin typeface="Courier New" pitchFamily="49" charset="0"/>
                <a:cs typeface="Courier New" pitchFamily="49" charset="0"/>
              </a:rPr>
              <a:t>Variable_Name</a:t>
            </a:r>
            <a:r>
              <a:rPr lang="en-US" sz="1800" dirty="0">
                <a:latin typeface="Courier New" pitchFamily="49" charset="0"/>
                <a:cs typeface="Courier New" pitchFamily="49" charset="0"/>
              </a:rPr>
              <a:t>  =  input()</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OR</a:t>
            </a:r>
            <a:r>
              <a:rPr lang="en-US" sz="1800" dirty="0">
                <a:latin typeface="Courier New" pitchFamily="49" charset="0"/>
                <a:cs typeface="Courier New" pitchFamily="49" charset="0"/>
              </a:rPr>
              <a:t>  </a:t>
            </a:r>
          </a:p>
          <a:p>
            <a:pPr marL="0" indent="0">
              <a:buNone/>
            </a:pPr>
            <a:r>
              <a:rPr lang="en-US" sz="1800" dirty="0" err="1">
                <a:latin typeface="Courier New" pitchFamily="49" charset="0"/>
                <a:cs typeface="Courier New" pitchFamily="49" charset="0"/>
              </a:rPr>
              <a:t>Variable_Name</a:t>
            </a:r>
            <a:r>
              <a:rPr lang="en-US" sz="1800" dirty="0">
                <a:latin typeface="Courier New" pitchFamily="49" charset="0"/>
                <a:cs typeface="Courier New" pitchFamily="49" charset="0"/>
              </a:rPr>
              <a:t>  =  input(‘String’)</a:t>
            </a:r>
          </a:p>
          <a:p>
            <a:pPr marL="0" indent="0">
              <a:buNone/>
            </a:pPr>
            <a:endParaRPr lang="en-US" sz="1800" b="1" dirty="0">
              <a:latin typeface="Courier New" pitchFamily="49" charset="0"/>
              <a:cs typeface="Courier New" pitchFamily="49" charset="0"/>
            </a:endParaRPr>
          </a:p>
          <a:p>
            <a:pPr marL="0" indent="0">
              <a:buNone/>
            </a:pPr>
            <a:r>
              <a:rPr lang="en-US" sz="1800" b="1" dirty="0">
                <a:latin typeface="Courier New" pitchFamily="49" charset="0"/>
                <a:cs typeface="Courier New" pitchFamily="49" charset="0"/>
              </a:rPr>
              <a:t>Example:</a:t>
            </a:r>
          </a:p>
          <a:p>
            <a:pPr marL="0" indent="0">
              <a:buNone/>
            </a:pPr>
            <a:r>
              <a:rPr lang="en-US" sz="1800" dirty="0">
                <a:latin typeface="Courier New" pitchFamily="49" charset="0"/>
                <a:cs typeface="Courier New" pitchFamily="49" charset="0"/>
              </a:rPr>
              <a:t>&gt;&gt;&gt; str1 = input('Please Enter the String:')</a:t>
            </a:r>
          </a:p>
          <a:p>
            <a:pPr marL="0" indent="0">
              <a:buNone/>
            </a:pPr>
            <a:r>
              <a:rPr lang="en-US" sz="1800" dirty="0">
                <a:latin typeface="Courier New" pitchFamily="49" charset="0"/>
                <a:cs typeface="Courier New" pitchFamily="49" charset="0"/>
              </a:rPr>
              <a:t>Please Enter the </a:t>
            </a:r>
            <a:r>
              <a:rPr lang="en-US" sz="1800" dirty="0" err="1">
                <a:latin typeface="Courier New" pitchFamily="49" charset="0"/>
                <a:cs typeface="Courier New" pitchFamily="49" charset="0"/>
              </a:rPr>
              <a:t>String:amit</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&gt;&gt;&gt; print(str1)</a:t>
            </a:r>
          </a:p>
          <a:p>
            <a:pPr marL="0" indent="0">
              <a:buNone/>
            </a:pPr>
            <a:r>
              <a:rPr lang="en-US" sz="1800" dirty="0" err="1">
                <a:latin typeface="Courier New" pitchFamily="49" charset="0"/>
                <a:cs typeface="Courier New" pitchFamily="49" charset="0"/>
              </a:rPr>
              <a:t>amit</a:t>
            </a:r>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1452952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91400" cy="990600"/>
          </a:xfrm>
        </p:spPr>
        <p:txBody>
          <a:bodyPr>
            <a:normAutofit fontScale="90000"/>
          </a:bodyPr>
          <a:lstStyle/>
          <a:p>
            <a:r>
              <a:rPr lang="en-US" dirty="0"/>
              <a:t> </a:t>
            </a:r>
            <a:br>
              <a:rPr lang="en-US" dirty="0"/>
            </a:br>
            <a:r>
              <a:rPr lang="en-US" b="1" dirty="0"/>
              <a:t>FORMATTING NUMBER AND STRINGS</a:t>
            </a:r>
          </a:p>
        </p:txBody>
      </p:sp>
      <p:sp>
        <p:nvSpPr>
          <p:cNvPr id="3" name="Content Placeholder 2"/>
          <p:cNvSpPr>
            <a:spLocks noGrp="1"/>
          </p:cNvSpPr>
          <p:nvPr>
            <p:ph sz="quarter" idx="1"/>
          </p:nvPr>
        </p:nvSpPr>
        <p:spPr/>
        <p:txBody>
          <a:bodyPr>
            <a:normAutofit fontScale="40000" lnSpcReduction="20000"/>
          </a:bodyPr>
          <a:lstStyle/>
          <a:p>
            <a:pPr algn="just"/>
            <a:r>
              <a:rPr lang="en-US" sz="3500" dirty="0">
                <a:latin typeface="Courier New" pitchFamily="49" charset="0"/>
                <a:cs typeface="Courier New" pitchFamily="49" charset="0"/>
              </a:rPr>
              <a:t>A formatting string helps make string look presentable to the user for printing. </a:t>
            </a:r>
          </a:p>
          <a:p>
            <a:pPr marL="0" indent="0" algn="just">
              <a:buNone/>
            </a:pPr>
            <a:endParaRPr lang="en-US" sz="3500" dirty="0">
              <a:latin typeface="Courier New" pitchFamily="49" charset="0"/>
              <a:cs typeface="Courier New" pitchFamily="49" charset="0"/>
            </a:endParaRPr>
          </a:p>
          <a:p>
            <a:pPr algn="just"/>
            <a:r>
              <a:rPr lang="en-US" sz="3500" dirty="0">
                <a:latin typeface="Courier New" pitchFamily="49" charset="0"/>
                <a:cs typeface="Courier New" pitchFamily="49" charset="0"/>
              </a:rPr>
              <a:t>A programmer can make use of </a:t>
            </a:r>
            <a:r>
              <a:rPr lang="en-US" sz="3500" b="1" dirty="0">
                <a:latin typeface="Courier New" pitchFamily="49" charset="0"/>
                <a:cs typeface="Courier New" pitchFamily="49" charset="0"/>
              </a:rPr>
              <a:t>format </a:t>
            </a:r>
            <a:r>
              <a:rPr lang="en-US" sz="3500" dirty="0">
                <a:latin typeface="Courier New" pitchFamily="49" charset="0"/>
                <a:cs typeface="Courier New" pitchFamily="49" charset="0"/>
              </a:rPr>
              <a:t>function to return a formatted string. </a:t>
            </a:r>
          </a:p>
          <a:p>
            <a:pPr marL="0" indent="0" algn="just">
              <a:buNone/>
            </a:pPr>
            <a:endParaRPr lang="en-US" sz="2000" b="1" u="sng" dirty="0">
              <a:latin typeface="Courier New" pitchFamily="49" charset="0"/>
              <a:cs typeface="Courier New" pitchFamily="49" charset="0"/>
            </a:endParaRPr>
          </a:p>
          <a:p>
            <a:pPr marL="0" indent="0" algn="just">
              <a:buNone/>
            </a:pPr>
            <a:endParaRPr lang="en-US" sz="2000" b="1" u="sng" dirty="0">
              <a:latin typeface="Courier New" pitchFamily="49" charset="0"/>
              <a:cs typeface="Courier New" pitchFamily="49" charset="0"/>
            </a:endParaRPr>
          </a:p>
          <a:p>
            <a:pPr marL="0" indent="0" algn="just">
              <a:buNone/>
            </a:pPr>
            <a:r>
              <a:rPr lang="en-US" sz="3500" b="1" u="sng" dirty="0">
                <a:latin typeface="Courier New" pitchFamily="49" charset="0"/>
                <a:cs typeface="Courier New" pitchFamily="49" charset="0"/>
              </a:rPr>
              <a:t>Syntax:</a:t>
            </a:r>
          </a:p>
          <a:p>
            <a:pPr marL="0" indent="0" algn="just">
              <a:buNone/>
            </a:pPr>
            <a:r>
              <a:rPr lang="en-US" sz="3500" dirty="0">
                <a:latin typeface="Courier New" pitchFamily="49" charset="0"/>
                <a:cs typeface="Courier New" pitchFamily="49" charset="0"/>
              </a:rPr>
              <a:t>	format(item, format-</a:t>
            </a:r>
            <a:r>
              <a:rPr lang="en-US" sz="3500" dirty="0" err="1">
                <a:latin typeface="Courier New" pitchFamily="49" charset="0"/>
                <a:cs typeface="Courier New" pitchFamily="49" charset="0"/>
              </a:rPr>
              <a:t>specifier</a:t>
            </a:r>
            <a:r>
              <a:rPr lang="en-US" sz="3500" dirty="0">
                <a:latin typeface="Courier New" pitchFamily="49" charset="0"/>
                <a:cs typeface="Courier New" pitchFamily="49" charset="0"/>
              </a:rPr>
              <a:t>)</a:t>
            </a:r>
          </a:p>
          <a:p>
            <a:pPr marL="0" indent="0" algn="just">
              <a:buNone/>
            </a:pPr>
            <a:r>
              <a:rPr lang="en-US" sz="3500" dirty="0">
                <a:latin typeface="Courier New" pitchFamily="49" charset="0"/>
                <a:cs typeface="Courier New" pitchFamily="49" charset="0"/>
              </a:rPr>
              <a:t>Where, </a:t>
            </a:r>
          </a:p>
          <a:p>
            <a:pPr marL="0" indent="0" algn="just">
              <a:buNone/>
            </a:pPr>
            <a:r>
              <a:rPr lang="en-US" sz="3500" dirty="0">
                <a:latin typeface="Courier New" pitchFamily="49" charset="0"/>
                <a:cs typeface="Courier New" pitchFamily="49" charset="0"/>
              </a:rPr>
              <a:t>    - </a:t>
            </a:r>
            <a:r>
              <a:rPr lang="en-US" sz="3500" b="1" dirty="0">
                <a:latin typeface="Courier New" pitchFamily="49" charset="0"/>
                <a:cs typeface="Courier New" pitchFamily="49" charset="0"/>
              </a:rPr>
              <a:t>item</a:t>
            </a:r>
            <a:r>
              <a:rPr lang="en-US" sz="3500" dirty="0">
                <a:latin typeface="Courier New" pitchFamily="49" charset="0"/>
                <a:cs typeface="Courier New" pitchFamily="49" charset="0"/>
              </a:rPr>
              <a:t> is the number or string </a:t>
            </a:r>
          </a:p>
          <a:p>
            <a:pPr marL="0" indent="0" algn="just">
              <a:buNone/>
            </a:pPr>
            <a:r>
              <a:rPr lang="en-US" sz="3500" dirty="0">
                <a:latin typeface="Courier New" pitchFamily="49" charset="0"/>
                <a:cs typeface="Courier New" pitchFamily="49" charset="0"/>
              </a:rPr>
              <a:t>    </a:t>
            </a:r>
            <a:r>
              <a:rPr lang="en-US" sz="3500" b="1" dirty="0">
                <a:latin typeface="Courier New" pitchFamily="49" charset="0"/>
                <a:cs typeface="Courier New" pitchFamily="49" charset="0"/>
              </a:rPr>
              <a:t>- format-</a:t>
            </a:r>
            <a:r>
              <a:rPr lang="en-US" sz="3500" b="1" dirty="0" err="1">
                <a:latin typeface="Courier New" pitchFamily="49" charset="0"/>
                <a:cs typeface="Courier New" pitchFamily="49" charset="0"/>
              </a:rPr>
              <a:t>specifier</a:t>
            </a:r>
            <a:r>
              <a:rPr lang="en-US" sz="3500" b="1" dirty="0">
                <a:latin typeface="Courier New" pitchFamily="49" charset="0"/>
                <a:cs typeface="Courier New" pitchFamily="49" charset="0"/>
              </a:rPr>
              <a:t> </a:t>
            </a:r>
            <a:r>
              <a:rPr lang="en-US" sz="3500" dirty="0">
                <a:latin typeface="Courier New" pitchFamily="49" charset="0"/>
                <a:cs typeface="Courier New" pitchFamily="49" charset="0"/>
              </a:rPr>
              <a:t>is a string that specifies  how the item  is formatted</a:t>
            </a:r>
          </a:p>
          <a:p>
            <a:pPr marL="0" indent="0" algn="just">
              <a:buNone/>
            </a:pPr>
            <a:r>
              <a:rPr lang="en-US" sz="2200" dirty="0">
                <a:latin typeface="Courier New" pitchFamily="49" charset="0"/>
                <a:cs typeface="Courier New" pitchFamily="49" charset="0"/>
              </a:rPr>
              <a:t>  </a:t>
            </a:r>
          </a:p>
          <a:p>
            <a:pPr marL="0" indent="0" algn="just">
              <a:buNone/>
            </a:pPr>
            <a:endParaRPr lang="en-US" sz="2200" b="1" u="sng" dirty="0">
              <a:latin typeface="Courier New" pitchFamily="49" charset="0"/>
              <a:cs typeface="Courier New" pitchFamily="49" charset="0"/>
            </a:endParaRPr>
          </a:p>
          <a:p>
            <a:pPr marL="0" indent="0" algn="just">
              <a:buNone/>
            </a:pPr>
            <a:endParaRPr lang="en-US" sz="2200" b="1" u="sng" dirty="0">
              <a:latin typeface="Courier New" pitchFamily="49" charset="0"/>
              <a:cs typeface="Courier New" pitchFamily="49" charset="0"/>
            </a:endParaRPr>
          </a:p>
          <a:p>
            <a:pPr marL="0" indent="0" algn="just">
              <a:buNone/>
            </a:pPr>
            <a:r>
              <a:rPr lang="en-US" sz="2900" b="1" u="sng" dirty="0">
                <a:latin typeface="Courier New" pitchFamily="49" charset="0"/>
                <a:cs typeface="Courier New" pitchFamily="49" charset="0"/>
              </a:rPr>
              <a:t>Example: </a:t>
            </a:r>
          </a:p>
          <a:p>
            <a:pPr marL="0" indent="0" algn="just">
              <a:buNone/>
            </a:pPr>
            <a:r>
              <a:rPr lang="en-US" sz="2900" dirty="0">
                <a:latin typeface="Courier New" pitchFamily="49" charset="0"/>
                <a:cs typeface="Courier New" pitchFamily="49" charset="0"/>
              </a:rPr>
              <a:t>&gt;&gt;&gt; z= 12.345</a:t>
            </a:r>
          </a:p>
          <a:p>
            <a:pPr marL="0" indent="0" algn="just">
              <a:buNone/>
            </a:pPr>
            <a:r>
              <a:rPr lang="en-US" sz="2900" dirty="0">
                <a:latin typeface="Courier New" pitchFamily="49" charset="0"/>
                <a:cs typeface="Courier New" pitchFamily="49" charset="0"/>
              </a:rPr>
              <a:t>&gt;&gt;&gt; z</a:t>
            </a:r>
          </a:p>
          <a:p>
            <a:pPr marL="0" indent="0" algn="just">
              <a:buNone/>
            </a:pPr>
            <a:r>
              <a:rPr lang="en-US" sz="2900" dirty="0">
                <a:latin typeface="Courier New" pitchFamily="49" charset="0"/>
                <a:cs typeface="Courier New" pitchFamily="49" charset="0"/>
              </a:rPr>
              <a:t>12.345</a:t>
            </a:r>
          </a:p>
          <a:p>
            <a:pPr marL="0" indent="0" algn="just">
              <a:buNone/>
            </a:pPr>
            <a:r>
              <a:rPr lang="en-US" sz="2900" dirty="0">
                <a:latin typeface="Courier New" pitchFamily="49" charset="0"/>
                <a:cs typeface="Courier New" pitchFamily="49" charset="0"/>
              </a:rPr>
              <a:t>&gt;&gt;&gt; format(z,'.2f')</a:t>
            </a:r>
          </a:p>
          <a:p>
            <a:pPr marL="0" indent="0" algn="just">
              <a:buNone/>
            </a:pPr>
            <a:r>
              <a:rPr lang="en-US" sz="2900" dirty="0">
                <a:latin typeface="Courier New" pitchFamily="49" charset="0"/>
                <a:cs typeface="Courier New" pitchFamily="49" charset="0"/>
              </a:rPr>
              <a:t>'12.35'</a:t>
            </a:r>
          </a:p>
          <a:p>
            <a:pPr marL="0" indent="0" algn="just">
              <a:buNone/>
            </a:pP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414656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Python Various inbuilt function</a:t>
            </a:r>
          </a:p>
        </p:txBody>
      </p:sp>
      <p:sp>
        <p:nvSpPr>
          <p:cNvPr id="3" name="Content Placeholder 2"/>
          <p:cNvSpPr>
            <a:spLocks noGrp="1"/>
          </p:cNvSpPr>
          <p:nvPr>
            <p:ph sz="quarter" idx="1"/>
          </p:nvPr>
        </p:nvSpPr>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523817269"/>
              </p:ext>
            </p:extLst>
          </p:nvPr>
        </p:nvGraphicFramePr>
        <p:xfrm>
          <a:off x="533400" y="1295400"/>
          <a:ext cx="8305800" cy="53340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54726">
                <a:tc>
                  <a:txBody>
                    <a:bodyPr/>
                    <a:lstStyle/>
                    <a:p>
                      <a:r>
                        <a:rPr lang="en-US" b="1" dirty="0">
                          <a:latin typeface="Courier New" pitchFamily="49" charset="0"/>
                          <a:cs typeface="Courier New" pitchFamily="49" charset="0"/>
                        </a:rPr>
                        <a:t>Name of Function</a:t>
                      </a:r>
                      <a:r>
                        <a:rPr lang="en-US" b="1" baseline="0" dirty="0">
                          <a:latin typeface="Courier New" pitchFamily="49" charset="0"/>
                          <a:cs typeface="Courier New" pitchFamily="49" charset="0"/>
                        </a:rPr>
                        <a:t> </a:t>
                      </a:r>
                      <a:endParaRPr lang="en-US" b="1" dirty="0">
                        <a:latin typeface="Courier New" pitchFamily="49" charset="0"/>
                        <a:cs typeface="Courier New" pitchFamily="49" charset="0"/>
                      </a:endParaRPr>
                    </a:p>
                  </a:txBody>
                  <a:tcPr/>
                </a:tc>
                <a:tc>
                  <a:txBody>
                    <a:bodyPr/>
                    <a:lstStyle/>
                    <a:p>
                      <a:r>
                        <a:rPr lang="en-US" b="1" dirty="0">
                          <a:latin typeface="Courier New" pitchFamily="49" charset="0"/>
                          <a:cs typeface="Courier New" pitchFamily="49" charset="0"/>
                        </a:rPr>
                        <a:t>Meaning</a:t>
                      </a:r>
                      <a:r>
                        <a:rPr lang="en-US" b="1" baseline="0" dirty="0">
                          <a:latin typeface="Courier New" pitchFamily="49" charset="0"/>
                          <a:cs typeface="Courier New" pitchFamily="49" charset="0"/>
                        </a:rPr>
                        <a:t> </a:t>
                      </a:r>
                      <a:endParaRPr lang="en-US" b="1" dirty="0">
                        <a:latin typeface="Courier New" pitchFamily="49" charset="0"/>
                        <a:cs typeface="Courier New" pitchFamily="49" charset="0"/>
                      </a:endParaRPr>
                    </a:p>
                  </a:txBody>
                  <a:tcPr/>
                </a:tc>
                <a:tc>
                  <a:txBody>
                    <a:bodyPr/>
                    <a:lstStyle/>
                    <a:p>
                      <a:r>
                        <a:rPr lang="en-US" b="1" dirty="0">
                          <a:latin typeface="Courier New" pitchFamily="49" charset="0"/>
                          <a:cs typeface="Courier New" pitchFamily="49" charset="0"/>
                        </a:rPr>
                        <a:t>Example:</a:t>
                      </a:r>
                    </a:p>
                  </a:txBody>
                  <a:tcPr/>
                </a:tc>
                <a:extLst>
                  <a:ext uri="{0D108BD9-81ED-4DB2-BD59-A6C34878D82A}">
                    <a16:rowId xmlns:a16="http://schemas.microsoft.com/office/drawing/2014/main" val="10000"/>
                  </a:ext>
                </a:extLst>
              </a:tr>
              <a:tr h="874666">
                <a:tc>
                  <a:txBody>
                    <a:bodyPr/>
                    <a:lstStyle/>
                    <a:p>
                      <a:r>
                        <a:rPr lang="en-US" dirty="0">
                          <a:latin typeface="Courier New" pitchFamily="49" charset="0"/>
                          <a:cs typeface="Courier New" pitchFamily="49" charset="0"/>
                        </a:rPr>
                        <a:t>max(x1,x2,</a:t>
                      </a:r>
                      <a:r>
                        <a:rPr lang="en-US" baseline="0" dirty="0">
                          <a:latin typeface="Courier New" pitchFamily="49" charset="0"/>
                          <a:cs typeface="Courier New" pitchFamily="49" charset="0"/>
                        </a:rPr>
                        <a:t> x3,…….XN)</a:t>
                      </a:r>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Returns Largest among X1,</a:t>
                      </a:r>
                      <a:r>
                        <a:rPr lang="en-US" baseline="0" dirty="0">
                          <a:latin typeface="Courier New" pitchFamily="49" charset="0"/>
                          <a:cs typeface="Courier New" pitchFamily="49" charset="0"/>
                        </a:rPr>
                        <a:t> X2,…..XN </a:t>
                      </a:r>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&gt;&gt;&gt;max(10,20,30)</a:t>
                      </a:r>
                      <a:r>
                        <a:rPr lang="en-US" baseline="0" dirty="0">
                          <a:latin typeface="Courier New" pitchFamily="49" charset="0"/>
                          <a:cs typeface="Courier New" pitchFamily="49" charset="0"/>
                        </a:rPr>
                        <a:t> </a:t>
                      </a:r>
                    </a:p>
                    <a:p>
                      <a:r>
                        <a:rPr lang="en-US" baseline="0" dirty="0">
                          <a:latin typeface="Courier New" pitchFamily="49" charset="0"/>
                          <a:cs typeface="Courier New" pitchFamily="49" charset="0"/>
                        </a:rPr>
                        <a:t>&gt;&gt;&gt;30</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874666">
                <a:tc>
                  <a:txBody>
                    <a:bodyPr/>
                    <a:lstStyle/>
                    <a:p>
                      <a:r>
                        <a:rPr lang="en-US" dirty="0">
                          <a:latin typeface="Courier New" pitchFamily="49" charset="0"/>
                          <a:cs typeface="Courier New" pitchFamily="49" charset="0"/>
                        </a:rPr>
                        <a:t>min(x1,x2,</a:t>
                      </a:r>
                      <a:r>
                        <a:rPr lang="en-US" baseline="0" dirty="0">
                          <a:latin typeface="Courier New" pitchFamily="49" charset="0"/>
                          <a:cs typeface="Courier New" pitchFamily="49" charset="0"/>
                        </a:rPr>
                        <a:t> x3,…….XN)</a:t>
                      </a:r>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Returns smallest among X1,</a:t>
                      </a:r>
                      <a:r>
                        <a:rPr lang="en-US" baseline="0" dirty="0">
                          <a:latin typeface="Courier New" pitchFamily="49" charset="0"/>
                          <a:cs typeface="Courier New" pitchFamily="49" charset="0"/>
                        </a:rPr>
                        <a:t> X2,…..XN </a:t>
                      </a:r>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&gt;&gt;&gt;min(10,20,30)</a:t>
                      </a:r>
                      <a:r>
                        <a:rPr lang="en-US" baseline="0" dirty="0">
                          <a:latin typeface="Courier New" pitchFamily="49" charset="0"/>
                          <a:cs typeface="Courier New" pitchFamily="49" charset="0"/>
                        </a:rPr>
                        <a:t> </a:t>
                      </a:r>
                    </a:p>
                    <a:p>
                      <a:r>
                        <a:rPr lang="en-US" baseline="0" dirty="0">
                          <a:latin typeface="Courier New" pitchFamily="49" charset="0"/>
                          <a:cs typeface="Courier New" pitchFamily="49" charset="0"/>
                        </a:rPr>
                        <a:t>&gt;&gt;&gt;30</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1072956">
                <a:tc>
                  <a:txBody>
                    <a:bodyPr/>
                    <a:lstStyle/>
                    <a:p>
                      <a:r>
                        <a:rPr lang="en-US" dirty="0">
                          <a:latin typeface="Courier New" pitchFamily="49" charset="0"/>
                          <a:cs typeface="Courier New" pitchFamily="49" charset="0"/>
                        </a:rPr>
                        <a:t>abs(x)</a:t>
                      </a:r>
                    </a:p>
                  </a:txBody>
                  <a:tcPr/>
                </a:tc>
                <a:tc>
                  <a:txBody>
                    <a:bodyPr/>
                    <a:lstStyle/>
                    <a:p>
                      <a:r>
                        <a:rPr lang="en-US" dirty="0">
                          <a:latin typeface="Courier New" pitchFamily="49" charset="0"/>
                          <a:cs typeface="Courier New" pitchFamily="49" charset="0"/>
                        </a:rPr>
                        <a:t>Returns absolute</a:t>
                      </a:r>
                      <a:r>
                        <a:rPr lang="en-US" baseline="0" dirty="0">
                          <a:latin typeface="Courier New" pitchFamily="49" charset="0"/>
                          <a:cs typeface="Courier New" pitchFamily="49" charset="0"/>
                        </a:rPr>
                        <a:t> value of x</a:t>
                      </a:r>
                      <a:endParaRPr lang="en-US" dirty="0">
                        <a:latin typeface="Courier New" pitchFamily="49" charset="0"/>
                        <a:cs typeface="Courier New" pitchFamily="49" charset="0"/>
                      </a:endParaRPr>
                    </a:p>
                  </a:txBody>
                  <a:tcPr/>
                </a:tc>
                <a:tc>
                  <a:txBody>
                    <a:bodyPr/>
                    <a:lstStyle/>
                    <a:p>
                      <a:r>
                        <a:rPr lang="en-US" dirty="0">
                          <a:latin typeface="Courier New" pitchFamily="49" charset="0"/>
                          <a:cs typeface="Courier New" pitchFamily="49" charset="0"/>
                        </a:rPr>
                        <a:t>&gt;&gt;&gt;abs(-10) </a:t>
                      </a:r>
                    </a:p>
                    <a:p>
                      <a:r>
                        <a:rPr lang="en-US" dirty="0">
                          <a:latin typeface="Courier New" pitchFamily="49" charset="0"/>
                          <a:cs typeface="Courier New" pitchFamily="49" charset="0"/>
                        </a:rPr>
                        <a:t>&gt;&gt;&gt;10</a:t>
                      </a:r>
                      <a:r>
                        <a:rPr lang="en-US" baseline="0" dirty="0">
                          <a:latin typeface="Courier New" pitchFamily="49" charset="0"/>
                          <a:cs typeface="Courier New" pitchFamily="49" charset="0"/>
                        </a:rPr>
                        <a:t> </a:t>
                      </a:r>
                    </a:p>
                    <a:p>
                      <a:r>
                        <a:rPr lang="en-US" baseline="0" dirty="0">
                          <a:latin typeface="Courier New" pitchFamily="49" charset="0"/>
                          <a:cs typeface="Courier New" pitchFamily="49" charset="0"/>
                        </a:rPr>
                        <a:t>&gt;&gt;&gt;abs(4)</a:t>
                      </a:r>
                    </a:p>
                    <a:p>
                      <a:r>
                        <a:rPr lang="en-US" baseline="0" dirty="0">
                          <a:latin typeface="Courier New" pitchFamily="49" charset="0"/>
                          <a:cs typeface="Courier New" pitchFamily="49" charset="0"/>
                        </a:rPr>
                        <a:t>4</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577745">
                <a:tc>
                  <a:txBody>
                    <a:bodyPr/>
                    <a:lstStyle/>
                    <a:p>
                      <a:r>
                        <a:rPr lang="en-US" dirty="0" err="1">
                          <a:latin typeface="Courier New" pitchFamily="49" charset="0"/>
                          <a:cs typeface="Courier New" pitchFamily="49" charset="0"/>
                        </a:rPr>
                        <a:t>pow</a:t>
                      </a:r>
                      <a:r>
                        <a:rPr lang="en-US" dirty="0">
                          <a:latin typeface="Courier New" pitchFamily="49" charset="0"/>
                          <a:cs typeface="Courier New" pitchFamily="49" charset="0"/>
                        </a:rPr>
                        <a:t>(X,Y)</a:t>
                      </a:r>
                    </a:p>
                  </a:txBody>
                  <a:tcPr/>
                </a:tc>
                <a:tc>
                  <a:txBody>
                    <a:bodyPr/>
                    <a:lstStyle/>
                    <a:p>
                      <a:r>
                        <a:rPr lang="en-US" dirty="0">
                          <a:latin typeface="Courier New" pitchFamily="49" charset="0"/>
                          <a:cs typeface="Courier New" pitchFamily="49" charset="0"/>
                        </a:rPr>
                        <a:t>Returns</a:t>
                      </a:r>
                      <a:r>
                        <a:rPr lang="en-US" baseline="0" dirty="0">
                          <a:latin typeface="Courier New" pitchFamily="49" charset="0"/>
                          <a:cs typeface="Courier New" pitchFamily="49" charset="0"/>
                        </a:rPr>
                        <a:t> X</a:t>
                      </a:r>
                      <a:r>
                        <a:rPr lang="en-US" baseline="30000" dirty="0">
                          <a:latin typeface="Courier New" pitchFamily="49" charset="0"/>
                          <a:cs typeface="Courier New" pitchFamily="49" charset="0"/>
                        </a:rPr>
                        <a:t>Y</a:t>
                      </a:r>
                    </a:p>
                  </a:txBody>
                  <a:tcPr/>
                </a:tc>
                <a:tc>
                  <a:txBody>
                    <a:bodyPr/>
                    <a:lstStyle/>
                    <a:p>
                      <a:r>
                        <a:rPr lang="en-US" dirty="0">
                          <a:latin typeface="Courier New" pitchFamily="49" charset="0"/>
                          <a:cs typeface="Courier New" pitchFamily="49" charset="0"/>
                        </a:rPr>
                        <a:t>&gt;&gt;&gt;</a:t>
                      </a:r>
                      <a:r>
                        <a:rPr lang="en-US" dirty="0" err="1">
                          <a:latin typeface="Courier New" pitchFamily="49" charset="0"/>
                          <a:cs typeface="Courier New" pitchFamily="49" charset="0"/>
                        </a:rPr>
                        <a:t>pow</a:t>
                      </a:r>
                      <a:r>
                        <a:rPr lang="en-US" dirty="0">
                          <a:latin typeface="Courier New" pitchFamily="49" charset="0"/>
                          <a:cs typeface="Courier New" pitchFamily="49" charset="0"/>
                        </a:rPr>
                        <a:t>(2,3)</a:t>
                      </a:r>
                    </a:p>
                    <a:p>
                      <a:r>
                        <a:rPr lang="en-US" dirty="0">
                          <a:latin typeface="Courier New" pitchFamily="49" charset="0"/>
                          <a:cs typeface="Courier New" pitchFamily="49" charset="0"/>
                        </a:rPr>
                        <a:t>8</a:t>
                      </a:r>
                      <a:r>
                        <a:rPr lang="en-US" baseline="0" dirty="0">
                          <a:latin typeface="Courier New" pitchFamily="49" charset="0"/>
                          <a:cs typeface="Courier New" pitchFamily="49" charset="0"/>
                        </a:rPr>
                        <a:t> </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r h="1183002">
                <a:tc>
                  <a:txBody>
                    <a:bodyPr/>
                    <a:lstStyle/>
                    <a:p>
                      <a:r>
                        <a:rPr lang="en-US" sz="1600" dirty="0">
                          <a:latin typeface="Courier New" pitchFamily="49" charset="0"/>
                          <a:cs typeface="Courier New" pitchFamily="49" charset="0"/>
                        </a:rPr>
                        <a:t>Round(x)</a:t>
                      </a:r>
                    </a:p>
                  </a:txBody>
                  <a:tcPr/>
                </a:tc>
                <a:tc>
                  <a:txBody>
                    <a:bodyPr/>
                    <a:lstStyle/>
                    <a:p>
                      <a:r>
                        <a:rPr lang="en-US" sz="1600" dirty="0">
                          <a:latin typeface="Courier New" pitchFamily="49" charset="0"/>
                          <a:cs typeface="Courier New" pitchFamily="49" charset="0"/>
                        </a:rPr>
                        <a:t>Return </a:t>
                      </a:r>
                      <a:r>
                        <a:rPr lang="en-US" sz="1600" baseline="0" dirty="0">
                          <a:latin typeface="Courier New" pitchFamily="49" charset="0"/>
                          <a:cs typeface="Courier New" pitchFamily="49" charset="0"/>
                        </a:rPr>
                        <a:t>  the value nearest to the value of x</a:t>
                      </a:r>
                      <a:endParaRPr lang="en-US" sz="1600" dirty="0">
                        <a:latin typeface="Courier New" pitchFamily="49" charset="0"/>
                        <a:cs typeface="Courier New" pitchFamily="49" charset="0"/>
                      </a:endParaRPr>
                    </a:p>
                  </a:txBody>
                  <a:tcPr/>
                </a:tc>
                <a:tc>
                  <a:txBody>
                    <a:bodyPr/>
                    <a:lstStyle/>
                    <a:p>
                      <a:r>
                        <a:rPr lang="en-US" sz="1600" dirty="0">
                          <a:latin typeface="Courier New" pitchFamily="49" charset="0"/>
                          <a:cs typeface="Courier New" pitchFamily="49" charset="0"/>
                        </a:rPr>
                        <a:t>&gt;&gt;&gt; round(10.23)</a:t>
                      </a:r>
                    </a:p>
                    <a:p>
                      <a:r>
                        <a:rPr lang="en-US" sz="1600" dirty="0">
                          <a:latin typeface="Courier New" pitchFamily="49" charset="0"/>
                          <a:cs typeface="Courier New" pitchFamily="49" charset="0"/>
                        </a:rPr>
                        <a:t>10</a:t>
                      </a:r>
                    </a:p>
                    <a:p>
                      <a:r>
                        <a:rPr lang="en-US" sz="1600" dirty="0">
                          <a:latin typeface="Courier New" pitchFamily="49" charset="0"/>
                          <a:cs typeface="Courier New" pitchFamily="49" charset="0"/>
                        </a:rPr>
                        <a:t>&gt;&gt;&gt; round(10.90)</a:t>
                      </a:r>
                    </a:p>
                    <a:p>
                      <a:r>
                        <a:rPr lang="en-US" sz="1600" dirty="0">
                          <a:latin typeface="Courier New" pitchFamily="49" charset="0"/>
                          <a:cs typeface="Courier New" pitchFamily="49" charset="0"/>
                        </a:rPr>
                        <a:t>11</a:t>
                      </a:r>
                    </a:p>
                    <a:p>
                      <a:endParaRPr lang="en-US" sz="1600" dirty="0">
                        <a:latin typeface="Courier New" pitchFamily="49" charset="0"/>
                        <a:cs typeface="Courier New" pitchFamily="49"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56315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841</Words>
  <Application>Microsoft Office PowerPoint</Application>
  <PresentationFormat>On-screen Show (4:3)</PresentationFormat>
  <Paragraphs>183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 Unicode MS</vt:lpstr>
      <vt:lpstr>Bookman Old Style</vt:lpstr>
      <vt:lpstr>Courier New</vt:lpstr>
      <vt:lpstr>Gill Sans MT</vt:lpstr>
      <vt:lpstr>Palatino Linotype</vt:lpstr>
      <vt:lpstr>Wingdings</vt:lpstr>
      <vt:lpstr>Wingdings 3</vt:lpstr>
      <vt:lpstr>Origin</vt:lpstr>
      <vt:lpstr>PowerPoint Presentation</vt:lpstr>
      <vt:lpstr>Tokens in Python </vt:lpstr>
      <vt:lpstr> Python Core Types (Data Types)</vt:lpstr>
      <vt:lpstr>The Print() Function </vt:lpstr>
      <vt:lpstr>Assigning Values to a Variable </vt:lpstr>
      <vt:lpstr>Multiple Assignments </vt:lpstr>
      <vt:lpstr>The input() function </vt:lpstr>
      <vt:lpstr>  FORMATTING NUMBER AND STRINGS</vt:lpstr>
      <vt:lpstr> Python Various inbuilt function</vt:lpstr>
      <vt:lpstr> List of Function under math Module</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Bisht, Naveenta</cp:lastModifiedBy>
  <cp:revision>23</cp:revision>
  <dcterms:created xsi:type="dcterms:W3CDTF">2017-12-19T07:27:18Z</dcterms:created>
  <dcterms:modified xsi:type="dcterms:W3CDTF">2018-01-19T12:07:34Z</dcterms:modified>
</cp:coreProperties>
</file>