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9" r:id="rId2"/>
    <p:sldId id="257" r:id="rId3"/>
    <p:sldId id="258" r:id="rId4"/>
    <p:sldId id="261" r:id="rId5"/>
    <p:sldId id="262" r:id="rId6"/>
    <p:sldId id="263" r:id="rId7"/>
    <p:sldId id="264" r:id="rId8"/>
    <p:sldId id="259" r:id="rId9"/>
    <p:sldId id="260"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FB2B06F9-6F38-4D1E-82EB-20219CE10F01}" type="datetimeFigureOut">
              <a:rPr lang="en-US" smtClean="0"/>
              <a:t>1/19/2018</a:t>
            </a:fld>
            <a:endParaRPr lang="en-US"/>
          </a:p>
        </p:txBody>
      </p:sp>
      <p:sp>
        <p:nvSpPr>
          <p:cNvPr id="17" name="Footer Placeholder 16"/>
          <p:cNvSpPr>
            <a:spLocks noGrp="1"/>
          </p:cNvSpPr>
          <p:nvPr>
            <p:ph type="ftr" sz="quarter" idx="11"/>
          </p:nvPr>
        </p:nvSpPr>
        <p:spPr>
          <a:xfrm>
            <a:off x="2898648" y="6355080"/>
            <a:ext cx="3474720" cy="365760"/>
          </a:xfrm>
        </p:spPr>
        <p:txBody>
          <a:bodyPr/>
          <a:lstStyle/>
          <a:p>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F5FE4E7F-6562-4C6F-A20C-1DCA8AAEF46B}" type="slidenum">
              <a:rPr lang="en-US" smtClean="0"/>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B2B06F9-6F38-4D1E-82EB-20219CE10F01}" type="datetimeFigureOut">
              <a:rPr lang="en-US" smtClean="0"/>
              <a:t>1/19/2018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FE4E7F-6562-4C6F-A20C-1DCA8AAEF46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B2B06F9-6F38-4D1E-82EB-20219CE10F01}" type="datetimeFigureOut">
              <a:rPr lang="en-US" smtClean="0"/>
              <a:t>1/19/2018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FE4E7F-6562-4C6F-A20C-1DCA8AAEF46B}" type="slidenum">
              <a:rPr lang="en-US" smtClean="0"/>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8749028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FB2B06F9-6F38-4D1E-82EB-20219CE10F01}" type="datetimeFigureOut">
              <a:rPr lang="en-US" smtClean="0"/>
              <a:t>1/19/2018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FE4E7F-6562-4C6F-A20C-1DCA8AAEF46B}" type="slidenum">
              <a:rPr lang="en-US" smtClean="0"/>
              <a:t>‹#›</a:t>
            </a:fld>
            <a:endParaRPr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FB2B06F9-6F38-4D1E-82EB-20219CE10F01}" type="datetimeFigureOut">
              <a:rPr lang="en-US" smtClean="0"/>
              <a:t>1/19/2018</a:t>
            </a:fld>
            <a:endParaRPr lang="en-US"/>
          </a:p>
        </p:txBody>
      </p:sp>
      <p:sp>
        <p:nvSpPr>
          <p:cNvPr id="5" name="Footer Placeholder 4"/>
          <p:cNvSpPr>
            <a:spLocks noGrp="1"/>
          </p:cNvSpPr>
          <p:nvPr>
            <p:ph type="ftr" sz="quarter" idx="11"/>
          </p:nvPr>
        </p:nvSpPr>
        <p:spPr>
          <a:xfrm>
            <a:off x="2898648" y="6355080"/>
            <a:ext cx="3474720" cy="365760"/>
          </a:xfrm>
        </p:spPr>
        <p:txBody>
          <a:bodyPr/>
          <a:lstStyle/>
          <a:p>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F5FE4E7F-6562-4C6F-A20C-1DCA8AAEF46B}" type="slidenum">
              <a:rPr lang="en-US" smtClean="0"/>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FB2B06F9-6F38-4D1E-82EB-20219CE10F01}" type="datetimeFigureOut">
              <a:rPr lang="en-US" smtClean="0"/>
              <a:t>1/19/2018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FE4E7F-6562-4C6F-A20C-1DCA8AAEF46B}" type="slidenum">
              <a:rPr lang="en-US" smtClean="0"/>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FB2B06F9-6F38-4D1E-82EB-20219CE10F01}" type="datetimeFigureOut">
              <a:rPr lang="en-US" smtClean="0"/>
              <a:t>1/19/2018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5FE4E7F-6562-4C6F-A20C-1DCA8AAEF46B}" type="slidenum">
              <a:rPr lang="en-US" smtClean="0"/>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FB2B06F9-6F38-4D1E-82EB-20219CE10F01}" type="datetimeFigureOut">
              <a:rPr lang="en-US" smtClean="0"/>
              <a:t>1/19/2018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5FE4E7F-6562-4C6F-A20C-1DCA8AAEF46B}" type="slidenum">
              <a:rPr lang="en-US" smtClean="0"/>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2B06F9-6F38-4D1E-82EB-20219CE10F01}" type="datetimeFigureOut">
              <a:rPr lang="en-US" smtClean="0"/>
              <a:t>1/19/2018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5FE4E7F-6562-4C6F-A20C-1DCA8AAEF46B}" type="slidenum">
              <a:rPr lang="en-US" smtClean="0"/>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FB2B06F9-6F38-4D1E-82EB-20219CE10F01}" type="datetimeFigureOut">
              <a:rPr lang="en-US" smtClean="0"/>
              <a:t>1/19/2018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FE4E7F-6562-4C6F-A20C-1DCA8AAEF46B}" type="slidenum">
              <a:rPr lang="en-US" smtClean="0"/>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FB2B06F9-6F38-4D1E-82EB-20219CE10F01}" type="datetimeFigureOut">
              <a:rPr lang="en-US" smtClean="0"/>
              <a:t>1/19/2018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FE4E7F-6562-4C6F-A20C-1DCA8AAEF46B}" type="slidenum">
              <a:rPr lang="en-US" smtClean="0"/>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FB2B06F9-6F38-4D1E-82EB-20219CE10F01}" type="datetimeFigureOut">
              <a:rPr lang="en-US" smtClean="0"/>
              <a:t>1/19/2018</a:t>
            </a:fld>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F5FE4E7F-6562-4C6F-A20C-1DCA8AAEF46B}" type="slidenum">
              <a:rPr lang="en-US" smtClean="0"/>
              <a:t>‹#›</a:t>
            </a:fld>
            <a:endParaRPr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pic>
        <p:nvPicPr>
          <p:cNvPr id="11" name="Picture 10"/>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7772400" y="228328"/>
            <a:ext cx="719328" cy="719328"/>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18"/>
          <p:cNvSpPr txBox="1">
            <a:spLocks noChangeArrowheads="1"/>
          </p:cNvSpPr>
          <p:nvPr/>
        </p:nvSpPr>
        <p:spPr bwMode="auto">
          <a:xfrm>
            <a:off x="1600200" y="5410200"/>
            <a:ext cx="6019800" cy="239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marL="0" marR="0" lvl="0" indent="0" algn="ctr" defTabSz="914400" eaLnBrk="1" fontAlgn="auto" latinLnBrk="0" hangingPunct="1">
              <a:lnSpc>
                <a:spcPct val="80000"/>
              </a:lnSpc>
              <a:spcBef>
                <a:spcPct val="75000"/>
              </a:spcBef>
              <a:spcAft>
                <a:spcPts val="0"/>
              </a:spcAft>
              <a:buClrTx/>
              <a:buSzTx/>
              <a:buFontTx/>
              <a:buNone/>
              <a:tabLst/>
              <a:defRPr/>
            </a:pPr>
            <a:r>
              <a:rPr kumimoji="0" lang="en-US" altLang="en-US" sz="1200" b="0" i="0" u="none" strike="noStrike" kern="0" cap="none" spc="0" normalizeH="0" baseline="0" noProof="0" dirty="0">
                <a:ln>
                  <a:noFill/>
                </a:ln>
                <a:solidFill>
                  <a:schemeClr val="tx1"/>
                </a:solidFill>
                <a:effectLst/>
                <a:uLnTx/>
                <a:uFillTx/>
                <a:latin typeface="Palatino Linotype" panose="02040502050505030304" pitchFamily="18" charset="0"/>
                <a:ea typeface="Arial Unicode MS" pitchFamily="34" charset="-128"/>
              </a:rPr>
              <a:t>Copyright © 2018  McGraw Hill Education,  All Rights Reserved.</a:t>
            </a:r>
          </a:p>
        </p:txBody>
      </p:sp>
      <p:sp>
        <p:nvSpPr>
          <p:cNvPr id="6" name="Title 1"/>
          <p:cNvSpPr txBox="1">
            <a:spLocks/>
          </p:cNvSpPr>
          <p:nvPr/>
        </p:nvSpPr>
        <p:spPr bwMode="auto">
          <a:xfrm>
            <a:off x="304800" y="66432"/>
            <a:ext cx="754380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45720" rIns="45720" anchor="ctr">
            <a:spAutoFit/>
          </a:bodyPr>
          <a:lstStyle>
            <a:lvl1pPr algn="ctr" rtl="0" eaLnBrk="0" fontAlgn="base" hangingPunct="0">
              <a:spcBef>
                <a:spcPct val="0"/>
              </a:spcBef>
              <a:spcAft>
                <a:spcPct val="0"/>
              </a:spcAft>
              <a:defRPr sz="4000" kern="1200">
                <a:solidFill>
                  <a:schemeClr val="accent1"/>
                </a:solidFill>
                <a:latin typeface="+mj-lt"/>
                <a:ea typeface="+mj-ea"/>
                <a:cs typeface="+mj-cs"/>
              </a:defRPr>
            </a:lvl1pPr>
            <a:lvl2pPr algn="ctr" rtl="0" eaLnBrk="0" fontAlgn="base" hangingPunct="0">
              <a:spcBef>
                <a:spcPct val="0"/>
              </a:spcBef>
              <a:spcAft>
                <a:spcPct val="0"/>
              </a:spcAft>
              <a:defRPr sz="4000">
                <a:solidFill>
                  <a:schemeClr val="accent1"/>
                </a:solidFill>
                <a:latin typeface="Franklin Gothic Book"/>
              </a:defRPr>
            </a:lvl2pPr>
            <a:lvl3pPr algn="ctr" rtl="0" eaLnBrk="0" fontAlgn="base" hangingPunct="0">
              <a:spcBef>
                <a:spcPct val="0"/>
              </a:spcBef>
              <a:spcAft>
                <a:spcPct val="0"/>
              </a:spcAft>
              <a:defRPr sz="4000">
                <a:solidFill>
                  <a:schemeClr val="accent1"/>
                </a:solidFill>
                <a:latin typeface="Franklin Gothic Book"/>
              </a:defRPr>
            </a:lvl3pPr>
            <a:lvl4pPr algn="ctr" rtl="0" eaLnBrk="0" fontAlgn="base" hangingPunct="0">
              <a:spcBef>
                <a:spcPct val="0"/>
              </a:spcBef>
              <a:spcAft>
                <a:spcPct val="0"/>
              </a:spcAft>
              <a:defRPr sz="4000">
                <a:solidFill>
                  <a:schemeClr val="accent1"/>
                </a:solidFill>
                <a:latin typeface="Franklin Gothic Book"/>
              </a:defRPr>
            </a:lvl4pPr>
            <a:lvl5pPr algn="ctr" rtl="0" eaLnBrk="0" fontAlgn="base" hangingPunct="0">
              <a:spcBef>
                <a:spcPct val="0"/>
              </a:spcBef>
              <a:spcAft>
                <a:spcPct val="0"/>
              </a:spcAft>
              <a:defRPr sz="4000">
                <a:solidFill>
                  <a:schemeClr val="accent1"/>
                </a:solidFill>
                <a:latin typeface="Franklin Gothic Book"/>
              </a:defRPr>
            </a:lvl5pPr>
            <a:lvl6pPr marL="457200" algn="ctr" rtl="0" fontAlgn="base">
              <a:spcBef>
                <a:spcPct val="0"/>
              </a:spcBef>
              <a:spcAft>
                <a:spcPct val="0"/>
              </a:spcAft>
              <a:defRPr sz="4000">
                <a:solidFill>
                  <a:schemeClr val="accent1"/>
                </a:solidFill>
                <a:latin typeface="Franklin Gothic Book"/>
              </a:defRPr>
            </a:lvl6pPr>
            <a:lvl7pPr marL="914400" algn="ctr" rtl="0" fontAlgn="base">
              <a:spcBef>
                <a:spcPct val="0"/>
              </a:spcBef>
              <a:spcAft>
                <a:spcPct val="0"/>
              </a:spcAft>
              <a:defRPr sz="4000">
                <a:solidFill>
                  <a:schemeClr val="accent1"/>
                </a:solidFill>
                <a:latin typeface="Franklin Gothic Book"/>
              </a:defRPr>
            </a:lvl7pPr>
            <a:lvl8pPr marL="1371600" algn="ctr" rtl="0" fontAlgn="base">
              <a:spcBef>
                <a:spcPct val="0"/>
              </a:spcBef>
              <a:spcAft>
                <a:spcPct val="0"/>
              </a:spcAft>
              <a:defRPr sz="4000">
                <a:solidFill>
                  <a:schemeClr val="accent1"/>
                </a:solidFill>
                <a:latin typeface="Franklin Gothic Book"/>
              </a:defRPr>
            </a:lvl8pPr>
            <a:lvl9pPr marL="1828800" algn="ctr" rtl="0" fontAlgn="base">
              <a:spcBef>
                <a:spcPct val="0"/>
              </a:spcBef>
              <a:spcAft>
                <a:spcPct val="0"/>
              </a:spcAft>
              <a:defRPr sz="4000">
                <a:solidFill>
                  <a:schemeClr val="accent1"/>
                </a:solidFill>
                <a:latin typeface="Franklin Gothic Book"/>
              </a:defRPr>
            </a:lvl9pPr>
          </a:lstStyle>
          <a:p>
            <a:pPr lvl="0" eaLnBrk="1" fontAlgn="auto" hangingPunct="1">
              <a:spcAft>
                <a:spcPts val="0"/>
              </a:spcAft>
              <a:defRPr/>
            </a:pPr>
            <a:r>
              <a:rPr lang="en-US" sz="3200" b="1" cap="all" dirty="0">
                <a:ln w="0"/>
                <a:solidFill>
                  <a:schemeClr val="accent5"/>
                </a:solidFill>
                <a:effectLst>
                  <a:outerShdw blurRad="38100" dist="38100" dir="2700000" algn="tl">
                    <a:srgbClr val="000000">
                      <a:alpha val="43137"/>
                    </a:srgbClr>
                  </a:outerShdw>
                  <a:reflection blurRad="12700" stA="50000" endPos="50000" dist="5000" dir="5400000" sy="-100000" rotWithShape="0"/>
                </a:effectLst>
              </a:rPr>
              <a:t>Programming and problem solving with python</a:t>
            </a:r>
          </a:p>
        </p:txBody>
      </p:sp>
      <p:sp>
        <p:nvSpPr>
          <p:cNvPr id="8" name="Rectangle 7"/>
          <p:cNvSpPr/>
          <p:nvPr/>
        </p:nvSpPr>
        <p:spPr>
          <a:xfrm>
            <a:off x="3276600" y="2400072"/>
            <a:ext cx="5715000" cy="1569660"/>
          </a:xfrm>
          <a:prstGeom prst="rect">
            <a:avLst/>
          </a:prstGeom>
        </p:spPr>
        <p:txBody>
          <a:bodyPr wrap="square">
            <a:spAutoFit/>
          </a:bodyPr>
          <a:lstStyle/>
          <a:p>
            <a:r>
              <a:rPr lang="en-US" sz="3200" b="1" cap="all" dirty="0">
                <a:ln w="0"/>
                <a:solidFill>
                  <a:schemeClr val="accent5"/>
                </a:solidFill>
                <a:effectLst>
                  <a:outerShdw blurRad="38100" dist="38100" dir="2700000" algn="tl">
                    <a:srgbClr val="000000">
                      <a:alpha val="43137"/>
                    </a:srgbClr>
                  </a:outerShdw>
                  <a:reflection blurRad="12700" stA="50000" endPos="50000" dist="5000" dir="5400000" sy="-100000" rotWithShape="0"/>
                </a:effectLst>
                <a:latin typeface="+mj-lt"/>
                <a:ea typeface="+mj-ea"/>
                <a:cs typeface="+mj-cs"/>
              </a:rPr>
              <a:t>Chapter 3</a:t>
            </a:r>
          </a:p>
          <a:p>
            <a:r>
              <a:rPr lang="en-US" sz="3200" b="1" cap="all" dirty="0">
                <a:ln w="0"/>
                <a:solidFill>
                  <a:schemeClr val="accent5"/>
                </a:solidFill>
                <a:effectLst>
                  <a:outerShdw blurRad="38100" dist="38100" dir="2700000" algn="tl">
                    <a:srgbClr val="000000">
                      <a:alpha val="43137"/>
                    </a:srgbClr>
                  </a:outerShdw>
                  <a:reflection blurRad="12700" stA="50000" endPos="50000" dist="5000" dir="5400000" sy="-100000" rotWithShape="0"/>
                </a:effectLst>
                <a:latin typeface="+mj-lt"/>
                <a:ea typeface="+mj-ea"/>
                <a:cs typeface="+mj-cs"/>
              </a:rPr>
              <a:t>Operators and Expressions</a:t>
            </a:r>
          </a:p>
        </p:txBody>
      </p:sp>
      <p:sp>
        <p:nvSpPr>
          <p:cNvPr id="7" name="Text Box 13"/>
          <p:cNvSpPr txBox="1">
            <a:spLocks noChangeArrowheads="1"/>
          </p:cNvSpPr>
          <p:nvPr/>
        </p:nvSpPr>
        <p:spPr bwMode="auto">
          <a:xfrm>
            <a:off x="152400" y="5751512"/>
            <a:ext cx="8839200" cy="507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rgbClr val="0BD0D9"/>
              </a:buClr>
              <a:buSzPct val="95000"/>
              <a:buFont typeface="Wingdings 2" pitchFamily="18" charset="2"/>
              <a:buChar char=""/>
              <a:defRPr sz="26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buChar char=""/>
              <a:defRPr sz="24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buChar char=""/>
              <a:defRPr sz="21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buChar char=""/>
              <a:defRPr sz="2000">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buChar char=""/>
              <a:defRPr sz="2000">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buChar char=""/>
              <a:defRPr sz="2000">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buChar char=""/>
              <a:defRPr sz="2000">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buChar char=""/>
              <a:defRPr sz="2000">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buChar char=""/>
              <a:defRPr sz="2000">
                <a:solidFill>
                  <a:schemeClr val="tx1"/>
                </a:solidFill>
                <a:latin typeface="Constantia" pitchFamily="18" charset="0"/>
              </a:defRPr>
            </a:lvl9pPr>
          </a:lstStyle>
          <a:p>
            <a:pPr marL="0" marR="0" lvl="0" indent="0" algn="just" defTabSz="914400" eaLnBrk="0" fontAlgn="auto" latinLnBrk="0" hangingPunct="0">
              <a:lnSpc>
                <a:spcPct val="100000"/>
              </a:lnSpc>
              <a:spcBef>
                <a:spcPct val="50000"/>
              </a:spcBef>
              <a:spcAft>
                <a:spcPts val="0"/>
              </a:spcAft>
              <a:buClrTx/>
              <a:buSzTx/>
              <a:buFontTx/>
              <a:buNone/>
              <a:tabLst/>
              <a:defRPr/>
            </a:pPr>
            <a:r>
              <a:rPr kumimoji="0" lang="en-US" altLang="en-US" sz="900" b="0" i="0" u="none" strike="noStrike" kern="0" cap="none" spc="0" normalizeH="0" baseline="0" noProof="0" dirty="0">
                <a:ln>
                  <a:noFill/>
                </a:ln>
                <a:solidFill>
                  <a:schemeClr val="tx1"/>
                </a:solidFill>
                <a:effectLst/>
                <a:uLnTx/>
                <a:uFillTx/>
                <a:latin typeface="+mn-lt"/>
              </a:rPr>
              <a:t>PROPRIETARY MATERIAL ©  2018   The McGraw Hill Education, Inc. All rights reserved. No part of this PowerPoint slide  may be displayed, reproduced or distributed in any form or by any means, without the prior written permission of the publisher, or used beyond the limited distribution to teachers and educators permitted by McGraw Hill for their individual </a:t>
            </a:r>
            <a:r>
              <a:rPr kumimoji="0" lang="en-US" altLang="en-US" sz="900" b="0" i="0" u="none" strike="noStrike" kern="0" cap="none" spc="0" normalizeH="0" baseline="0" noProof="0" dirty="0">
                <a:ln>
                  <a:noFill/>
                </a:ln>
                <a:solidFill>
                  <a:schemeClr val="tx1"/>
                </a:solidFill>
                <a:effectLst/>
                <a:uLnTx/>
                <a:uFillTx/>
                <a:latin typeface="Palatino Linotype" pitchFamily="18" charset="0"/>
              </a:rPr>
              <a:t>course preparation. If you are a student using this PowerPoint slide, you are using it without permission. </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2188066"/>
            <a:ext cx="2399489" cy="2819400"/>
          </a:xfrm>
          <a:prstGeom prst="rect">
            <a:avLst/>
          </a:prstGeom>
        </p:spPr>
      </p:pic>
    </p:spTree>
    <p:extLst>
      <p:ext uri="{BB962C8B-B14F-4D97-AF65-F5344CB8AC3E}">
        <p14:creationId xmlns:p14="http://schemas.microsoft.com/office/powerpoint/2010/main" val="30381729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b="1" dirty="0">
                <a:solidFill>
                  <a:schemeClr val="tx1"/>
                </a:solidFill>
                <a:latin typeface="Courier New" pitchFamily="49" charset="0"/>
                <a:cs typeface="Courier New" pitchFamily="49" charset="0"/>
              </a:rPr>
              <a:t>Bitwise Operators</a:t>
            </a:r>
          </a:p>
        </p:txBody>
      </p:sp>
      <p:sp>
        <p:nvSpPr>
          <p:cNvPr id="3" name="Content Placeholder 2"/>
          <p:cNvSpPr>
            <a:spLocks noGrp="1"/>
          </p:cNvSpPr>
          <p:nvPr>
            <p:ph sz="quarter" idx="1"/>
          </p:nvPr>
        </p:nvSpPr>
        <p:spPr/>
        <p:txBody>
          <a:bodyPr/>
          <a:lstStyle/>
          <a:p>
            <a:pPr algn="just"/>
            <a:r>
              <a:rPr lang="en-US" sz="2000" dirty="0">
                <a:latin typeface="Courier New" pitchFamily="49" charset="0"/>
                <a:cs typeface="Courier New" pitchFamily="49" charset="0"/>
              </a:rPr>
              <a:t>Python has six bitwise operators.   </a:t>
            </a:r>
          </a:p>
          <a:p>
            <a:pPr algn="just"/>
            <a:r>
              <a:rPr lang="en-US" sz="2000" dirty="0">
                <a:latin typeface="Courier New" pitchFamily="49" charset="0"/>
                <a:cs typeface="Courier New" pitchFamily="49" charset="0"/>
              </a:rPr>
              <a:t>Python support bitwise operator for bit wise manipulation.   </a:t>
            </a:r>
          </a:p>
          <a:p>
            <a:pPr algn="just"/>
            <a:r>
              <a:rPr lang="en-US" sz="2000" dirty="0">
                <a:latin typeface="Courier New" pitchFamily="49" charset="0"/>
                <a:cs typeface="Courier New" pitchFamily="49" charset="0"/>
              </a:rPr>
              <a:t>It allows the programmer to access and manipulate individual bits within a piece of data. </a:t>
            </a:r>
          </a:p>
          <a:p>
            <a:r>
              <a:rPr lang="en-US" sz="2000" dirty="0">
                <a:latin typeface="Courier New" pitchFamily="49" charset="0"/>
                <a:cs typeface="Courier New" pitchFamily="49" charset="0"/>
              </a:rPr>
              <a:t>Following are the six bitwise operators supported by        </a:t>
            </a:r>
          </a:p>
          <a:p>
            <a:pPr marL="0" indent="0">
              <a:buNone/>
            </a:pPr>
            <a:r>
              <a:rPr lang="en-US" dirty="0"/>
              <a:t>         </a:t>
            </a:r>
          </a:p>
          <a:p>
            <a:pPr marL="0" indent="0">
              <a:buNone/>
            </a:pPr>
            <a:r>
              <a:rPr lang="en-US" dirty="0"/>
              <a:t> </a:t>
            </a:r>
          </a:p>
          <a:p>
            <a:pPr marL="0" indent="0">
              <a:buNone/>
            </a:pPr>
            <a:endParaRPr lang="en-US" dirty="0"/>
          </a:p>
          <a:p>
            <a:pPr marL="0" indent="0">
              <a:buNone/>
            </a:pPr>
            <a:r>
              <a:rPr lang="en-US" dirty="0"/>
              <a:t>  </a:t>
            </a:r>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063441097"/>
              </p:ext>
            </p:extLst>
          </p:nvPr>
        </p:nvGraphicFramePr>
        <p:xfrm>
          <a:off x="1752600" y="3733800"/>
          <a:ext cx="5765800" cy="2468880"/>
        </p:xfrm>
        <a:graphic>
          <a:graphicData uri="http://schemas.openxmlformats.org/drawingml/2006/table">
            <a:tbl>
              <a:tblPr firstRow="1" firstCol="1" bandRow="1">
                <a:tableStyleId>{5940675A-B579-460E-94D1-54222C63F5DA}</a:tableStyleId>
              </a:tblPr>
              <a:tblGrid>
                <a:gridCol w="2882900">
                  <a:extLst>
                    <a:ext uri="{9D8B030D-6E8A-4147-A177-3AD203B41FA5}">
                      <a16:colId xmlns:a16="http://schemas.microsoft.com/office/drawing/2014/main" val="20000"/>
                    </a:ext>
                  </a:extLst>
                </a:gridCol>
                <a:gridCol w="2882900">
                  <a:extLst>
                    <a:ext uri="{9D8B030D-6E8A-4147-A177-3AD203B41FA5}">
                      <a16:colId xmlns:a16="http://schemas.microsoft.com/office/drawing/2014/main" val="20001"/>
                    </a:ext>
                  </a:extLst>
                </a:gridCol>
              </a:tblGrid>
              <a:tr h="48483">
                <a:tc>
                  <a:txBody>
                    <a:bodyPr/>
                    <a:lstStyle/>
                    <a:p>
                      <a:pPr marL="457200" algn="ctr">
                        <a:lnSpc>
                          <a:spcPct val="150000"/>
                        </a:lnSpc>
                        <a:spcBef>
                          <a:spcPts val="0"/>
                        </a:spcBef>
                        <a:spcAft>
                          <a:spcPts val="0"/>
                        </a:spcAft>
                      </a:pPr>
                      <a:r>
                        <a:rPr lang="en-US" sz="1800" dirty="0">
                          <a:effectLst/>
                          <a:latin typeface="Courier New" pitchFamily="49" charset="0"/>
                          <a:cs typeface="Courier New" pitchFamily="49" charset="0"/>
                        </a:rPr>
                        <a:t>&amp;</a:t>
                      </a:r>
                      <a:endParaRPr lang="en-US" sz="1800" dirty="0">
                        <a:solidFill>
                          <a:srgbClr val="000000"/>
                        </a:solidFill>
                        <a:effectLst/>
                        <a:latin typeface="Courier New" pitchFamily="49" charset="0"/>
                        <a:ea typeface="Calibri"/>
                        <a:cs typeface="Courier New" pitchFamily="49" charset="0"/>
                      </a:endParaRPr>
                    </a:p>
                  </a:txBody>
                  <a:tcPr marL="68580" marR="68580" marT="0" marB="0"/>
                </a:tc>
                <a:tc>
                  <a:txBody>
                    <a:bodyPr/>
                    <a:lstStyle/>
                    <a:p>
                      <a:pPr marL="457200" algn="ctr">
                        <a:lnSpc>
                          <a:spcPct val="150000"/>
                        </a:lnSpc>
                        <a:spcBef>
                          <a:spcPts val="0"/>
                        </a:spcBef>
                        <a:spcAft>
                          <a:spcPts val="0"/>
                        </a:spcAft>
                      </a:pPr>
                      <a:r>
                        <a:rPr lang="en-US" sz="1800" dirty="0">
                          <a:effectLst/>
                          <a:latin typeface="Courier New" pitchFamily="49" charset="0"/>
                          <a:cs typeface="Courier New" pitchFamily="49" charset="0"/>
                        </a:rPr>
                        <a:t>Bitwise AND</a:t>
                      </a:r>
                      <a:endParaRPr lang="en-US" sz="1800" dirty="0">
                        <a:solidFill>
                          <a:srgbClr val="000000"/>
                        </a:solidFill>
                        <a:effectLst/>
                        <a:latin typeface="Courier New" pitchFamily="49" charset="0"/>
                        <a:ea typeface="Calibri"/>
                        <a:cs typeface="Courier New" pitchFamily="49" charset="0"/>
                      </a:endParaRPr>
                    </a:p>
                  </a:txBody>
                  <a:tcPr marL="68580" marR="68580" marT="0" marB="0"/>
                </a:tc>
                <a:extLst>
                  <a:ext uri="{0D108BD9-81ED-4DB2-BD59-A6C34878D82A}">
                    <a16:rowId xmlns:a16="http://schemas.microsoft.com/office/drawing/2014/main" val="10000"/>
                  </a:ext>
                </a:extLst>
              </a:tr>
              <a:tr h="164465">
                <a:tc>
                  <a:txBody>
                    <a:bodyPr/>
                    <a:lstStyle/>
                    <a:p>
                      <a:pPr marL="457200" algn="ctr">
                        <a:lnSpc>
                          <a:spcPct val="150000"/>
                        </a:lnSpc>
                        <a:spcBef>
                          <a:spcPts val="0"/>
                        </a:spcBef>
                        <a:spcAft>
                          <a:spcPts val="0"/>
                        </a:spcAft>
                      </a:pPr>
                      <a:r>
                        <a:rPr lang="en-US" sz="1800" dirty="0">
                          <a:effectLst/>
                          <a:latin typeface="Courier New" pitchFamily="49" charset="0"/>
                          <a:cs typeface="Courier New" pitchFamily="49" charset="0"/>
                        </a:rPr>
                        <a:t>|</a:t>
                      </a:r>
                      <a:endParaRPr lang="en-US" sz="1800" dirty="0">
                        <a:solidFill>
                          <a:srgbClr val="000000"/>
                        </a:solidFill>
                        <a:effectLst/>
                        <a:latin typeface="Courier New" pitchFamily="49" charset="0"/>
                        <a:ea typeface="Calibri"/>
                        <a:cs typeface="Courier New" pitchFamily="49" charset="0"/>
                      </a:endParaRPr>
                    </a:p>
                  </a:txBody>
                  <a:tcPr marL="68580" marR="68580" marT="0" marB="0"/>
                </a:tc>
                <a:tc>
                  <a:txBody>
                    <a:bodyPr/>
                    <a:lstStyle/>
                    <a:p>
                      <a:pPr marL="457200" algn="ctr">
                        <a:lnSpc>
                          <a:spcPct val="150000"/>
                        </a:lnSpc>
                        <a:spcBef>
                          <a:spcPts val="0"/>
                        </a:spcBef>
                        <a:spcAft>
                          <a:spcPts val="0"/>
                        </a:spcAft>
                      </a:pPr>
                      <a:r>
                        <a:rPr lang="en-US" sz="1800" dirty="0">
                          <a:effectLst/>
                          <a:latin typeface="Courier New" pitchFamily="49" charset="0"/>
                          <a:cs typeface="Courier New" pitchFamily="49" charset="0"/>
                        </a:rPr>
                        <a:t>Bitwise OR</a:t>
                      </a:r>
                      <a:endParaRPr lang="en-US" sz="1800" dirty="0">
                        <a:solidFill>
                          <a:srgbClr val="000000"/>
                        </a:solidFill>
                        <a:effectLst/>
                        <a:latin typeface="Courier New" pitchFamily="49" charset="0"/>
                        <a:ea typeface="Calibri"/>
                        <a:cs typeface="Courier New" pitchFamily="49" charset="0"/>
                      </a:endParaRPr>
                    </a:p>
                  </a:txBody>
                  <a:tcPr marL="68580" marR="68580" marT="0" marB="0"/>
                </a:tc>
                <a:extLst>
                  <a:ext uri="{0D108BD9-81ED-4DB2-BD59-A6C34878D82A}">
                    <a16:rowId xmlns:a16="http://schemas.microsoft.com/office/drawing/2014/main" val="10001"/>
                  </a:ext>
                </a:extLst>
              </a:tr>
              <a:tr h="164465">
                <a:tc>
                  <a:txBody>
                    <a:bodyPr/>
                    <a:lstStyle/>
                    <a:p>
                      <a:pPr marL="457200" algn="ctr">
                        <a:lnSpc>
                          <a:spcPct val="150000"/>
                        </a:lnSpc>
                        <a:spcBef>
                          <a:spcPts val="0"/>
                        </a:spcBef>
                        <a:spcAft>
                          <a:spcPts val="0"/>
                        </a:spcAft>
                      </a:pPr>
                      <a:r>
                        <a:rPr lang="en-US" sz="1800" dirty="0">
                          <a:effectLst/>
                          <a:latin typeface="Courier New" pitchFamily="49" charset="0"/>
                          <a:cs typeface="Courier New" pitchFamily="49" charset="0"/>
                        </a:rPr>
                        <a:t>^</a:t>
                      </a:r>
                      <a:endParaRPr lang="en-US" sz="1800" dirty="0">
                        <a:solidFill>
                          <a:srgbClr val="000000"/>
                        </a:solidFill>
                        <a:effectLst/>
                        <a:latin typeface="Courier New" pitchFamily="49" charset="0"/>
                        <a:ea typeface="Calibri"/>
                        <a:cs typeface="Courier New" pitchFamily="49" charset="0"/>
                      </a:endParaRPr>
                    </a:p>
                  </a:txBody>
                  <a:tcPr marL="68580" marR="68580" marT="0" marB="0"/>
                </a:tc>
                <a:tc>
                  <a:txBody>
                    <a:bodyPr/>
                    <a:lstStyle/>
                    <a:p>
                      <a:pPr marL="457200" algn="ctr">
                        <a:lnSpc>
                          <a:spcPct val="150000"/>
                        </a:lnSpc>
                        <a:spcBef>
                          <a:spcPts val="0"/>
                        </a:spcBef>
                        <a:spcAft>
                          <a:spcPts val="0"/>
                        </a:spcAft>
                      </a:pPr>
                      <a:r>
                        <a:rPr lang="en-US" sz="1800" dirty="0">
                          <a:effectLst/>
                          <a:latin typeface="Courier New" pitchFamily="49" charset="0"/>
                          <a:cs typeface="Courier New" pitchFamily="49" charset="0"/>
                        </a:rPr>
                        <a:t>Bitwise XOR</a:t>
                      </a:r>
                      <a:endParaRPr lang="en-US" sz="1800" dirty="0">
                        <a:solidFill>
                          <a:srgbClr val="000000"/>
                        </a:solidFill>
                        <a:effectLst/>
                        <a:latin typeface="Courier New" pitchFamily="49" charset="0"/>
                        <a:ea typeface="Calibri"/>
                        <a:cs typeface="Courier New" pitchFamily="49" charset="0"/>
                      </a:endParaRPr>
                    </a:p>
                  </a:txBody>
                  <a:tcPr marL="68580" marR="68580" marT="0" marB="0"/>
                </a:tc>
                <a:extLst>
                  <a:ext uri="{0D108BD9-81ED-4DB2-BD59-A6C34878D82A}">
                    <a16:rowId xmlns:a16="http://schemas.microsoft.com/office/drawing/2014/main" val="10002"/>
                  </a:ext>
                </a:extLst>
              </a:tr>
              <a:tr h="164465">
                <a:tc>
                  <a:txBody>
                    <a:bodyPr/>
                    <a:lstStyle/>
                    <a:p>
                      <a:pPr marL="457200" algn="ctr">
                        <a:lnSpc>
                          <a:spcPct val="150000"/>
                        </a:lnSpc>
                        <a:spcBef>
                          <a:spcPts val="0"/>
                        </a:spcBef>
                        <a:spcAft>
                          <a:spcPts val="0"/>
                        </a:spcAft>
                      </a:pPr>
                      <a:r>
                        <a:rPr lang="en-US" sz="1800" dirty="0">
                          <a:effectLst/>
                          <a:latin typeface="Courier New" pitchFamily="49" charset="0"/>
                          <a:cs typeface="Courier New" pitchFamily="49" charset="0"/>
                        </a:rPr>
                        <a:t>&gt;&gt; </a:t>
                      </a:r>
                      <a:endParaRPr lang="en-US" sz="1800" dirty="0">
                        <a:solidFill>
                          <a:srgbClr val="000000"/>
                        </a:solidFill>
                        <a:effectLst/>
                        <a:latin typeface="Courier New" pitchFamily="49" charset="0"/>
                        <a:ea typeface="Calibri"/>
                        <a:cs typeface="Courier New" pitchFamily="49" charset="0"/>
                      </a:endParaRPr>
                    </a:p>
                  </a:txBody>
                  <a:tcPr marL="68580" marR="68580" marT="0" marB="0"/>
                </a:tc>
                <a:tc>
                  <a:txBody>
                    <a:bodyPr/>
                    <a:lstStyle/>
                    <a:p>
                      <a:pPr marL="457200" algn="ctr">
                        <a:lnSpc>
                          <a:spcPct val="150000"/>
                        </a:lnSpc>
                        <a:spcBef>
                          <a:spcPts val="0"/>
                        </a:spcBef>
                        <a:spcAft>
                          <a:spcPts val="0"/>
                        </a:spcAft>
                      </a:pPr>
                      <a:r>
                        <a:rPr lang="en-US" sz="1800" dirty="0">
                          <a:effectLst/>
                          <a:latin typeface="Courier New" pitchFamily="49" charset="0"/>
                          <a:cs typeface="Courier New" pitchFamily="49" charset="0"/>
                        </a:rPr>
                        <a:t>Right Shift</a:t>
                      </a:r>
                      <a:endParaRPr lang="en-US" sz="1800" dirty="0">
                        <a:solidFill>
                          <a:srgbClr val="000000"/>
                        </a:solidFill>
                        <a:effectLst/>
                        <a:latin typeface="Courier New" pitchFamily="49" charset="0"/>
                        <a:ea typeface="Calibri"/>
                        <a:cs typeface="Courier New" pitchFamily="49" charset="0"/>
                      </a:endParaRPr>
                    </a:p>
                  </a:txBody>
                  <a:tcPr marL="68580" marR="68580" marT="0" marB="0"/>
                </a:tc>
                <a:extLst>
                  <a:ext uri="{0D108BD9-81ED-4DB2-BD59-A6C34878D82A}">
                    <a16:rowId xmlns:a16="http://schemas.microsoft.com/office/drawing/2014/main" val="10003"/>
                  </a:ext>
                </a:extLst>
              </a:tr>
              <a:tr h="164465">
                <a:tc>
                  <a:txBody>
                    <a:bodyPr/>
                    <a:lstStyle/>
                    <a:p>
                      <a:pPr marL="457200" algn="ctr">
                        <a:lnSpc>
                          <a:spcPct val="150000"/>
                        </a:lnSpc>
                        <a:spcBef>
                          <a:spcPts val="0"/>
                        </a:spcBef>
                        <a:spcAft>
                          <a:spcPts val="0"/>
                        </a:spcAft>
                      </a:pPr>
                      <a:r>
                        <a:rPr lang="en-US" sz="1800" dirty="0">
                          <a:effectLst/>
                          <a:latin typeface="Courier New" pitchFamily="49" charset="0"/>
                          <a:cs typeface="Courier New" pitchFamily="49" charset="0"/>
                        </a:rPr>
                        <a:t>&lt;&lt; </a:t>
                      </a:r>
                      <a:endParaRPr lang="en-US" sz="1800" dirty="0">
                        <a:solidFill>
                          <a:srgbClr val="000000"/>
                        </a:solidFill>
                        <a:effectLst/>
                        <a:latin typeface="Courier New" pitchFamily="49" charset="0"/>
                        <a:ea typeface="Calibri"/>
                        <a:cs typeface="Courier New" pitchFamily="49" charset="0"/>
                      </a:endParaRPr>
                    </a:p>
                  </a:txBody>
                  <a:tcPr marL="68580" marR="68580" marT="0" marB="0"/>
                </a:tc>
                <a:tc>
                  <a:txBody>
                    <a:bodyPr/>
                    <a:lstStyle/>
                    <a:p>
                      <a:pPr marL="457200" algn="ctr">
                        <a:lnSpc>
                          <a:spcPct val="150000"/>
                        </a:lnSpc>
                        <a:spcBef>
                          <a:spcPts val="0"/>
                        </a:spcBef>
                        <a:spcAft>
                          <a:spcPts val="0"/>
                        </a:spcAft>
                      </a:pPr>
                      <a:r>
                        <a:rPr lang="en-US" sz="1800" dirty="0">
                          <a:effectLst/>
                          <a:latin typeface="Courier New" pitchFamily="49" charset="0"/>
                          <a:cs typeface="Courier New" pitchFamily="49" charset="0"/>
                        </a:rPr>
                        <a:t>Left Shift</a:t>
                      </a:r>
                      <a:endParaRPr lang="en-US" sz="1800" dirty="0">
                        <a:solidFill>
                          <a:srgbClr val="000000"/>
                        </a:solidFill>
                        <a:effectLst/>
                        <a:latin typeface="Courier New" pitchFamily="49" charset="0"/>
                        <a:ea typeface="Calibri"/>
                        <a:cs typeface="Courier New" pitchFamily="49" charset="0"/>
                      </a:endParaRPr>
                    </a:p>
                  </a:txBody>
                  <a:tcPr marL="68580" marR="68580" marT="0" marB="0"/>
                </a:tc>
                <a:extLst>
                  <a:ext uri="{0D108BD9-81ED-4DB2-BD59-A6C34878D82A}">
                    <a16:rowId xmlns:a16="http://schemas.microsoft.com/office/drawing/2014/main" val="10004"/>
                  </a:ext>
                </a:extLst>
              </a:tr>
              <a:tr h="173990">
                <a:tc>
                  <a:txBody>
                    <a:bodyPr/>
                    <a:lstStyle/>
                    <a:p>
                      <a:pPr marL="457200" algn="ctr">
                        <a:lnSpc>
                          <a:spcPct val="150000"/>
                        </a:lnSpc>
                        <a:spcBef>
                          <a:spcPts val="0"/>
                        </a:spcBef>
                        <a:spcAft>
                          <a:spcPts val="0"/>
                        </a:spcAft>
                      </a:pPr>
                      <a:r>
                        <a:rPr lang="en-US" sz="1800" dirty="0">
                          <a:effectLst/>
                          <a:latin typeface="Courier New" pitchFamily="49" charset="0"/>
                          <a:cs typeface="Courier New" pitchFamily="49" charset="0"/>
                        </a:rPr>
                        <a:t>~</a:t>
                      </a:r>
                      <a:endParaRPr lang="en-US" sz="1800" dirty="0">
                        <a:solidFill>
                          <a:srgbClr val="000000"/>
                        </a:solidFill>
                        <a:effectLst/>
                        <a:latin typeface="Courier New" pitchFamily="49" charset="0"/>
                        <a:ea typeface="Calibri"/>
                        <a:cs typeface="Courier New" pitchFamily="49" charset="0"/>
                      </a:endParaRPr>
                    </a:p>
                  </a:txBody>
                  <a:tcPr marL="68580" marR="68580" marT="0" marB="0"/>
                </a:tc>
                <a:tc>
                  <a:txBody>
                    <a:bodyPr/>
                    <a:lstStyle/>
                    <a:p>
                      <a:pPr marL="457200" algn="ctr">
                        <a:lnSpc>
                          <a:spcPct val="150000"/>
                        </a:lnSpc>
                        <a:spcBef>
                          <a:spcPts val="0"/>
                        </a:spcBef>
                        <a:spcAft>
                          <a:spcPts val="0"/>
                        </a:spcAft>
                      </a:pPr>
                      <a:r>
                        <a:rPr lang="en-US" sz="1800" dirty="0">
                          <a:effectLst/>
                          <a:latin typeface="Courier New" pitchFamily="49" charset="0"/>
                          <a:cs typeface="Courier New" pitchFamily="49" charset="0"/>
                        </a:rPr>
                        <a:t>Bitwise NOT</a:t>
                      </a:r>
                      <a:endParaRPr lang="en-US" sz="1800" dirty="0">
                        <a:solidFill>
                          <a:srgbClr val="000000"/>
                        </a:solidFill>
                        <a:effectLst/>
                        <a:latin typeface="Courier New" pitchFamily="49" charset="0"/>
                        <a:ea typeface="Calibri"/>
                        <a:cs typeface="Courier New" pitchFamily="49" charset="0"/>
                      </a:endParaRPr>
                    </a:p>
                  </a:txBody>
                  <a:tcPr marL="68580" marR="68580" marT="0" marB="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1102207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 </a:t>
            </a:r>
            <a:r>
              <a:rPr lang="en-US" b="1" dirty="0">
                <a:solidFill>
                  <a:schemeClr val="tx1"/>
                </a:solidFill>
              </a:rPr>
              <a:t>Compound Assignment Operator</a:t>
            </a:r>
            <a:endParaRPr lang="en-US" dirty="0"/>
          </a:p>
        </p:txBody>
      </p:sp>
      <p:sp>
        <p:nvSpPr>
          <p:cNvPr id="3" name="Content Placeholder 2"/>
          <p:cNvSpPr>
            <a:spLocks noGrp="1"/>
          </p:cNvSpPr>
          <p:nvPr>
            <p:ph sz="quarter" idx="1"/>
          </p:nvPr>
        </p:nvSpPr>
        <p:spPr/>
        <p:txBody>
          <a:bodyPr>
            <a:noAutofit/>
          </a:bodyPr>
          <a:lstStyle/>
          <a:p>
            <a:pPr marL="273050" indent="-273050" algn="just"/>
            <a:r>
              <a:rPr lang="en-US" sz="1800" dirty="0">
                <a:latin typeface="Courier New" pitchFamily="49" charset="0"/>
                <a:cs typeface="Courier New" pitchFamily="49" charset="0"/>
              </a:rPr>
              <a:t>The operators +, *, //, /, % and ** are used with assignment operator (=) to form compound or augmented assignment operator.  </a:t>
            </a:r>
          </a:p>
          <a:p>
            <a:pPr marL="0" indent="0" algn="just">
              <a:buNone/>
            </a:pPr>
            <a:endParaRPr lang="en-US" sz="1800" b="1" dirty="0">
              <a:latin typeface="Courier New" pitchFamily="49" charset="0"/>
              <a:cs typeface="Courier New" pitchFamily="49" charset="0"/>
            </a:endParaRPr>
          </a:p>
          <a:p>
            <a:pPr marL="0" indent="0" algn="just">
              <a:buNone/>
            </a:pPr>
            <a:r>
              <a:rPr lang="en-US" sz="1800" b="1" dirty="0">
                <a:latin typeface="Courier New" pitchFamily="49" charset="0"/>
                <a:cs typeface="Courier New" pitchFamily="49" charset="0"/>
              </a:rPr>
              <a:t>Example:</a:t>
            </a:r>
          </a:p>
          <a:p>
            <a:pPr marL="0" indent="0" algn="just">
              <a:buNone/>
            </a:pPr>
            <a:r>
              <a:rPr lang="en-US" sz="1800" dirty="0">
                <a:latin typeface="Courier New" pitchFamily="49" charset="0"/>
                <a:cs typeface="Courier New" pitchFamily="49" charset="0"/>
              </a:rPr>
              <a:t>	         </a:t>
            </a:r>
            <a:r>
              <a:rPr lang="en-US" sz="1800" b="1" dirty="0">
                <a:latin typeface="Courier New" pitchFamily="49" charset="0"/>
                <a:cs typeface="Courier New" pitchFamily="49" charset="0"/>
              </a:rPr>
              <a:t>X = X + 1  </a:t>
            </a:r>
          </a:p>
          <a:p>
            <a:pPr marL="0" indent="0" algn="just">
              <a:buNone/>
            </a:pPr>
            <a:endParaRPr lang="en-US" sz="1800" dirty="0">
              <a:latin typeface="Courier New" pitchFamily="49" charset="0"/>
              <a:cs typeface="Courier New" pitchFamily="49" charset="0"/>
            </a:endParaRPr>
          </a:p>
          <a:p>
            <a:pPr marL="0" indent="0" algn="just">
              <a:buNone/>
            </a:pPr>
            <a:r>
              <a:rPr lang="en-US" sz="1800" dirty="0">
                <a:latin typeface="Courier New" pitchFamily="49" charset="0"/>
                <a:cs typeface="Courier New" pitchFamily="49" charset="0"/>
              </a:rPr>
              <a:t>But python allows programmer to combine assignment and addition operator. </a:t>
            </a:r>
          </a:p>
          <a:p>
            <a:pPr marL="0" indent="0" algn="just">
              <a:buNone/>
            </a:pPr>
            <a:endParaRPr lang="en-US" sz="1800" dirty="0">
              <a:latin typeface="Courier New" pitchFamily="49" charset="0"/>
              <a:cs typeface="Courier New" pitchFamily="49" charset="0"/>
            </a:endParaRPr>
          </a:p>
          <a:p>
            <a:pPr marL="0" indent="0" algn="just">
              <a:buNone/>
            </a:pPr>
            <a:r>
              <a:rPr lang="en-US" sz="1800" dirty="0">
                <a:latin typeface="Courier New" pitchFamily="49" charset="0"/>
                <a:cs typeface="Courier New" pitchFamily="49" charset="0"/>
              </a:rPr>
              <a:t>Thus the above statement X = X + 1 can also be written as </a:t>
            </a:r>
          </a:p>
          <a:p>
            <a:pPr marL="0" indent="0" algn="just">
              <a:buNone/>
            </a:pPr>
            <a:r>
              <a:rPr lang="en-US" sz="1800" dirty="0">
                <a:latin typeface="Courier New" pitchFamily="49" charset="0"/>
                <a:cs typeface="Courier New" pitchFamily="49" charset="0"/>
              </a:rPr>
              <a:t>		     </a:t>
            </a:r>
            <a:r>
              <a:rPr lang="en-US" sz="1800" b="1" dirty="0">
                <a:latin typeface="Courier New" pitchFamily="49" charset="0"/>
                <a:cs typeface="Courier New" pitchFamily="49" charset="0"/>
              </a:rPr>
              <a:t>X + = 1</a:t>
            </a:r>
            <a:endParaRPr lang="en-US" sz="1800" dirty="0">
              <a:latin typeface="Courier New" pitchFamily="49" charset="0"/>
              <a:cs typeface="Courier New" pitchFamily="49" charset="0"/>
            </a:endParaRPr>
          </a:p>
          <a:p>
            <a:pPr marL="0" indent="0" algn="just">
              <a:buNone/>
            </a:pPr>
            <a:endParaRPr lang="en-US" sz="1800" dirty="0">
              <a:latin typeface="Courier New" pitchFamily="49" charset="0"/>
              <a:cs typeface="Courier New" pitchFamily="49" charset="0"/>
            </a:endParaRPr>
          </a:p>
          <a:p>
            <a:pPr marL="0" indent="0" algn="just">
              <a:buNone/>
            </a:pPr>
            <a:r>
              <a:rPr lang="en-US" sz="1800" dirty="0">
                <a:latin typeface="Courier New" pitchFamily="49" charset="0"/>
                <a:cs typeface="Courier New" pitchFamily="49" charset="0"/>
              </a:rPr>
              <a:t>Various other Compound Assignment operators are as follows </a:t>
            </a:r>
          </a:p>
          <a:p>
            <a:pPr marL="0" indent="0" algn="just">
              <a:buNone/>
            </a:pPr>
            <a:r>
              <a:rPr lang="en-US" sz="1800" dirty="0">
                <a:latin typeface="Courier New" pitchFamily="49" charset="0"/>
                <a:cs typeface="Courier New" pitchFamily="49" charset="0"/>
              </a:rPr>
              <a:t>*= , /= //=, %=,  **=, -= , and != </a:t>
            </a:r>
          </a:p>
          <a:p>
            <a:pPr marL="0" indent="0" algn="just">
              <a:buNone/>
            </a:pPr>
            <a:endParaRPr lang="en-US" sz="1800" dirty="0">
              <a:latin typeface="Courier New" pitchFamily="49" charset="0"/>
              <a:cs typeface="Courier New" pitchFamily="49" charset="0"/>
            </a:endParaRPr>
          </a:p>
          <a:p>
            <a:pPr marL="0" indent="0">
              <a:buNone/>
            </a:pPr>
            <a:endParaRPr lang="en-US" sz="1800" dirty="0">
              <a:latin typeface="Courier New" pitchFamily="49" charset="0"/>
              <a:cs typeface="Courier New" pitchFamily="49" charset="0"/>
            </a:endParaRPr>
          </a:p>
          <a:p>
            <a:pPr marL="0" indent="0">
              <a:buNone/>
            </a:pPr>
            <a:r>
              <a:rPr lang="en-US" sz="1800" dirty="0">
                <a:latin typeface="Courier New" pitchFamily="49" charset="0"/>
                <a:cs typeface="Courier New" pitchFamily="49" charset="0"/>
              </a:rPr>
              <a:t>    </a:t>
            </a:r>
          </a:p>
        </p:txBody>
      </p:sp>
    </p:spTree>
    <p:extLst>
      <p:ext uri="{BB962C8B-B14F-4D97-AF65-F5344CB8AC3E}">
        <p14:creationId xmlns:p14="http://schemas.microsoft.com/office/powerpoint/2010/main" val="7157713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 </a:t>
            </a:r>
          </a:p>
        </p:txBody>
      </p:sp>
      <p:sp>
        <p:nvSpPr>
          <p:cNvPr id="3" name="Content Placeholder 2"/>
          <p:cNvSpPr>
            <a:spLocks noGrp="1"/>
          </p:cNvSpPr>
          <p:nvPr>
            <p:ph sz="quarter" idx="1"/>
          </p:nvPr>
        </p:nvSpPr>
        <p:spPr/>
        <p:txBody>
          <a:bodyPr/>
          <a:lstStyle/>
          <a:p>
            <a:pPr algn="just">
              <a:spcBef>
                <a:spcPts val="0"/>
              </a:spcBef>
            </a:pPr>
            <a:r>
              <a:rPr lang="en-US" sz="1800" dirty="0">
                <a:latin typeface="Courier New" pitchFamily="49" charset="0"/>
                <a:cs typeface="Courier New" pitchFamily="49" charset="0"/>
              </a:rPr>
              <a:t>Various binary operators such as addition (+), subtraction (-), multiplication (*), integer division, floor division, modulus operators (%), and exponent (**) are covered.</a:t>
            </a:r>
            <a:r>
              <a:rPr lang="en-US" dirty="0"/>
              <a:t>     </a:t>
            </a:r>
          </a:p>
          <a:p>
            <a:pPr algn="just">
              <a:spcBef>
                <a:spcPts val="0"/>
              </a:spcBef>
            </a:pPr>
            <a:endParaRPr lang="en-US" dirty="0"/>
          </a:p>
          <a:p>
            <a:pPr algn="just">
              <a:spcBef>
                <a:spcPts val="0"/>
              </a:spcBef>
            </a:pPr>
            <a:r>
              <a:rPr lang="en-US" sz="2000" dirty="0">
                <a:latin typeface="Courier New" pitchFamily="49" charset="0"/>
                <a:cs typeface="Courier New" pitchFamily="49" charset="0"/>
              </a:rPr>
              <a:t>Operator precedence and Associativity is explained in brief.  </a:t>
            </a:r>
          </a:p>
          <a:p>
            <a:pPr marL="0" indent="0" algn="just">
              <a:spcBef>
                <a:spcPts val="0"/>
              </a:spcBef>
              <a:buNone/>
            </a:pPr>
            <a:r>
              <a:rPr lang="en-US" sz="2000" dirty="0">
                <a:latin typeface="Courier New" pitchFamily="49" charset="0"/>
                <a:cs typeface="Courier New" pitchFamily="49" charset="0"/>
              </a:rPr>
              <a:t>  </a:t>
            </a:r>
          </a:p>
          <a:p>
            <a:pPr algn="just">
              <a:spcBef>
                <a:spcPts val="0"/>
              </a:spcBef>
            </a:pPr>
            <a:r>
              <a:rPr lang="en-US" sz="2000" dirty="0">
                <a:latin typeface="Courier New" pitchFamily="49" charset="0"/>
                <a:cs typeface="Courier New" pitchFamily="49" charset="0"/>
              </a:rPr>
              <a:t>Programmer has also came to know various augmented operators.    </a:t>
            </a:r>
          </a:p>
          <a:p>
            <a:pPr marL="0" indent="0" algn="just">
              <a:spcBef>
                <a:spcPts val="0"/>
              </a:spcBef>
              <a:buNone/>
            </a:pPr>
            <a:r>
              <a:rPr lang="en-US" sz="2000" dirty="0">
                <a:latin typeface="Courier New" pitchFamily="49" charset="0"/>
                <a:cs typeface="Courier New" pitchFamily="49" charset="0"/>
              </a:rPr>
              <a:t>  </a:t>
            </a:r>
          </a:p>
          <a:p>
            <a:pPr marL="0" indent="0" algn="just">
              <a:spcBef>
                <a:spcPts val="0"/>
              </a:spcBef>
              <a:buNone/>
            </a:pPr>
            <a:endParaRPr lang="en-US" dirty="0"/>
          </a:p>
        </p:txBody>
      </p:sp>
    </p:spTree>
    <p:extLst>
      <p:ext uri="{BB962C8B-B14F-4D97-AF65-F5344CB8AC3E}">
        <p14:creationId xmlns:p14="http://schemas.microsoft.com/office/powerpoint/2010/main" val="40044016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467600" cy="990600"/>
          </a:xfrm>
        </p:spPr>
        <p:txBody>
          <a:bodyPr>
            <a:normAutofit fontScale="90000"/>
          </a:bodyPr>
          <a:lstStyle/>
          <a:p>
            <a:r>
              <a:rPr lang="en-US" b="1" dirty="0"/>
              <a:t>Introduction to Expression and Operators</a:t>
            </a:r>
          </a:p>
        </p:txBody>
      </p:sp>
      <p:sp>
        <p:nvSpPr>
          <p:cNvPr id="3" name="Content Placeholder 2"/>
          <p:cNvSpPr>
            <a:spLocks noGrp="1"/>
          </p:cNvSpPr>
          <p:nvPr>
            <p:ph sz="quarter" idx="1"/>
          </p:nvPr>
        </p:nvSpPr>
        <p:spPr/>
        <p:txBody>
          <a:bodyPr>
            <a:normAutofit fontScale="85000" lnSpcReduction="20000"/>
          </a:bodyPr>
          <a:lstStyle/>
          <a:p>
            <a:pPr algn="just"/>
            <a:r>
              <a:rPr lang="en-US" dirty="0"/>
              <a:t> </a:t>
            </a:r>
            <a:r>
              <a:rPr lang="en-US" dirty="0">
                <a:latin typeface="Courier New" pitchFamily="49" charset="0"/>
                <a:cs typeface="Courier New" pitchFamily="49" charset="0"/>
              </a:rPr>
              <a:t>An expression in Python is a block of code that produces a result or value upon evaluation. </a:t>
            </a:r>
          </a:p>
          <a:p>
            <a:pPr marL="0" indent="0" algn="just">
              <a:buNone/>
            </a:pPr>
            <a:endParaRPr lang="en-US" dirty="0">
              <a:latin typeface="Courier New" pitchFamily="49" charset="0"/>
              <a:cs typeface="Courier New" pitchFamily="49" charset="0"/>
            </a:endParaRPr>
          </a:p>
          <a:p>
            <a:pPr algn="just"/>
            <a:r>
              <a:rPr lang="en-US" dirty="0">
                <a:latin typeface="Courier New" pitchFamily="49" charset="0"/>
                <a:cs typeface="Courier New" pitchFamily="49" charset="0"/>
              </a:rPr>
              <a:t>An expression can be broken down into operators and operands.  </a:t>
            </a:r>
          </a:p>
          <a:p>
            <a:pPr algn="just"/>
            <a:endParaRPr lang="en-US" dirty="0">
              <a:latin typeface="Courier New" pitchFamily="49" charset="0"/>
              <a:cs typeface="Courier New" pitchFamily="49" charset="0"/>
            </a:endParaRPr>
          </a:p>
          <a:p>
            <a:pPr algn="just"/>
            <a:r>
              <a:rPr lang="en-US" dirty="0">
                <a:latin typeface="Courier New" pitchFamily="49" charset="0"/>
                <a:cs typeface="Courier New" pitchFamily="49" charset="0"/>
              </a:rPr>
              <a:t>Operators are symbols help the user or command computer to perform mathematical operations.  </a:t>
            </a:r>
          </a:p>
          <a:p>
            <a:pPr algn="just"/>
            <a:endParaRPr lang="en-US" dirty="0">
              <a:latin typeface="Courier New" pitchFamily="49" charset="0"/>
              <a:cs typeface="Courier New" pitchFamily="49" charset="0"/>
            </a:endParaRPr>
          </a:p>
          <a:p>
            <a:pPr marL="0" indent="0" algn="just">
              <a:buNone/>
            </a:pPr>
            <a:r>
              <a:rPr lang="en-US" b="1" dirty="0">
                <a:latin typeface="Courier New" pitchFamily="49" charset="0"/>
                <a:cs typeface="Courier New" pitchFamily="49" charset="0"/>
              </a:rPr>
              <a:t>Example: </a:t>
            </a:r>
          </a:p>
          <a:p>
            <a:pPr marL="0" indent="0" algn="just">
              <a:buNone/>
            </a:pPr>
            <a:r>
              <a:rPr lang="en-US" dirty="0">
                <a:latin typeface="Courier New" pitchFamily="49" charset="0"/>
                <a:cs typeface="Courier New" pitchFamily="49" charset="0"/>
              </a:rPr>
              <a:t>In the expression </a:t>
            </a:r>
            <a:r>
              <a:rPr lang="en-US" b="1" dirty="0">
                <a:latin typeface="Courier New" pitchFamily="49" charset="0"/>
                <a:cs typeface="Courier New" pitchFamily="49" charset="0"/>
              </a:rPr>
              <a:t>6 + 3 </a:t>
            </a:r>
            <a:r>
              <a:rPr lang="en-US" dirty="0">
                <a:latin typeface="Courier New" pitchFamily="49" charset="0"/>
                <a:cs typeface="Courier New" pitchFamily="49" charset="0"/>
              </a:rPr>
              <a:t>the </a:t>
            </a:r>
            <a:r>
              <a:rPr lang="en-US" b="1" dirty="0">
                <a:latin typeface="Courier New" pitchFamily="49" charset="0"/>
                <a:cs typeface="Courier New" pitchFamily="49" charset="0"/>
              </a:rPr>
              <a:t>‘+’</a:t>
            </a:r>
            <a:r>
              <a:rPr lang="en-US" dirty="0">
                <a:latin typeface="Courier New" pitchFamily="49" charset="0"/>
                <a:cs typeface="Courier New" pitchFamily="49" charset="0"/>
              </a:rPr>
              <a:t> act as  operator.  Where operator requires operands to perform operations. Therefore 6 and 3 act as operands.  </a:t>
            </a:r>
          </a:p>
        </p:txBody>
      </p:sp>
    </p:spTree>
    <p:extLst>
      <p:ext uri="{BB962C8B-B14F-4D97-AF65-F5344CB8AC3E}">
        <p14:creationId xmlns:p14="http://schemas.microsoft.com/office/powerpoint/2010/main" val="38393870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Arithmetic Operators</a:t>
            </a:r>
          </a:p>
        </p:txBody>
      </p:sp>
      <p:sp>
        <p:nvSpPr>
          <p:cNvPr id="3" name="Content Placeholder 2"/>
          <p:cNvSpPr>
            <a:spLocks noGrp="1"/>
          </p:cNvSpPr>
          <p:nvPr>
            <p:ph sz="quarter" idx="1"/>
          </p:nvPr>
        </p:nvSpPr>
        <p:spPr/>
        <p:txBody>
          <a:bodyPr>
            <a:noAutofit/>
          </a:bodyPr>
          <a:lstStyle/>
          <a:p>
            <a:pPr marL="0" indent="0">
              <a:buNone/>
            </a:pPr>
            <a:r>
              <a:rPr lang="en-US" sz="1600" dirty="0">
                <a:latin typeface="Courier New" pitchFamily="49" charset="0"/>
                <a:cs typeface="Courier New" pitchFamily="49" charset="0"/>
              </a:rPr>
              <a:t>There are two types of Arithmetic Operators </a:t>
            </a:r>
          </a:p>
          <a:p>
            <a:pPr marL="0" indent="0">
              <a:buNone/>
            </a:pPr>
            <a:r>
              <a:rPr lang="en-US" sz="1600" dirty="0">
                <a:latin typeface="Courier New" pitchFamily="49" charset="0"/>
                <a:cs typeface="Courier New" pitchFamily="49" charset="0"/>
              </a:rPr>
              <a:t>a)  Unary Operator  </a:t>
            </a:r>
          </a:p>
          <a:p>
            <a:pPr marL="0" indent="0">
              <a:buNone/>
            </a:pPr>
            <a:r>
              <a:rPr lang="en-US" sz="1600" dirty="0">
                <a:latin typeface="Courier New" pitchFamily="49" charset="0"/>
                <a:cs typeface="Courier New" pitchFamily="49" charset="0"/>
              </a:rPr>
              <a:t>b)  Binary Operator </a:t>
            </a:r>
          </a:p>
          <a:p>
            <a:pPr marL="0" indent="0">
              <a:buNone/>
            </a:pPr>
            <a:r>
              <a:rPr lang="en-US" sz="1600" b="1" dirty="0">
                <a:latin typeface="Courier New" pitchFamily="49" charset="0"/>
                <a:cs typeface="Courier New" pitchFamily="49" charset="0"/>
              </a:rPr>
              <a:t>Unary Operators:</a:t>
            </a:r>
            <a:endParaRPr lang="en-US" sz="1600" dirty="0">
              <a:latin typeface="Courier New" pitchFamily="49" charset="0"/>
              <a:cs typeface="Courier New" pitchFamily="49" charset="0"/>
            </a:endParaRPr>
          </a:p>
          <a:p>
            <a:pPr marL="0" indent="0" algn="just">
              <a:buNone/>
            </a:pPr>
            <a:r>
              <a:rPr lang="en-US" sz="1600" dirty="0">
                <a:latin typeface="Courier New" pitchFamily="49" charset="0"/>
                <a:cs typeface="Courier New" pitchFamily="49" charset="0"/>
              </a:rPr>
              <a:t>Unary arithmetic operators perform mathematical operations on one operand only. The </a:t>
            </a:r>
            <a:r>
              <a:rPr lang="en-US" sz="1600" b="1" dirty="0">
                <a:latin typeface="Courier New" pitchFamily="49" charset="0"/>
                <a:cs typeface="Courier New" pitchFamily="49" charset="0"/>
              </a:rPr>
              <a:t>‘+’ </a:t>
            </a:r>
            <a:r>
              <a:rPr lang="en-US" sz="1600" dirty="0">
                <a:latin typeface="Courier New" pitchFamily="49" charset="0"/>
                <a:cs typeface="Courier New" pitchFamily="49" charset="0"/>
              </a:rPr>
              <a:t>and </a:t>
            </a:r>
            <a:r>
              <a:rPr lang="en-US" sz="1600" b="1" dirty="0">
                <a:latin typeface="Courier New" pitchFamily="49" charset="0"/>
                <a:cs typeface="Courier New" pitchFamily="49" charset="0"/>
              </a:rPr>
              <a:t>‘-’ </a:t>
            </a:r>
            <a:r>
              <a:rPr lang="en-US" sz="1600" dirty="0">
                <a:latin typeface="Courier New" pitchFamily="49" charset="0"/>
                <a:cs typeface="Courier New" pitchFamily="49" charset="0"/>
              </a:rPr>
              <a:t>are two unary operators.   </a:t>
            </a:r>
          </a:p>
          <a:p>
            <a:pPr marL="0" indent="0" algn="just">
              <a:buNone/>
            </a:pPr>
            <a:r>
              <a:rPr lang="en-US" sz="1600" b="1" dirty="0">
                <a:latin typeface="Courier New" pitchFamily="49" charset="0"/>
                <a:cs typeface="Courier New" pitchFamily="49" charset="0"/>
              </a:rPr>
              <a:t>Example:</a:t>
            </a:r>
          </a:p>
          <a:p>
            <a:pPr marL="0" indent="0">
              <a:buNone/>
            </a:pPr>
            <a:r>
              <a:rPr lang="en-US" sz="1600" dirty="0">
                <a:latin typeface="Courier New" pitchFamily="49" charset="0"/>
                <a:cs typeface="Courier New" pitchFamily="49" charset="0"/>
              </a:rPr>
              <a:t>&gt;&gt;&gt; x = -5  </a:t>
            </a:r>
            <a:r>
              <a:rPr lang="en-US" sz="1600" b="1" dirty="0">
                <a:latin typeface="Courier New" pitchFamily="49" charset="0"/>
                <a:cs typeface="Courier New" pitchFamily="49" charset="0"/>
              </a:rPr>
              <a:t>#</a:t>
            </a:r>
            <a:r>
              <a:rPr lang="en-US" sz="1600" dirty="0">
                <a:latin typeface="Courier New" pitchFamily="49" charset="0"/>
                <a:cs typeface="Courier New" pitchFamily="49" charset="0"/>
              </a:rPr>
              <a:t>Negates the value of X </a:t>
            </a:r>
          </a:p>
          <a:p>
            <a:pPr marL="0" indent="0">
              <a:buNone/>
            </a:pPr>
            <a:r>
              <a:rPr lang="en-US" sz="1600" dirty="0">
                <a:latin typeface="Courier New" pitchFamily="49" charset="0"/>
                <a:cs typeface="Courier New" pitchFamily="49" charset="0"/>
              </a:rPr>
              <a:t>&gt;&gt;&gt; x </a:t>
            </a:r>
          </a:p>
          <a:p>
            <a:pPr marL="0" indent="0">
              <a:buNone/>
            </a:pPr>
            <a:r>
              <a:rPr lang="en-US" sz="1600" dirty="0">
                <a:latin typeface="Courier New" pitchFamily="49" charset="0"/>
                <a:cs typeface="Courier New" pitchFamily="49" charset="0"/>
              </a:rPr>
              <a:t>-5</a:t>
            </a:r>
          </a:p>
          <a:p>
            <a:pPr marL="0" indent="0">
              <a:buNone/>
            </a:pPr>
            <a:r>
              <a:rPr lang="en-US" sz="1600" b="1" dirty="0">
                <a:latin typeface="Courier New" pitchFamily="49" charset="0"/>
                <a:cs typeface="Courier New" pitchFamily="49" charset="0"/>
              </a:rPr>
              <a:t>Binary Operators </a:t>
            </a:r>
          </a:p>
          <a:p>
            <a:pPr marL="0" indent="0">
              <a:buNone/>
            </a:pPr>
            <a:r>
              <a:rPr lang="en-US" sz="1600" dirty="0">
                <a:latin typeface="Courier New" pitchFamily="49" charset="0"/>
                <a:cs typeface="Courier New" pitchFamily="49" charset="0"/>
              </a:rPr>
              <a:t>Binary operators are operators which require two operands . </a:t>
            </a:r>
          </a:p>
          <a:p>
            <a:pPr marL="0" indent="0">
              <a:buNone/>
            </a:pPr>
            <a:r>
              <a:rPr lang="en-US" sz="1600" dirty="0">
                <a:latin typeface="Courier New" pitchFamily="49" charset="0"/>
                <a:cs typeface="Courier New" pitchFamily="49" charset="0"/>
              </a:rPr>
              <a:t>Operator is written in between two operands. </a:t>
            </a:r>
          </a:p>
          <a:p>
            <a:pPr marL="0" indent="0">
              <a:buNone/>
            </a:pPr>
            <a:r>
              <a:rPr lang="en-US" sz="1600" b="1" dirty="0">
                <a:latin typeface="Courier New" pitchFamily="49" charset="0"/>
                <a:cs typeface="Courier New" pitchFamily="49" charset="0"/>
              </a:rPr>
              <a:t>Example:</a:t>
            </a:r>
          </a:p>
          <a:p>
            <a:pPr marL="0" indent="0">
              <a:buNone/>
            </a:pPr>
            <a:r>
              <a:rPr lang="en-US" sz="1400" dirty="0">
                <a:latin typeface="Courier New" pitchFamily="49" charset="0"/>
                <a:cs typeface="Courier New" pitchFamily="49" charset="0"/>
              </a:rPr>
              <a:t>&gt;&gt;&gt; 3 + 10 </a:t>
            </a:r>
          </a:p>
          <a:p>
            <a:pPr marL="0" indent="0">
              <a:buNone/>
            </a:pPr>
            <a:r>
              <a:rPr lang="en-US" sz="1400" dirty="0">
                <a:latin typeface="Courier New" pitchFamily="49" charset="0"/>
                <a:cs typeface="Courier New" pitchFamily="49" charset="0"/>
              </a:rPr>
              <a:t>&gt;&gt;&gt;13 </a:t>
            </a:r>
          </a:p>
          <a:p>
            <a:pPr marL="0" indent="0">
              <a:buNone/>
            </a:pPr>
            <a:r>
              <a:rPr lang="en-US" sz="1400" dirty="0">
                <a:latin typeface="Courier New" pitchFamily="49" charset="0"/>
                <a:cs typeface="Courier New" pitchFamily="49" charset="0"/>
              </a:rPr>
              <a:t>&gt;&gt;&gt; 10 – 7 </a:t>
            </a:r>
          </a:p>
          <a:p>
            <a:pPr marL="0" indent="0">
              <a:buNone/>
            </a:pPr>
            <a:r>
              <a:rPr lang="en-US" sz="1400" dirty="0">
                <a:latin typeface="Courier New" pitchFamily="49" charset="0"/>
                <a:cs typeface="Courier New" pitchFamily="49" charset="0"/>
              </a:rPr>
              <a:t>&gt;&gt;&gt; 3 </a:t>
            </a:r>
          </a:p>
        </p:txBody>
      </p:sp>
    </p:spTree>
    <p:extLst>
      <p:ext uri="{BB962C8B-B14F-4D97-AF65-F5344CB8AC3E}">
        <p14:creationId xmlns:p14="http://schemas.microsoft.com/office/powerpoint/2010/main" val="9105155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696200" cy="990600"/>
          </a:xfrm>
        </p:spPr>
        <p:txBody>
          <a:bodyPr>
            <a:normAutofit fontScale="90000"/>
          </a:bodyPr>
          <a:lstStyle/>
          <a:p>
            <a:r>
              <a:rPr lang="en-US" b="1" dirty="0"/>
              <a:t>Division(/) Operators and  Floor Division Operators</a:t>
            </a:r>
          </a:p>
        </p:txBody>
      </p:sp>
      <p:sp>
        <p:nvSpPr>
          <p:cNvPr id="3" name="Content Placeholder 2"/>
          <p:cNvSpPr>
            <a:spLocks noGrp="1"/>
          </p:cNvSpPr>
          <p:nvPr>
            <p:ph sz="quarter" idx="1"/>
          </p:nvPr>
        </p:nvSpPr>
        <p:spPr/>
        <p:txBody>
          <a:bodyPr/>
          <a:lstStyle/>
          <a:p>
            <a:pPr marL="0" indent="0">
              <a:buNone/>
            </a:pPr>
            <a:r>
              <a:rPr lang="en-US" sz="2800" b="1" dirty="0">
                <a:latin typeface="+mj-lt"/>
                <a:cs typeface="Courier New" pitchFamily="49" charset="0"/>
              </a:rPr>
              <a:t>Division Operator</a:t>
            </a:r>
          </a:p>
          <a:p>
            <a:pPr marL="0" indent="0" algn="just">
              <a:buNone/>
            </a:pPr>
            <a:r>
              <a:rPr lang="en-US" sz="1800" dirty="0">
                <a:latin typeface="Courier New" pitchFamily="49" charset="0"/>
                <a:cs typeface="Courier New" pitchFamily="49" charset="0"/>
              </a:rPr>
              <a:t>If the division operator is applied in between two operands, it returns the result as the arithmetic quotient of the operands.  </a:t>
            </a:r>
          </a:p>
          <a:p>
            <a:pPr marL="0" indent="0" algn="just">
              <a:buNone/>
            </a:pPr>
            <a:endParaRPr lang="en-US" sz="1800" b="1" dirty="0">
              <a:latin typeface="Courier New" pitchFamily="49" charset="0"/>
              <a:cs typeface="Courier New" pitchFamily="49" charset="0"/>
            </a:endParaRPr>
          </a:p>
          <a:p>
            <a:pPr marL="0" indent="0" algn="just">
              <a:buNone/>
            </a:pPr>
            <a:endParaRPr lang="en-US" sz="1800" b="1" dirty="0">
              <a:latin typeface="Courier New" pitchFamily="49" charset="0"/>
              <a:cs typeface="Courier New" pitchFamily="49" charset="0"/>
            </a:endParaRPr>
          </a:p>
          <a:p>
            <a:pPr marL="0" indent="0" algn="just">
              <a:buNone/>
            </a:pPr>
            <a:r>
              <a:rPr lang="en-US" sz="1800" b="1" dirty="0">
                <a:latin typeface="Courier New" pitchFamily="49" charset="0"/>
                <a:cs typeface="Courier New" pitchFamily="49" charset="0"/>
              </a:rPr>
              <a:t>Example:</a:t>
            </a:r>
          </a:p>
          <a:p>
            <a:pPr marL="0" indent="0" algn="just">
              <a:buNone/>
            </a:pPr>
            <a:r>
              <a:rPr lang="en-US" sz="1800" dirty="0">
                <a:latin typeface="Courier New" pitchFamily="49" charset="0"/>
                <a:cs typeface="Courier New" pitchFamily="49" charset="0"/>
              </a:rPr>
              <a:t>&gt;&gt;&gt; 4/2  </a:t>
            </a:r>
          </a:p>
          <a:p>
            <a:pPr marL="0" indent="0" algn="just">
              <a:buNone/>
            </a:pPr>
            <a:r>
              <a:rPr lang="en-US" sz="1800" dirty="0">
                <a:latin typeface="Courier New" pitchFamily="49" charset="0"/>
                <a:cs typeface="Courier New" pitchFamily="49" charset="0"/>
              </a:rPr>
              <a:t>&gt;&gt;&gt; 2.0 </a:t>
            </a:r>
          </a:p>
          <a:p>
            <a:pPr marL="0" indent="0" algn="just">
              <a:buNone/>
            </a:pPr>
            <a:r>
              <a:rPr lang="en-US" sz="1800" dirty="0">
                <a:latin typeface="Courier New" pitchFamily="49" charset="0"/>
                <a:cs typeface="Courier New" pitchFamily="49" charset="0"/>
              </a:rPr>
              <a:t>&gt;&gt;&gt; 2/3</a:t>
            </a:r>
          </a:p>
          <a:p>
            <a:pPr marL="0" indent="0" algn="just">
              <a:buNone/>
            </a:pPr>
            <a:r>
              <a:rPr lang="en-US" sz="1800" dirty="0">
                <a:latin typeface="Courier New" pitchFamily="49" charset="0"/>
                <a:cs typeface="Courier New" pitchFamily="49" charset="0"/>
              </a:rPr>
              <a:t>0.6666666666666666</a:t>
            </a:r>
          </a:p>
          <a:p>
            <a:pPr marL="0" indent="0" algn="just">
              <a:buNone/>
            </a:pPr>
            <a:endParaRPr lang="en-US" sz="1800" dirty="0">
              <a:latin typeface="Courier New" pitchFamily="49" charset="0"/>
              <a:cs typeface="Courier New" pitchFamily="49" charset="0"/>
            </a:endParaRPr>
          </a:p>
        </p:txBody>
      </p:sp>
    </p:spTree>
    <p:extLst>
      <p:ext uri="{BB962C8B-B14F-4D97-AF65-F5344CB8AC3E}">
        <p14:creationId xmlns:p14="http://schemas.microsoft.com/office/powerpoint/2010/main" val="37601901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Floor Division (//)  Operator </a:t>
            </a:r>
            <a:endParaRPr lang="en-US" dirty="0"/>
          </a:p>
        </p:txBody>
      </p:sp>
      <p:sp>
        <p:nvSpPr>
          <p:cNvPr id="3" name="Content Placeholder 2"/>
          <p:cNvSpPr>
            <a:spLocks noGrp="1"/>
          </p:cNvSpPr>
          <p:nvPr>
            <p:ph sz="quarter" idx="1"/>
          </p:nvPr>
        </p:nvSpPr>
        <p:spPr/>
        <p:txBody>
          <a:bodyPr/>
          <a:lstStyle/>
          <a:p>
            <a:pPr algn="just"/>
            <a:r>
              <a:rPr lang="en-US" sz="2000" dirty="0">
                <a:latin typeface="Courier New" pitchFamily="49" charset="0"/>
                <a:cs typeface="Courier New" pitchFamily="49" charset="0"/>
              </a:rPr>
              <a:t>If the floor division operator is applied in between two operands, it returns the result as the arithmetic quotient of the operands . </a:t>
            </a:r>
          </a:p>
          <a:p>
            <a:pPr marL="0" indent="0" algn="just">
              <a:buNone/>
            </a:pPr>
            <a:endParaRPr lang="en-US" sz="2000" dirty="0">
              <a:latin typeface="Courier New" pitchFamily="49" charset="0"/>
              <a:cs typeface="Courier New" pitchFamily="49" charset="0"/>
            </a:endParaRPr>
          </a:p>
          <a:p>
            <a:pPr algn="just"/>
            <a:r>
              <a:rPr lang="en-US" sz="2000" dirty="0">
                <a:latin typeface="Courier New" pitchFamily="49" charset="0"/>
                <a:cs typeface="Courier New" pitchFamily="49" charset="0"/>
              </a:rPr>
              <a:t>Python floor division (//) operator when  applied on two </a:t>
            </a:r>
            <a:r>
              <a:rPr lang="en-US" sz="2000" dirty="0" err="1">
                <a:latin typeface="Courier New" pitchFamily="49" charset="0"/>
                <a:cs typeface="Courier New" pitchFamily="49" charset="0"/>
              </a:rPr>
              <a:t>int</a:t>
            </a:r>
            <a:r>
              <a:rPr lang="en-US" sz="2000" dirty="0">
                <a:latin typeface="Courier New" pitchFamily="49" charset="0"/>
                <a:cs typeface="Courier New" pitchFamily="49" charset="0"/>
              </a:rPr>
              <a:t> operands, Python returns an </a:t>
            </a:r>
            <a:r>
              <a:rPr lang="en-US" sz="2000" dirty="0" err="1">
                <a:latin typeface="Courier New" pitchFamily="49" charset="0"/>
                <a:cs typeface="Courier New" pitchFamily="49" charset="0"/>
              </a:rPr>
              <a:t>int</a:t>
            </a:r>
            <a:r>
              <a:rPr lang="en-US" sz="2000" dirty="0">
                <a:latin typeface="Courier New" pitchFamily="49" charset="0"/>
                <a:cs typeface="Courier New" pitchFamily="49" charset="0"/>
              </a:rPr>
              <a:t> result. 	</a:t>
            </a:r>
          </a:p>
          <a:p>
            <a:pPr marL="0" indent="0">
              <a:buNone/>
            </a:pPr>
            <a:r>
              <a:rPr lang="en-US" b="1" dirty="0">
                <a:latin typeface="Courier New" pitchFamily="49" charset="0"/>
                <a:cs typeface="Courier New" pitchFamily="49" charset="0"/>
              </a:rPr>
              <a:t>Example:  </a:t>
            </a:r>
          </a:p>
          <a:p>
            <a:pPr marL="0" indent="0">
              <a:buNone/>
            </a:pPr>
            <a:r>
              <a:rPr lang="en-US" sz="1800" dirty="0">
                <a:latin typeface="Courier New" pitchFamily="49" charset="0"/>
                <a:cs typeface="Courier New" pitchFamily="49" charset="0"/>
              </a:rPr>
              <a:t>&gt;&gt;&gt; 9//4</a:t>
            </a:r>
          </a:p>
          <a:p>
            <a:pPr marL="0" indent="0">
              <a:buNone/>
            </a:pPr>
            <a:r>
              <a:rPr lang="en-US" sz="1800" dirty="0">
                <a:latin typeface="Courier New" pitchFamily="49" charset="0"/>
                <a:cs typeface="Courier New" pitchFamily="49" charset="0"/>
              </a:rPr>
              <a:t>2</a:t>
            </a:r>
          </a:p>
          <a:p>
            <a:pPr marL="0" indent="0">
              <a:buNone/>
            </a:pPr>
            <a:endParaRPr lang="en-US" b="1" dirty="0"/>
          </a:p>
          <a:p>
            <a:pPr marL="0" indent="0">
              <a:buNone/>
            </a:pPr>
            <a:endParaRPr lang="en-US" b="1" dirty="0"/>
          </a:p>
        </p:txBody>
      </p:sp>
    </p:spTree>
    <p:extLst>
      <p:ext uri="{BB962C8B-B14F-4D97-AF65-F5344CB8AC3E}">
        <p14:creationId xmlns:p14="http://schemas.microsoft.com/office/powerpoint/2010/main" val="23006213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Modulo (%)  Operator  </a:t>
            </a:r>
          </a:p>
        </p:txBody>
      </p:sp>
      <p:sp>
        <p:nvSpPr>
          <p:cNvPr id="3" name="Content Placeholder 2"/>
          <p:cNvSpPr>
            <a:spLocks noGrp="1"/>
          </p:cNvSpPr>
          <p:nvPr>
            <p:ph sz="quarter" idx="1"/>
          </p:nvPr>
        </p:nvSpPr>
        <p:spPr/>
        <p:txBody>
          <a:bodyPr/>
          <a:lstStyle/>
          <a:p>
            <a:pPr marL="0" indent="0" algn="just">
              <a:buNone/>
            </a:pPr>
            <a:r>
              <a:rPr lang="en-US" sz="2200" dirty="0">
                <a:latin typeface="Courier New" pitchFamily="49" charset="0"/>
                <a:cs typeface="Courier New" pitchFamily="49" charset="0"/>
              </a:rPr>
              <a:t>When the second number divides the first number, the modulo operator returns the remainder.   </a:t>
            </a:r>
          </a:p>
          <a:p>
            <a:pPr marL="0" indent="0">
              <a:buNone/>
            </a:pPr>
            <a:endParaRPr lang="en-US" sz="1800" dirty="0">
              <a:latin typeface="Courier New" pitchFamily="49" charset="0"/>
              <a:cs typeface="Courier New" pitchFamily="49" charset="0"/>
            </a:endParaRPr>
          </a:p>
          <a:p>
            <a:pPr marL="0" indent="0">
              <a:buNone/>
            </a:pPr>
            <a:r>
              <a:rPr lang="en-US" sz="1800" b="1" dirty="0">
                <a:latin typeface="Courier New" pitchFamily="49" charset="0"/>
                <a:cs typeface="Courier New" pitchFamily="49" charset="0"/>
              </a:rPr>
              <a:t>Example:</a:t>
            </a:r>
          </a:p>
          <a:p>
            <a:pPr marL="0" indent="0">
              <a:buNone/>
            </a:pPr>
            <a:r>
              <a:rPr lang="en-US" sz="1800" dirty="0">
                <a:latin typeface="Courier New" pitchFamily="49" charset="0"/>
                <a:cs typeface="Courier New" pitchFamily="49" charset="0"/>
              </a:rPr>
              <a:t>&gt;&gt;&gt; 21 % 9</a:t>
            </a:r>
          </a:p>
          <a:p>
            <a:pPr marL="0" indent="0">
              <a:buNone/>
            </a:pPr>
            <a:r>
              <a:rPr lang="en-US" sz="1800" dirty="0">
                <a:latin typeface="Courier New" pitchFamily="49" charset="0"/>
                <a:cs typeface="Courier New" pitchFamily="49" charset="0"/>
              </a:rPr>
              <a:t>3</a:t>
            </a:r>
          </a:p>
          <a:p>
            <a:pPr marL="0" indent="0">
              <a:buNone/>
            </a:pPr>
            <a:endParaRPr lang="en-US" sz="1800" dirty="0">
              <a:latin typeface="Courier New" pitchFamily="49" charset="0"/>
              <a:cs typeface="Courier New" pitchFamily="49" charset="0"/>
            </a:endParaRPr>
          </a:p>
          <a:p>
            <a:pPr marL="0" indent="0">
              <a:buNone/>
            </a:pPr>
            <a:r>
              <a:rPr lang="en-US" sz="2000" b="1" dirty="0">
                <a:latin typeface="Courier New" pitchFamily="49" charset="0"/>
                <a:cs typeface="Courier New" pitchFamily="49" charset="0"/>
              </a:rPr>
              <a:t>Note: </a:t>
            </a:r>
            <a:endParaRPr lang="en-US" sz="2000" b="1" dirty="0"/>
          </a:p>
          <a:p>
            <a:pPr marL="0" indent="0">
              <a:buNone/>
            </a:pPr>
            <a:r>
              <a:rPr lang="en-US" sz="1600" dirty="0">
                <a:latin typeface="Courier New" pitchFamily="49" charset="0"/>
                <a:cs typeface="Courier New" pitchFamily="49" charset="0"/>
              </a:rPr>
              <a:t>X%Y is equivalent to X – Y * (x//Y) 	</a:t>
            </a:r>
          </a:p>
          <a:p>
            <a:pPr marL="0" indent="0">
              <a:buNone/>
            </a:pPr>
            <a:endParaRPr lang="en-US" sz="1800" b="1" dirty="0">
              <a:latin typeface="Courier New" pitchFamily="49" charset="0"/>
              <a:cs typeface="Courier New" pitchFamily="49" charset="0"/>
            </a:endParaRPr>
          </a:p>
          <a:p>
            <a:pPr marL="0" indent="0">
              <a:buNone/>
            </a:pPr>
            <a:endParaRPr lang="en-US" sz="1800" dirty="0"/>
          </a:p>
          <a:p>
            <a:endParaRPr lang="en-US" dirty="0"/>
          </a:p>
        </p:txBody>
      </p:sp>
    </p:spTree>
    <p:extLst>
      <p:ext uri="{BB962C8B-B14F-4D97-AF65-F5344CB8AC3E}">
        <p14:creationId xmlns:p14="http://schemas.microsoft.com/office/powerpoint/2010/main" val="37733146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b="1" i="1" dirty="0"/>
              <a:t>The Exponent ** Operator  </a:t>
            </a:r>
            <a:endParaRPr lang="en-US" dirty="0"/>
          </a:p>
        </p:txBody>
      </p:sp>
      <p:sp>
        <p:nvSpPr>
          <p:cNvPr id="3" name="Content Placeholder 2"/>
          <p:cNvSpPr>
            <a:spLocks noGrp="1"/>
          </p:cNvSpPr>
          <p:nvPr>
            <p:ph sz="quarter" idx="1"/>
          </p:nvPr>
        </p:nvSpPr>
        <p:spPr/>
        <p:txBody>
          <a:bodyPr>
            <a:normAutofit/>
          </a:bodyPr>
          <a:lstStyle/>
          <a:p>
            <a:r>
              <a:rPr lang="en-US" sz="2000" dirty="0">
                <a:latin typeface="Courier New" pitchFamily="49" charset="0"/>
                <a:cs typeface="Courier New" pitchFamily="49" charset="0"/>
              </a:rPr>
              <a:t>The ‘</a:t>
            </a:r>
            <a:r>
              <a:rPr lang="en-US" sz="2000" b="1" dirty="0">
                <a:latin typeface="Courier New" pitchFamily="49" charset="0"/>
                <a:cs typeface="Courier New" pitchFamily="49" charset="0"/>
              </a:rPr>
              <a:t>**</a:t>
            </a:r>
            <a:r>
              <a:rPr lang="en-US" sz="2000" dirty="0">
                <a:latin typeface="Courier New" pitchFamily="49" charset="0"/>
                <a:cs typeface="Courier New" pitchFamily="49" charset="0"/>
              </a:rPr>
              <a:t>’ exponent operator is used to calculate the power or exponent of a number   </a:t>
            </a:r>
          </a:p>
          <a:p>
            <a:endParaRPr lang="en-US" sz="2000" dirty="0">
              <a:latin typeface="Courier New" pitchFamily="49" charset="0"/>
              <a:cs typeface="Courier New" pitchFamily="49" charset="0"/>
            </a:endParaRPr>
          </a:p>
          <a:p>
            <a:r>
              <a:rPr lang="en-US" sz="2000" dirty="0">
                <a:latin typeface="Courier New" pitchFamily="49" charset="0"/>
                <a:cs typeface="Courier New" pitchFamily="49" charset="0"/>
              </a:rPr>
              <a:t>To compute </a:t>
            </a:r>
            <a:r>
              <a:rPr lang="en-US" sz="2000" b="1" dirty="0" err="1">
                <a:latin typeface="Courier New" pitchFamily="49" charset="0"/>
                <a:cs typeface="Courier New" pitchFamily="49" charset="0"/>
              </a:rPr>
              <a:t>x</a:t>
            </a:r>
            <a:r>
              <a:rPr lang="en-US" sz="2000" b="1" baseline="30000" dirty="0" err="1">
                <a:latin typeface="Courier New" pitchFamily="49" charset="0"/>
                <a:cs typeface="Courier New" pitchFamily="49" charset="0"/>
              </a:rPr>
              <a:t>Y</a:t>
            </a:r>
            <a:r>
              <a:rPr lang="en-US" sz="2000" baseline="30000" dirty="0">
                <a:latin typeface="Courier New" pitchFamily="49" charset="0"/>
                <a:cs typeface="Courier New" pitchFamily="49" charset="0"/>
              </a:rPr>
              <a:t> </a:t>
            </a:r>
            <a:r>
              <a:rPr lang="en-US" sz="2000" dirty="0">
                <a:latin typeface="Courier New" pitchFamily="49" charset="0"/>
                <a:cs typeface="Courier New" pitchFamily="49" charset="0"/>
              </a:rPr>
              <a:t>(X raised to Y), the expression is written as </a:t>
            </a:r>
            <a:r>
              <a:rPr lang="en-US" sz="2000" b="1" dirty="0">
                <a:latin typeface="Courier New" pitchFamily="49" charset="0"/>
                <a:cs typeface="Courier New" pitchFamily="49" charset="0"/>
              </a:rPr>
              <a:t>X**Y</a:t>
            </a:r>
            <a:r>
              <a:rPr lang="en-US" sz="2000" dirty="0">
                <a:latin typeface="Courier New" pitchFamily="49" charset="0"/>
                <a:cs typeface="Courier New" pitchFamily="49" charset="0"/>
              </a:rPr>
              <a:t>.    </a:t>
            </a:r>
          </a:p>
          <a:p>
            <a:endParaRPr lang="en-US" sz="2000" dirty="0">
              <a:latin typeface="Courier New" pitchFamily="49" charset="0"/>
              <a:cs typeface="Courier New" pitchFamily="49" charset="0"/>
            </a:endParaRPr>
          </a:p>
          <a:p>
            <a:pPr marL="0" indent="0">
              <a:buNone/>
            </a:pPr>
            <a:r>
              <a:rPr lang="en-US" sz="2000" b="1" dirty="0">
                <a:latin typeface="Courier New" pitchFamily="49" charset="0"/>
                <a:cs typeface="Courier New" pitchFamily="49" charset="0"/>
              </a:rPr>
              <a:t>Example</a:t>
            </a:r>
          </a:p>
          <a:p>
            <a:pPr marL="0" indent="0">
              <a:buNone/>
            </a:pPr>
            <a:r>
              <a:rPr lang="en-US" sz="2000" dirty="0">
                <a:latin typeface="Courier New" pitchFamily="49" charset="0"/>
                <a:cs typeface="Courier New" pitchFamily="49" charset="0"/>
              </a:rPr>
              <a:t>&gt;&gt;&gt; 5**4</a:t>
            </a:r>
          </a:p>
          <a:p>
            <a:pPr marL="0" indent="0">
              <a:buNone/>
            </a:pPr>
            <a:r>
              <a:rPr lang="en-US" sz="2000" dirty="0">
                <a:latin typeface="Courier New" pitchFamily="49" charset="0"/>
                <a:cs typeface="Courier New" pitchFamily="49" charset="0"/>
              </a:rPr>
              <a:t>625</a:t>
            </a:r>
          </a:p>
        </p:txBody>
      </p:sp>
    </p:spTree>
    <p:extLst>
      <p:ext uri="{BB962C8B-B14F-4D97-AF65-F5344CB8AC3E}">
        <p14:creationId xmlns:p14="http://schemas.microsoft.com/office/powerpoint/2010/main" val="1699012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990600"/>
          </a:xfrm>
        </p:spPr>
        <p:txBody>
          <a:bodyPr/>
          <a:lstStyle/>
          <a:p>
            <a:pPr lvl="1" algn="l" rtl="0">
              <a:spcBef>
                <a:spcPct val="0"/>
              </a:spcBef>
            </a:pPr>
            <a:r>
              <a:rPr lang="en-US" sz="2400" b="1" dirty="0">
                <a:latin typeface="+mj-lt"/>
              </a:rPr>
              <a:t>Operator Precedence and Associativity</a:t>
            </a:r>
            <a:br>
              <a:rPr lang="en-US" sz="1400" dirty="0"/>
            </a:br>
            <a:endParaRPr lang="en-US" dirty="0"/>
          </a:p>
        </p:txBody>
      </p:sp>
      <p:sp>
        <p:nvSpPr>
          <p:cNvPr id="3" name="Content Placeholder 2"/>
          <p:cNvSpPr>
            <a:spLocks noGrp="1"/>
          </p:cNvSpPr>
          <p:nvPr>
            <p:ph sz="quarter" idx="1"/>
          </p:nvPr>
        </p:nvSpPr>
        <p:spPr>
          <a:xfrm>
            <a:off x="457200" y="990600"/>
            <a:ext cx="8229600" cy="5394960"/>
          </a:xfrm>
        </p:spPr>
        <p:txBody>
          <a:bodyPr>
            <a:normAutofit fontScale="92500" lnSpcReduction="10000"/>
          </a:bodyPr>
          <a:lstStyle/>
          <a:p>
            <a:pPr algn="just"/>
            <a:endParaRPr lang="en-US" sz="1800" dirty="0">
              <a:latin typeface="Courier New" pitchFamily="49" charset="0"/>
              <a:cs typeface="Courier New" pitchFamily="49" charset="0"/>
            </a:endParaRPr>
          </a:p>
          <a:p>
            <a:pPr algn="just"/>
            <a:r>
              <a:rPr lang="en-US" sz="1800" dirty="0">
                <a:latin typeface="Courier New" pitchFamily="49" charset="0"/>
                <a:cs typeface="Courier New" pitchFamily="49" charset="0"/>
              </a:rPr>
              <a:t>The operator precedence determines the order in which the python interpreter evaluates the operators in an expression.  </a:t>
            </a:r>
          </a:p>
          <a:p>
            <a:pPr marL="0" indent="0" algn="just">
              <a:buNone/>
            </a:pPr>
            <a:endParaRPr lang="en-US" sz="1800" dirty="0">
              <a:latin typeface="Courier New" pitchFamily="49" charset="0"/>
              <a:cs typeface="Courier New" pitchFamily="49" charset="0"/>
            </a:endParaRPr>
          </a:p>
          <a:p>
            <a:pPr algn="just"/>
            <a:r>
              <a:rPr lang="en-US" sz="1800" dirty="0">
                <a:latin typeface="Courier New" pitchFamily="49" charset="0"/>
                <a:cs typeface="Courier New" pitchFamily="49" charset="0"/>
              </a:rPr>
              <a:t>Where as associativity property decides which operation to be performed first.  </a:t>
            </a:r>
          </a:p>
          <a:p>
            <a:pPr algn="just"/>
            <a:endParaRPr lang="en-US" sz="1800" dirty="0">
              <a:latin typeface="Courier New" pitchFamily="49" charset="0"/>
              <a:cs typeface="Courier New" pitchFamily="49" charset="0"/>
            </a:endParaRPr>
          </a:p>
          <a:p>
            <a:pPr algn="just"/>
            <a:r>
              <a:rPr lang="en-US" sz="1800" dirty="0">
                <a:latin typeface="Courier New" pitchFamily="49" charset="0"/>
                <a:cs typeface="Courier New" pitchFamily="49" charset="0"/>
              </a:rPr>
              <a:t>Associativity is of two types.</a:t>
            </a:r>
          </a:p>
          <a:p>
            <a:pPr marL="0" indent="0" algn="just">
              <a:buNone/>
            </a:pPr>
            <a:r>
              <a:rPr lang="en-US" sz="1800" dirty="0">
                <a:latin typeface="Courier New" pitchFamily="49" charset="0"/>
                <a:cs typeface="Courier New" pitchFamily="49" charset="0"/>
              </a:rPr>
              <a:t>a) </a:t>
            </a:r>
            <a:r>
              <a:rPr lang="en-US" sz="1800" b="1" dirty="0">
                <a:latin typeface="Courier New" pitchFamily="49" charset="0"/>
                <a:cs typeface="Courier New" pitchFamily="49" charset="0"/>
              </a:rPr>
              <a:t>Left to Right  </a:t>
            </a:r>
          </a:p>
          <a:p>
            <a:pPr marL="0" indent="0" algn="just">
              <a:buNone/>
            </a:pPr>
            <a:r>
              <a:rPr lang="en-US" sz="1800" b="1" dirty="0">
                <a:latin typeface="Courier New" pitchFamily="49" charset="0"/>
                <a:cs typeface="Courier New" pitchFamily="49" charset="0"/>
              </a:rPr>
              <a:t>Example:</a:t>
            </a:r>
          </a:p>
          <a:p>
            <a:pPr marL="0" indent="0" algn="just">
              <a:buNone/>
            </a:pPr>
            <a:r>
              <a:rPr lang="en-US" sz="1800" dirty="0">
                <a:latin typeface="Courier New" pitchFamily="49" charset="0"/>
                <a:cs typeface="Courier New" pitchFamily="49" charset="0"/>
              </a:rPr>
              <a:t>		4 + 6 – 3 + 2   =  9</a:t>
            </a:r>
          </a:p>
          <a:p>
            <a:pPr marL="0" indent="0" algn="just">
              <a:buNone/>
            </a:pPr>
            <a:r>
              <a:rPr lang="en-US" sz="1800" dirty="0">
                <a:latin typeface="Courier New" pitchFamily="49" charset="0"/>
                <a:cs typeface="Courier New" pitchFamily="49" charset="0"/>
              </a:rPr>
              <a:t> </a:t>
            </a:r>
          </a:p>
          <a:p>
            <a:pPr marL="0" indent="0" algn="just">
              <a:buNone/>
            </a:pPr>
            <a:r>
              <a:rPr lang="en-US" sz="1800" dirty="0">
                <a:latin typeface="Courier New" pitchFamily="49" charset="0"/>
                <a:cs typeface="Courier New" pitchFamily="49" charset="0"/>
              </a:rPr>
              <a:t>b) </a:t>
            </a:r>
            <a:r>
              <a:rPr lang="en-US" sz="1800" b="1" dirty="0">
                <a:latin typeface="Courier New" pitchFamily="49" charset="0"/>
                <a:cs typeface="Courier New" pitchFamily="49" charset="0"/>
              </a:rPr>
              <a:t>Right to Left  </a:t>
            </a:r>
          </a:p>
          <a:p>
            <a:pPr marL="0" indent="0" algn="just">
              <a:buNone/>
            </a:pPr>
            <a:r>
              <a:rPr lang="en-US" sz="1800" dirty="0">
                <a:latin typeface="Courier New" pitchFamily="49" charset="0"/>
                <a:cs typeface="Courier New" pitchFamily="49" charset="0"/>
              </a:rPr>
              <a:t>  	       X = Y = Z = Value</a:t>
            </a:r>
          </a:p>
          <a:p>
            <a:pPr marL="0" indent="0" algn="just">
              <a:buNone/>
            </a:pPr>
            <a:r>
              <a:rPr lang="en-US" sz="1800" b="1" u="sng" dirty="0">
                <a:solidFill>
                  <a:srgbClr val="FF0000"/>
                </a:solidFill>
                <a:latin typeface="Courier New" pitchFamily="49" charset="0"/>
                <a:cs typeface="Courier New" pitchFamily="49" charset="0"/>
              </a:rPr>
              <a:t>Note: </a:t>
            </a:r>
          </a:p>
          <a:p>
            <a:pPr marL="0" indent="0" algn="just">
              <a:buNone/>
            </a:pPr>
            <a:r>
              <a:rPr lang="en-US" sz="1800" dirty="0">
                <a:latin typeface="Courier New" pitchFamily="49" charset="0"/>
                <a:cs typeface="Courier New" pitchFamily="49" charset="0"/>
              </a:rPr>
              <a:t>When the operators of same priority are found in the expression, precedence is given to the left most operator.</a:t>
            </a:r>
            <a:endParaRPr lang="en-US" sz="1800" b="1" dirty="0">
              <a:solidFill>
                <a:srgbClr val="FF0000"/>
              </a:solidFill>
              <a:latin typeface="Courier New" pitchFamily="49" charset="0"/>
              <a:cs typeface="Courier New" pitchFamily="49" charset="0"/>
            </a:endParaRPr>
          </a:p>
          <a:p>
            <a:pPr marL="0" indent="0" algn="just">
              <a:buNone/>
            </a:pPr>
            <a:endParaRPr lang="en-US" sz="1800" dirty="0">
              <a:latin typeface="Courier New" pitchFamily="49" charset="0"/>
              <a:cs typeface="Courier New" pitchFamily="49" charset="0"/>
            </a:endParaRPr>
          </a:p>
          <a:p>
            <a:pPr marL="0" indent="0" algn="just">
              <a:buNone/>
            </a:pPr>
            <a:endParaRPr lang="en-US" sz="2400" dirty="0">
              <a:latin typeface="Courier New" pitchFamily="49" charset="0"/>
              <a:cs typeface="Courier New" pitchFamily="49" charset="0"/>
            </a:endParaRPr>
          </a:p>
          <a:p>
            <a:pPr marL="0" indent="0" algn="just">
              <a:buNone/>
            </a:pPr>
            <a:endParaRPr lang="en-US" sz="2400" dirty="0">
              <a:latin typeface="Courier New" pitchFamily="49" charset="0"/>
              <a:cs typeface="Courier New" pitchFamily="49" charset="0"/>
            </a:endParaRPr>
          </a:p>
          <a:p>
            <a:pPr marL="0" indent="0" algn="just">
              <a:buNone/>
            </a:pPr>
            <a:endParaRPr lang="en-US" sz="2400" dirty="0">
              <a:latin typeface="Courier New" pitchFamily="49" charset="0"/>
              <a:cs typeface="Courier New" pitchFamily="49" charset="0"/>
            </a:endParaRPr>
          </a:p>
          <a:p>
            <a:pPr marL="0" indent="0" algn="just">
              <a:buNone/>
            </a:pPr>
            <a:endParaRPr lang="en-US" sz="2400" dirty="0">
              <a:latin typeface="Courier New" pitchFamily="49" charset="0"/>
              <a:cs typeface="Courier New" pitchFamily="49" charset="0"/>
            </a:endParaRPr>
          </a:p>
          <a:p>
            <a:pPr marL="0" indent="0">
              <a:buNone/>
            </a:pPr>
            <a:endParaRPr lang="en-US" dirty="0"/>
          </a:p>
        </p:txBody>
      </p:sp>
    </p:spTree>
    <p:extLst>
      <p:ext uri="{BB962C8B-B14F-4D97-AF65-F5344CB8AC3E}">
        <p14:creationId xmlns:p14="http://schemas.microsoft.com/office/powerpoint/2010/main" val="30787741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762000"/>
          </a:xfrm>
        </p:spPr>
        <p:txBody>
          <a:bodyPr>
            <a:normAutofit fontScale="90000"/>
          </a:bodyPr>
          <a:lstStyle/>
          <a:p>
            <a:r>
              <a:rPr lang="en-US" sz="2800" b="1" dirty="0"/>
              <a:t>Associativity Continued….</a:t>
            </a:r>
            <a:br>
              <a:rPr lang="en-US" sz="1800" dirty="0"/>
            </a:br>
            <a:r>
              <a:rPr lang="en-US" sz="1800" dirty="0"/>
              <a:t> </a:t>
            </a:r>
            <a:endParaRPr lang="en-US" dirty="0"/>
          </a:p>
        </p:txBody>
      </p:sp>
      <p:sp>
        <p:nvSpPr>
          <p:cNvPr id="3" name="Content Placeholder 2"/>
          <p:cNvSpPr>
            <a:spLocks noGrp="1"/>
          </p:cNvSpPr>
          <p:nvPr>
            <p:ph sz="quarter" idx="1"/>
          </p:nvPr>
        </p:nvSpPr>
        <p:spPr>
          <a:xfrm>
            <a:off x="457200" y="1210627"/>
            <a:ext cx="8229600" cy="4785360"/>
          </a:xfrm>
        </p:spPr>
        <p:txBody>
          <a:bodyPr>
            <a:normAutofit fontScale="25000" lnSpcReduction="20000"/>
          </a:bodyPr>
          <a:lstStyle/>
          <a:p>
            <a:pPr marL="0" indent="0" algn="just">
              <a:buNone/>
            </a:pPr>
            <a:r>
              <a:rPr lang="en-US" sz="7200" b="1" dirty="0">
                <a:latin typeface="Courier New" pitchFamily="49" charset="0"/>
                <a:cs typeface="Courier New" pitchFamily="49" charset="0"/>
              </a:rPr>
              <a:t>Example:</a:t>
            </a:r>
          </a:p>
          <a:p>
            <a:pPr marL="0" indent="0" algn="just">
              <a:buNone/>
            </a:pPr>
            <a:r>
              <a:rPr lang="en-US" sz="7200" dirty="0">
                <a:latin typeface="Courier New" pitchFamily="49" charset="0"/>
                <a:cs typeface="Courier New" pitchFamily="49" charset="0"/>
              </a:rPr>
              <a:t>Z = 4 * 6 + 8 // 2 </a:t>
            </a:r>
          </a:p>
          <a:p>
            <a:pPr marL="0" indent="0" algn="just">
              <a:buNone/>
            </a:pPr>
            <a:r>
              <a:rPr lang="en-US" sz="7200" dirty="0">
                <a:latin typeface="Courier New" pitchFamily="49" charset="0"/>
                <a:cs typeface="Courier New" pitchFamily="49" charset="0"/>
              </a:rPr>
              <a:t> = 28 </a:t>
            </a:r>
          </a:p>
          <a:p>
            <a:pPr marL="0" indent="0" algn="just">
              <a:buNone/>
            </a:pPr>
            <a:r>
              <a:rPr lang="en-US" sz="7200" dirty="0">
                <a:latin typeface="Courier New" pitchFamily="49" charset="0"/>
                <a:cs typeface="Courier New" pitchFamily="49" charset="0"/>
              </a:rPr>
              <a:t>In the above expression * is evaluated first, even though * and // have the same priorities. The operator * occurs before // and hence the evaluation starts from left to right. </a:t>
            </a:r>
          </a:p>
          <a:p>
            <a:pPr marL="0" indent="0" algn="just">
              <a:buNone/>
            </a:pPr>
            <a:endParaRPr lang="en-US" sz="7200" dirty="0">
              <a:latin typeface="Courier New" pitchFamily="49" charset="0"/>
              <a:cs typeface="Courier New" pitchFamily="49" charset="0"/>
            </a:endParaRPr>
          </a:p>
          <a:p>
            <a:pPr marL="0" indent="0" algn="just">
              <a:buNone/>
            </a:pPr>
            <a:endParaRPr lang="en-US" sz="7200" dirty="0">
              <a:latin typeface="Courier New" pitchFamily="49" charset="0"/>
              <a:cs typeface="Courier New" pitchFamily="49" charset="0"/>
            </a:endParaRPr>
          </a:p>
          <a:p>
            <a:pPr marL="0" indent="0" algn="just">
              <a:buNone/>
            </a:pPr>
            <a:endParaRPr lang="en-US" sz="7200" dirty="0">
              <a:latin typeface="Courier New" pitchFamily="49" charset="0"/>
              <a:cs typeface="Courier New" pitchFamily="49" charset="0"/>
            </a:endParaRPr>
          </a:p>
          <a:p>
            <a:pPr marL="0" indent="0" algn="just">
              <a:buNone/>
            </a:pPr>
            <a:endParaRPr lang="en-US" sz="7200" dirty="0">
              <a:latin typeface="Courier New" pitchFamily="49" charset="0"/>
              <a:cs typeface="Courier New" pitchFamily="49" charset="0"/>
            </a:endParaRPr>
          </a:p>
          <a:p>
            <a:pPr marL="0" indent="0" algn="just">
              <a:buNone/>
            </a:pPr>
            <a:endParaRPr lang="en-US" sz="7200" dirty="0">
              <a:latin typeface="Courier New" pitchFamily="49" charset="0"/>
              <a:cs typeface="Courier New" pitchFamily="49" charset="0"/>
            </a:endParaRPr>
          </a:p>
          <a:p>
            <a:pPr marL="0" indent="0" algn="just">
              <a:buNone/>
            </a:pPr>
            <a:endParaRPr lang="en-US" sz="7200" dirty="0">
              <a:latin typeface="Courier New" pitchFamily="49" charset="0"/>
              <a:cs typeface="Courier New" pitchFamily="49" charset="0"/>
            </a:endParaRPr>
          </a:p>
          <a:p>
            <a:pPr marL="0" indent="0" algn="just">
              <a:buNone/>
            </a:pPr>
            <a:endParaRPr lang="en-US" sz="7200" dirty="0">
              <a:latin typeface="Courier New" pitchFamily="49" charset="0"/>
              <a:cs typeface="Courier New" pitchFamily="49" charset="0"/>
            </a:endParaRPr>
          </a:p>
          <a:p>
            <a:pPr marL="0" indent="0" algn="just">
              <a:buNone/>
            </a:pPr>
            <a:endParaRPr lang="en-US" sz="7200" dirty="0">
              <a:latin typeface="Courier New" pitchFamily="49" charset="0"/>
              <a:cs typeface="Courier New" pitchFamily="49" charset="0"/>
            </a:endParaRPr>
          </a:p>
          <a:p>
            <a:pPr marL="0" indent="0" algn="just">
              <a:buNone/>
            </a:pPr>
            <a:endParaRPr lang="en-US" sz="7200" dirty="0">
              <a:latin typeface="Courier New" pitchFamily="49" charset="0"/>
              <a:cs typeface="Courier New" pitchFamily="49" charset="0"/>
            </a:endParaRPr>
          </a:p>
          <a:p>
            <a:pPr marL="0" indent="0" algn="just">
              <a:buNone/>
            </a:pPr>
            <a:r>
              <a:rPr lang="en-US" sz="7200" dirty="0">
                <a:latin typeface="Courier New" pitchFamily="49" charset="0"/>
                <a:cs typeface="Courier New" pitchFamily="49" charset="0"/>
              </a:rPr>
              <a:t>		</a:t>
            </a:r>
            <a:r>
              <a:rPr lang="en-US" sz="4800" b="1" dirty="0" err="1">
                <a:latin typeface="Courier New" pitchFamily="49" charset="0"/>
                <a:cs typeface="Courier New" pitchFamily="49" charset="0"/>
              </a:rPr>
              <a:t>Asociativity</a:t>
            </a:r>
            <a:r>
              <a:rPr lang="en-US" sz="4800" b="1" dirty="0">
                <a:latin typeface="Courier New" pitchFamily="49" charset="0"/>
                <a:cs typeface="Courier New" pitchFamily="49" charset="0"/>
              </a:rPr>
              <a:t> table for Arithmetic Operators </a:t>
            </a:r>
            <a:endParaRPr lang="en-US" sz="4800" dirty="0">
              <a:latin typeface="Courier New" pitchFamily="49" charset="0"/>
              <a:cs typeface="Courier New" pitchFamily="49" charset="0"/>
            </a:endParaRPr>
          </a:p>
          <a:p>
            <a:pPr marL="0" indent="0" algn="just">
              <a:buNone/>
            </a:pPr>
            <a:endParaRPr lang="en-US" sz="1800" dirty="0">
              <a:latin typeface="Courier New" pitchFamily="49" charset="0"/>
              <a:cs typeface="Courier New" pitchFamily="49" charset="0"/>
            </a:endParaRPr>
          </a:p>
          <a:p>
            <a:pPr marL="0" indent="0" algn="just">
              <a:buNone/>
            </a:pPr>
            <a:endParaRPr lang="en-US" sz="1800" dirty="0">
              <a:latin typeface="Courier New" pitchFamily="49" charset="0"/>
              <a:cs typeface="Courier New" pitchFamily="49" charset="0"/>
            </a:endParaRPr>
          </a:p>
          <a:p>
            <a:pPr marL="0" indent="0" algn="just">
              <a:buNone/>
            </a:pPr>
            <a:endParaRPr lang="en-US" sz="1800" dirty="0">
              <a:latin typeface="Courier New" pitchFamily="49" charset="0"/>
              <a:cs typeface="Courier New" pitchFamily="49" charset="0"/>
            </a:endParaRPr>
          </a:p>
          <a:p>
            <a:pPr marL="0" indent="0" algn="just">
              <a:buNone/>
            </a:pPr>
            <a:endParaRPr lang="en-US" sz="1800" dirty="0">
              <a:latin typeface="Courier New" pitchFamily="49" charset="0"/>
              <a:cs typeface="Courier New" pitchFamily="49" charset="0"/>
            </a:endParaRPr>
          </a:p>
          <a:p>
            <a:pPr marL="0" indent="0" algn="just">
              <a:buNone/>
            </a:pPr>
            <a:endParaRPr lang="en-US" sz="1800" dirty="0">
              <a:latin typeface="Courier New" pitchFamily="49" charset="0"/>
              <a:cs typeface="Courier New" pitchFamily="49" charset="0"/>
            </a:endParaRPr>
          </a:p>
          <a:p>
            <a:pPr marL="0" indent="0" algn="just">
              <a:buNone/>
            </a:pPr>
            <a:r>
              <a:rPr lang="en-US" sz="1800" dirty="0">
                <a:latin typeface="Courier New" pitchFamily="49" charset="0"/>
                <a:cs typeface="Courier New" pitchFamily="49" charset="0"/>
              </a:rPr>
              <a:t> </a:t>
            </a:r>
          </a:p>
          <a:p>
            <a:pPr marL="0" indent="0" algn="just">
              <a:buNone/>
            </a:pPr>
            <a:endParaRPr lang="en-US" sz="1800" dirty="0">
              <a:latin typeface="Courier New" pitchFamily="49" charset="0"/>
              <a:cs typeface="Courier New" pitchFamily="49" charset="0"/>
            </a:endParaRPr>
          </a:p>
          <a:p>
            <a:pPr marL="0" indent="0" algn="just">
              <a:buNone/>
            </a:pPr>
            <a:endParaRPr lang="en-US" sz="1800" dirty="0">
              <a:latin typeface="Courier New" pitchFamily="49" charset="0"/>
              <a:cs typeface="Courier New" pitchFamily="49" charset="0"/>
            </a:endParaRPr>
          </a:p>
          <a:p>
            <a:pPr marL="0" indent="0" algn="just">
              <a:buNone/>
            </a:pPr>
            <a:endParaRPr lang="en-US" sz="1800" dirty="0">
              <a:latin typeface="Courier New" pitchFamily="49" charset="0"/>
              <a:cs typeface="Courier New" pitchFamily="49" charset="0"/>
            </a:endParaRPr>
          </a:p>
          <a:p>
            <a:pPr marL="0" indent="0" algn="just">
              <a:buNone/>
            </a:pPr>
            <a:endParaRPr lang="en-US" sz="1800" dirty="0">
              <a:latin typeface="Courier New" pitchFamily="49" charset="0"/>
              <a:cs typeface="Courier New" pitchFamily="49" charset="0"/>
            </a:endParaRPr>
          </a:p>
          <a:p>
            <a:pPr marL="0" indent="0" algn="just">
              <a:buNone/>
            </a:pPr>
            <a:r>
              <a:rPr lang="en-US" sz="1800" dirty="0">
                <a:latin typeface="Courier New" pitchFamily="49" charset="0"/>
                <a:cs typeface="Courier New" pitchFamily="49" charset="0"/>
              </a:rPr>
              <a:t>  </a:t>
            </a:r>
          </a:p>
        </p:txBody>
      </p:sp>
      <p:graphicFrame>
        <p:nvGraphicFramePr>
          <p:cNvPr id="17" name="Table 16"/>
          <p:cNvGraphicFramePr>
            <a:graphicFrameLocks noGrp="1"/>
          </p:cNvGraphicFramePr>
          <p:nvPr>
            <p:extLst>
              <p:ext uri="{D42A27DB-BD31-4B8C-83A1-F6EECF244321}">
                <p14:modId xmlns:p14="http://schemas.microsoft.com/office/powerpoint/2010/main" val="3289579446"/>
              </p:ext>
            </p:extLst>
          </p:nvPr>
        </p:nvGraphicFramePr>
        <p:xfrm>
          <a:off x="1600200" y="3289146"/>
          <a:ext cx="6705600" cy="2400300"/>
        </p:xfrm>
        <a:graphic>
          <a:graphicData uri="http://schemas.openxmlformats.org/drawingml/2006/table">
            <a:tbl>
              <a:tblPr firstRow="1" firstCol="1" bandRow="1">
                <a:tableStyleId>{5940675A-B579-460E-94D1-54222C63F5DA}</a:tableStyleId>
              </a:tblPr>
              <a:tblGrid>
                <a:gridCol w="1783535">
                  <a:extLst>
                    <a:ext uri="{9D8B030D-6E8A-4147-A177-3AD203B41FA5}">
                      <a16:colId xmlns:a16="http://schemas.microsoft.com/office/drawing/2014/main" val="20000"/>
                    </a:ext>
                  </a:extLst>
                </a:gridCol>
                <a:gridCol w="2058870">
                  <a:extLst>
                    <a:ext uri="{9D8B030D-6E8A-4147-A177-3AD203B41FA5}">
                      <a16:colId xmlns:a16="http://schemas.microsoft.com/office/drawing/2014/main" val="20001"/>
                    </a:ext>
                  </a:extLst>
                </a:gridCol>
                <a:gridCol w="2863195">
                  <a:extLst>
                    <a:ext uri="{9D8B030D-6E8A-4147-A177-3AD203B41FA5}">
                      <a16:colId xmlns:a16="http://schemas.microsoft.com/office/drawing/2014/main" val="20002"/>
                    </a:ext>
                  </a:extLst>
                </a:gridCol>
              </a:tblGrid>
              <a:tr h="320829">
                <a:tc>
                  <a:txBody>
                    <a:bodyPr/>
                    <a:lstStyle/>
                    <a:p>
                      <a:pPr marL="0" algn="ctr">
                        <a:lnSpc>
                          <a:spcPct val="150000"/>
                        </a:lnSpc>
                        <a:spcBef>
                          <a:spcPts val="0"/>
                        </a:spcBef>
                        <a:spcAft>
                          <a:spcPts val="0"/>
                        </a:spcAft>
                      </a:pPr>
                      <a:r>
                        <a:rPr lang="en-US" sz="1500" b="1" dirty="0">
                          <a:effectLst/>
                          <a:latin typeface="Courier New" pitchFamily="49" charset="0"/>
                          <a:cs typeface="Courier New" pitchFamily="49" charset="0"/>
                        </a:rPr>
                        <a:t>Precedence</a:t>
                      </a:r>
                      <a:endParaRPr lang="en-US" sz="1500" b="1" dirty="0">
                        <a:solidFill>
                          <a:srgbClr val="000000"/>
                        </a:solidFill>
                        <a:effectLst/>
                        <a:latin typeface="Courier New" pitchFamily="49" charset="0"/>
                        <a:ea typeface="Calibri"/>
                        <a:cs typeface="Courier New" pitchFamily="49" charset="0"/>
                      </a:endParaRPr>
                    </a:p>
                  </a:txBody>
                  <a:tcPr marL="68580" marR="68580" marT="0" marB="0">
                    <a:solidFill>
                      <a:schemeClr val="accent2"/>
                    </a:solidFill>
                  </a:tcPr>
                </a:tc>
                <a:tc>
                  <a:txBody>
                    <a:bodyPr/>
                    <a:lstStyle/>
                    <a:p>
                      <a:pPr marL="0" algn="ctr">
                        <a:lnSpc>
                          <a:spcPct val="150000"/>
                        </a:lnSpc>
                        <a:spcBef>
                          <a:spcPts val="0"/>
                        </a:spcBef>
                        <a:spcAft>
                          <a:spcPts val="0"/>
                        </a:spcAft>
                      </a:pPr>
                      <a:r>
                        <a:rPr lang="en-US" sz="1500" b="1" dirty="0">
                          <a:effectLst/>
                          <a:latin typeface="Courier New" pitchFamily="49" charset="0"/>
                          <a:cs typeface="Courier New" pitchFamily="49" charset="0"/>
                        </a:rPr>
                        <a:t>Operators</a:t>
                      </a:r>
                      <a:endParaRPr lang="en-US" sz="1500" b="1" dirty="0">
                        <a:solidFill>
                          <a:srgbClr val="000000"/>
                        </a:solidFill>
                        <a:effectLst/>
                        <a:latin typeface="Courier New" pitchFamily="49" charset="0"/>
                        <a:ea typeface="Calibri"/>
                        <a:cs typeface="Courier New" pitchFamily="49" charset="0"/>
                      </a:endParaRPr>
                    </a:p>
                  </a:txBody>
                  <a:tcPr marL="68580" marR="68580" marT="0" marB="0">
                    <a:solidFill>
                      <a:schemeClr val="accent2"/>
                    </a:solidFill>
                  </a:tcPr>
                </a:tc>
                <a:tc>
                  <a:txBody>
                    <a:bodyPr/>
                    <a:lstStyle/>
                    <a:p>
                      <a:pPr marL="0" algn="ctr">
                        <a:lnSpc>
                          <a:spcPct val="150000"/>
                        </a:lnSpc>
                        <a:spcBef>
                          <a:spcPts val="0"/>
                        </a:spcBef>
                        <a:spcAft>
                          <a:spcPts val="0"/>
                        </a:spcAft>
                      </a:pPr>
                      <a:r>
                        <a:rPr lang="en-US" sz="1500" b="1" dirty="0">
                          <a:effectLst/>
                          <a:latin typeface="Courier New" pitchFamily="49" charset="0"/>
                          <a:cs typeface="Courier New" pitchFamily="49" charset="0"/>
                        </a:rPr>
                        <a:t>Associativity</a:t>
                      </a:r>
                      <a:endParaRPr lang="en-US" sz="1500" b="1" dirty="0">
                        <a:solidFill>
                          <a:srgbClr val="000000"/>
                        </a:solidFill>
                        <a:effectLst/>
                        <a:latin typeface="Courier New" pitchFamily="49" charset="0"/>
                        <a:ea typeface="Calibri"/>
                        <a:cs typeface="Courier New" pitchFamily="49" charset="0"/>
                      </a:endParaRPr>
                    </a:p>
                  </a:txBody>
                  <a:tcPr marL="68580" marR="68580" marT="0" marB="0">
                    <a:solidFill>
                      <a:schemeClr val="accent2"/>
                    </a:solidFill>
                  </a:tcPr>
                </a:tc>
                <a:extLst>
                  <a:ext uri="{0D108BD9-81ED-4DB2-BD59-A6C34878D82A}">
                    <a16:rowId xmlns:a16="http://schemas.microsoft.com/office/drawing/2014/main" val="10000"/>
                  </a:ext>
                </a:extLst>
              </a:tr>
              <a:tr h="659743">
                <a:tc rowSpan="4">
                  <a:txBody>
                    <a:bodyPr/>
                    <a:lstStyle/>
                    <a:p>
                      <a:pPr marL="0" algn="just">
                        <a:lnSpc>
                          <a:spcPct val="150000"/>
                        </a:lnSpc>
                        <a:spcBef>
                          <a:spcPts val="0"/>
                        </a:spcBef>
                        <a:spcAft>
                          <a:spcPts val="0"/>
                        </a:spcAft>
                        <a:tabLst>
                          <a:tab pos="764540" algn="ctr"/>
                        </a:tabLst>
                      </a:pPr>
                      <a:r>
                        <a:rPr lang="en-US" sz="1500" dirty="0">
                          <a:effectLst/>
                          <a:latin typeface="Courier New" pitchFamily="49" charset="0"/>
                          <a:cs typeface="Courier New" pitchFamily="49" charset="0"/>
                        </a:rPr>
                        <a:t>    Highest	</a:t>
                      </a:r>
                      <a:endParaRPr lang="en-US" sz="1500" dirty="0">
                        <a:solidFill>
                          <a:srgbClr val="000000"/>
                        </a:solidFill>
                        <a:effectLst/>
                        <a:latin typeface="Courier New" pitchFamily="49" charset="0"/>
                        <a:ea typeface="Calibri"/>
                        <a:cs typeface="Courier New" pitchFamily="49" charset="0"/>
                      </a:endParaRPr>
                    </a:p>
                    <a:p>
                      <a:pPr marL="0" algn="ctr">
                        <a:lnSpc>
                          <a:spcPct val="150000"/>
                        </a:lnSpc>
                        <a:spcBef>
                          <a:spcPts val="0"/>
                        </a:spcBef>
                        <a:spcAft>
                          <a:spcPts val="0"/>
                        </a:spcAft>
                      </a:pPr>
                      <a:r>
                        <a:rPr lang="en-US" sz="1500" dirty="0">
                          <a:effectLst/>
                          <a:latin typeface="Courier New" pitchFamily="49" charset="0"/>
                          <a:cs typeface="Courier New" pitchFamily="49" charset="0"/>
                        </a:rPr>
                        <a:t> </a:t>
                      </a:r>
                      <a:endParaRPr lang="en-US" sz="1500" dirty="0">
                        <a:solidFill>
                          <a:srgbClr val="000000"/>
                        </a:solidFill>
                        <a:effectLst/>
                        <a:latin typeface="Courier New" pitchFamily="49" charset="0"/>
                        <a:ea typeface="Calibri"/>
                        <a:cs typeface="Courier New" pitchFamily="49" charset="0"/>
                      </a:endParaRPr>
                    </a:p>
                    <a:p>
                      <a:pPr marL="0" algn="just">
                        <a:lnSpc>
                          <a:spcPct val="150000"/>
                        </a:lnSpc>
                        <a:spcBef>
                          <a:spcPts val="0"/>
                        </a:spcBef>
                        <a:spcAft>
                          <a:spcPts val="0"/>
                        </a:spcAft>
                        <a:tabLst>
                          <a:tab pos="184785" algn="l"/>
                        </a:tabLst>
                      </a:pPr>
                      <a:r>
                        <a:rPr lang="en-US" sz="1500" dirty="0">
                          <a:effectLst/>
                          <a:latin typeface="Courier New" pitchFamily="49" charset="0"/>
                          <a:cs typeface="Courier New" pitchFamily="49" charset="0"/>
                        </a:rPr>
                        <a:t>    </a:t>
                      </a:r>
                    </a:p>
                    <a:p>
                      <a:pPr marL="0" algn="just">
                        <a:lnSpc>
                          <a:spcPct val="150000"/>
                        </a:lnSpc>
                        <a:spcBef>
                          <a:spcPts val="0"/>
                        </a:spcBef>
                        <a:spcAft>
                          <a:spcPts val="0"/>
                        </a:spcAft>
                        <a:tabLst>
                          <a:tab pos="184785" algn="l"/>
                        </a:tabLst>
                      </a:pPr>
                      <a:endParaRPr lang="en-US" sz="1500" dirty="0">
                        <a:effectLst/>
                        <a:latin typeface="Courier New" pitchFamily="49" charset="0"/>
                        <a:cs typeface="Courier New" pitchFamily="49" charset="0"/>
                      </a:endParaRPr>
                    </a:p>
                    <a:p>
                      <a:pPr marL="0" algn="just">
                        <a:lnSpc>
                          <a:spcPct val="150000"/>
                        </a:lnSpc>
                        <a:spcBef>
                          <a:spcPts val="0"/>
                        </a:spcBef>
                        <a:spcAft>
                          <a:spcPts val="0"/>
                        </a:spcAft>
                        <a:tabLst>
                          <a:tab pos="184785" algn="l"/>
                        </a:tabLst>
                      </a:pPr>
                      <a:r>
                        <a:rPr lang="en-US" sz="1500" dirty="0">
                          <a:effectLst/>
                          <a:latin typeface="Courier New" pitchFamily="49" charset="0"/>
                          <a:cs typeface="Courier New" pitchFamily="49" charset="0"/>
                        </a:rPr>
                        <a:t>     Lowest</a:t>
                      </a:r>
                      <a:endParaRPr lang="en-US" sz="1500" dirty="0">
                        <a:solidFill>
                          <a:srgbClr val="000000"/>
                        </a:solidFill>
                        <a:effectLst/>
                        <a:latin typeface="Courier New" pitchFamily="49" charset="0"/>
                        <a:ea typeface="Calibri"/>
                        <a:cs typeface="Courier New" pitchFamily="49" charset="0"/>
                      </a:endParaRPr>
                    </a:p>
                  </a:txBody>
                  <a:tcPr marL="68580" marR="68580" marT="0" marB="0"/>
                </a:tc>
                <a:tc>
                  <a:txBody>
                    <a:bodyPr/>
                    <a:lstStyle/>
                    <a:p>
                      <a:pPr marL="0" algn="ctr">
                        <a:lnSpc>
                          <a:spcPct val="150000"/>
                        </a:lnSpc>
                        <a:spcBef>
                          <a:spcPts val="0"/>
                        </a:spcBef>
                        <a:spcAft>
                          <a:spcPts val="0"/>
                        </a:spcAft>
                      </a:pPr>
                      <a:r>
                        <a:rPr lang="en-US" sz="1500" dirty="0">
                          <a:effectLst/>
                          <a:latin typeface="Courier New" pitchFamily="49" charset="0"/>
                          <a:cs typeface="Courier New" pitchFamily="49" charset="0"/>
                        </a:rPr>
                        <a:t>()</a:t>
                      </a:r>
                      <a:endParaRPr lang="en-US" sz="1500" dirty="0">
                        <a:solidFill>
                          <a:srgbClr val="000000"/>
                        </a:solidFill>
                        <a:effectLst/>
                        <a:latin typeface="Courier New" pitchFamily="49" charset="0"/>
                        <a:ea typeface="Calibri"/>
                        <a:cs typeface="Courier New" pitchFamily="49" charset="0"/>
                      </a:endParaRPr>
                    </a:p>
                  </a:txBody>
                  <a:tcPr marL="68580" marR="68580" marT="0" marB="0"/>
                </a:tc>
                <a:tc>
                  <a:txBody>
                    <a:bodyPr/>
                    <a:lstStyle/>
                    <a:p>
                      <a:pPr marL="0" algn="ctr">
                        <a:lnSpc>
                          <a:spcPct val="150000"/>
                        </a:lnSpc>
                        <a:spcBef>
                          <a:spcPts val="0"/>
                        </a:spcBef>
                        <a:spcAft>
                          <a:spcPts val="0"/>
                        </a:spcAft>
                      </a:pPr>
                      <a:r>
                        <a:rPr lang="en-US" sz="1500" dirty="0">
                          <a:effectLst/>
                          <a:latin typeface="Courier New" pitchFamily="49" charset="0"/>
                          <a:cs typeface="Courier New" pitchFamily="49" charset="0"/>
                        </a:rPr>
                        <a:t>Innermost to Outermost</a:t>
                      </a:r>
                      <a:endParaRPr lang="en-US" sz="1500" dirty="0">
                        <a:solidFill>
                          <a:srgbClr val="000000"/>
                        </a:solidFill>
                        <a:effectLst/>
                        <a:latin typeface="Courier New" pitchFamily="49" charset="0"/>
                        <a:ea typeface="Calibri"/>
                        <a:cs typeface="Courier New" pitchFamily="49" charset="0"/>
                      </a:endParaRPr>
                    </a:p>
                  </a:txBody>
                  <a:tcPr marL="68580" marR="68580" marT="0" marB="0"/>
                </a:tc>
                <a:extLst>
                  <a:ext uri="{0D108BD9-81ED-4DB2-BD59-A6C34878D82A}">
                    <a16:rowId xmlns:a16="http://schemas.microsoft.com/office/drawing/2014/main" val="10001"/>
                  </a:ext>
                </a:extLst>
              </a:tr>
              <a:tr h="358969">
                <a:tc vMerge="1">
                  <a:txBody>
                    <a:bodyPr/>
                    <a:lstStyle/>
                    <a:p>
                      <a:pPr marL="0" algn="ctr">
                        <a:lnSpc>
                          <a:spcPct val="150000"/>
                        </a:lnSpc>
                        <a:spcBef>
                          <a:spcPts val="0"/>
                        </a:spcBef>
                        <a:spcAft>
                          <a:spcPts val="0"/>
                        </a:spcAft>
                      </a:pPr>
                      <a:endParaRPr lang="en-US" sz="1500" dirty="0">
                        <a:solidFill>
                          <a:srgbClr val="000000"/>
                        </a:solidFill>
                        <a:effectLst/>
                        <a:latin typeface="Courier New" pitchFamily="49" charset="0"/>
                        <a:ea typeface="Calibri"/>
                        <a:cs typeface="Courier New" pitchFamily="49" charset="0"/>
                      </a:endParaRPr>
                    </a:p>
                  </a:txBody>
                  <a:tcPr marL="68580" marR="68580" marT="0" marB="0"/>
                </a:tc>
                <a:tc>
                  <a:txBody>
                    <a:bodyPr/>
                    <a:lstStyle/>
                    <a:p>
                      <a:pPr marL="0" algn="ctr">
                        <a:lnSpc>
                          <a:spcPct val="150000"/>
                        </a:lnSpc>
                        <a:spcBef>
                          <a:spcPts val="0"/>
                        </a:spcBef>
                        <a:spcAft>
                          <a:spcPts val="0"/>
                        </a:spcAft>
                      </a:pPr>
                      <a:r>
                        <a:rPr lang="en-US" sz="1500" dirty="0">
                          <a:effectLst/>
                          <a:latin typeface="Courier New" pitchFamily="49" charset="0"/>
                          <a:cs typeface="Courier New" pitchFamily="49" charset="0"/>
                        </a:rPr>
                        <a:t>**</a:t>
                      </a:r>
                      <a:endParaRPr lang="en-US" sz="1500" dirty="0">
                        <a:solidFill>
                          <a:srgbClr val="000000"/>
                        </a:solidFill>
                        <a:effectLst/>
                        <a:latin typeface="Courier New" pitchFamily="49" charset="0"/>
                        <a:ea typeface="Calibri"/>
                        <a:cs typeface="Courier New" pitchFamily="49" charset="0"/>
                      </a:endParaRPr>
                    </a:p>
                  </a:txBody>
                  <a:tcPr marL="68580" marR="68580" marT="0" marB="0"/>
                </a:tc>
                <a:tc>
                  <a:txBody>
                    <a:bodyPr/>
                    <a:lstStyle/>
                    <a:p>
                      <a:pPr marL="0" algn="ctr">
                        <a:lnSpc>
                          <a:spcPct val="150000"/>
                        </a:lnSpc>
                        <a:spcBef>
                          <a:spcPts val="0"/>
                        </a:spcBef>
                        <a:spcAft>
                          <a:spcPts val="0"/>
                        </a:spcAft>
                      </a:pPr>
                      <a:r>
                        <a:rPr lang="en-US" sz="1500">
                          <a:effectLst/>
                          <a:latin typeface="Courier New" pitchFamily="49" charset="0"/>
                          <a:cs typeface="Courier New" pitchFamily="49" charset="0"/>
                        </a:rPr>
                        <a:t>Highest</a:t>
                      </a:r>
                      <a:endParaRPr lang="en-US" sz="1500">
                        <a:solidFill>
                          <a:srgbClr val="000000"/>
                        </a:solidFill>
                        <a:effectLst/>
                        <a:latin typeface="Courier New" pitchFamily="49" charset="0"/>
                        <a:ea typeface="Calibri"/>
                        <a:cs typeface="Courier New" pitchFamily="49" charset="0"/>
                      </a:endParaRPr>
                    </a:p>
                  </a:txBody>
                  <a:tcPr marL="68580" marR="68580" marT="0" marB="0"/>
                </a:tc>
                <a:extLst>
                  <a:ext uri="{0D108BD9-81ED-4DB2-BD59-A6C34878D82A}">
                    <a16:rowId xmlns:a16="http://schemas.microsoft.com/office/drawing/2014/main" val="10002"/>
                  </a:ext>
                </a:extLst>
              </a:tr>
              <a:tr h="320829">
                <a:tc vMerge="1">
                  <a:txBody>
                    <a:bodyPr/>
                    <a:lstStyle/>
                    <a:p>
                      <a:pPr marL="0" algn="ctr">
                        <a:lnSpc>
                          <a:spcPct val="150000"/>
                        </a:lnSpc>
                        <a:spcBef>
                          <a:spcPts val="0"/>
                        </a:spcBef>
                        <a:spcAft>
                          <a:spcPts val="0"/>
                        </a:spcAft>
                      </a:pPr>
                      <a:endParaRPr lang="en-US" sz="1500" dirty="0">
                        <a:solidFill>
                          <a:srgbClr val="000000"/>
                        </a:solidFill>
                        <a:effectLst/>
                        <a:latin typeface="Courier New" pitchFamily="49" charset="0"/>
                        <a:ea typeface="Calibri"/>
                        <a:cs typeface="Courier New" pitchFamily="49" charset="0"/>
                      </a:endParaRPr>
                    </a:p>
                  </a:txBody>
                  <a:tcPr marL="68580" marR="68580" marT="0" marB="0"/>
                </a:tc>
                <a:tc>
                  <a:txBody>
                    <a:bodyPr/>
                    <a:lstStyle/>
                    <a:p>
                      <a:pPr marL="0" algn="ctr">
                        <a:lnSpc>
                          <a:spcPct val="150000"/>
                        </a:lnSpc>
                        <a:spcBef>
                          <a:spcPts val="0"/>
                        </a:spcBef>
                        <a:spcAft>
                          <a:spcPts val="0"/>
                        </a:spcAft>
                      </a:pPr>
                      <a:r>
                        <a:rPr lang="en-US" sz="1500" dirty="0">
                          <a:effectLst/>
                          <a:latin typeface="Courier New" pitchFamily="49" charset="0"/>
                          <a:cs typeface="Courier New" pitchFamily="49" charset="0"/>
                        </a:rPr>
                        <a:t>*,/,//,%</a:t>
                      </a:r>
                      <a:endParaRPr lang="en-US" sz="1500" dirty="0">
                        <a:solidFill>
                          <a:srgbClr val="000000"/>
                        </a:solidFill>
                        <a:effectLst/>
                        <a:latin typeface="Courier New" pitchFamily="49" charset="0"/>
                        <a:ea typeface="Calibri"/>
                        <a:cs typeface="Courier New" pitchFamily="49" charset="0"/>
                      </a:endParaRPr>
                    </a:p>
                  </a:txBody>
                  <a:tcPr marL="68580" marR="68580" marT="0" marB="0"/>
                </a:tc>
                <a:tc>
                  <a:txBody>
                    <a:bodyPr/>
                    <a:lstStyle/>
                    <a:p>
                      <a:pPr marL="0" algn="ctr">
                        <a:lnSpc>
                          <a:spcPct val="150000"/>
                        </a:lnSpc>
                        <a:spcBef>
                          <a:spcPts val="0"/>
                        </a:spcBef>
                        <a:spcAft>
                          <a:spcPts val="0"/>
                        </a:spcAft>
                      </a:pPr>
                      <a:r>
                        <a:rPr lang="en-US" sz="1500" dirty="0">
                          <a:effectLst/>
                          <a:latin typeface="Courier New" pitchFamily="49" charset="0"/>
                          <a:cs typeface="Courier New" pitchFamily="49" charset="0"/>
                        </a:rPr>
                        <a:t>Left to Right</a:t>
                      </a:r>
                      <a:endParaRPr lang="en-US" sz="1500" dirty="0">
                        <a:solidFill>
                          <a:srgbClr val="000000"/>
                        </a:solidFill>
                        <a:effectLst/>
                        <a:latin typeface="Courier New" pitchFamily="49" charset="0"/>
                        <a:ea typeface="Calibri"/>
                        <a:cs typeface="Courier New" pitchFamily="49" charset="0"/>
                      </a:endParaRPr>
                    </a:p>
                  </a:txBody>
                  <a:tcPr marL="68580" marR="68580" marT="0" marB="0"/>
                </a:tc>
                <a:extLst>
                  <a:ext uri="{0D108BD9-81ED-4DB2-BD59-A6C34878D82A}">
                    <a16:rowId xmlns:a16="http://schemas.microsoft.com/office/drawing/2014/main" val="10003"/>
                  </a:ext>
                </a:extLst>
              </a:tr>
              <a:tr h="320829">
                <a:tc vMerge="1">
                  <a:txBody>
                    <a:bodyPr/>
                    <a:lstStyle/>
                    <a:p>
                      <a:pPr marL="0" algn="just">
                        <a:lnSpc>
                          <a:spcPct val="150000"/>
                        </a:lnSpc>
                        <a:spcBef>
                          <a:spcPts val="0"/>
                        </a:spcBef>
                        <a:spcAft>
                          <a:spcPts val="0"/>
                        </a:spcAft>
                        <a:tabLst>
                          <a:tab pos="184785" algn="l"/>
                        </a:tabLst>
                      </a:pPr>
                      <a:endParaRPr lang="en-US" sz="1500" dirty="0">
                        <a:solidFill>
                          <a:srgbClr val="000000"/>
                        </a:solidFill>
                        <a:effectLst/>
                        <a:latin typeface="Courier New" pitchFamily="49" charset="0"/>
                        <a:ea typeface="Calibri"/>
                        <a:cs typeface="Courier New" pitchFamily="49" charset="0"/>
                      </a:endParaRPr>
                    </a:p>
                  </a:txBody>
                  <a:tcPr marL="68580" marR="68580" marT="0" marB="0"/>
                </a:tc>
                <a:tc>
                  <a:txBody>
                    <a:bodyPr/>
                    <a:lstStyle/>
                    <a:p>
                      <a:pPr marL="0" algn="ctr">
                        <a:lnSpc>
                          <a:spcPct val="150000"/>
                        </a:lnSpc>
                        <a:spcBef>
                          <a:spcPts val="0"/>
                        </a:spcBef>
                        <a:spcAft>
                          <a:spcPts val="0"/>
                        </a:spcAft>
                      </a:pPr>
                      <a:r>
                        <a:rPr lang="en-US" sz="1500" dirty="0">
                          <a:effectLst/>
                          <a:latin typeface="Courier New" pitchFamily="49" charset="0"/>
                          <a:cs typeface="Courier New" pitchFamily="49" charset="0"/>
                        </a:rPr>
                        <a:t>+ -</a:t>
                      </a:r>
                      <a:endParaRPr lang="en-US" sz="1500" dirty="0">
                        <a:solidFill>
                          <a:srgbClr val="000000"/>
                        </a:solidFill>
                        <a:effectLst/>
                        <a:latin typeface="Courier New" pitchFamily="49" charset="0"/>
                        <a:ea typeface="Calibri"/>
                        <a:cs typeface="Courier New" pitchFamily="49" charset="0"/>
                      </a:endParaRPr>
                    </a:p>
                  </a:txBody>
                  <a:tcPr marL="68580" marR="68580" marT="0" marB="0"/>
                </a:tc>
                <a:tc>
                  <a:txBody>
                    <a:bodyPr/>
                    <a:lstStyle/>
                    <a:p>
                      <a:pPr marL="0" algn="ctr">
                        <a:lnSpc>
                          <a:spcPct val="150000"/>
                        </a:lnSpc>
                        <a:spcBef>
                          <a:spcPts val="0"/>
                        </a:spcBef>
                        <a:spcAft>
                          <a:spcPts val="0"/>
                        </a:spcAft>
                      </a:pPr>
                      <a:r>
                        <a:rPr lang="en-US" sz="1500" dirty="0">
                          <a:effectLst/>
                          <a:latin typeface="Courier New" pitchFamily="49" charset="0"/>
                          <a:cs typeface="Courier New" pitchFamily="49" charset="0"/>
                        </a:rPr>
                        <a:t>Left to Right</a:t>
                      </a:r>
                      <a:endParaRPr lang="en-US" sz="1500" dirty="0">
                        <a:solidFill>
                          <a:srgbClr val="000000"/>
                        </a:solidFill>
                        <a:effectLst/>
                        <a:latin typeface="Courier New" pitchFamily="49" charset="0"/>
                        <a:ea typeface="Calibri"/>
                        <a:cs typeface="Courier New" pitchFamily="49" charset="0"/>
                      </a:endParaRPr>
                    </a:p>
                  </a:txBody>
                  <a:tcPr marL="68580" marR="68580" marT="0" marB="0"/>
                </a:tc>
                <a:extLst>
                  <a:ext uri="{0D108BD9-81ED-4DB2-BD59-A6C34878D82A}">
                    <a16:rowId xmlns:a16="http://schemas.microsoft.com/office/drawing/2014/main" val="10004"/>
                  </a:ext>
                </a:extLst>
              </a:tr>
            </a:tbl>
          </a:graphicData>
        </a:graphic>
      </p:graphicFrame>
      <p:cxnSp>
        <p:nvCxnSpPr>
          <p:cNvPr id="18" name="AutoShape 41"/>
          <p:cNvCxnSpPr>
            <a:cxnSpLocks noChangeShapeType="1"/>
          </p:cNvCxnSpPr>
          <p:nvPr/>
        </p:nvCxnSpPr>
        <p:spPr bwMode="auto">
          <a:xfrm>
            <a:off x="2362200" y="4191000"/>
            <a:ext cx="0" cy="1066802"/>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7189965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131</TotalTime>
  <Words>699</Words>
  <Application>Microsoft Office PowerPoint</Application>
  <PresentationFormat>On-screen Show (4:3)</PresentationFormat>
  <Paragraphs>172</Paragraphs>
  <Slides>12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 Unicode MS</vt:lpstr>
      <vt:lpstr>Bookman Old Style</vt:lpstr>
      <vt:lpstr>Calibri</vt:lpstr>
      <vt:lpstr>Courier New</vt:lpstr>
      <vt:lpstr>Gill Sans MT</vt:lpstr>
      <vt:lpstr>Palatino Linotype</vt:lpstr>
      <vt:lpstr>Wingdings</vt:lpstr>
      <vt:lpstr>Wingdings 3</vt:lpstr>
      <vt:lpstr>Origin</vt:lpstr>
      <vt:lpstr>PowerPoint Presentation</vt:lpstr>
      <vt:lpstr>Introduction to Expression and Operators</vt:lpstr>
      <vt:lpstr>Arithmetic Operators</vt:lpstr>
      <vt:lpstr>Division(/) Operators and  Floor Division Operators</vt:lpstr>
      <vt:lpstr>Floor Division (//)  Operator </vt:lpstr>
      <vt:lpstr>Modulo (%)  Operator  </vt:lpstr>
      <vt:lpstr> The Exponent ** Operator  </vt:lpstr>
      <vt:lpstr>Operator Precedence and Associativity </vt:lpstr>
      <vt:lpstr>Associativity Continued….  </vt:lpstr>
      <vt:lpstr>Bitwise Operators</vt:lpstr>
      <vt:lpstr> Compound Assignment Operator</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amit</dc:creator>
  <cp:lastModifiedBy>Bisht, Naveenta</cp:lastModifiedBy>
  <cp:revision>17</cp:revision>
  <dcterms:created xsi:type="dcterms:W3CDTF">2017-12-19T18:59:20Z</dcterms:created>
  <dcterms:modified xsi:type="dcterms:W3CDTF">2018-01-19T12:10:39Z</dcterms:modified>
</cp:coreProperties>
</file>