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69" r:id="rId2"/>
    <p:sldId id="257" r:id="rId3"/>
    <p:sldId id="258" r:id="rId4"/>
    <p:sldId id="259" r:id="rId5"/>
    <p:sldId id="260" r:id="rId6"/>
    <p:sldId id="261" r:id="rId7"/>
    <p:sldId id="265" r:id="rId8"/>
    <p:sldId id="262" r:id="rId9"/>
    <p:sldId id="267" r:id="rId10"/>
    <p:sldId id="264" r:id="rId11"/>
    <p:sldId id="263" r:id="rId12"/>
    <p:sldId id="266"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61" autoAdjust="0"/>
    <p:restoredTop sz="94660"/>
  </p:normalViewPr>
  <p:slideViewPr>
    <p:cSldViewPr>
      <p:cViewPr varScale="1">
        <p:scale>
          <a:sx n="68" d="100"/>
          <a:sy n="68" d="100"/>
        </p:scale>
        <p:origin x="149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F9EC9D-38F4-4D75-A175-05607BEE7A0A}" type="datetimeFigureOut">
              <a:rPr lang="en-US" smtClean="0"/>
              <a:t>1/19/2018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50DE2F-F85D-48B5-BCD7-9655747523BB}" type="slidenum">
              <a:rPr lang="en-US" smtClean="0"/>
              <a:t>‹#›</a:t>
            </a:fld>
            <a:endParaRPr lang="en-US"/>
          </a:p>
        </p:txBody>
      </p:sp>
    </p:spTree>
    <p:extLst>
      <p:ext uri="{BB962C8B-B14F-4D97-AF65-F5344CB8AC3E}">
        <p14:creationId xmlns:p14="http://schemas.microsoft.com/office/powerpoint/2010/main" val="1917032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0DE2F-F85D-48B5-BCD7-9655747523BB}" type="slidenum">
              <a:rPr lang="en-US" smtClean="0"/>
              <a:t>6</a:t>
            </a:fld>
            <a:endParaRPr lang="en-US"/>
          </a:p>
        </p:txBody>
      </p:sp>
    </p:spTree>
    <p:extLst>
      <p:ext uri="{BB962C8B-B14F-4D97-AF65-F5344CB8AC3E}">
        <p14:creationId xmlns:p14="http://schemas.microsoft.com/office/powerpoint/2010/main" val="3239881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1/19/2018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2804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1/19/2018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1" name="Picture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72400" y="228328"/>
            <a:ext cx="719328" cy="719328"/>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8"/>
          <p:cNvSpPr txBox="1">
            <a:spLocks noChangeArrowheads="1"/>
          </p:cNvSpPr>
          <p:nvPr/>
        </p:nvSpPr>
        <p:spPr bwMode="auto">
          <a:xfrm>
            <a:off x="1600200" y="5410200"/>
            <a:ext cx="6019800"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marL="0" marR="0" lvl="0" indent="0" algn="ctr" defTabSz="914400" eaLnBrk="1" fontAlgn="auto" latinLnBrk="0" hangingPunct="1">
              <a:lnSpc>
                <a:spcPct val="80000"/>
              </a:lnSpc>
              <a:spcBef>
                <a:spcPct val="75000"/>
              </a:spcBef>
              <a:spcAft>
                <a:spcPts val="0"/>
              </a:spcAft>
              <a:buClrTx/>
              <a:buSzTx/>
              <a:buFontTx/>
              <a:buNone/>
              <a:tabLst/>
              <a:defRPr/>
            </a:pPr>
            <a:r>
              <a:rPr kumimoji="0" lang="en-US" altLang="en-US" sz="1200" b="0" i="0" u="none" strike="noStrike" kern="0" cap="none" spc="0" normalizeH="0" baseline="0" noProof="0" dirty="0">
                <a:ln>
                  <a:noFill/>
                </a:ln>
                <a:solidFill>
                  <a:schemeClr val="tx1"/>
                </a:solidFill>
                <a:effectLst/>
                <a:uLnTx/>
                <a:uFillTx/>
                <a:latin typeface="Palatino Linotype" panose="02040502050505030304" pitchFamily="18" charset="0"/>
                <a:ea typeface="Arial Unicode MS" pitchFamily="34" charset="-128"/>
              </a:rPr>
              <a:t>Copyright © 2018  McGraw Hill Education,  All Rights Reserved.</a:t>
            </a:r>
          </a:p>
        </p:txBody>
      </p:sp>
      <p:sp>
        <p:nvSpPr>
          <p:cNvPr id="6" name="Title 1"/>
          <p:cNvSpPr txBox="1">
            <a:spLocks/>
          </p:cNvSpPr>
          <p:nvPr/>
        </p:nvSpPr>
        <p:spPr bwMode="auto">
          <a:xfrm>
            <a:off x="304800" y="66432"/>
            <a:ext cx="7543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rIns="45720" anchor="ctr">
            <a:spAutoFit/>
          </a:bodyPr>
          <a:lstStyle>
            <a:lvl1pPr algn="ctr" rtl="0" eaLnBrk="0" fontAlgn="base" hangingPunct="0">
              <a:spcBef>
                <a:spcPct val="0"/>
              </a:spcBef>
              <a:spcAft>
                <a:spcPct val="0"/>
              </a:spcAft>
              <a:defRPr sz="4000" kern="1200">
                <a:solidFill>
                  <a:schemeClr val="accent1"/>
                </a:solidFill>
                <a:latin typeface="+mj-lt"/>
                <a:ea typeface="+mj-ea"/>
                <a:cs typeface="+mj-cs"/>
              </a:defRPr>
            </a:lvl1pPr>
            <a:lvl2pPr algn="ctr" rtl="0" eaLnBrk="0" fontAlgn="base" hangingPunct="0">
              <a:spcBef>
                <a:spcPct val="0"/>
              </a:spcBef>
              <a:spcAft>
                <a:spcPct val="0"/>
              </a:spcAft>
              <a:defRPr sz="4000">
                <a:solidFill>
                  <a:schemeClr val="accent1"/>
                </a:solidFill>
                <a:latin typeface="Franklin Gothic Book"/>
              </a:defRPr>
            </a:lvl2pPr>
            <a:lvl3pPr algn="ctr" rtl="0" eaLnBrk="0" fontAlgn="base" hangingPunct="0">
              <a:spcBef>
                <a:spcPct val="0"/>
              </a:spcBef>
              <a:spcAft>
                <a:spcPct val="0"/>
              </a:spcAft>
              <a:defRPr sz="4000">
                <a:solidFill>
                  <a:schemeClr val="accent1"/>
                </a:solidFill>
                <a:latin typeface="Franklin Gothic Book"/>
              </a:defRPr>
            </a:lvl3pPr>
            <a:lvl4pPr algn="ctr" rtl="0" eaLnBrk="0" fontAlgn="base" hangingPunct="0">
              <a:spcBef>
                <a:spcPct val="0"/>
              </a:spcBef>
              <a:spcAft>
                <a:spcPct val="0"/>
              </a:spcAft>
              <a:defRPr sz="4000">
                <a:solidFill>
                  <a:schemeClr val="accent1"/>
                </a:solidFill>
                <a:latin typeface="Franklin Gothic Book"/>
              </a:defRPr>
            </a:lvl4pPr>
            <a:lvl5pPr algn="ctr" rtl="0" eaLnBrk="0" fontAlgn="base" hangingPunct="0">
              <a:spcBef>
                <a:spcPct val="0"/>
              </a:spcBef>
              <a:spcAft>
                <a:spcPct val="0"/>
              </a:spcAft>
              <a:defRPr sz="4000">
                <a:solidFill>
                  <a:schemeClr val="accent1"/>
                </a:solidFill>
                <a:latin typeface="Franklin Gothic Book"/>
              </a:defRPr>
            </a:lvl5pPr>
            <a:lvl6pPr marL="457200" algn="ctr" rtl="0" fontAlgn="base">
              <a:spcBef>
                <a:spcPct val="0"/>
              </a:spcBef>
              <a:spcAft>
                <a:spcPct val="0"/>
              </a:spcAft>
              <a:defRPr sz="4000">
                <a:solidFill>
                  <a:schemeClr val="accent1"/>
                </a:solidFill>
                <a:latin typeface="Franklin Gothic Book"/>
              </a:defRPr>
            </a:lvl6pPr>
            <a:lvl7pPr marL="914400" algn="ctr" rtl="0" fontAlgn="base">
              <a:spcBef>
                <a:spcPct val="0"/>
              </a:spcBef>
              <a:spcAft>
                <a:spcPct val="0"/>
              </a:spcAft>
              <a:defRPr sz="4000">
                <a:solidFill>
                  <a:schemeClr val="accent1"/>
                </a:solidFill>
                <a:latin typeface="Franklin Gothic Book"/>
              </a:defRPr>
            </a:lvl7pPr>
            <a:lvl8pPr marL="1371600" algn="ctr" rtl="0" fontAlgn="base">
              <a:spcBef>
                <a:spcPct val="0"/>
              </a:spcBef>
              <a:spcAft>
                <a:spcPct val="0"/>
              </a:spcAft>
              <a:defRPr sz="4000">
                <a:solidFill>
                  <a:schemeClr val="accent1"/>
                </a:solidFill>
                <a:latin typeface="Franklin Gothic Book"/>
              </a:defRPr>
            </a:lvl8pPr>
            <a:lvl9pPr marL="1828800" algn="ctr" rtl="0" fontAlgn="base">
              <a:spcBef>
                <a:spcPct val="0"/>
              </a:spcBef>
              <a:spcAft>
                <a:spcPct val="0"/>
              </a:spcAft>
              <a:defRPr sz="4000">
                <a:solidFill>
                  <a:schemeClr val="accent1"/>
                </a:solidFill>
                <a:latin typeface="Franklin Gothic Book"/>
              </a:defRPr>
            </a:lvl9pPr>
          </a:lstStyle>
          <a:p>
            <a:pPr lvl="0" eaLnBrk="1" fontAlgn="auto" hangingPunct="1">
              <a:spcAft>
                <a:spcPts val="0"/>
              </a:spcAft>
              <a:defRPr/>
            </a:pPr>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rPr>
              <a:t>Programming and problem solving with python</a:t>
            </a:r>
          </a:p>
        </p:txBody>
      </p:sp>
      <p:sp>
        <p:nvSpPr>
          <p:cNvPr id="8" name="Rectangle 7"/>
          <p:cNvSpPr/>
          <p:nvPr/>
        </p:nvSpPr>
        <p:spPr>
          <a:xfrm>
            <a:off x="3276600" y="2400072"/>
            <a:ext cx="5715000" cy="1077218"/>
          </a:xfrm>
          <a:prstGeom prst="rect">
            <a:avLst/>
          </a:prstGeom>
        </p:spPr>
        <p:txBody>
          <a:bodyPr wrap="square">
            <a:spAutoFit/>
          </a:bodyPr>
          <a:lstStyle/>
          <a:p>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latin typeface="+mj-lt"/>
                <a:ea typeface="+mj-ea"/>
                <a:cs typeface="+mj-cs"/>
              </a:rPr>
              <a:t>Chapter 4</a:t>
            </a:r>
          </a:p>
          <a:p>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latin typeface="+mj-lt"/>
                <a:ea typeface="+mj-ea"/>
                <a:cs typeface="+mj-cs"/>
              </a:rPr>
              <a:t>Decision Statements</a:t>
            </a:r>
          </a:p>
        </p:txBody>
      </p:sp>
      <p:sp>
        <p:nvSpPr>
          <p:cNvPr id="7" name="Text Box 13"/>
          <p:cNvSpPr txBox="1">
            <a:spLocks noChangeArrowheads="1"/>
          </p:cNvSpPr>
          <p:nvPr/>
        </p:nvSpPr>
        <p:spPr bwMode="auto">
          <a:xfrm>
            <a:off x="152400" y="5751512"/>
            <a:ext cx="883920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marL="0" marR="0" lvl="0" indent="0" algn="just" defTabSz="914400" eaLnBrk="0" fontAlgn="auto" latinLnBrk="0" hangingPunct="0">
              <a:lnSpc>
                <a:spcPct val="100000"/>
              </a:lnSpc>
              <a:spcBef>
                <a:spcPct val="50000"/>
              </a:spcBef>
              <a:spcAft>
                <a:spcPts val="0"/>
              </a:spcAft>
              <a:buClrTx/>
              <a:buSzTx/>
              <a:buFontTx/>
              <a:buNone/>
              <a:tabLst/>
              <a:defRPr/>
            </a:pPr>
            <a:r>
              <a:rPr kumimoji="0" lang="en-US" altLang="en-US" sz="900" b="0" i="0" u="none" strike="noStrike" kern="0" cap="none" spc="0" normalizeH="0" baseline="0" noProof="0" dirty="0">
                <a:ln>
                  <a:noFill/>
                </a:ln>
                <a:solidFill>
                  <a:schemeClr val="tx1"/>
                </a:solidFill>
                <a:effectLst/>
                <a:uLnTx/>
                <a:uFillTx/>
                <a:latin typeface="+mn-lt"/>
              </a:rPr>
              <a:t>PROPRIETARY MATERIAL ©  2018   The McGraw Hill Education, Inc. All rights reserved. No part of this PowerPoint slide  may be displayed, reproduced or distributed in any form or by any means, without the prior written permission of the publisher, or used beyond the limited distribution to teachers and educators permitted by McGraw Hill for their individual </a:t>
            </a:r>
            <a:r>
              <a:rPr kumimoji="0" lang="en-US" altLang="en-US" sz="900" b="0" i="0" u="none" strike="noStrike" kern="0" cap="none" spc="0" normalizeH="0" baseline="0" noProof="0" dirty="0">
                <a:ln>
                  <a:noFill/>
                </a:ln>
                <a:solidFill>
                  <a:schemeClr val="tx1"/>
                </a:solidFill>
                <a:effectLst/>
                <a:uLnTx/>
                <a:uFillTx/>
                <a:latin typeface="Palatino Linotype" pitchFamily="18" charset="0"/>
              </a:rPr>
              <a:t>course preparation. If you are a student using this PowerPoint slide, you are using it without permission.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188066"/>
            <a:ext cx="2399489" cy="2819400"/>
          </a:xfrm>
          <a:prstGeom prst="rect">
            <a:avLst/>
          </a:prstGeom>
        </p:spPr>
      </p:pic>
    </p:spTree>
    <p:extLst>
      <p:ext uri="{BB962C8B-B14F-4D97-AF65-F5344CB8AC3E}">
        <p14:creationId xmlns:p14="http://schemas.microsoft.com/office/powerpoint/2010/main" val="875911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a:solidFill>
                  <a:schemeClr val="tx1"/>
                </a:solidFill>
                <a:latin typeface="Courier New" pitchFamily="49" charset="0"/>
                <a:cs typeface="Courier New" pitchFamily="49" charset="0"/>
              </a:rPr>
              <a:t>The if-</a:t>
            </a:r>
            <a:r>
              <a:rPr lang="en-US" b="1" dirty="0" err="1">
                <a:solidFill>
                  <a:schemeClr val="tx1"/>
                </a:solidFill>
                <a:latin typeface="Courier New" pitchFamily="49" charset="0"/>
                <a:cs typeface="Courier New" pitchFamily="49" charset="0"/>
              </a:rPr>
              <a:t>elif</a:t>
            </a:r>
            <a:r>
              <a:rPr lang="en-US" b="1" dirty="0">
                <a:solidFill>
                  <a:schemeClr val="tx1"/>
                </a:solidFill>
                <a:latin typeface="Courier New" pitchFamily="49" charset="0"/>
                <a:cs typeface="Courier New" pitchFamily="49" charset="0"/>
              </a:rPr>
              <a:t>-else statement</a:t>
            </a:r>
          </a:p>
        </p:txBody>
      </p:sp>
      <p:sp>
        <p:nvSpPr>
          <p:cNvPr id="3" name="Content Placeholder 2"/>
          <p:cNvSpPr>
            <a:spLocks noGrp="1"/>
          </p:cNvSpPr>
          <p:nvPr>
            <p:ph sz="quarter" idx="1"/>
          </p:nvPr>
        </p:nvSpPr>
        <p:spPr/>
        <p:txBody>
          <a:bodyPr>
            <a:normAutofit fontScale="25000" lnSpcReduction="20000"/>
          </a:bodyPr>
          <a:lstStyle/>
          <a:p>
            <a:pPr marL="0" indent="0" algn="just">
              <a:buNone/>
            </a:pPr>
            <a:r>
              <a:rPr lang="en-US" sz="6400" b="1" dirty="0">
                <a:latin typeface="Courier New" pitchFamily="49" charset="0"/>
                <a:cs typeface="Courier New" pitchFamily="49" charset="0"/>
              </a:rPr>
              <a:t>Syntax  of if-</a:t>
            </a:r>
            <a:r>
              <a:rPr lang="en-US" sz="6400" b="1" dirty="0" err="1">
                <a:latin typeface="Courier New" pitchFamily="49" charset="0"/>
                <a:cs typeface="Courier New" pitchFamily="49" charset="0"/>
              </a:rPr>
              <a:t>elif</a:t>
            </a:r>
            <a:r>
              <a:rPr lang="en-US" sz="6400" b="1" dirty="0">
                <a:latin typeface="Courier New" pitchFamily="49" charset="0"/>
                <a:cs typeface="Courier New" pitchFamily="49" charset="0"/>
              </a:rPr>
              <a:t>-else is as follows</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sz="2800" dirty="0">
              <a:latin typeface="Courier New" pitchFamily="49" charset="0"/>
              <a:cs typeface="Courier New" pitchFamily="49" charset="0"/>
            </a:endParaRPr>
          </a:p>
          <a:p>
            <a:pPr marL="0" indent="0" algn="just">
              <a:buNone/>
            </a:pPr>
            <a:endParaRPr lang="en-US" sz="2800" dirty="0">
              <a:latin typeface="Courier New" pitchFamily="49" charset="0"/>
              <a:cs typeface="Courier New" pitchFamily="49" charset="0"/>
            </a:endParaRPr>
          </a:p>
          <a:p>
            <a:pPr marL="0" indent="0" algn="just">
              <a:buNone/>
            </a:pPr>
            <a:endParaRPr lang="en-US" sz="2800" dirty="0">
              <a:latin typeface="Courier New" pitchFamily="49" charset="0"/>
              <a:cs typeface="Courier New" pitchFamily="49" charset="0"/>
            </a:endParaRPr>
          </a:p>
          <a:p>
            <a:pPr marL="0" indent="0" algn="just">
              <a:buNone/>
            </a:pPr>
            <a:endParaRPr lang="en-US" sz="2800" dirty="0">
              <a:latin typeface="Courier New" pitchFamily="49" charset="0"/>
              <a:cs typeface="Courier New" pitchFamily="49" charset="0"/>
            </a:endParaRPr>
          </a:p>
          <a:p>
            <a:pPr marL="0" indent="0" algn="just">
              <a:buNone/>
            </a:pPr>
            <a:endParaRPr lang="en-US" sz="2800" dirty="0">
              <a:latin typeface="Courier New" pitchFamily="49" charset="0"/>
              <a:cs typeface="Courier New" pitchFamily="49" charset="0"/>
            </a:endParaRPr>
          </a:p>
          <a:p>
            <a:pPr marL="0" indent="0" algn="just">
              <a:buNone/>
            </a:pPr>
            <a:endParaRPr lang="en-US" sz="2800" dirty="0">
              <a:latin typeface="Courier New" pitchFamily="49" charset="0"/>
              <a:cs typeface="Courier New" pitchFamily="49" charset="0"/>
            </a:endParaRPr>
          </a:p>
          <a:p>
            <a:pPr marL="0" indent="0" algn="just">
              <a:buNone/>
            </a:pPr>
            <a:endParaRPr lang="en-US" sz="2800" dirty="0">
              <a:latin typeface="Courier New" pitchFamily="49" charset="0"/>
              <a:cs typeface="Courier New" pitchFamily="49" charset="0"/>
            </a:endParaRPr>
          </a:p>
          <a:p>
            <a:pPr marL="0" indent="0" algn="just">
              <a:buNone/>
            </a:pPr>
            <a:endParaRPr lang="en-US" sz="3800" dirty="0">
              <a:latin typeface="Courier New" pitchFamily="49" charset="0"/>
              <a:cs typeface="Courier New" pitchFamily="49" charset="0"/>
            </a:endParaRPr>
          </a:p>
          <a:p>
            <a:pPr marL="0" indent="0" algn="just">
              <a:buNone/>
            </a:pPr>
            <a:endParaRPr lang="en-US" sz="3800" dirty="0">
              <a:latin typeface="Courier New" pitchFamily="49" charset="0"/>
              <a:cs typeface="Courier New" pitchFamily="49" charset="0"/>
            </a:endParaRPr>
          </a:p>
          <a:p>
            <a:pPr marL="0" indent="0" algn="just">
              <a:buNone/>
            </a:pPr>
            <a:endParaRPr lang="en-US" sz="3800" dirty="0">
              <a:latin typeface="Courier New" pitchFamily="49" charset="0"/>
              <a:cs typeface="Courier New" pitchFamily="49" charset="0"/>
            </a:endParaRPr>
          </a:p>
          <a:p>
            <a:pPr marL="0" indent="0" algn="just">
              <a:buNone/>
            </a:pPr>
            <a:endParaRPr lang="en-US" sz="3800" dirty="0">
              <a:latin typeface="Courier New" pitchFamily="49" charset="0"/>
              <a:cs typeface="Courier New" pitchFamily="49" charset="0"/>
            </a:endParaRPr>
          </a:p>
          <a:p>
            <a:pPr algn="just"/>
            <a:r>
              <a:rPr lang="en-US" sz="6400" dirty="0">
                <a:latin typeface="Courier New" pitchFamily="49" charset="0"/>
                <a:cs typeface="Courier New" pitchFamily="49" charset="0"/>
              </a:rPr>
              <a:t>In this kind of statements, number of conditions i.e. </a:t>
            </a:r>
            <a:r>
              <a:rPr lang="en-US" sz="6400" dirty="0" err="1">
                <a:latin typeface="Courier New" pitchFamily="49" charset="0"/>
                <a:cs typeface="Courier New" pitchFamily="49" charset="0"/>
              </a:rPr>
              <a:t>boolean</a:t>
            </a:r>
            <a:r>
              <a:rPr lang="en-US" sz="6400" dirty="0">
                <a:latin typeface="Courier New" pitchFamily="49" charset="0"/>
                <a:cs typeface="Courier New" pitchFamily="49" charset="0"/>
              </a:rPr>
              <a:t> expressions are checked from top to bottom.  </a:t>
            </a:r>
          </a:p>
          <a:p>
            <a:pPr algn="just"/>
            <a:r>
              <a:rPr lang="en-US" sz="6400" dirty="0">
                <a:latin typeface="Courier New" pitchFamily="49" charset="0"/>
                <a:cs typeface="Courier New" pitchFamily="49" charset="0"/>
              </a:rPr>
              <a:t>When the true condition is found, the statement associated with it is executed and the rest of conditional statements are skipped.  </a:t>
            </a:r>
          </a:p>
          <a:p>
            <a:pPr algn="just"/>
            <a:r>
              <a:rPr lang="en-US" sz="6400" dirty="0">
                <a:latin typeface="Courier New" pitchFamily="49" charset="0"/>
                <a:cs typeface="Courier New" pitchFamily="49" charset="0"/>
              </a:rPr>
              <a:t>If none of the conditions are true, then the last else statement is executed.  </a:t>
            </a:r>
          </a:p>
          <a:p>
            <a:pPr algn="just"/>
            <a:r>
              <a:rPr lang="en-US" sz="6400" dirty="0">
                <a:latin typeface="Courier New" pitchFamily="49" charset="0"/>
                <a:cs typeface="Courier New" pitchFamily="49" charset="0"/>
              </a:rPr>
              <a:t>If all other conditions are false and if the final else is not present then no action place</a:t>
            </a:r>
          </a:p>
          <a:p>
            <a:pPr marL="0" indent="0" algn="just">
              <a:buNone/>
            </a:pPr>
            <a:r>
              <a:rPr lang="en-US" sz="6400" dirty="0">
                <a:latin typeface="Courier New" pitchFamily="49" charset="0"/>
                <a:cs typeface="Courier New" pitchFamily="49" charset="0"/>
              </a:rPr>
              <a:t>  </a:t>
            </a:r>
            <a:r>
              <a:rPr lang="en-US" sz="4000" dirty="0"/>
              <a:t>  </a:t>
            </a:r>
          </a:p>
          <a:p>
            <a:pPr marL="0" indent="0" algn="just">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59801198"/>
              </p:ext>
            </p:extLst>
          </p:nvPr>
        </p:nvGraphicFramePr>
        <p:xfrm>
          <a:off x="3276600" y="1524000"/>
          <a:ext cx="5410200" cy="2944368"/>
        </p:xfrm>
        <a:graphic>
          <a:graphicData uri="http://schemas.openxmlformats.org/drawingml/2006/table">
            <a:tbl>
              <a:tblPr firstRow="1" firstCol="1" bandRow="1">
                <a:tableStyleId>{5C22544A-7EE6-4342-B048-85BDC9FD1C3A}</a:tableStyleId>
              </a:tblPr>
              <a:tblGrid>
                <a:gridCol w="5410200">
                  <a:extLst>
                    <a:ext uri="{9D8B030D-6E8A-4147-A177-3AD203B41FA5}">
                      <a16:colId xmlns:a16="http://schemas.microsoft.com/office/drawing/2014/main" val="20000"/>
                    </a:ext>
                  </a:extLst>
                </a:gridCol>
              </a:tblGrid>
              <a:tr h="2789397">
                <a:tc>
                  <a:txBody>
                    <a:bodyPr/>
                    <a:lstStyle/>
                    <a:p>
                      <a:pPr marL="457200" marR="0" indent="-457200" algn="just">
                        <a:lnSpc>
                          <a:spcPct val="115000"/>
                        </a:lnSpc>
                        <a:spcBef>
                          <a:spcPts val="0"/>
                        </a:spcBef>
                        <a:spcAft>
                          <a:spcPts val="0"/>
                        </a:spcAft>
                      </a:pPr>
                      <a:r>
                        <a:rPr lang="en-US" sz="1400" b="0" dirty="0">
                          <a:solidFill>
                            <a:schemeClr val="tx1"/>
                          </a:solidFill>
                          <a:effectLst/>
                          <a:latin typeface="Courier New" pitchFamily="49" charset="0"/>
                          <a:cs typeface="Courier New" pitchFamily="49" charset="0"/>
                        </a:rPr>
                        <a:t>if Boolean-expression1:</a:t>
                      </a:r>
                    </a:p>
                    <a:p>
                      <a:pPr marL="457200" marR="0" indent="-457200" algn="just">
                        <a:lnSpc>
                          <a:spcPct val="115000"/>
                        </a:lnSpc>
                        <a:spcBef>
                          <a:spcPts val="0"/>
                        </a:spcBef>
                        <a:spcAft>
                          <a:spcPts val="0"/>
                        </a:spcAft>
                      </a:pPr>
                      <a:r>
                        <a:rPr lang="en-US" sz="1400" b="0" dirty="0">
                          <a:solidFill>
                            <a:schemeClr val="tx1"/>
                          </a:solidFill>
                          <a:effectLst/>
                          <a:latin typeface="Courier New" pitchFamily="49" charset="0"/>
                          <a:cs typeface="Courier New" pitchFamily="49" charset="0"/>
                        </a:rPr>
                        <a:t>        statement1</a:t>
                      </a:r>
                    </a:p>
                    <a:p>
                      <a:pPr marL="457200" marR="0" indent="-457200" algn="just">
                        <a:lnSpc>
                          <a:spcPct val="115000"/>
                        </a:lnSpc>
                        <a:spcBef>
                          <a:spcPts val="0"/>
                        </a:spcBef>
                        <a:spcAft>
                          <a:spcPts val="0"/>
                        </a:spcAft>
                      </a:pPr>
                      <a:r>
                        <a:rPr lang="en-US" sz="1400" b="0" dirty="0">
                          <a:solidFill>
                            <a:schemeClr val="tx1"/>
                          </a:solidFill>
                          <a:effectLst/>
                          <a:latin typeface="Courier New" pitchFamily="49" charset="0"/>
                          <a:cs typeface="Courier New" pitchFamily="49" charset="0"/>
                        </a:rPr>
                        <a:t>    </a:t>
                      </a:r>
                      <a:r>
                        <a:rPr lang="en-US" sz="1400" b="0" dirty="0" err="1">
                          <a:solidFill>
                            <a:schemeClr val="tx1"/>
                          </a:solidFill>
                          <a:effectLst/>
                          <a:latin typeface="Courier New" pitchFamily="49" charset="0"/>
                          <a:cs typeface="Courier New" pitchFamily="49" charset="0"/>
                        </a:rPr>
                        <a:t>elif</a:t>
                      </a:r>
                      <a:r>
                        <a:rPr lang="en-US" sz="1400" b="0" dirty="0">
                          <a:solidFill>
                            <a:schemeClr val="tx1"/>
                          </a:solidFill>
                          <a:effectLst/>
                          <a:latin typeface="Courier New" pitchFamily="49" charset="0"/>
                          <a:cs typeface="Courier New" pitchFamily="49" charset="0"/>
                        </a:rPr>
                        <a:t> Boolean-expression2 :</a:t>
                      </a:r>
                    </a:p>
                    <a:p>
                      <a:pPr marL="457200" marR="0" indent="-457200" algn="just">
                        <a:lnSpc>
                          <a:spcPct val="115000"/>
                        </a:lnSpc>
                        <a:spcBef>
                          <a:spcPts val="0"/>
                        </a:spcBef>
                        <a:spcAft>
                          <a:spcPts val="0"/>
                        </a:spcAft>
                      </a:pPr>
                      <a:r>
                        <a:rPr lang="en-US" sz="1400" b="0" dirty="0">
                          <a:solidFill>
                            <a:schemeClr val="tx1"/>
                          </a:solidFill>
                          <a:effectLst/>
                          <a:latin typeface="Courier New" pitchFamily="49" charset="0"/>
                          <a:cs typeface="Courier New" pitchFamily="49" charset="0"/>
                        </a:rPr>
                        <a:t>        statement2</a:t>
                      </a:r>
                    </a:p>
                    <a:p>
                      <a:pPr marL="457200" marR="0" indent="-457200" algn="just">
                        <a:lnSpc>
                          <a:spcPct val="115000"/>
                        </a:lnSpc>
                        <a:spcBef>
                          <a:spcPts val="0"/>
                        </a:spcBef>
                        <a:spcAft>
                          <a:spcPts val="0"/>
                        </a:spcAft>
                      </a:pPr>
                      <a:r>
                        <a:rPr lang="en-US" sz="1400" b="0" dirty="0">
                          <a:solidFill>
                            <a:schemeClr val="tx1"/>
                          </a:solidFill>
                          <a:effectLst/>
                          <a:latin typeface="Courier New" pitchFamily="49" charset="0"/>
                          <a:cs typeface="Courier New" pitchFamily="49" charset="0"/>
                        </a:rPr>
                        <a:t>    </a:t>
                      </a:r>
                      <a:r>
                        <a:rPr lang="en-US" sz="1400" b="0" dirty="0" err="1">
                          <a:solidFill>
                            <a:schemeClr val="tx1"/>
                          </a:solidFill>
                          <a:effectLst/>
                          <a:latin typeface="Courier New" pitchFamily="49" charset="0"/>
                          <a:cs typeface="Courier New" pitchFamily="49" charset="0"/>
                        </a:rPr>
                        <a:t>elif</a:t>
                      </a:r>
                      <a:r>
                        <a:rPr lang="en-US" sz="1400" b="0" dirty="0">
                          <a:solidFill>
                            <a:schemeClr val="tx1"/>
                          </a:solidFill>
                          <a:effectLst/>
                          <a:latin typeface="Courier New" pitchFamily="49" charset="0"/>
                          <a:cs typeface="Courier New" pitchFamily="49" charset="0"/>
                        </a:rPr>
                        <a:t> Boolean-expression3 :</a:t>
                      </a:r>
                    </a:p>
                    <a:p>
                      <a:pPr marL="457200" marR="0" indent="-457200" algn="just">
                        <a:lnSpc>
                          <a:spcPct val="115000"/>
                        </a:lnSpc>
                        <a:spcBef>
                          <a:spcPts val="0"/>
                        </a:spcBef>
                        <a:spcAft>
                          <a:spcPts val="0"/>
                        </a:spcAft>
                      </a:pPr>
                      <a:r>
                        <a:rPr lang="en-US" sz="1400" b="0" dirty="0">
                          <a:solidFill>
                            <a:schemeClr val="tx1"/>
                          </a:solidFill>
                          <a:effectLst/>
                          <a:latin typeface="Courier New" pitchFamily="49" charset="0"/>
                          <a:cs typeface="Courier New" pitchFamily="49" charset="0"/>
                        </a:rPr>
                        <a:t>        statement3</a:t>
                      </a:r>
                    </a:p>
                    <a:p>
                      <a:pPr marL="0" marR="0" lvl="0" indent="0" algn="just">
                        <a:lnSpc>
                          <a:spcPct val="115000"/>
                        </a:lnSpc>
                        <a:spcBef>
                          <a:spcPts val="0"/>
                        </a:spcBef>
                        <a:spcAft>
                          <a:spcPts val="0"/>
                        </a:spcAft>
                        <a:buFont typeface="Courier New"/>
                        <a:buNone/>
                      </a:pPr>
                      <a:r>
                        <a:rPr lang="en-US" sz="1400" b="0" dirty="0">
                          <a:solidFill>
                            <a:schemeClr val="tx1"/>
                          </a:solidFill>
                          <a:effectLst/>
                          <a:latin typeface="Courier New" pitchFamily="49" charset="0"/>
                          <a:cs typeface="Courier New" pitchFamily="49" charset="0"/>
                        </a:rPr>
                        <a:t>         - - - - - - - - - - - - -</a:t>
                      </a:r>
                    </a:p>
                    <a:p>
                      <a:pPr marL="0" marR="0" lvl="0" indent="0" algn="just">
                        <a:lnSpc>
                          <a:spcPct val="115000"/>
                        </a:lnSpc>
                        <a:spcBef>
                          <a:spcPts val="0"/>
                        </a:spcBef>
                        <a:spcAft>
                          <a:spcPts val="0"/>
                        </a:spcAft>
                        <a:buFont typeface="Courier New"/>
                        <a:buNone/>
                      </a:pPr>
                      <a:r>
                        <a:rPr lang="en-US" sz="1400" b="0" baseline="0" dirty="0">
                          <a:solidFill>
                            <a:schemeClr val="tx1"/>
                          </a:solidFill>
                          <a:effectLst/>
                          <a:latin typeface="Courier New" pitchFamily="49" charset="0"/>
                          <a:cs typeface="Courier New" pitchFamily="49" charset="0"/>
                        </a:rPr>
                        <a:t>          </a:t>
                      </a:r>
                      <a:r>
                        <a:rPr lang="en-US" sz="1400" b="0" dirty="0">
                          <a:solidFill>
                            <a:schemeClr val="tx1"/>
                          </a:solidFill>
                          <a:effectLst/>
                          <a:latin typeface="Courier New" pitchFamily="49" charset="0"/>
                          <a:cs typeface="Courier New" pitchFamily="49" charset="0"/>
                        </a:rPr>
                        <a:t>- - - - - - - - - - -- - </a:t>
                      </a:r>
                    </a:p>
                    <a:p>
                      <a:pPr marL="419100" marR="0" algn="just">
                        <a:lnSpc>
                          <a:spcPct val="115000"/>
                        </a:lnSpc>
                        <a:spcBef>
                          <a:spcPts val="0"/>
                        </a:spcBef>
                        <a:spcAft>
                          <a:spcPts val="0"/>
                        </a:spcAft>
                      </a:pPr>
                      <a:r>
                        <a:rPr lang="en-US" sz="1400" b="0" dirty="0" err="1">
                          <a:solidFill>
                            <a:schemeClr val="tx1"/>
                          </a:solidFill>
                          <a:effectLst/>
                          <a:latin typeface="Courier New" pitchFamily="49" charset="0"/>
                          <a:cs typeface="Courier New" pitchFamily="49" charset="0"/>
                        </a:rPr>
                        <a:t>elif</a:t>
                      </a:r>
                      <a:r>
                        <a:rPr lang="en-US" sz="1400" b="0" dirty="0">
                          <a:solidFill>
                            <a:schemeClr val="tx1"/>
                          </a:solidFill>
                          <a:effectLst/>
                          <a:latin typeface="Courier New" pitchFamily="49" charset="0"/>
                          <a:cs typeface="Courier New" pitchFamily="49" charset="0"/>
                        </a:rPr>
                        <a:t> Boolean-expression n :</a:t>
                      </a:r>
                    </a:p>
                    <a:p>
                      <a:pPr marL="419100" marR="0" algn="just">
                        <a:lnSpc>
                          <a:spcPct val="115000"/>
                        </a:lnSpc>
                        <a:spcBef>
                          <a:spcPts val="0"/>
                        </a:spcBef>
                        <a:spcAft>
                          <a:spcPts val="0"/>
                        </a:spcAft>
                      </a:pPr>
                      <a:r>
                        <a:rPr lang="en-US" sz="1400" b="0" dirty="0">
                          <a:solidFill>
                            <a:schemeClr val="tx1"/>
                          </a:solidFill>
                          <a:effectLst/>
                          <a:latin typeface="Courier New" pitchFamily="49" charset="0"/>
                          <a:cs typeface="Courier New" pitchFamily="49" charset="0"/>
                        </a:rPr>
                        <a:t>    statement N</a:t>
                      </a:r>
                    </a:p>
                    <a:p>
                      <a:pPr marL="0" marR="0" algn="just">
                        <a:lnSpc>
                          <a:spcPct val="115000"/>
                        </a:lnSpc>
                        <a:spcBef>
                          <a:spcPts val="0"/>
                        </a:spcBef>
                        <a:spcAft>
                          <a:spcPts val="0"/>
                        </a:spcAft>
                      </a:pPr>
                      <a:r>
                        <a:rPr lang="en-US" sz="1400" b="0" dirty="0">
                          <a:solidFill>
                            <a:schemeClr val="tx1"/>
                          </a:solidFill>
                          <a:effectLst/>
                          <a:latin typeface="Courier New" pitchFamily="49" charset="0"/>
                          <a:cs typeface="Courier New" pitchFamily="49" charset="0"/>
                        </a:rPr>
                        <a:t>else:</a:t>
                      </a:r>
                    </a:p>
                    <a:p>
                      <a:pPr marL="419100" marR="0" algn="just">
                        <a:lnSpc>
                          <a:spcPct val="115000"/>
                        </a:lnSpc>
                        <a:spcBef>
                          <a:spcPts val="0"/>
                        </a:spcBef>
                        <a:spcAft>
                          <a:spcPts val="0"/>
                        </a:spcAft>
                      </a:pPr>
                      <a:r>
                        <a:rPr lang="en-US" sz="1400" b="0" dirty="0">
                          <a:solidFill>
                            <a:schemeClr val="tx1"/>
                          </a:solidFill>
                          <a:effectLst/>
                          <a:latin typeface="Courier New" pitchFamily="49" charset="0"/>
                          <a:cs typeface="Courier New" pitchFamily="49" charset="0"/>
                        </a:rPr>
                        <a:t>    Statement(s)  </a:t>
                      </a:r>
                      <a:endParaRPr lang="en-US" sz="1400" b="0" dirty="0">
                        <a:solidFill>
                          <a:schemeClr val="tx1"/>
                        </a:solidFill>
                        <a:effectLst/>
                        <a:latin typeface="Courier New" pitchFamily="49" charset="0"/>
                        <a:ea typeface="Times New Roman"/>
                        <a:cs typeface="Courier New" pitchFamily="49" charset="0"/>
                      </a:endParaRPr>
                    </a:p>
                  </a:txBody>
                  <a:tcPr marL="68580" marR="68580" marT="0" marB="0">
                    <a:solidFill>
                      <a:schemeClr val="bg1">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59782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chemeClr val="tx1"/>
                </a:solidFill>
              </a:rPr>
              <a:t>Program on if-</a:t>
            </a:r>
            <a:r>
              <a:rPr lang="en-US" sz="2400" b="1" dirty="0" err="1">
                <a:solidFill>
                  <a:schemeClr val="tx1"/>
                </a:solidFill>
              </a:rPr>
              <a:t>elif</a:t>
            </a:r>
            <a:r>
              <a:rPr lang="en-US" sz="2400" b="1" dirty="0">
                <a:solidFill>
                  <a:schemeClr val="tx1"/>
                </a:solidFill>
              </a:rPr>
              <a:t>-else statement</a:t>
            </a:r>
          </a:p>
        </p:txBody>
      </p:sp>
      <p:sp>
        <p:nvSpPr>
          <p:cNvPr id="3" name="Content Placeholder 2"/>
          <p:cNvSpPr>
            <a:spLocks noGrp="1"/>
          </p:cNvSpPr>
          <p:nvPr>
            <p:ph sz="quarter" idx="1"/>
          </p:nvPr>
        </p:nvSpPr>
        <p:spPr/>
        <p:txBody>
          <a:bodyPr/>
          <a:lstStyle/>
          <a:p>
            <a:pPr marL="0" indent="0" algn="just">
              <a:buNone/>
            </a:pPr>
            <a:r>
              <a:rPr lang="en-US" sz="1600" b="1" dirty="0">
                <a:latin typeface="Courier New" pitchFamily="49" charset="0"/>
                <a:cs typeface="Courier New" pitchFamily="49" charset="0"/>
              </a:rPr>
              <a:t>Write a program to prompt the user to enter the day of week. If the entered day of week is between 1 and 7 then display respective name of the day. </a:t>
            </a:r>
          </a:p>
          <a:p>
            <a:pPr marL="0" indent="0" algn="just">
              <a:buNone/>
            </a:pPr>
            <a:r>
              <a:rPr lang="en-US" sz="1600" b="1" u="sng" dirty="0">
                <a:latin typeface="Courier New" pitchFamily="49" charset="0"/>
                <a:cs typeface="Courier New" pitchFamily="49" charset="0"/>
              </a:rPr>
              <a:t>Solution:</a:t>
            </a:r>
          </a:p>
          <a:p>
            <a:pPr marL="0" indent="0" algn="just">
              <a:buNone/>
            </a:pPr>
            <a:endParaRPr lang="en-US" sz="1600" b="1" u="sng" dirty="0">
              <a:latin typeface="Courier New" pitchFamily="49" charset="0"/>
              <a:cs typeface="Courier New" pitchFamily="49" charset="0"/>
            </a:endParaRPr>
          </a:p>
          <a:p>
            <a:pPr marL="0" indent="0" algn="just">
              <a:buNone/>
            </a:pPr>
            <a:endParaRPr lang="en-US" sz="1800" b="1" dirty="0">
              <a:latin typeface="Courier New" pitchFamily="49" charset="0"/>
              <a:cs typeface="Courier New"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688066383"/>
              </p:ext>
            </p:extLst>
          </p:nvPr>
        </p:nvGraphicFramePr>
        <p:xfrm>
          <a:off x="2590800" y="2057400"/>
          <a:ext cx="6240780" cy="4549712"/>
        </p:xfrm>
        <a:graphic>
          <a:graphicData uri="http://schemas.openxmlformats.org/drawingml/2006/table">
            <a:tbl>
              <a:tblPr firstRow="1" firstCol="1" bandRow="1">
                <a:tableStyleId>{5C22544A-7EE6-4342-B048-85BDC9FD1C3A}</a:tableStyleId>
              </a:tblPr>
              <a:tblGrid>
                <a:gridCol w="6240780">
                  <a:extLst>
                    <a:ext uri="{9D8B030D-6E8A-4147-A177-3AD203B41FA5}">
                      <a16:colId xmlns:a16="http://schemas.microsoft.com/office/drawing/2014/main" val="20000"/>
                    </a:ext>
                  </a:extLst>
                </a:gridCol>
              </a:tblGrid>
              <a:tr h="4549712">
                <a:tc>
                  <a:txBody>
                    <a:bodyPr/>
                    <a:lstStyle/>
                    <a:p>
                      <a:pPr marL="0" marR="0" algn="just">
                        <a:lnSpc>
                          <a:spcPct val="115000"/>
                        </a:lnSpc>
                        <a:spcBef>
                          <a:spcPts val="0"/>
                        </a:spcBef>
                        <a:spcAft>
                          <a:spcPts val="0"/>
                        </a:spcAft>
                      </a:pPr>
                      <a:r>
                        <a:rPr lang="en-US" sz="1200" dirty="0">
                          <a:solidFill>
                            <a:schemeClr val="tx1"/>
                          </a:solidFill>
                          <a:effectLst/>
                          <a:latin typeface="Courier New" pitchFamily="49" charset="0"/>
                          <a:cs typeface="Courier New" pitchFamily="49" charset="0"/>
                        </a:rPr>
                        <a:t>Day=</a:t>
                      </a:r>
                      <a:r>
                        <a:rPr lang="en-US" sz="1200" dirty="0" err="1">
                          <a:solidFill>
                            <a:schemeClr val="tx1"/>
                          </a:solidFill>
                          <a:effectLst/>
                          <a:latin typeface="Courier New" pitchFamily="49" charset="0"/>
                          <a:cs typeface="Courier New" pitchFamily="49" charset="0"/>
                        </a:rPr>
                        <a:t>int</a:t>
                      </a:r>
                      <a:r>
                        <a:rPr lang="en-US" sz="1200" dirty="0">
                          <a:solidFill>
                            <a:schemeClr val="tx1"/>
                          </a:solidFill>
                          <a:effectLst/>
                          <a:latin typeface="Courier New" pitchFamily="49" charset="0"/>
                          <a:cs typeface="Courier New" pitchFamily="49" charset="0"/>
                        </a:rPr>
                        <a:t>(input(“Enter the day of week:”))</a:t>
                      </a:r>
                      <a:endParaRPr lang="en-US" sz="110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200" dirty="0">
                          <a:solidFill>
                            <a:schemeClr val="tx1"/>
                          </a:solidFill>
                          <a:effectLst/>
                          <a:latin typeface="Courier New" pitchFamily="49" charset="0"/>
                          <a:cs typeface="Courier New" pitchFamily="49" charset="0"/>
                        </a:rPr>
                        <a:t>if day==1:</a:t>
                      </a:r>
                      <a:endParaRPr lang="en-US" sz="110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200" dirty="0">
                          <a:solidFill>
                            <a:schemeClr val="tx1"/>
                          </a:solidFill>
                          <a:effectLst/>
                          <a:latin typeface="Courier New" pitchFamily="49" charset="0"/>
                          <a:cs typeface="Courier New" pitchFamily="49" charset="0"/>
                        </a:rPr>
                        <a:t>    print(" Its Monday")</a:t>
                      </a:r>
                      <a:endParaRPr lang="en-US" sz="110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200" dirty="0" err="1">
                          <a:solidFill>
                            <a:schemeClr val="tx1"/>
                          </a:solidFill>
                          <a:effectLst/>
                          <a:latin typeface="Courier New" pitchFamily="49" charset="0"/>
                          <a:cs typeface="Courier New" pitchFamily="49" charset="0"/>
                        </a:rPr>
                        <a:t>elif</a:t>
                      </a:r>
                      <a:r>
                        <a:rPr lang="en-US" sz="1200" dirty="0">
                          <a:solidFill>
                            <a:schemeClr val="tx1"/>
                          </a:solidFill>
                          <a:effectLst/>
                          <a:latin typeface="Courier New" pitchFamily="49" charset="0"/>
                          <a:cs typeface="Courier New" pitchFamily="49" charset="0"/>
                        </a:rPr>
                        <a:t> day==2:</a:t>
                      </a:r>
                      <a:endParaRPr lang="en-US" sz="110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200" dirty="0">
                          <a:solidFill>
                            <a:schemeClr val="tx1"/>
                          </a:solidFill>
                          <a:effectLst/>
                          <a:latin typeface="Courier New" pitchFamily="49" charset="0"/>
                          <a:cs typeface="Courier New" pitchFamily="49" charset="0"/>
                        </a:rPr>
                        <a:t>    print("Its Tuesday")</a:t>
                      </a:r>
                      <a:endParaRPr lang="en-US" sz="110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200" dirty="0" err="1">
                          <a:solidFill>
                            <a:schemeClr val="tx1"/>
                          </a:solidFill>
                          <a:effectLst/>
                          <a:latin typeface="Courier New" pitchFamily="49" charset="0"/>
                          <a:cs typeface="Courier New" pitchFamily="49" charset="0"/>
                        </a:rPr>
                        <a:t>elif</a:t>
                      </a:r>
                      <a:r>
                        <a:rPr lang="en-US" sz="1200" dirty="0">
                          <a:solidFill>
                            <a:schemeClr val="tx1"/>
                          </a:solidFill>
                          <a:effectLst/>
                          <a:latin typeface="Courier New" pitchFamily="49" charset="0"/>
                          <a:cs typeface="Courier New" pitchFamily="49" charset="0"/>
                        </a:rPr>
                        <a:t> day==3:</a:t>
                      </a:r>
                      <a:endParaRPr lang="en-US" sz="110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200" dirty="0">
                          <a:solidFill>
                            <a:schemeClr val="tx1"/>
                          </a:solidFill>
                          <a:effectLst/>
                          <a:latin typeface="Courier New" pitchFamily="49" charset="0"/>
                          <a:cs typeface="Courier New" pitchFamily="49" charset="0"/>
                        </a:rPr>
                        <a:t>    print("Its Wednesday")</a:t>
                      </a:r>
                      <a:endParaRPr lang="en-US" sz="110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200" dirty="0" err="1">
                          <a:solidFill>
                            <a:schemeClr val="tx1"/>
                          </a:solidFill>
                          <a:effectLst/>
                          <a:latin typeface="Courier New" pitchFamily="49" charset="0"/>
                          <a:cs typeface="Courier New" pitchFamily="49" charset="0"/>
                        </a:rPr>
                        <a:t>elif</a:t>
                      </a:r>
                      <a:r>
                        <a:rPr lang="en-US" sz="1200" dirty="0">
                          <a:solidFill>
                            <a:schemeClr val="tx1"/>
                          </a:solidFill>
                          <a:effectLst/>
                          <a:latin typeface="Courier New" pitchFamily="49" charset="0"/>
                          <a:cs typeface="Courier New" pitchFamily="49" charset="0"/>
                        </a:rPr>
                        <a:t> day==4:</a:t>
                      </a:r>
                      <a:endParaRPr lang="en-US" sz="110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200" dirty="0">
                          <a:solidFill>
                            <a:schemeClr val="tx1"/>
                          </a:solidFill>
                          <a:effectLst/>
                          <a:latin typeface="Courier New" pitchFamily="49" charset="0"/>
                          <a:cs typeface="Courier New" pitchFamily="49" charset="0"/>
                        </a:rPr>
                        <a:t>    print("Its Thursday")</a:t>
                      </a:r>
                      <a:endParaRPr lang="en-US" sz="110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200" dirty="0" err="1">
                          <a:solidFill>
                            <a:schemeClr val="tx1"/>
                          </a:solidFill>
                          <a:effectLst/>
                          <a:latin typeface="Courier New" pitchFamily="49" charset="0"/>
                          <a:cs typeface="Courier New" pitchFamily="49" charset="0"/>
                        </a:rPr>
                        <a:t>elif</a:t>
                      </a:r>
                      <a:r>
                        <a:rPr lang="en-US" sz="1200" dirty="0">
                          <a:solidFill>
                            <a:schemeClr val="tx1"/>
                          </a:solidFill>
                          <a:effectLst/>
                          <a:latin typeface="Courier New" pitchFamily="49" charset="0"/>
                          <a:cs typeface="Courier New" pitchFamily="49" charset="0"/>
                        </a:rPr>
                        <a:t> day==5:</a:t>
                      </a:r>
                      <a:endParaRPr lang="en-US" sz="110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200" dirty="0">
                          <a:solidFill>
                            <a:schemeClr val="tx1"/>
                          </a:solidFill>
                          <a:effectLst/>
                          <a:latin typeface="Courier New" pitchFamily="49" charset="0"/>
                          <a:cs typeface="Courier New" pitchFamily="49" charset="0"/>
                        </a:rPr>
                        <a:t>    print("Its Friday")</a:t>
                      </a:r>
                      <a:endParaRPr lang="en-US" sz="110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200" dirty="0" err="1">
                          <a:solidFill>
                            <a:schemeClr val="tx1"/>
                          </a:solidFill>
                          <a:effectLst/>
                          <a:latin typeface="Courier New" pitchFamily="49" charset="0"/>
                          <a:cs typeface="Courier New" pitchFamily="49" charset="0"/>
                        </a:rPr>
                        <a:t>elif</a:t>
                      </a:r>
                      <a:r>
                        <a:rPr lang="en-US" sz="1200" dirty="0">
                          <a:solidFill>
                            <a:schemeClr val="tx1"/>
                          </a:solidFill>
                          <a:effectLst/>
                          <a:latin typeface="Courier New" pitchFamily="49" charset="0"/>
                          <a:cs typeface="Courier New" pitchFamily="49" charset="0"/>
                        </a:rPr>
                        <a:t> day==6:</a:t>
                      </a:r>
                      <a:endParaRPr lang="en-US" sz="110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200" dirty="0">
                          <a:solidFill>
                            <a:schemeClr val="tx1"/>
                          </a:solidFill>
                          <a:effectLst/>
                          <a:latin typeface="Courier New" pitchFamily="49" charset="0"/>
                          <a:cs typeface="Courier New" pitchFamily="49" charset="0"/>
                        </a:rPr>
                        <a:t>    print("Its Saturday")</a:t>
                      </a:r>
                      <a:endParaRPr lang="en-US" sz="110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200" dirty="0" err="1">
                          <a:solidFill>
                            <a:schemeClr val="tx1"/>
                          </a:solidFill>
                          <a:effectLst/>
                          <a:latin typeface="Courier New" pitchFamily="49" charset="0"/>
                          <a:cs typeface="Courier New" pitchFamily="49" charset="0"/>
                        </a:rPr>
                        <a:t>elif</a:t>
                      </a:r>
                      <a:r>
                        <a:rPr lang="en-US" sz="1200" dirty="0">
                          <a:solidFill>
                            <a:schemeClr val="tx1"/>
                          </a:solidFill>
                          <a:effectLst/>
                          <a:latin typeface="Courier New" pitchFamily="49" charset="0"/>
                          <a:cs typeface="Courier New" pitchFamily="49" charset="0"/>
                        </a:rPr>
                        <a:t> day==7:</a:t>
                      </a:r>
                      <a:endParaRPr lang="en-US" sz="110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200" dirty="0">
                          <a:solidFill>
                            <a:schemeClr val="tx1"/>
                          </a:solidFill>
                          <a:effectLst/>
                          <a:latin typeface="Courier New" pitchFamily="49" charset="0"/>
                          <a:cs typeface="Courier New" pitchFamily="49" charset="0"/>
                        </a:rPr>
                        <a:t>    print(" Its Sunday")</a:t>
                      </a:r>
                      <a:endParaRPr lang="en-US" sz="110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200" dirty="0">
                          <a:solidFill>
                            <a:schemeClr val="tx1"/>
                          </a:solidFill>
                          <a:effectLst/>
                          <a:latin typeface="Courier New" pitchFamily="49" charset="0"/>
                          <a:cs typeface="Courier New" pitchFamily="49" charset="0"/>
                        </a:rPr>
                        <a:t>else:</a:t>
                      </a:r>
                      <a:endParaRPr lang="en-US" sz="110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200" dirty="0">
                          <a:solidFill>
                            <a:schemeClr val="tx1"/>
                          </a:solidFill>
                          <a:effectLst/>
                          <a:latin typeface="Courier New" pitchFamily="49" charset="0"/>
                          <a:cs typeface="Courier New" pitchFamily="49" charset="0"/>
                        </a:rPr>
                        <a:t>    print("Sorry!!! Week contains only 7 days") </a:t>
                      </a:r>
                      <a:endParaRPr lang="en-US" sz="110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400" dirty="0">
                          <a:solidFill>
                            <a:schemeClr val="tx1"/>
                          </a:solidFill>
                          <a:effectLst/>
                          <a:latin typeface="Courier New" pitchFamily="49" charset="0"/>
                          <a:cs typeface="Courier New" pitchFamily="49" charset="0"/>
                        </a:rPr>
                        <a:t>   </a:t>
                      </a:r>
                      <a:endParaRPr lang="en-US" sz="110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400" dirty="0">
                          <a:solidFill>
                            <a:schemeClr val="tx1"/>
                          </a:solidFill>
                          <a:effectLst/>
                          <a:latin typeface="Courier New" pitchFamily="49" charset="0"/>
                          <a:cs typeface="Courier New" pitchFamily="49" charset="0"/>
                        </a:rPr>
                        <a:t>Output:</a:t>
                      </a:r>
                      <a:endParaRPr lang="en-US" sz="110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200" dirty="0">
                          <a:solidFill>
                            <a:schemeClr val="tx1"/>
                          </a:solidFill>
                          <a:effectLst/>
                          <a:latin typeface="Courier New" pitchFamily="49" charset="0"/>
                          <a:cs typeface="Courier New" pitchFamily="49" charset="0"/>
                        </a:rPr>
                        <a:t>Enter the day of week:7</a:t>
                      </a:r>
                      <a:endParaRPr lang="en-US" sz="110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200" dirty="0">
                          <a:solidFill>
                            <a:schemeClr val="tx1"/>
                          </a:solidFill>
                          <a:effectLst/>
                          <a:latin typeface="Courier New" pitchFamily="49" charset="0"/>
                          <a:cs typeface="Courier New" pitchFamily="49" charset="0"/>
                        </a:rPr>
                        <a:t>Its Sunday</a:t>
                      </a:r>
                      <a:endParaRPr lang="en-US" sz="1100" dirty="0">
                        <a:solidFill>
                          <a:schemeClr val="tx1"/>
                        </a:solidFill>
                        <a:effectLst/>
                        <a:latin typeface="Courier New" pitchFamily="49" charset="0"/>
                        <a:ea typeface="Times New Roman"/>
                        <a:cs typeface="Courier New" pitchFamily="49" charset="0"/>
                      </a:endParaRPr>
                    </a:p>
                  </a:txBody>
                  <a:tcPr marL="68580" marR="68580" marT="0" marB="0">
                    <a:solidFill>
                      <a:schemeClr val="bg1">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4584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a:solidFill>
                  <a:schemeClr val="tx1"/>
                </a:solidFill>
              </a:rPr>
              <a:t>Conditional  Expressions </a:t>
            </a:r>
          </a:p>
        </p:txBody>
      </p:sp>
      <p:sp>
        <p:nvSpPr>
          <p:cNvPr id="3" name="Content Placeholder 2"/>
          <p:cNvSpPr>
            <a:spLocks noGrp="1"/>
          </p:cNvSpPr>
          <p:nvPr>
            <p:ph sz="quarter" idx="1"/>
          </p:nvPr>
        </p:nvSpPr>
        <p:spPr/>
        <p:txBody>
          <a:bodyPr/>
          <a:lstStyle/>
          <a:p>
            <a:pPr marL="0" indent="0">
              <a:buNone/>
            </a:pPr>
            <a:r>
              <a:rPr lang="en-US" sz="1800" dirty="0">
                <a:latin typeface="Courier New" pitchFamily="49" charset="0"/>
                <a:cs typeface="Courier New" pitchFamily="49" charset="0"/>
              </a:rPr>
              <a:t>The general form of conditional expression is as follows: </a:t>
            </a:r>
          </a:p>
          <a:p>
            <a:pPr marL="0" indent="0">
              <a:buNone/>
            </a:pPr>
            <a:r>
              <a:rPr lang="en-US" sz="1800" dirty="0">
                <a:latin typeface="Courier New" pitchFamily="49" charset="0"/>
                <a:cs typeface="Courier New" pitchFamily="49" charset="0"/>
              </a:rPr>
              <a:t>	        </a:t>
            </a:r>
            <a:r>
              <a:rPr lang="en-US" sz="1800" b="1" dirty="0">
                <a:latin typeface="Courier New" pitchFamily="49" charset="0"/>
                <a:cs typeface="Courier New" pitchFamily="49" charset="0"/>
              </a:rPr>
              <a:t>Expression</a:t>
            </a:r>
            <a:r>
              <a:rPr lang="en-US" sz="1800" b="1" baseline="-25000" dirty="0">
                <a:latin typeface="Courier New" pitchFamily="49" charset="0"/>
                <a:cs typeface="Courier New" pitchFamily="49" charset="0"/>
              </a:rPr>
              <a:t>1</a:t>
            </a:r>
            <a:r>
              <a:rPr lang="en-US" sz="1800" baseline="-25000" dirty="0">
                <a:latin typeface="Courier New" pitchFamily="49" charset="0"/>
                <a:cs typeface="Courier New" pitchFamily="49" charset="0"/>
              </a:rPr>
              <a:t>  </a:t>
            </a:r>
            <a:r>
              <a:rPr lang="en-US" sz="1800" b="1" i="1" dirty="0">
                <a:latin typeface="Courier New" pitchFamily="49" charset="0"/>
                <a:cs typeface="Courier New" pitchFamily="49" charset="0"/>
              </a:rPr>
              <a:t>if</a:t>
            </a:r>
            <a:r>
              <a:rPr lang="en-US" sz="1800" dirty="0">
                <a:latin typeface="Courier New" pitchFamily="49" charset="0"/>
                <a:cs typeface="Courier New" pitchFamily="49" charset="0"/>
              </a:rPr>
              <a:t> </a:t>
            </a:r>
            <a:r>
              <a:rPr lang="en-US" sz="1800" b="1" dirty="0">
                <a:latin typeface="Courier New" pitchFamily="49" charset="0"/>
                <a:cs typeface="Courier New" pitchFamily="49" charset="0"/>
              </a:rPr>
              <a:t>condition</a:t>
            </a:r>
            <a:r>
              <a:rPr lang="en-US" sz="1800" dirty="0">
                <a:latin typeface="Courier New" pitchFamily="49" charset="0"/>
                <a:cs typeface="Courier New" pitchFamily="49" charset="0"/>
              </a:rPr>
              <a:t> </a:t>
            </a:r>
            <a:r>
              <a:rPr lang="en-US" sz="1800" b="1" i="1" dirty="0">
                <a:latin typeface="Courier New" pitchFamily="49" charset="0"/>
                <a:cs typeface="Courier New" pitchFamily="49" charset="0"/>
              </a:rPr>
              <a:t>else</a:t>
            </a:r>
            <a:r>
              <a:rPr lang="en-US" sz="1800" dirty="0">
                <a:latin typeface="Courier New" pitchFamily="49" charset="0"/>
                <a:cs typeface="Courier New" pitchFamily="49" charset="0"/>
              </a:rPr>
              <a:t> </a:t>
            </a:r>
            <a:r>
              <a:rPr lang="en-US" sz="1800" b="1" dirty="0">
                <a:latin typeface="Courier New" pitchFamily="49" charset="0"/>
                <a:cs typeface="Courier New" pitchFamily="49" charset="0"/>
              </a:rPr>
              <a:t>Expression</a:t>
            </a:r>
            <a:r>
              <a:rPr lang="en-US" sz="1800" b="1" baseline="-25000" dirty="0">
                <a:latin typeface="Courier New" pitchFamily="49" charset="0"/>
                <a:cs typeface="Courier New" pitchFamily="49" charset="0"/>
              </a:rPr>
              <a:t>2</a:t>
            </a:r>
            <a:endParaRPr lang="en-US" sz="1800" b="1" dirty="0">
              <a:latin typeface="Courier New" pitchFamily="49" charset="0"/>
              <a:cs typeface="Courier New" pitchFamily="49" charset="0"/>
            </a:endParaRPr>
          </a:p>
          <a:p>
            <a:pPr marL="0" indent="0">
              <a:buNone/>
            </a:pPr>
            <a:r>
              <a:rPr lang="en-US" sz="2200" b="1" u="sng" dirty="0">
                <a:latin typeface="Courier New" pitchFamily="49" charset="0"/>
                <a:cs typeface="Courier New" pitchFamily="49" charset="0"/>
              </a:rPr>
              <a:t>Example </a:t>
            </a:r>
          </a:p>
          <a:p>
            <a:pPr marL="0" indent="0">
              <a:buNone/>
            </a:pPr>
            <a:r>
              <a:rPr lang="en-US" sz="1600" dirty="0">
                <a:latin typeface="Courier New" pitchFamily="49" charset="0"/>
                <a:cs typeface="Courier New" pitchFamily="49" charset="0"/>
              </a:rPr>
              <a:t>Consider the following piece of code</a:t>
            </a:r>
          </a:p>
          <a:p>
            <a:pPr marL="0" indent="0">
              <a:buNone/>
            </a:pPr>
            <a:r>
              <a:rPr lang="en-US" sz="1600" b="1" dirty="0">
                <a:latin typeface="Courier New" pitchFamily="49" charset="0"/>
                <a:cs typeface="Courier New" pitchFamily="49" charset="0"/>
              </a:rPr>
              <a:t>if </a:t>
            </a:r>
            <a:r>
              <a:rPr lang="en-US" sz="1600" dirty="0">
                <a:latin typeface="Courier New" pitchFamily="49" charset="0"/>
                <a:cs typeface="Courier New" pitchFamily="49" charset="0"/>
              </a:rPr>
              <a:t>x%2==0:</a:t>
            </a:r>
          </a:p>
          <a:p>
            <a:pPr marL="0" indent="0">
              <a:buNone/>
            </a:pPr>
            <a:r>
              <a:rPr lang="en-US" sz="1600" dirty="0">
                <a:latin typeface="Courier New" pitchFamily="49" charset="0"/>
                <a:cs typeface="Courier New" pitchFamily="49" charset="0"/>
              </a:rPr>
              <a:t>	x = x + 1</a:t>
            </a:r>
          </a:p>
          <a:p>
            <a:pPr marL="0" indent="0">
              <a:buNone/>
            </a:pPr>
            <a:r>
              <a:rPr lang="en-US" sz="1600" b="1" dirty="0">
                <a:latin typeface="Courier New" pitchFamily="49" charset="0"/>
                <a:cs typeface="Courier New" pitchFamily="49" charset="0"/>
              </a:rPr>
              <a:t>else:</a:t>
            </a:r>
          </a:p>
          <a:p>
            <a:pPr marL="0" indent="0">
              <a:buNone/>
            </a:pPr>
            <a:r>
              <a:rPr lang="en-US" sz="1600" dirty="0">
                <a:latin typeface="Courier New" pitchFamily="49" charset="0"/>
                <a:cs typeface="Courier New" pitchFamily="49" charset="0"/>
              </a:rPr>
              <a:t>	x = x + 2</a:t>
            </a:r>
          </a:p>
          <a:p>
            <a:pPr marL="0" indent="0" algn="just">
              <a:buNone/>
            </a:pPr>
            <a:endParaRPr lang="en-US" sz="1600" dirty="0"/>
          </a:p>
          <a:p>
            <a:pPr marL="0" indent="0" algn="just">
              <a:buNone/>
            </a:pPr>
            <a:r>
              <a:rPr lang="en-US" sz="1600" dirty="0">
                <a:latin typeface="Courier New" pitchFamily="49" charset="0"/>
                <a:cs typeface="Courier New" pitchFamily="49" charset="0"/>
              </a:rPr>
              <a:t>To improve the performance of simple if-else statement, python has provides above concept named conditional expression.  Thus above solution by using conditional expression is as follows </a:t>
            </a:r>
          </a:p>
          <a:p>
            <a:pPr marL="0" indent="0" algn="just">
              <a:buNone/>
            </a:pPr>
            <a:r>
              <a:rPr lang="en-US" sz="1600" b="1" dirty="0"/>
              <a:t>                 	</a:t>
            </a:r>
            <a:r>
              <a:rPr lang="en-US" sz="1800" dirty="0">
                <a:latin typeface="Courier New" pitchFamily="49" charset="0"/>
                <a:cs typeface="Courier New" pitchFamily="49" charset="0"/>
              </a:rPr>
              <a:t>x*x if x % 2 == 0 else x*x*x</a:t>
            </a:r>
            <a:endParaRPr lang="en-US" sz="1800" u="sng" dirty="0">
              <a:latin typeface="Courier New" pitchFamily="49" charset="0"/>
              <a:cs typeface="Courier New" pitchFamily="49" charset="0"/>
            </a:endParaRPr>
          </a:p>
        </p:txBody>
      </p:sp>
    </p:spTree>
    <p:extLst>
      <p:ext uri="{BB962C8B-B14F-4D97-AF65-F5344CB8AC3E}">
        <p14:creationId xmlns:p14="http://schemas.microsoft.com/office/powerpoint/2010/main" val="1889468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rPr>
              <a:t>Conclusion</a:t>
            </a:r>
          </a:p>
        </p:txBody>
      </p:sp>
      <p:sp>
        <p:nvSpPr>
          <p:cNvPr id="3" name="Content Placeholder 2"/>
          <p:cNvSpPr>
            <a:spLocks noGrp="1"/>
          </p:cNvSpPr>
          <p:nvPr>
            <p:ph sz="quarter" idx="1"/>
          </p:nvPr>
        </p:nvSpPr>
        <p:spPr/>
        <p:txBody>
          <a:bodyPr/>
          <a:lstStyle/>
          <a:p>
            <a:pPr algn="just"/>
            <a:r>
              <a:rPr lang="en-US" sz="2000" dirty="0">
                <a:latin typeface="Courier New" pitchFamily="49" charset="0"/>
                <a:cs typeface="Courier New" pitchFamily="49" charset="0"/>
              </a:rPr>
              <a:t>Python Supports various decision statements such as </a:t>
            </a:r>
            <a:r>
              <a:rPr lang="en-US" sz="2000" b="1" dirty="0">
                <a:latin typeface="Courier New" pitchFamily="49" charset="0"/>
                <a:cs typeface="Courier New" pitchFamily="49" charset="0"/>
              </a:rPr>
              <a:t>if</a:t>
            </a:r>
            <a:r>
              <a:rPr lang="en-US" sz="2000" dirty="0">
                <a:latin typeface="Courier New" pitchFamily="49" charset="0"/>
                <a:cs typeface="Courier New" pitchFamily="49" charset="0"/>
              </a:rPr>
              <a:t>, </a:t>
            </a:r>
            <a:r>
              <a:rPr lang="en-US" sz="2000" b="1" dirty="0">
                <a:latin typeface="Courier New" pitchFamily="49" charset="0"/>
                <a:cs typeface="Courier New" pitchFamily="49" charset="0"/>
              </a:rPr>
              <a:t>if</a:t>
            </a:r>
            <a:r>
              <a:rPr lang="en-US" sz="2000" dirty="0">
                <a:latin typeface="Courier New" pitchFamily="49" charset="0"/>
                <a:cs typeface="Courier New" pitchFamily="49" charset="0"/>
              </a:rPr>
              <a:t>-</a:t>
            </a:r>
            <a:r>
              <a:rPr lang="en-US" sz="2000" b="1" dirty="0">
                <a:latin typeface="Courier New" pitchFamily="49" charset="0"/>
                <a:cs typeface="Courier New" pitchFamily="49" charset="0"/>
              </a:rPr>
              <a:t>else</a:t>
            </a:r>
            <a:r>
              <a:rPr lang="en-US" sz="2000" dirty="0">
                <a:latin typeface="Courier New" pitchFamily="49" charset="0"/>
                <a:cs typeface="Courier New" pitchFamily="49" charset="0"/>
              </a:rPr>
              <a:t>, and </a:t>
            </a:r>
            <a:r>
              <a:rPr lang="en-US" sz="2000" b="1" dirty="0">
                <a:latin typeface="Courier New" pitchFamily="49" charset="0"/>
                <a:cs typeface="Courier New" pitchFamily="49" charset="0"/>
              </a:rPr>
              <a:t>Multi-way </a:t>
            </a:r>
            <a:r>
              <a:rPr lang="en-US" sz="2000" b="1" i="1" dirty="0">
                <a:latin typeface="Courier New" pitchFamily="49" charset="0"/>
                <a:cs typeface="Courier New" pitchFamily="49" charset="0"/>
              </a:rPr>
              <a:t>if-</a:t>
            </a:r>
            <a:r>
              <a:rPr lang="en-US" sz="2000" b="1" i="1" dirty="0" err="1">
                <a:latin typeface="Courier New" pitchFamily="49" charset="0"/>
                <a:cs typeface="Courier New" pitchFamily="49" charset="0"/>
              </a:rPr>
              <a:t>elif</a:t>
            </a:r>
            <a:r>
              <a:rPr lang="en-US" sz="2000" b="1" i="1" dirty="0">
                <a:latin typeface="Courier New" pitchFamily="49" charset="0"/>
                <a:cs typeface="Courier New" pitchFamily="49" charset="0"/>
              </a:rPr>
              <a:t>-else</a:t>
            </a:r>
            <a:r>
              <a:rPr lang="en-US" sz="2000" b="1" dirty="0">
                <a:latin typeface="Courier New" pitchFamily="49" charset="0"/>
                <a:cs typeface="Courier New" pitchFamily="49" charset="0"/>
              </a:rPr>
              <a:t> </a:t>
            </a:r>
            <a:r>
              <a:rPr lang="en-US" sz="2000" dirty="0">
                <a:latin typeface="Courier New" pitchFamily="49" charset="0"/>
                <a:cs typeface="Courier New" pitchFamily="49" charset="0"/>
              </a:rPr>
              <a:t>statements. </a:t>
            </a:r>
          </a:p>
          <a:p>
            <a:pPr marL="0" indent="0" algn="just">
              <a:buNone/>
            </a:pPr>
            <a:endParaRPr lang="en-US" sz="2000" dirty="0">
              <a:latin typeface="Courier New" pitchFamily="49" charset="0"/>
              <a:cs typeface="Courier New" pitchFamily="49" charset="0"/>
            </a:endParaRPr>
          </a:p>
          <a:p>
            <a:pPr lvl="0" algn="just"/>
            <a:r>
              <a:rPr lang="en-US" sz="2000" dirty="0">
                <a:latin typeface="Courier New" pitchFamily="49" charset="0"/>
                <a:cs typeface="Courier New" pitchFamily="49" charset="0"/>
              </a:rPr>
              <a:t>Python </a:t>
            </a:r>
            <a:r>
              <a:rPr lang="en-US" sz="2000" b="1" dirty="0">
                <a:latin typeface="Courier New" pitchFamily="49" charset="0"/>
                <a:cs typeface="Courier New" pitchFamily="49" charset="0"/>
              </a:rPr>
              <a:t>does not</a:t>
            </a:r>
            <a:r>
              <a:rPr lang="en-US" sz="2000" dirty="0">
                <a:latin typeface="Courier New" pitchFamily="49" charset="0"/>
                <a:cs typeface="Courier New" pitchFamily="49" charset="0"/>
              </a:rPr>
              <a:t> have a </a:t>
            </a:r>
            <a:r>
              <a:rPr lang="en-US" sz="2000" b="1" dirty="0">
                <a:latin typeface="Courier New" pitchFamily="49" charset="0"/>
                <a:cs typeface="Courier New" pitchFamily="49" charset="0"/>
              </a:rPr>
              <a:t>ternary operators</a:t>
            </a:r>
            <a:r>
              <a:rPr lang="en-US" sz="2000" dirty="0">
                <a:latin typeface="Courier New" pitchFamily="49" charset="0"/>
                <a:cs typeface="Courier New" pitchFamily="49" charset="0"/>
              </a:rPr>
              <a:t>. But instead it has a </a:t>
            </a:r>
            <a:r>
              <a:rPr lang="en-US" sz="2000" b="1" dirty="0">
                <a:latin typeface="Courier New" pitchFamily="49" charset="0"/>
                <a:cs typeface="Courier New" pitchFamily="49" charset="0"/>
              </a:rPr>
              <a:t>Conditional Expression</a:t>
            </a:r>
            <a:r>
              <a:rPr lang="en-US" sz="2000" dirty="0">
                <a:latin typeface="Courier New" pitchFamily="49" charset="0"/>
                <a:cs typeface="Courier New" pitchFamily="49" charset="0"/>
              </a:rPr>
              <a:t>.   </a:t>
            </a:r>
          </a:p>
          <a:p>
            <a:pPr marL="0" indent="0">
              <a:buNone/>
            </a:pPr>
            <a:endParaRPr lang="en-US" dirty="0"/>
          </a:p>
        </p:txBody>
      </p:sp>
    </p:spTree>
    <p:extLst>
      <p:ext uri="{BB962C8B-B14F-4D97-AF65-F5344CB8AC3E}">
        <p14:creationId xmlns:p14="http://schemas.microsoft.com/office/powerpoint/2010/main" val="481703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Decision Statements</a:t>
            </a:r>
          </a:p>
        </p:txBody>
      </p:sp>
      <p:sp>
        <p:nvSpPr>
          <p:cNvPr id="3" name="Content Placeholder 2"/>
          <p:cNvSpPr>
            <a:spLocks noGrp="1"/>
          </p:cNvSpPr>
          <p:nvPr>
            <p:ph sz="quarter" idx="1"/>
          </p:nvPr>
        </p:nvSpPr>
        <p:spPr>
          <a:xfrm>
            <a:off x="420858" y="1676400"/>
            <a:ext cx="8229600" cy="3108960"/>
          </a:xfrm>
        </p:spPr>
        <p:txBody>
          <a:bodyPr>
            <a:normAutofit/>
          </a:bodyPr>
          <a:lstStyle/>
          <a:p>
            <a:pPr algn="just"/>
            <a:r>
              <a:rPr lang="en-US" sz="1800" b="1" dirty="0">
                <a:latin typeface="Courier New" pitchFamily="49" charset="0"/>
                <a:cs typeface="Courier New" pitchFamily="49" charset="0"/>
              </a:rPr>
              <a:t>The list of decision statements supported by python is as follows:</a:t>
            </a:r>
          </a:p>
          <a:p>
            <a:pPr marL="0" indent="0" algn="just">
              <a:buNone/>
            </a:pPr>
            <a:endParaRPr lang="en-US" sz="1800" b="1" dirty="0">
              <a:latin typeface="Courier New" pitchFamily="49" charset="0"/>
              <a:cs typeface="Courier New" pitchFamily="49" charset="0"/>
            </a:endParaRPr>
          </a:p>
          <a:p>
            <a:pPr lvl="2" algn="just"/>
            <a:r>
              <a:rPr lang="en-US" dirty="0">
                <a:latin typeface="Courier New" pitchFamily="49" charset="0"/>
                <a:cs typeface="Courier New" pitchFamily="49" charset="0"/>
              </a:rPr>
              <a:t>The </a:t>
            </a:r>
            <a:r>
              <a:rPr lang="en-US" b="1" dirty="0">
                <a:latin typeface="Courier New" pitchFamily="49" charset="0"/>
                <a:cs typeface="Courier New" pitchFamily="49" charset="0"/>
              </a:rPr>
              <a:t>if</a:t>
            </a:r>
            <a:r>
              <a:rPr lang="en-US" dirty="0">
                <a:latin typeface="Courier New" pitchFamily="49" charset="0"/>
                <a:cs typeface="Courier New" pitchFamily="49" charset="0"/>
              </a:rPr>
              <a:t> Statements</a:t>
            </a:r>
          </a:p>
          <a:p>
            <a:pPr lvl="2" algn="just"/>
            <a:r>
              <a:rPr lang="en-US" dirty="0">
                <a:latin typeface="Courier New" pitchFamily="49" charset="0"/>
                <a:cs typeface="Courier New" pitchFamily="49" charset="0"/>
              </a:rPr>
              <a:t>The </a:t>
            </a:r>
            <a:r>
              <a:rPr lang="en-US" b="1" dirty="0">
                <a:latin typeface="Courier New" pitchFamily="49" charset="0"/>
                <a:cs typeface="Courier New" pitchFamily="49" charset="0"/>
              </a:rPr>
              <a:t>if-else </a:t>
            </a:r>
            <a:r>
              <a:rPr lang="en-US" dirty="0">
                <a:latin typeface="Courier New" pitchFamily="49" charset="0"/>
                <a:cs typeface="Courier New" pitchFamily="49" charset="0"/>
              </a:rPr>
              <a:t>Statements</a:t>
            </a:r>
          </a:p>
          <a:p>
            <a:pPr lvl="2" algn="just"/>
            <a:r>
              <a:rPr lang="en-US" b="1" dirty="0">
                <a:latin typeface="Courier New" pitchFamily="49" charset="0"/>
                <a:cs typeface="Courier New" pitchFamily="49" charset="0"/>
              </a:rPr>
              <a:t>Nested if </a:t>
            </a:r>
            <a:r>
              <a:rPr lang="en-US" dirty="0">
                <a:latin typeface="Courier New" pitchFamily="49" charset="0"/>
                <a:cs typeface="Courier New" pitchFamily="49" charset="0"/>
              </a:rPr>
              <a:t>statements</a:t>
            </a:r>
          </a:p>
          <a:p>
            <a:pPr lvl="2" algn="just"/>
            <a:r>
              <a:rPr lang="en-US" dirty="0">
                <a:latin typeface="Courier New" pitchFamily="49" charset="0"/>
                <a:cs typeface="Courier New" pitchFamily="49" charset="0"/>
              </a:rPr>
              <a:t>Multi-way </a:t>
            </a:r>
            <a:r>
              <a:rPr lang="en-US" b="1" i="1" dirty="0">
                <a:latin typeface="Courier New" pitchFamily="49" charset="0"/>
                <a:cs typeface="Courier New" pitchFamily="49" charset="0"/>
              </a:rPr>
              <a:t>if-</a:t>
            </a:r>
            <a:r>
              <a:rPr lang="en-US" b="1" i="1" dirty="0" err="1">
                <a:latin typeface="Courier New" pitchFamily="49" charset="0"/>
                <a:cs typeface="Courier New" pitchFamily="49" charset="0"/>
              </a:rPr>
              <a:t>elif</a:t>
            </a:r>
            <a:r>
              <a:rPr lang="en-US" b="1" i="1" dirty="0">
                <a:latin typeface="Courier New" pitchFamily="49" charset="0"/>
                <a:cs typeface="Courier New" pitchFamily="49" charset="0"/>
              </a:rPr>
              <a:t>-else</a:t>
            </a:r>
            <a:r>
              <a:rPr lang="en-US" dirty="0">
                <a:latin typeface="Courier New" pitchFamily="49" charset="0"/>
                <a:cs typeface="Courier New" pitchFamily="49" charset="0"/>
              </a:rPr>
              <a:t> Statements</a:t>
            </a:r>
            <a:r>
              <a:rPr lang="en-US" sz="1800" b="1" dirty="0">
                <a:latin typeface="Courier New" pitchFamily="49" charset="0"/>
                <a:cs typeface="Courier New" pitchFamily="49" charset="0"/>
              </a:rPr>
              <a:t>  </a:t>
            </a:r>
          </a:p>
        </p:txBody>
      </p:sp>
    </p:spTree>
    <p:extLst>
      <p:ext uri="{BB962C8B-B14F-4D97-AF65-F5344CB8AC3E}">
        <p14:creationId xmlns:p14="http://schemas.microsoft.com/office/powerpoint/2010/main" val="974183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l" rtl="0">
              <a:spcBef>
                <a:spcPct val="0"/>
              </a:spcBef>
            </a:pPr>
            <a:r>
              <a:rPr lang="en-US" dirty="0"/>
              <a:t> </a:t>
            </a:r>
            <a:r>
              <a:rPr lang="en-US" sz="2400" dirty="0">
                <a:latin typeface="Courier New" pitchFamily="49" charset="0"/>
                <a:cs typeface="Courier New" pitchFamily="49" charset="0"/>
              </a:rPr>
              <a:t>The </a:t>
            </a:r>
            <a:r>
              <a:rPr lang="en-US" sz="2400" b="1" dirty="0">
                <a:latin typeface="Courier New" pitchFamily="49" charset="0"/>
                <a:cs typeface="Courier New" pitchFamily="49" charset="0"/>
              </a:rPr>
              <a:t>if</a:t>
            </a:r>
            <a:r>
              <a:rPr lang="en-US" sz="2400" dirty="0">
                <a:latin typeface="Courier New" pitchFamily="49" charset="0"/>
                <a:cs typeface="Courier New" pitchFamily="49" charset="0"/>
              </a:rPr>
              <a:t> Statement </a:t>
            </a:r>
            <a:endParaRPr lang="en-US" dirty="0"/>
          </a:p>
        </p:txBody>
      </p:sp>
      <p:sp>
        <p:nvSpPr>
          <p:cNvPr id="3" name="Content Placeholder 2"/>
          <p:cNvSpPr>
            <a:spLocks noGrp="1"/>
          </p:cNvSpPr>
          <p:nvPr>
            <p:ph sz="quarter" idx="1"/>
          </p:nvPr>
        </p:nvSpPr>
        <p:spPr/>
        <p:txBody>
          <a:bodyPr>
            <a:noAutofit/>
          </a:bodyPr>
          <a:lstStyle/>
          <a:p>
            <a:pPr algn="just"/>
            <a:r>
              <a:rPr lang="en-US" sz="1800" dirty="0">
                <a:latin typeface="Courier New" pitchFamily="49" charset="0"/>
                <a:cs typeface="Courier New" pitchFamily="49" charset="0"/>
              </a:rPr>
              <a:t>The </a:t>
            </a:r>
            <a:r>
              <a:rPr lang="en-US" sz="1800" b="1" i="1" dirty="0">
                <a:latin typeface="Courier New" pitchFamily="49" charset="0"/>
                <a:cs typeface="Courier New" pitchFamily="49" charset="0"/>
              </a:rPr>
              <a:t>if</a:t>
            </a:r>
            <a:r>
              <a:rPr lang="en-US" sz="1800" dirty="0">
                <a:latin typeface="Courier New" pitchFamily="49" charset="0"/>
                <a:cs typeface="Courier New" pitchFamily="49" charset="0"/>
              </a:rPr>
              <a:t> statement executes the statements following the  if  statement if the condition is true.  </a:t>
            </a:r>
          </a:p>
          <a:p>
            <a:pPr algn="just"/>
            <a:r>
              <a:rPr lang="en-US" sz="1800" dirty="0">
                <a:latin typeface="Courier New" pitchFamily="49" charset="0"/>
                <a:cs typeface="Courier New" pitchFamily="49" charset="0"/>
              </a:rPr>
              <a:t>Syntax of if Statement is as follows   </a:t>
            </a:r>
          </a:p>
          <a:p>
            <a:pPr marL="0" indent="0" algn="just">
              <a:buNone/>
            </a:pPr>
            <a:r>
              <a:rPr lang="en-US" sz="1800" dirty="0">
                <a:latin typeface="Courier New" pitchFamily="49" charset="0"/>
                <a:cs typeface="Courier New" pitchFamily="49" charset="0"/>
              </a:rPr>
              <a:t>   </a:t>
            </a:r>
          </a:p>
          <a:p>
            <a:pPr algn="just"/>
            <a:endParaRPr lang="en-US" sz="1800" dirty="0">
              <a:latin typeface="Courier New" pitchFamily="49" charset="0"/>
              <a:cs typeface="Courier New" pitchFamily="49" charset="0"/>
            </a:endParaRPr>
          </a:p>
          <a:p>
            <a:pPr marL="0" indent="0" algn="just">
              <a:buNone/>
            </a:pPr>
            <a:endParaRPr lang="en-US" sz="1800" dirty="0">
              <a:latin typeface="Courier New" pitchFamily="49" charset="0"/>
              <a:cs typeface="Courier New" pitchFamily="49" charset="0"/>
            </a:endParaRPr>
          </a:p>
          <a:p>
            <a:pPr marL="0" indent="0" algn="just">
              <a:buNone/>
            </a:pPr>
            <a:r>
              <a:rPr lang="en-US" sz="1800" dirty="0">
                <a:latin typeface="Courier New" pitchFamily="49" charset="0"/>
                <a:cs typeface="Courier New" pitchFamily="49" charset="0"/>
              </a:rPr>
              <a:t> </a:t>
            </a:r>
            <a:r>
              <a:rPr lang="en-US" sz="1800" b="1" dirty="0">
                <a:latin typeface="Courier New" pitchFamily="49" charset="0"/>
                <a:cs typeface="Courier New" pitchFamily="49" charset="0"/>
              </a:rPr>
              <a:t>Details of if Statement</a:t>
            </a:r>
            <a:r>
              <a:rPr lang="en-US" sz="1800" dirty="0">
                <a:latin typeface="Courier New" pitchFamily="49" charset="0"/>
                <a:cs typeface="Courier New" pitchFamily="49" charset="0"/>
              </a:rPr>
              <a:t> </a:t>
            </a:r>
          </a:p>
          <a:p>
            <a:pPr algn="just"/>
            <a:r>
              <a:rPr lang="en-US" sz="1800" dirty="0">
                <a:latin typeface="Courier New" pitchFamily="49" charset="0"/>
                <a:cs typeface="Courier New" pitchFamily="49" charset="0"/>
              </a:rPr>
              <a:t>The keyword </a:t>
            </a:r>
            <a:r>
              <a:rPr lang="en-US" sz="1800" b="1" i="1" dirty="0">
                <a:latin typeface="Courier New" pitchFamily="49" charset="0"/>
                <a:cs typeface="Courier New" pitchFamily="49" charset="0"/>
              </a:rPr>
              <a:t>if </a:t>
            </a:r>
            <a:r>
              <a:rPr lang="en-US" sz="1800" dirty="0">
                <a:latin typeface="Courier New" pitchFamily="49" charset="0"/>
                <a:cs typeface="Courier New" pitchFamily="49" charset="0"/>
              </a:rPr>
              <a:t>begins</a:t>
            </a:r>
            <a:r>
              <a:rPr lang="en-US" sz="1800" b="1" i="1" dirty="0">
                <a:latin typeface="Courier New" pitchFamily="49" charset="0"/>
                <a:cs typeface="Courier New" pitchFamily="49" charset="0"/>
              </a:rPr>
              <a:t> </a:t>
            </a:r>
            <a:r>
              <a:rPr lang="en-US" sz="1800" dirty="0">
                <a:latin typeface="Courier New" pitchFamily="49" charset="0"/>
                <a:cs typeface="Courier New" pitchFamily="49" charset="0"/>
              </a:rPr>
              <a:t>the if</a:t>
            </a:r>
            <a:r>
              <a:rPr lang="en-US" sz="1800" b="1" dirty="0">
                <a:latin typeface="Courier New" pitchFamily="49" charset="0"/>
                <a:cs typeface="Courier New" pitchFamily="49" charset="0"/>
              </a:rPr>
              <a:t> </a:t>
            </a:r>
            <a:r>
              <a:rPr lang="en-US" sz="1800" dirty="0">
                <a:latin typeface="Courier New" pitchFamily="49" charset="0"/>
                <a:cs typeface="Courier New" pitchFamily="49" charset="0"/>
              </a:rPr>
              <a:t>statement </a:t>
            </a:r>
          </a:p>
          <a:p>
            <a:pPr algn="just"/>
            <a:r>
              <a:rPr lang="en-US" sz="1800" dirty="0">
                <a:latin typeface="Courier New" pitchFamily="49" charset="0"/>
                <a:cs typeface="Courier New" pitchFamily="49" charset="0"/>
              </a:rPr>
              <a:t>The condition is a Boolean expression that determines whether or not the body of if block will be executed. </a:t>
            </a:r>
          </a:p>
          <a:p>
            <a:pPr algn="just"/>
            <a:r>
              <a:rPr lang="en-US" sz="1800" dirty="0">
                <a:latin typeface="Courier New" pitchFamily="49" charset="0"/>
                <a:cs typeface="Courier New" pitchFamily="49" charset="0"/>
              </a:rPr>
              <a:t>A colon(:) must always be followed by the condition.  </a:t>
            </a:r>
          </a:p>
          <a:p>
            <a:pPr algn="just"/>
            <a:r>
              <a:rPr lang="en-US" sz="1800" dirty="0">
                <a:latin typeface="Courier New" pitchFamily="49" charset="0"/>
                <a:cs typeface="Courier New" pitchFamily="49" charset="0"/>
              </a:rPr>
              <a:t>The block may contain one or more statements. The statement or statements are executed if and only if the condition within the </a:t>
            </a:r>
            <a:r>
              <a:rPr lang="en-US" sz="1800" b="1" i="1" dirty="0">
                <a:latin typeface="Courier New" pitchFamily="49" charset="0"/>
                <a:cs typeface="Courier New" pitchFamily="49" charset="0"/>
              </a:rPr>
              <a:t>if</a:t>
            </a:r>
            <a:r>
              <a:rPr lang="en-US" sz="1800" dirty="0">
                <a:latin typeface="Courier New" pitchFamily="49" charset="0"/>
                <a:cs typeface="Courier New" pitchFamily="49" charset="0"/>
              </a:rPr>
              <a:t> statement is true.  </a:t>
            </a:r>
          </a:p>
        </p:txBody>
      </p:sp>
      <p:graphicFrame>
        <p:nvGraphicFramePr>
          <p:cNvPr id="4" name="Table 3"/>
          <p:cNvGraphicFramePr>
            <a:graphicFrameLocks noGrp="1"/>
          </p:cNvGraphicFramePr>
          <p:nvPr>
            <p:extLst>
              <p:ext uri="{D42A27DB-BD31-4B8C-83A1-F6EECF244321}">
                <p14:modId xmlns:p14="http://schemas.microsoft.com/office/powerpoint/2010/main" val="3691865993"/>
              </p:ext>
            </p:extLst>
          </p:nvPr>
        </p:nvGraphicFramePr>
        <p:xfrm>
          <a:off x="2819400" y="2209800"/>
          <a:ext cx="2011680" cy="1051560"/>
        </p:xfrm>
        <a:graphic>
          <a:graphicData uri="http://schemas.openxmlformats.org/drawingml/2006/table">
            <a:tbl>
              <a:tblPr firstRow="1" firstCol="1" bandRow="1">
                <a:tableStyleId>{5C22544A-7EE6-4342-B048-85BDC9FD1C3A}</a:tableStyleId>
              </a:tblPr>
              <a:tblGrid>
                <a:gridCol w="2011680">
                  <a:extLst>
                    <a:ext uri="{9D8B030D-6E8A-4147-A177-3AD203B41FA5}">
                      <a16:colId xmlns:a16="http://schemas.microsoft.com/office/drawing/2014/main" val="20000"/>
                    </a:ext>
                  </a:extLst>
                </a:gridCol>
              </a:tblGrid>
              <a:tr h="1042988">
                <a:tc>
                  <a:txBody>
                    <a:bodyPr/>
                    <a:lstStyle/>
                    <a:p>
                      <a:pPr marL="0" marR="0" algn="just">
                        <a:lnSpc>
                          <a:spcPct val="115000"/>
                        </a:lnSpc>
                        <a:spcBef>
                          <a:spcPts val="0"/>
                        </a:spcBef>
                        <a:spcAft>
                          <a:spcPts val="0"/>
                        </a:spcAft>
                      </a:pPr>
                      <a:r>
                        <a:rPr lang="en-US" sz="1500" dirty="0">
                          <a:solidFill>
                            <a:schemeClr val="tx1"/>
                          </a:solidFill>
                          <a:effectLst/>
                          <a:latin typeface="Courier New" pitchFamily="49" charset="0"/>
                          <a:cs typeface="Courier New" pitchFamily="49" charset="0"/>
                        </a:rPr>
                        <a:t> </a:t>
                      </a:r>
                    </a:p>
                    <a:p>
                      <a:pPr marL="0" marR="0" algn="just">
                        <a:lnSpc>
                          <a:spcPct val="115000"/>
                        </a:lnSpc>
                        <a:spcBef>
                          <a:spcPts val="0"/>
                        </a:spcBef>
                        <a:spcAft>
                          <a:spcPts val="0"/>
                        </a:spcAft>
                      </a:pPr>
                      <a:r>
                        <a:rPr lang="en-US" sz="1500" dirty="0">
                          <a:solidFill>
                            <a:schemeClr val="tx1"/>
                          </a:solidFill>
                          <a:effectLst/>
                          <a:latin typeface="Courier New" pitchFamily="49" charset="0"/>
                          <a:cs typeface="Courier New" pitchFamily="49" charset="0"/>
                        </a:rPr>
                        <a:t>if condition:</a:t>
                      </a:r>
                    </a:p>
                    <a:p>
                      <a:pPr marL="0" marR="0" algn="just">
                        <a:lnSpc>
                          <a:spcPct val="115000"/>
                        </a:lnSpc>
                        <a:spcBef>
                          <a:spcPts val="0"/>
                        </a:spcBef>
                        <a:spcAft>
                          <a:spcPts val="0"/>
                        </a:spcAft>
                      </a:pPr>
                      <a:r>
                        <a:rPr lang="en-US" sz="1500" dirty="0">
                          <a:solidFill>
                            <a:schemeClr val="tx1"/>
                          </a:solidFill>
                          <a:effectLst/>
                          <a:latin typeface="Courier New" pitchFamily="49" charset="0"/>
                          <a:cs typeface="Courier New" pitchFamily="49" charset="0"/>
                        </a:rPr>
                        <a:t>    statement(s)  </a:t>
                      </a:r>
                    </a:p>
                    <a:p>
                      <a:pPr marL="0" marR="0" algn="just">
                        <a:lnSpc>
                          <a:spcPct val="115000"/>
                        </a:lnSpc>
                        <a:spcBef>
                          <a:spcPts val="0"/>
                        </a:spcBef>
                        <a:spcAft>
                          <a:spcPts val="0"/>
                        </a:spcAft>
                      </a:pPr>
                      <a:r>
                        <a:rPr lang="en-US" sz="1500" dirty="0">
                          <a:solidFill>
                            <a:schemeClr val="tx1"/>
                          </a:solidFill>
                          <a:effectLst/>
                          <a:latin typeface="Courier New" pitchFamily="49" charset="0"/>
                          <a:cs typeface="Courier New" pitchFamily="49" charset="0"/>
                        </a:rPr>
                        <a:t> </a:t>
                      </a:r>
                      <a:endParaRPr lang="en-US" sz="1500" dirty="0">
                        <a:solidFill>
                          <a:schemeClr val="tx1"/>
                        </a:solidFill>
                        <a:effectLst/>
                        <a:latin typeface="Courier New" pitchFamily="49" charset="0"/>
                        <a:ea typeface="Times New Roman"/>
                        <a:cs typeface="Courier New" pitchFamily="49" charset="0"/>
                      </a:endParaRPr>
                    </a:p>
                  </a:txBody>
                  <a:tcPr marL="68580" marR="68580" marT="0" marB="0">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3497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5740"/>
            <a:ext cx="7467600" cy="990600"/>
          </a:xfrm>
        </p:spPr>
        <p:txBody>
          <a:bodyPr/>
          <a:lstStyle/>
          <a:p>
            <a:r>
              <a:rPr lang="en-US" dirty="0"/>
              <a:t> </a:t>
            </a:r>
            <a:r>
              <a:rPr lang="en-US" b="1" dirty="0">
                <a:solidFill>
                  <a:schemeClr val="tx1"/>
                </a:solidFill>
                <a:latin typeface="Courier New" pitchFamily="49" charset="0"/>
                <a:cs typeface="Courier New" pitchFamily="49" charset="0"/>
              </a:rPr>
              <a:t>Flow Chart  of  </a:t>
            </a:r>
            <a:r>
              <a:rPr lang="en-US" b="1" i="1" dirty="0">
                <a:solidFill>
                  <a:schemeClr val="tx1"/>
                </a:solidFill>
                <a:latin typeface="Courier New" pitchFamily="49" charset="0"/>
                <a:cs typeface="Courier New" pitchFamily="49" charset="0"/>
              </a:rPr>
              <a:t>if</a:t>
            </a:r>
            <a:r>
              <a:rPr lang="en-US" b="1" dirty="0">
                <a:solidFill>
                  <a:schemeClr val="tx1"/>
                </a:solidFill>
                <a:latin typeface="Courier New" pitchFamily="49" charset="0"/>
                <a:cs typeface="Courier New" pitchFamily="49" charset="0"/>
              </a:rPr>
              <a:t>  statement</a:t>
            </a:r>
          </a:p>
        </p:txBody>
      </p:sp>
      <p:sp>
        <p:nvSpPr>
          <p:cNvPr id="3" name="Content Placeholder 2"/>
          <p:cNvSpPr>
            <a:spLocks noGrp="1"/>
          </p:cNvSpPr>
          <p:nvPr>
            <p:ph sz="quarter" idx="1"/>
          </p:nvPr>
        </p:nvSpPr>
        <p:spPr/>
        <p:txBody>
          <a:bodyPr/>
          <a:lstStyle/>
          <a:p>
            <a:pPr marL="0" indent="0">
              <a:buNone/>
            </a:pPr>
            <a:r>
              <a:rPr lang="en-US" dirty="0"/>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447800"/>
            <a:ext cx="37338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2528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if Statement</a:t>
            </a:r>
          </a:p>
        </p:txBody>
      </p:sp>
      <p:sp>
        <p:nvSpPr>
          <p:cNvPr id="3" name="Content Placeholder 2"/>
          <p:cNvSpPr>
            <a:spLocks noGrp="1"/>
          </p:cNvSpPr>
          <p:nvPr>
            <p:ph sz="quarter" idx="1"/>
          </p:nvPr>
        </p:nvSpPr>
        <p:spPr/>
        <p:txBody>
          <a:bodyPr>
            <a:normAutofit/>
          </a:bodyPr>
          <a:lstStyle/>
          <a:p>
            <a:pPr marL="0" indent="0">
              <a:buNone/>
            </a:pPr>
            <a:r>
              <a:rPr lang="en-US" sz="2000" b="1" dirty="0">
                <a:latin typeface="Courier New" pitchFamily="49" charset="0"/>
                <a:cs typeface="Courier New" pitchFamily="49" charset="0"/>
              </a:rPr>
              <a:t>Write a Program to print  You are eligible to vote if age is greater than or equal to 100.  </a:t>
            </a:r>
          </a:p>
          <a:p>
            <a:pPr marL="0" indent="0">
              <a:buNone/>
            </a:pPr>
            <a:endParaRPr lang="en-US" sz="2000" b="1" dirty="0">
              <a:latin typeface="Courier New" pitchFamily="49" charset="0"/>
              <a:cs typeface="Courier New" pitchFamily="49" charset="0"/>
            </a:endParaRPr>
          </a:p>
          <a:p>
            <a:pPr marL="0" indent="0">
              <a:buNone/>
            </a:pPr>
            <a:r>
              <a:rPr lang="en-US" sz="1600" b="1" u="sng" dirty="0">
                <a:latin typeface="Courier New" pitchFamily="49" charset="0"/>
                <a:cs typeface="Courier New" pitchFamily="49" charset="0"/>
              </a:rPr>
              <a:t>Solution:</a:t>
            </a:r>
          </a:p>
          <a:p>
            <a:pPr marL="0" indent="0">
              <a:buNone/>
            </a:pPr>
            <a:endParaRPr lang="en-US" sz="1600" b="1" u="sng" dirty="0">
              <a:latin typeface="Courier New" pitchFamily="49" charset="0"/>
              <a:cs typeface="Courier New" pitchFamily="49" charset="0"/>
            </a:endParaRPr>
          </a:p>
          <a:p>
            <a:pPr marL="0" indent="0">
              <a:buNone/>
            </a:pPr>
            <a:endParaRPr lang="en-US" sz="1600" b="1" u="sng" dirty="0">
              <a:latin typeface="Courier New" pitchFamily="49" charset="0"/>
              <a:cs typeface="Courier New" pitchFamily="49" charset="0"/>
            </a:endParaRPr>
          </a:p>
          <a:p>
            <a:pPr marL="0" indent="0">
              <a:buNone/>
            </a:pPr>
            <a:endParaRPr lang="en-US" sz="1600" b="1" dirty="0">
              <a:latin typeface="Courier New" pitchFamily="49" charset="0"/>
              <a:cs typeface="Courier New" pitchFamily="49" charset="0"/>
            </a:endParaRPr>
          </a:p>
          <a:p>
            <a:pPr marL="0" indent="0">
              <a:buNone/>
            </a:pPr>
            <a:endParaRPr lang="en-US" sz="1600" b="1" dirty="0">
              <a:latin typeface="Courier New" pitchFamily="49" charset="0"/>
              <a:cs typeface="Courier New"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007793728"/>
              </p:ext>
            </p:extLst>
          </p:nvPr>
        </p:nvGraphicFramePr>
        <p:xfrm>
          <a:off x="990600" y="2743200"/>
          <a:ext cx="6096000" cy="256032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r>
                        <a:rPr lang="en-US" sz="1800" b="0" dirty="0">
                          <a:solidFill>
                            <a:sysClr val="windowText" lastClr="000000"/>
                          </a:solidFill>
                          <a:latin typeface="Courier New" pitchFamily="49" charset="0"/>
                          <a:cs typeface="Courier New" pitchFamily="49" charset="0"/>
                        </a:rPr>
                        <a:t>age = </a:t>
                      </a:r>
                      <a:r>
                        <a:rPr lang="en-US" sz="1800" b="0" dirty="0" err="1">
                          <a:solidFill>
                            <a:sysClr val="windowText" lastClr="000000"/>
                          </a:solidFill>
                          <a:latin typeface="Courier New" pitchFamily="49" charset="0"/>
                          <a:cs typeface="Courier New" pitchFamily="49" charset="0"/>
                        </a:rPr>
                        <a:t>int</a:t>
                      </a:r>
                      <a:r>
                        <a:rPr lang="en-US" sz="1800" b="0" dirty="0">
                          <a:solidFill>
                            <a:sysClr val="windowText" lastClr="000000"/>
                          </a:solidFill>
                          <a:latin typeface="Courier New" pitchFamily="49" charset="0"/>
                          <a:cs typeface="Courier New" pitchFamily="49" charset="0"/>
                        </a:rPr>
                        <a:t>(input('Enter the age:'))</a:t>
                      </a:r>
                    </a:p>
                    <a:p>
                      <a:r>
                        <a:rPr lang="en-US" sz="1800" b="0" dirty="0">
                          <a:solidFill>
                            <a:sysClr val="windowText" lastClr="000000"/>
                          </a:solidFill>
                          <a:latin typeface="Courier New" pitchFamily="49" charset="0"/>
                          <a:cs typeface="Courier New" pitchFamily="49" charset="0"/>
                        </a:rPr>
                        <a:t>print(' Entered Age is:', age)</a:t>
                      </a:r>
                    </a:p>
                    <a:p>
                      <a:r>
                        <a:rPr lang="en-US" sz="1800" b="0" dirty="0">
                          <a:solidFill>
                            <a:sysClr val="windowText" lastClr="000000"/>
                          </a:solidFill>
                          <a:latin typeface="Courier New" pitchFamily="49" charset="0"/>
                          <a:cs typeface="Courier New" pitchFamily="49" charset="0"/>
                        </a:rPr>
                        <a:t>if age &gt;= 18:</a:t>
                      </a:r>
                    </a:p>
                    <a:p>
                      <a:r>
                        <a:rPr lang="en-US" sz="1800" b="0" dirty="0">
                          <a:solidFill>
                            <a:sysClr val="windowText" lastClr="000000"/>
                          </a:solidFill>
                          <a:latin typeface="Courier New" pitchFamily="49" charset="0"/>
                          <a:cs typeface="Courier New" pitchFamily="49" charset="0"/>
                        </a:rPr>
                        <a:t>    print('You are eligible to Vote')</a:t>
                      </a:r>
                    </a:p>
                    <a:p>
                      <a:endParaRPr lang="en-US" sz="1800" b="0" dirty="0">
                        <a:solidFill>
                          <a:sysClr val="windowText" lastClr="000000"/>
                        </a:solidFill>
                        <a:latin typeface="Courier New" pitchFamily="49" charset="0"/>
                        <a:cs typeface="Courier New" pitchFamily="49" charset="0"/>
                      </a:endParaRPr>
                    </a:p>
                    <a:p>
                      <a:r>
                        <a:rPr lang="en-US" sz="1800" b="1" dirty="0">
                          <a:solidFill>
                            <a:sysClr val="windowText" lastClr="000000"/>
                          </a:solidFill>
                          <a:latin typeface="Courier New" pitchFamily="49" charset="0"/>
                          <a:cs typeface="Courier New" pitchFamily="49" charset="0"/>
                        </a:rPr>
                        <a:t>Output:</a:t>
                      </a:r>
                    </a:p>
                    <a:p>
                      <a:r>
                        <a:rPr lang="en-US" sz="1800" b="0" dirty="0">
                          <a:solidFill>
                            <a:sysClr val="windowText" lastClr="000000"/>
                          </a:solidFill>
                          <a:latin typeface="Courier New" pitchFamily="49" charset="0"/>
                          <a:cs typeface="Courier New" pitchFamily="49" charset="0"/>
                        </a:rPr>
                        <a:t>Enter the age:34</a:t>
                      </a:r>
                    </a:p>
                    <a:p>
                      <a:r>
                        <a:rPr lang="en-US" sz="1800" b="0" dirty="0">
                          <a:solidFill>
                            <a:sysClr val="windowText" lastClr="000000"/>
                          </a:solidFill>
                          <a:latin typeface="Courier New" pitchFamily="49" charset="0"/>
                          <a:cs typeface="Courier New" pitchFamily="49" charset="0"/>
                        </a:rPr>
                        <a:t>Entered Age is: 34</a:t>
                      </a:r>
                    </a:p>
                    <a:p>
                      <a:r>
                        <a:rPr lang="en-US" sz="1800" b="0" dirty="0">
                          <a:solidFill>
                            <a:sysClr val="windowText" lastClr="000000"/>
                          </a:solidFill>
                          <a:latin typeface="Courier New" pitchFamily="49" charset="0"/>
                          <a:cs typeface="Courier New" pitchFamily="49" charset="0"/>
                        </a:rPr>
                        <a:t>You are eligible to Vote </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68562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pPr lvl="2" algn="l" rtl="0">
              <a:spcBef>
                <a:spcPct val="0"/>
              </a:spcBef>
            </a:pPr>
            <a:r>
              <a:rPr lang="en-US" sz="2800" b="1" dirty="0">
                <a:latin typeface="+mj-lt"/>
              </a:rPr>
              <a:t>The  if-else Statement</a:t>
            </a:r>
            <a:br>
              <a:rPr lang="en-US" sz="1400" dirty="0"/>
            </a:b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sz="1800" dirty="0">
                <a:latin typeface="Courier New" pitchFamily="49" charset="0"/>
                <a:cs typeface="Courier New" pitchFamily="49" charset="0"/>
              </a:rPr>
              <a:t>The if-else statements take care of true and false conditions.  It has two blocks i.e. One block is for </a:t>
            </a:r>
            <a:r>
              <a:rPr lang="en-US" sz="1800" b="1" i="1" dirty="0">
                <a:latin typeface="Courier New" pitchFamily="49" charset="0"/>
                <a:cs typeface="Courier New" pitchFamily="49" charset="0"/>
              </a:rPr>
              <a:t>if and </a:t>
            </a:r>
            <a:r>
              <a:rPr lang="en-US" sz="1800" i="1" dirty="0">
                <a:latin typeface="Courier New" pitchFamily="49" charset="0"/>
                <a:cs typeface="Courier New" pitchFamily="49" charset="0"/>
              </a:rPr>
              <a:t>other block is of </a:t>
            </a:r>
            <a:r>
              <a:rPr lang="en-US" sz="1800" b="1" i="1" dirty="0">
                <a:latin typeface="Courier New" pitchFamily="49" charset="0"/>
                <a:cs typeface="Courier New" pitchFamily="49" charset="0"/>
              </a:rPr>
              <a:t>else.</a:t>
            </a:r>
            <a:r>
              <a:rPr lang="en-US" sz="1800" b="1" dirty="0">
                <a:latin typeface="Courier New" pitchFamily="49" charset="0"/>
                <a:cs typeface="Courier New" pitchFamily="49" charset="0"/>
              </a:rPr>
              <a:t> </a:t>
            </a:r>
          </a:p>
          <a:p>
            <a:pPr marL="0" indent="0" algn="just">
              <a:buNone/>
            </a:pPr>
            <a:r>
              <a:rPr lang="en-US" sz="1800" b="1" dirty="0">
                <a:latin typeface="Courier New" pitchFamily="49" charset="0"/>
                <a:cs typeface="Courier New" pitchFamily="49" charset="0"/>
              </a:rPr>
              <a:t>	</a:t>
            </a:r>
          </a:p>
          <a:p>
            <a:pPr marL="0" indent="0" algn="just">
              <a:buNone/>
            </a:pPr>
            <a:r>
              <a:rPr lang="en-US" sz="1800" b="1" dirty="0">
                <a:latin typeface="Courier New" pitchFamily="49" charset="0"/>
                <a:cs typeface="Courier New" pitchFamily="49" charset="0"/>
              </a:rPr>
              <a:t>Syntax of if – else block is as follows </a:t>
            </a:r>
          </a:p>
          <a:p>
            <a:pPr marL="0" indent="0" algn="just">
              <a:buNone/>
            </a:pPr>
            <a:endParaRPr lang="en-US" sz="1800" b="1" dirty="0">
              <a:latin typeface="Courier New" pitchFamily="49" charset="0"/>
              <a:cs typeface="Courier New" pitchFamily="49" charset="0"/>
            </a:endParaRPr>
          </a:p>
          <a:p>
            <a:pPr marL="0" indent="0" algn="just">
              <a:buNone/>
            </a:pPr>
            <a:r>
              <a:rPr lang="en-US" sz="1800" b="1" dirty="0">
                <a:latin typeface="Courier New" pitchFamily="49" charset="0"/>
                <a:cs typeface="Courier New" pitchFamily="49" charset="0"/>
              </a:rPr>
              <a:t> </a:t>
            </a:r>
          </a:p>
          <a:p>
            <a:pPr algn="just"/>
            <a:endParaRPr lang="en-US" sz="1800" dirty="0">
              <a:latin typeface="Courier New" pitchFamily="49" charset="0"/>
              <a:cs typeface="Courier New" pitchFamily="49" charset="0"/>
            </a:endParaRPr>
          </a:p>
          <a:p>
            <a:pPr algn="just"/>
            <a:endParaRPr lang="en-US" sz="1800" dirty="0">
              <a:latin typeface="Courier New" pitchFamily="49" charset="0"/>
              <a:cs typeface="Courier New" pitchFamily="49" charset="0"/>
            </a:endParaRPr>
          </a:p>
          <a:p>
            <a:pPr algn="just"/>
            <a:endParaRPr lang="en-US" sz="1800" dirty="0">
              <a:latin typeface="Courier New" pitchFamily="49" charset="0"/>
              <a:cs typeface="Courier New" pitchFamily="49" charset="0"/>
            </a:endParaRPr>
          </a:p>
          <a:p>
            <a:pPr algn="just"/>
            <a:r>
              <a:rPr lang="en-US" sz="1800" dirty="0">
                <a:latin typeface="Courier New" pitchFamily="49" charset="0"/>
                <a:cs typeface="Courier New" pitchFamily="49" charset="0"/>
              </a:rPr>
              <a:t>The </a:t>
            </a:r>
            <a:r>
              <a:rPr lang="en-US" sz="1800" b="1" i="1" dirty="0">
                <a:latin typeface="Courier New" pitchFamily="49" charset="0"/>
                <a:cs typeface="Courier New" pitchFamily="49" charset="0"/>
              </a:rPr>
              <a:t>if</a:t>
            </a:r>
            <a:r>
              <a:rPr lang="en-US" sz="1800" i="1" dirty="0">
                <a:latin typeface="Courier New" pitchFamily="49" charset="0"/>
                <a:cs typeface="Courier New" pitchFamily="49" charset="0"/>
              </a:rPr>
              <a:t> </a:t>
            </a:r>
            <a:r>
              <a:rPr lang="en-US" sz="1800" dirty="0">
                <a:latin typeface="Courier New" pitchFamily="49" charset="0"/>
                <a:cs typeface="Courier New" pitchFamily="49" charset="0"/>
              </a:rPr>
              <a:t>block may contain one or more than one statements.  </a:t>
            </a:r>
          </a:p>
          <a:p>
            <a:pPr marL="0" indent="0" algn="just">
              <a:buNone/>
            </a:pPr>
            <a:endParaRPr lang="en-US" sz="1800" dirty="0">
              <a:latin typeface="Courier New" pitchFamily="49" charset="0"/>
              <a:cs typeface="Courier New" pitchFamily="49" charset="0"/>
            </a:endParaRPr>
          </a:p>
          <a:p>
            <a:pPr algn="just"/>
            <a:r>
              <a:rPr lang="en-US" sz="1800" dirty="0">
                <a:latin typeface="Courier New" pitchFamily="49" charset="0"/>
                <a:cs typeface="Courier New" pitchFamily="49" charset="0"/>
              </a:rPr>
              <a:t>Block following to </a:t>
            </a:r>
            <a:r>
              <a:rPr lang="en-US" sz="1800" b="1" dirty="0">
                <a:latin typeface="Courier New" pitchFamily="49" charset="0"/>
                <a:cs typeface="Courier New" pitchFamily="49" charset="0"/>
              </a:rPr>
              <a:t>if</a:t>
            </a:r>
            <a:r>
              <a:rPr lang="en-US" sz="1800" dirty="0">
                <a:latin typeface="Courier New" pitchFamily="49" charset="0"/>
                <a:cs typeface="Courier New" pitchFamily="49" charset="0"/>
              </a:rPr>
              <a:t> is executed( when the condition is true) and </a:t>
            </a:r>
            <a:r>
              <a:rPr lang="en-US" sz="1800" b="1" dirty="0">
                <a:latin typeface="Courier New" pitchFamily="49" charset="0"/>
                <a:cs typeface="Courier New" pitchFamily="49" charset="0"/>
              </a:rPr>
              <a:t>else</a:t>
            </a:r>
            <a:r>
              <a:rPr lang="en-US" sz="1800" dirty="0">
                <a:latin typeface="Courier New" pitchFamily="49" charset="0"/>
                <a:cs typeface="Courier New" pitchFamily="49" charset="0"/>
              </a:rPr>
              <a:t>  block is executed when the condition is false. </a:t>
            </a:r>
          </a:p>
          <a:p>
            <a:pPr marL="0" indent="0" algn="just">
              <a:buNone/>
            </a:pPr>
            <a:r>
              <a:rPr lang="en-US" dirty="0"/>
              <a:t>  </a:t>
            </a:r>
            <a:r>
              <a:rPr lang="en-US" b="1" dirty="0"/>
              <a:t>  </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01022931"/>
              </p:ext>
            </p:extLst>
          </p:nvPr>
        </p:nvGraphicFramePr>
        <p:xfrm>
          <a:off x="2971800" y="2712720"/>
          <a:ext cx="2362200" cy="1327785"/>
        </p:xfrm>
        <a:graphic>
          <a:graphicData uri="http://schemas.openxmlformats.org/drawingml/2006/table">
            <a:tbl>
              <a:tblPr firstRow="1" firstCol="1" bandRow="1">
                <a:tableStyleId>{5C22544A-7EE6-4342-B048-85BDC9FD1C3A}</a:tableStyleId>
              </a:tblPr>
              <a:tblGrid>
                <a:gridCol w="2362200">
                  <a:extLst>
                    <a:ext uri="{9D8B030D-6E8A-4147-A177-3AD203B41FA5}">
                      <a16:colId xmlns:a16="http://schemas.microsoft.com/office/drawing/2014/main" val="20000"/>
                    </a:ext>
                  </a:extLst>
                </a:gridCol>
              </a:tblGrid>
              <a:tr h="1327785">
                <a:tc>
                  <a:txBody>
                    <a:bodyPr/>
                    <a:lstStyle/>
                    <a:p>
                      <a:pPr marL="0" marR="0" algn="just">
                        <a:lnSpc>
                          <a:spcPct val="115000"/>
                        </a:lnSpc>
                        <a:spcBef>
                          <a:spcPts val="0"/>
                        </a:spcBef>
                        <a:spcAft>
                          <a:spcPts val="0"/>
                        </a:spcAft>
                      </a:pPr>
                      <a:r>
                        <a:rPr lang="en-US" sz="1800" b="0" dirty="0">
                          <a:solidFill>
                            <a:schemeClr val="tx1"/>
                          </a:solidFill>
                          <a:effectLst/>
                          <a:latin typeface="Courier New" pitchFamily="49" charset="0"/>
                          <a:cs typeface="Courier New" pitchFamily="49" charset="0"/>
                        </a:rPr>
                        <a:t>if condition:</a:t>
                      </a:r>
                    </a:p>
                    <a:p>
                      <a:pPr marL="0" marR="0" algn="just">
                        <a:lnSpc>
                          <a:spcPct val="115000"/>
                        </a:lnSpc>
                        <a:spcBef>
                          <a:spcPts val="0"/>
                        </a:spcBef>
                        <a:spcAft>
                          <a:spcPts val="0"/>
                        </a:spcAft>
                      </a:pPr>
                      <a:r>
                        <a:rPr lang="en-US" sz="1800" b="0" dirty="0">
                          <a:solidFill>
                            <a:schemeClr val="tx1"/>
                          </a:solidFill>
                          <a:effectLst/>
                          <a:latin typeface="Courier New" pitchFamily="49" charset="0"/>
                          <a:cs typeface="Courier New" pitchFamily="49" charset="0"/>
                        </a:rPr>
                        <a:t>    </a:t>
                      </a:r>
                      <a:r>
                        <a:rPr lang="en-US" sz="1800" b="0" dirty="0" err="1">
                          <a:solidFill>
                            <a:schemeClr val="tx1"/>
                          </a:solidFill>
                          <a:effectLst/>
                          <a:latin typeface="Courier New" pitchFamily="49" charset="0"/>
                          <a:cs typeface="Courier New" pitchFamily="49" charset="0"/>
                        </a:rPr>
                        <a:t>if_Block</a:t>
                      </a:r>
                      <a:r>
                        <a:rPr lang="en-US" sz="1800" b="0" dirty="0">
                          <a:solidFill>
                            <a:schemeClr val="tx1"/>
                          </a:solidFill>
                          <a:effectLst/>
                          <a:latin typeface="Courier New" pitchFamily="49" charset="0"/>
                          <a:cs typeface="Courier New" pitchFamily="49" charset="0"/>
                        </a:rPr>
                        <a:t> </a:t>
                      </a:r>
                    </a:p>
                    <a:p>
                      <a:pPr marL="0" marR="0" algn="just">
                        <a:lnSpc>
                          <a:spcPct val="115000"/>
                        </a:lnSpc>
                        <a:spcBef>
                          <a:spcPts val="0"/>
                        </a:spcBef>
                        <a:spcAft>
                          <a:spcPts val="0"/>
                        </a:spcAft>
                      </a:pPr>
                      <a:r>
                        <a:rPr lang="en-US" sz="1800" b="0" dirty="0">
                          <a:solidFill>
                            <a:schemeClr val="tx1"/>
                          </a:solidFill>
                          <a:effectLst/>
                          <a:latin typeface="Courier New" pitchFamily="49" charset="0"/>
                          <a:cs typeface="Courier New" pitchFamily="49" charset="0"/>
                        </a:rPr>
                        <a:t>else:</a:t>
                      </a:r>
                    </a:p>
                    <a:p>
                      <a:pPr marL="0" marR="0" algn="just">
                        <a:lnSpc>
                          <a:spcPct val="115000"/>
                        </a:lnSpc>
                        <a:spcBef>
                          <a:spcPts val="0"/>
                        </a:spcBef>
                        <a:spcAft>
                          <a:spcPts val="0"/>
                        </a:spcAft>
                      </a:pPr>
                      <a:r>
                        <a:rPr lang="en-US" sz="1800" b="0" dirty="0">
                          <a:solidFill>
                            <a:schemeClr val="tx1"/>
                          </a:solidFill>
                          <a:effectLst/>
                          <a:latin typeface="Courier New" pitchFamily="49" charset="0"/>
                          <a:cs typeface="Courier New" pitchFamily="49" charset="0"/>
                        </a:rPr>
                        <a:t>    </a:t>
                      </a:r>
                      <a:r>
                        <a:rPr lang="en-US" sz="1800" b="0" dirty="0" err="1">
                          <a:solidFill>
                            <a:schemeClr val="tx1"/>
                          </a:solidFill>
                          <a:effectLst/>
                          <a:latin typeface="Courier New" pitchFamily="49" charset="0"/>
                          <a:cs typeface="Courier New" pitchFamily="49" charset="0"/>
                        </a:rPr>
                        <a:t>else_Block</a:t>
                      </a:r>
                      <a:endParaRPr lang="en-US" sz="1800" b="0" dirty="0">
                        <a:solidFill>
                          <a:schemeClr val="tx1"/>
                        </a:solidFill>
                        <a:effectLst/>
                        <a:latin typeface="Courier New" pitchFamily="49" charset="0"/>
                        <a:cs typeface="Courier New" pitchFamily="49" charset="0"/>
                      </a:endParaRPr>
                    </a:p>
                  </a:txBody>
                  <a:tcPr marL="68580" marR="68580" marT="0" marB="0">
                    <a:solidFill>
                      <a:schemeClr val="bg1">
                        <a:lumMod val="75000"/>
                      </a:schemeClr>
                    </a:solidFill>
                  </a:tcPr>
                </a:tc>
                <a:extLst>
                  <a:ext uri="{0D108BD9-81ED-4DB2-BD59-A6C34878D82A}">
                    <a16:rowId xmlns:a16="http://schemas.microsoft.com/office/drawing/2014/main" val="10000"/>
                  </a:ext>
                </a:extLst>
              </a:tr>
            </a:tbl>
          </a:graphicData>
        </a:graphic>
      </p:graphicFrame>
      <p:sp>
        <p:nvSpPr>
          <p:cNvPr id="6" name="Rectangle 1"/>
          <p:cNvSpPr>
            <a:spLocks noChangeArrowheads="1"/>
          </p:cNvSpPr>
          <p:nvPr/>
        </p:nvSpPr>
        <p:spPr bwMode="auto">
          <a:xfrm>
            <a:off x="3352800" y="31480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80318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Flow Chart of if-else statement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2" y="1481137"/>
            <a:ext cx="7991475"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3279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rPr>
              <a:t>Program on  </a:t>
            </a:r>
            <a:r>
              <a:rPr lang="en-US" b="1" i="1" dirty="0">
                <a:solidFill>
                  <a:schemeClr val="tx1"/>
                </a:solidFill>
              </a:rPr>
              <a:t>if - else</a:t>
            </a:r>
            <a:r>
              <a:rPr lang="en-US" b="1" dirty="0">
                <a:solidFill>
                  <a:schemeClr val="tx1"/>
                </a:solidFill>
              </a:rPr>
              <a:t> statement</a:t>
            </a:r>
          </a:p>
        </p:txBody>
      </p:sp>
      <p:sp>
        <p:nvSpPr>
          <p:cNvPr id="3" name="Content Placeholder 2"/>
          <p:cNvSpPr>
            <a:spLocks noGrp="1"/>
          </p:cNvSpPr>
          <p:nvPr>
            <p:ph sz="quarter" idx="1"/>
          </p:nvPr>
        </p:nvSpPr>
        <p:spPr/>
        <p:txBody>
          <a:bodyPr/>
          <a:lstStyle/>
          <a:p>
            <a:pPr marL="0" indent="0" algn="just">
              <a:buNone/>
            </a:pPr>
            <a:r>
              <a:rPr lang="en-US" sz="2000" b="1" dirty="0">
                <a:latin typeface="Courier New" pitchFamily="49" charset="0"/>
                <a:cs typeface="Courier New" pitchFamily="49" charset="0"/>
              </a:rPr>
              <a:t>Write a program to display message You can Vote if age is greater than 18 or display message You are not eligible for voting.  </a:t>
            </a:r>
          </a:p>
          <a:p>
            <a:pPr marL="0" indent="0" algn="just">
              <a:buNone/>
            </a:pPr>
            <a:endParaRPr lang="en-US" sz="2000" b="1" dirty="0">
              <a:latin typeface="Courier New" pitchFamily="49" charset="0"/>
              <a:cs typeface="Courier New" pitchFamily="49" charset="0"/>
            </a:endParaRPr>
          </a:p>
          <a:p>
            <a:pPr marL="0" indent="0" algn="just">
              <a:buNone/>
            </a:pPr>
            <a:endParaRPr lang="en-US" sz="2200" b="1" dirty="0">
              <a:latin typeface="Courier New" pitchFamily="49" charset="0"/>
              <a:cs typeface="Courier New"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64646910"/>
              </p:ext>
            </p:extLst>
          </p:nvPr>
        </p:nvGraphicFramePr>
        <p:xfrm>
          <a:off x="1371600" y="2362200"/>
          <a:ext cx="7239000" cy="3200400"/>
        </p:xfrm>
        <a:graphic>
          <a:graphicData uri="http://schemas.openxmlformats.org/drawingml/2006/table">
            <a:tbl>
              <a:tblPr firstRow="1" bandRow="1">
                <a:tableStyleId>{5C22544A-7EE6-4342-B048-85BDC9FD1C3A}</a:tableStyleId>
              </a:tblPr>
              <a:tblGrid>
                <a:gridCol w="7239000">
                  <a:extLst>
                    <a:ext uri="{9D8B030D-6E8A-4147-A177-3AD203B41FA5}">
                      <a16:colId xmlns:a16="http://schemas.microsoft.com/office/drawing/2014/main" val="20000"/>
                    </a:ext>
                  </a:extLst>
                </a:gridCol>
              </a:tblGrid>
              <a:tr h="3200400">
                <a:tc>
                  <a:txBody>
                    <a:bodyPr/>
                    <a:lstStyle/>
                    <a:p>
                      <a:pPr algn="just"/>
                      <a:r>
                        <a:rPr lang="en-US" b="0" dirty="0">
                          <a:solidFill>
                            <a:schemeClr val="tx1"/>
                          </a:solidFill>
                          <a:latin typeface="Courier New" pitchFamily="49" charset="0"/>
                          <a:cs typeface="Courier New" pitchFamily="49" charset="0"/>
                        </a:rPr>
                        <a:t>age = </a:t>
                      </a:r>
                      <a:r>
                        <a:rPr lang="en-US" b="0" dirty="0" err="1">
                          <a:solidFill>
                            <a:schemeClr val="tx1"/>
                          </a:solidFill>
                          <a:latin typeface="Courier New" pitchFamily="49" charset="0"/>
                          <a:cs typeface="Courier New" pitchFamily="49" charset="0"/>
                        </a:rPr>
                        <a:t>int</a:t>
                      </a:r>
                      <a:r>
                        <a:rPr lang="en-US" b="0" dirty="0">
                          <a:solidFill>
                            <a:schemeClr val="tx1"/>
                          </a:solidFill>
                          <a:latin typeface="Courier New" pitchFamily="49" charset="0"/>
                          <a:cs typeface="Courier New" pitchFamily="49" charset="0"/>
                        </a:rPr>
                        <a:t>(input('Enter the age:'))</a:t>
                      </a:r>
                    </a:p>
                    <a:p>
                      <a:pPr algn="just"/>
                      <a:r>
                        <a:rPr lang="en-US" b="0" dirty="0">
                          <a:solidFill>
                            <a:schemeClr val="tx1"/>
                          </a:solidFill>
                          <a:latin typeface="Courier New" pitchFamily="49" charset="0"/>
                          <a:cs typeface="Courier New" pitchFamily="49" charset="0"/>
                        </a:rPr>
                        <a:t>print(' Entered Age </a:t>
                      </a:r>
                      <a:r>
                        <a:rPr lang="en-US" b="0" dirty="0" err="1">
                          <a:solidFill>
                            <a:schemeClr val="tx1"/>
                          </a:solidFill>
                          <a:latin typeface="Courier New" pitchFamily="49" charset="0"/>
                          <a:cs typeface="Courier New" pitchFamily="49" charset="0"/>
                        </a:rPr>
                        <a:t>is:',age</a:t>
                      </a:r>
                      <a:r>
                        <a:rPr lang="en-US" b="0" dirty="0">
                          <a:solidFill>
                            <a:schemeClr val="tx1"/>
                          </a:solidFill>
                          <a:latin typeface="Courier New" pitchFamily="49" charset="0"/>
                          <a:cs typeface="Courier New" pitchFamily="49" charset="0"/>
                        </a:rPr>
                        <a:t>)</a:t>
                      </a:r>
                    </a:p>
                    <a:p>
                      <a:pPr algn="just"/>
                      <a:r>
                        <a:rPr lang="en-US" b="0" dirty="0">
                          <a:solidFill>
                            <a:schemeClr val="tx1"/>
                          </a:solidFill>
                          <a:latin typeface="Courier New" pitchFamily="49" charset="0"/>
                          <a:cs typeface="Courier New" pitchFamily="49" charset="0"/>
                        </a:rPr>
                        <a:t>if age &gt;= 18:</a:t>
                      </a:r>
                    </a:p>
                    <a:p>
                      <a:pPr algn="just"/>
                      <a:r>
                        <a:rPr lang="en-US" b="0" dirty="0">
                          <a:solidFill>
                            <a:schemeClr val="tx1"/>
                          </a:solidFill>
                          <a:latin typeface="Courier New" pitchFamily="49" charset="0"/>
                          <a:cs typeface="Courier New" pitchFamily="49" charset="0"/>
                        </a:rPr>
                        <a:t>    print('You can Vote ')</a:t>
                      </a:r>
                    </a:p>
                    <a:p>
                      <a:pPr algn="just"/>
                      <a:r>
                        <a:rPr lang="en-US" b="0" dirty="0">
                          <a:solidFill>
                            <a:schemeClr val="tx1"/>
                          </a:solidFill>
                          <a:latin typeface="Courier New" pitchFamily="49" charset="0"/>
                          <a:cs typeface="Courier New" pitchFamily="49" charset="0"/>
                        </a:rPr>
                        <a:t>else:</a:t>
                      </a:r>
                    </a:p>
                    <a:p>
                      <a:pPr algn="just"/>
                      <a:r>
                        <a:rPr lang="en-US" b="0" dirty="0">
                          <a:solidFill>
                            <a:schemeClr val="tx1"/>
                          </a:solidFill>
                          <a:latin typeface="Courier New" pitchFamily="49" charset="0"/>
                          <a:cs typeface="Courier New" pitchFamily="49" charset="0"/>
                        </a:rPr>
                        <a:t>    print('You are not eligible for voting')</a:t>
                      </a:r>
                    </a:p>
                    <a:p>
                      <a:pPr algn="just"/>
                      <a:endParaRPr lang="en-US" b="1" dirty="0">
                        <a:solidFill>
                          <a:schemeClr val="lt1"/>
                        </a:solidFill>
                        <a:latin typeface="Courier New" pitchFamily="49" charset="0"/>
                        <a:cs typeface="Courier New" pitchFamily="49" charset="0"/>
                      </a:endParaRPr>
                    </a:p>
                    <a:p>
                      <a:pPr algn="just"/>
                      <a:r>
                        <a:rPr lang="en-US" b="1" dirty="0">
                          <a:solidFill>
                            <a:schemeClr val="tx1"/>
                          </a:solidFill>
                          <a:latin typeface="Courier New" pitchFamily="49" charset="0"/>
                          <a:cs typeface="Courier New" pitchFamily="49" charset="0"/>
                        </a:rPr>
                        <a:t>Output: </a:t>
                      </a:r>
                    </a:p>
                    <a:p>
                      <a:r>
                        <a:rPr lang="en-US" sz="1600" b="0" dirty="0">
                          <a:solidFill>
                            <a:schemeClr val="tx1"/>
                          </a:solidFill>
                          <a:latin typeface="Courier New" pitchFamily="49" charset="0"/>
                          <a:cs typeface="Courier New" pitchFamily="49" charset="0"/>
                        </a:rPr>
                        <a:t>Enter the age:12</a:t>
                      </a:r>
                    </a:p>
                    <a:p>
                      <a:r>
                        <a:rPr lang="en-US" sz="1600" b="0" dirty="0">
                          <a:solidFill>
                            <a:schemeClr val="tx1"/>
                          </a:solidFill>
                          <a:latin typeface="Courier New" pitchFamily="49" charset="0"/>
                          <a:cs typeface="Courier New" pitchFamily="49" charset="0"/>
                        </a:rPr>
                        <a:t>Entered Age is: 12</a:t>
                      </a:r>
                    </a:p>
                    <a:p>
                      <a:r>
                        <a:rPr lang="en-US" sz="1600" b="0" dirty="0">
                          <a:solidFill>
                            <a:schemeClr val="tx1"/>
                          </a:solidFill>
                          <a:latin typeface="Courier New" pitchFamily="49" charset="0"/>
                          <a:cs typeface="Courier New" pitchFamily="49" charset="0"/>
                        </a:rPr>
                        <a:t>You are not eligible for voting</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15357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fontScale="90000"/>
          </a:bodyPr>
          <a:lstStyle/>
          <a:p>
            <a:pPr lvl="2" algn="ctr" rtl="0">
              <a:spcBef>
                <a:spcPct val="0"/>
              </a:spcBef>
            </a:pPr>
            <a:br>
              <a:rPr lang="en-US" sz="2800" b="1" dirty="0">
                <a:latin typeface="Courier New" pitchFamily="49" charset="0"/>
                <a:cs typeface="Courier New" pitchFamily="49" charset="0"/>
              </a:rPr>
            </a:br>
            <a:br>
              <a:rPr lang="en-US" sz="2800" b="1" dirty="0">
                <a:latin typeface="Courier New" pitchFamily="49" charset="0"/>
                <a:cs typeface="Courier New" pitchFamily="49" charset="0"/>
              </a:rPr>
            </a:br>
            <a:br>
              <a:rPr lang="en-US" sz="2800" b="1" dirty="0">
                <a:latin typeface="Courier New" pitchFamily="49" charset="0"/>
                <a:cs typeface="Courier New" pitchFamily="49" charset="0"/>
              </a:rPr>
            </a:br>
            <a:r>
              <a:rPr lang="en-US" sz="2800" b="1" dirty="0">
                <a:latin typeface="Courier New" pitchFamily="49" charset="0"/>
                <a:cs typeface="Courier New" pitchFamily="49" charset="0"/>
              </a:rPr>
              <a:t>Nested </a:t>
            </a:r>
            <a:r>
              <a:rPr lang="en-US" sz="2800" b="1" i="1" dirty="0">
                <a:latin typeface="Courier New" pitchFamily="49" charset="0"/>
                <a:cs typeface="Courier New" pitchFamily="49" charset="0"/>
              </a:rPr>
              <a:t>if</a:t>
            </a:r>
            <a:r>
              <a:rPr lang="en-US" sz="2800" b="1" dirty="0">
                <a:latin typeface="Courier New" pitchFamily="49" charset="0"/>
                <a:cs typeface="Courier New" pitchFamily="49" charset="0"/>
              </a:rPr>
              <a:t> statements</a:t>
            </a:r>
            <a:br>
              <a:rPr lang="en-US" sz="1400" dirty="0"/>
            </a:br>
            <a:endParaRPr lang="en-US" dirty="0"/>
          </a:p>
        </p:txBody>
      </p:sp>
      <p:sp>
        <p:nvSpPr>
          <p:cNvPr id="3" name="Content Placeholder 2"/>
          <p:cNvSpPr>
            <a:spLocks noGrp="1"/>
          </p:cNvSpPr>
          <p:nvPr>
            <p:ph sz="quarter" idx="1"/>
          </p:nvPr>
        </p:nvSpPr>
        <p:spPr/>
        <p:txBody>
          <a:bodyPr>
            <a:normAutofit/>
          </a:bodyPr>
          <a:lstStyle/>
          <a:p>
            <a:r>
              <a:rPr lang="en-US" sz="2000" dirty="0">
                <a:latin typeface="Courier New" pitchFamily="49" charset="0"/>
                <a:cs typeface="Courier New" pitchFamily="49" charset="0"/>
              </a:rPr>
              <a:t>The </a:t>
            </a:r>
            <a:r>
              <a:rPr lang="en-US" sz="2000" b="1" i="1" dirty="0">
                <a:latin typeface="Courier New" pitchFamily="49" charset="0"/>
                <a:cs typeface="Courier New" pitchFamily="49" charset="0"/>
              </a:rPr>
              <a:t>if</a:t>
            </a:r>
            <a:r>
              <a:rPr lang="en-US" sz="2000" dirty="0">
                <a:latin typeface="Courier New" pitchFamily="49" charset="0"/>
                <a:cs typeface="Courier New" pitchFamily="49" charset="0"/>
              </a:rPr>
              <a:t> statement inside another </a:t>
            </a:r>
            <a:r>
              <a:rPr lang="en-US" sz="2000" b="1" i="1" dirty="0">
                <a:latin typeface="Courier New" pitchFamily="49" charset="0"/>
                <a:cs typeface="Courier New" pitchFamily="49" charset="0"/>
              </a:rPr>
              <a:t>if</a:t>
            </a:r>
            <a:r>
              <a:rPr lang="en-US" sz="2000" dirty="0">
                <a:latin typeface="Courier New" pitchFamily="49" charset="0"/>
                <a:cs typeface="Courier New" pitchFamily="49" charset="0"/>
              </a:rPr>
              <a:t> statement then it is called nested if statements.  </a:t>
            </a:r>
          </a:p>
          <a:p>
            <a:r>
              <a:rPr lang="en-US" sz="2000" dirty="0">
                <a:latin typeface="Courier New" pitchFamily="49" charset="0"/>
                <a:cs typeface="Courier New" pitchFamily="49" charset="0"/>
              </a:rPr>
              <a:t>Syntax of  nested if statement is as follows</a:t>
            </a:r>
          </a:p>
          <a:p>
            <a:endParaRPr lang="en-US" sz="2000" dirty="0">
              <a:latin typeface="Courier New" pitchFamily="49" charset="0"/>
              <a:cs typeface="Courier New" pitchFamily="49" charset="0"/>
            </a:endParaRPr>
          </a:p>
          <a:p>
            <a:endParaRPr lang="en-US" sz="2000" dirty="0">
              <a:latin typeface="Courier New" pitchFamily="49" charset="0"/>
              <a:cs typeface="Courier New"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41622884"/>
              </p:ext>
            </p:extLst>
          </p:nvPr>
        </p:nvGraphicFramePr>
        <p:xfrm>
          <a:off x="1219200" y="2895600"/>
          <a:ext cx="6080760" cy="2208276"/>
        </p:xfrm>
        <a:graphic>
          <a:graphicData uri="http://schemas.openxmlformats.org/drawingml/2006/table">
            <a:tbl>
              <a:tblPr firstRow="1" firstCol="1" bandRow="1">
                <a:tableStyleId>{5C22544A-7EE6-4342-B048-85BDC9FD1C3A}</a:tableStyleId>
              </a:tblPr>
              <a:tblGrid>
                <a:gridCol w="6080760">
                  <a:extLst>
                    <a:ext uri="{9D8B030D-6E8A-4147-A177-3AD203B41FA5}">
                      <a16:colId xmlns:a16="http://schemas.microsoft.com/office/drawing/2014/main" val="20000"/>
                    </a:ext>
                  </a:extLst>
                </a:gridCol>
              </a:tblGrid>
              <a:tr h="0">
                <a:tc>
                  <a:txBody>
                    <a:bodyPr/>
                    <a:lstStyle/>
                    <a:p>
                      <a:pPr marL="0" marR="0">
                        <a:lnSpc>
                          <a:spcPct val="115000"/>
                        </a:lnSpc>
                        <a:spcBef>
                          <a:spcPts val="0"/>
                        </a:spcBef>
                        <a:spcAft>
                          <a:spcPts val="0"/>
                        </a:spcAft>
                      </a:pPr>
                      <a:r>
                        <a:rPr lang="en-US" sz="1800" b="0" dirty="0">
                          <a:solidFill>
                            <a:schemeClr val="tx1"/>
                          </a:solidFill>
                          <a:effectLst/>
                          <a:latin typeface="Courier New" pitchFamily="49" charset="0"/>
                          <a:cs typeface="Courier New" pitchFamily="49" charset="0"/>
                        </a:rPr>
                        <a:t>if Boolean-expression1:</a:t>
                      </a:r>
                    </a:p>
                    <a:p>
                      <a:pPr marL="0" marR="0">
                        <a:lnSpc>
                          <a:spcPct val="115000"/>
                        </a:lnSpc>
                        <a:spcBef>
                          <a:spcPts val="0"/>
                        </a:spcBef>
                        <a:spcAft>
                          <a:spcPts val="0"/>
                        </a:spcAft>
                      </a:pPr>
                      <a:r>
                        <a:rPr lang="en-US" sz="1800" b="0" dirty="0">
                          <a:solidFill>
                            <a:schemeClr val="tx1"/>
                          </a:solidFill>
                          <a:effectLst/>
                          <a:latin typeface="Courier New" pitchFamily="49" charset="0"/>
                          <a:cs typeface="Courier New" pitchFamily="49" charset="0"/>
                        </a:rPr>
                        <a:t>    if Boolean-expression2:</a:t>
                      </a:r>
                    </a:p>
                    <a:p>
                      <a:pPr marL="0" marR="0">
                        <a:lnSpc>
                          <a:spcPct val="115000"/>
                        </a:lnSpc>
                        <a:spcBef>
                          <a:spcPts val="0"/>
                        </a:spcBef>
                        <a:spcAft>
                          <a:spcPts val="0"/>
                        </a:spcAft>
                      </a:pPr>
                      <a:r>
                        <a:rPr lang="en-US" sz="1800" b="0" dirty="0">
                          <a:solidFill>
                            <a:schemeClr val="tx1"/>
                          </a:solidFill>
                          <a:effectLst/>
                          <a:latin typeface="Courier New" pitchFamily="49" charset="0"/>
                          <a:cs typeface="Courier New" pitchFamily="49" charset="0"/>
                        </a:rPr>
                        <a:t>        statement1</a:t>
                      </a:r>
                    </a:p>
                    <a:p>
                      <a:pPr marL="0" marR="0">
                        <a:lnSpc>
                          <a:spcPct val="115000"/>
                        </a:lnSpc>
                        <a:spcBef>
                          <a:spcPts val="0"/>
                        </a:spcBef>
                        <a:spcAft>
                          <a:spcPts val="0"/>
                        </a:spcAft>
                      </a:pPr>
                      <a:r>
                        <a:rPr lang="en-US" sz="1800" b="0" dirty="0">
                          <a:solidFill>
                            <a:schemeClr val="tx1"/>
                          </a:solidFill>
                          <a:effectLst/>
                          <a:latin typeface="Courier New" pitchFamily="49" charset="0"/>
                          <a:cs typeface="Courier New" pitchFamily="49" charset="0"/>
                        </a:rPr>
                        <a:t>    else :</a:t>
                      </a:r>
                    </a:p>
                    <a:p>
                      <a:pPr marL="0" marR="0">
                        <a:lnSpc>
                          <a:spcPct val="115000"/>
                        </a:lnSpc>
                        <a:spcBef>
                          <a:spcPts val="0"/>
                        </a:spcBef>
                        <a:spcAft>
                          <a:spcPts val="0"/>
                        </a:spcAft>
                      </a:pPr>
                      <a:r>
                        <a:rPr lang="en-US" sz="1800" b="0" dirty="0">
                          <a:solidFill>
                            <a:schemeClr val="tx1"/>
                          </a:solidFill>
                          <a:effectLst/>
                          <a:latin typeface="Courier New" pitchFamily="49" charset="0"/>
                          <a:cs typeface="Courier New" pitchFamily="49" charset="0"/>
                        </a:rPr>
                        <a:t>        statement2</a:t>
                      </a:r>
                    </a:p>
                    <a:p>
                      <a:pPr marL="0" marR="0">
                        <a:lnSpc>
                          <a:spcPct val="115000"/>
                        </a:lnSpc>
                        <a:spcBef>
                          <a:spcPts val="0"/>
                        </a:spcBef>
                        <a:spcAft>
                          <a:spcPts val="0"/>
                        </a:spcAft>
                      </a:pPr>
                      <a:r>
                        <a:rPr lang="en-US" sz="1800" b="0" dirty="0">
                          <a:solidFill>
                            <a:schemeClr val="tx1"/>
                          </a:solidFill>
                          <a:effectLst/>
                          <a:latin typeface="Courier New" pitchFamily="49" charset="0"/>
                          <a:cs typeface="Courier New" pitchFamily="49" charset="0"/>
                        </a:rPr>
                        <a:t>else :</a:t>
                      </a:r>
                    </a:p>
                    <a:p>
                      <a:pPr marL="0" marR="0">
                        <a:lnSpc>
                          <a:spcPct val="115000"/>
                        </a:lnSpc>
                        <a:spcBef>
                          <a:spcPts val="0"/>
                        </a:spcBef>
                        <a:spcAft>
                          <a:spcPts val="0"/>
                        </a:spcAft>
                      </a:pPr>
                      <a:r>
                        <a:rPr lang="en-US" sz="1800" b="0" dirty="0">
                          <a:solidFill>
                            <a:schemeClr val="tx1"/>
                          </a:solidFill>
                          <a:effectLst/>
                          <a:latin typeface="Courier New" pitchFamily="49" charset="0"/>
                          <a:cs typeface="Courier New" pitchFamily="49" charset="0"/>
                        </a:rPr>
                        <a:t>    statement3</a:t>
                      </a:r>
                      <a:endParaRPr lang="en-US" sz="1800" b="0" dirty="0">
                        <a:solidFill>
                          <a:schemeClr val="tx1"/>
                        </a:solidFill>
                        <a:effectLst/>
                        <a:latin typeface="Courier New" pitchFamily="49" charset="0"/>
                        <a:ea typeface="Times New Roman"/>
                        <a:cs typeface="Courier New" pitchFamily="49" charset="0"/>
                      </a:endParaRPr>
                    </a:p>
                  </a:txBody>
                  <a:tcPr marL="68580" marR="68580" marT="0" marB="0">
                    <a:solidFill>
                      <a:schemeClr val="bg1">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55350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108</TotalTime>
  <Words>817</Words>
  <Application>Microsoft Office PowerPoint</Application>
  <PresentationFormat>On-screen Show (4:3)</PresentationFormat>
  <Paragraphs>164</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Arial Unicode MS</vt:lpstr>
      <vt:lpstr>Bookman Old Style</vt:lpstr>
      <vt:lpstr>Calibri</vt:lpstr>
      <vt:lpstr>Courier New</vt:lpstr>
      <vt:lpstr>Gill Sans MT</vt:lpstr>
      <vt:lpstr>Palatino Linotype</vt:lpstr>
      <vt:lpstr>Times New Roman</vt:lpstr>
      <vt:lpstr>Wingdings</vt:lpstr>
      <vt:lpstr>Wingdings 3</vt:lpstr>
      <vt:lpstr>Origin</vt:lpstr>
      <vt:lpstr>PowerPoint Presentation</vt:lpstr>
      <vt:lpstr>Decision Statements</vt:lpstr>
      <vt:lpstr> The if Statement </vt:lpstr>
      <vt:lpstr> Flow Chart  of  if  statement</vt:lpstr>
      <vt:lpstr>Example of if Statement</vt:lpstr>
      <vt:lpstr>The  if-else Statement </vt:lpstr>
      <vt:lpstr>Flow Chart of if-else statement </vt:lpstr>
      <vt:lpstr>Program on  if - else statement</vt:lpstr>
      <vt:lpstr>   Nested if statements </vt:lpstr>
      <vt:lpstr>The if-elif-else statement</vt:lpstr>
      <vt:lpstr>Program on if-elif-else statement</vt:lpstr>
      <vt:lpstr>Conditional  Expressions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dc:creator>
  <cp:lastModifiedBy>Bisht, Naveenta</cp:lastModifiedBy>
  <cp:revision>16</cp:revision>
  <dcterms:created xsi:type="dcterms:W3CDTF">2006-08-16T00:00:00Z</dcterms:created>
  <dcterms:modified xsi:type="dcterms:W3CDTF">2018-01-19T12:13:03Z</dcterms:modified>
</cp:coreProperties>
</file>