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7" r:id="rId3"/>
    <p:sldId id="258" r:id="rId4"/>
    <p:sldId id="259" r:id="rId5"/>
    <p:sldId id="260" r:id="rId6"/>
    <p:sldId id="261" r:id="rId7"/>
    <p:sldId id="262" r:id="rId8"/>
    <p:sldId id="263" r:id="rId9"/>
    <p:sldId id="264" r:id="rId10"/>
    <p:sldId id="265" r:id="rId11"/>
    <p:sldId id="267" r:id="rId12"/>
    <p:sldId id="266" r:id="rId13"/>
    <p:sldId id="270"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35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38872" y="297996"/>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864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8" name="Rectangle 7"/>
          <p:cNvSpPr/>
          <p:nvPr/>
        </p:nvSpPr>
        <p:spPr>
          <a:xfrm>
            <a:off x="3276600" y="2400072"/>
            <a:ext cx="5715000" cy="1569660"/>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5</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Loop Control Statements</a:t>
            </a:r>
          </a:p>
        </p:txBody>
      </p:sp>
      <p:sp>
        <p:nvSpPr>
          <p:cNvPr id="7" name="Text Box 13"/>
          <p:cNvSpPr txBox="1">
            <a:spLocks noChangeArrowheads="1"/>
          </p:cNvSpPr>
          <p:nvPr/>
        </p:nvSpPr>
        <p:spPr bwMode="auto">
          <a:xfrm>
            <a:off x="152400" y="58277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
        <p:nvSpPr>
          <p:cNvPr id="10"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Tree>
    <p:extLst>
      <p:ext uri="{BB962C8B-B14F-4D97-AF65-F5344CB8AC3E}">
        <p14:creationId xmlns:p14="http://schemas.microsoft.com/office/powerpoint/2010/main" val="242213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urier New" pitchFamily="49" charset="0"/>
                <a:cs typeface="Courier New" pitchFamily="49" charset="0"/>
              </a:rPr>
              <a:t>The break Statement</a:t>
            </a:r>
          </a:p>
        </p:txBody>
      </p:sp>
      <p:sp>
        <p:nvSpPr>
          <p:cNvPr id="3" name="Content Placeholder 2"/>
          <p:cNvSpPr>
            <a:spLocks noGrp="1"/>
          </p:cNvSpPr>
          <p:nvPr>
            <p:ph sz="quarter" idx="1"/>
          </p:nvPr>
        </p:nvSpPr>
        <p:spPr/>
        <p:txBody>
          <a:bodyPr/>
          <a:lstStyle/>
          <a:p>
            <a:pPr algn="just"/>
            <a:r>
              <a:rPr lang="en-US" sz="1600" dirty="0">
                <a:latin typeface="Courier New" pitchFamily="49" charset="0"/>
                <a:cs typeface="Courier New" pitchFamily="49" charset="0"/>
              </a:rPr>
              <a:t>The keyword break allows the programmer to terminate the loop.</a:t>
            </a:r>
          </a:p>
          <a:p>
            <a:pPr algn="just"/>
            <a:r>
              <a:rPr lang="en-US" sz="1600" dirty="0">
                <a:latin typeface="Courier New" pitchFamily="49" charset="0"/>
                <a:cs typeface="Courier New" pitchFamily="49" charset="0"/>
              </a:rPr>
              <a:t>When the break statement is encountered inside a loop, the loop is immediately terminated and program control automatically goes to the first statement.</a:t>
            </a:r>
            <a:r>
              <a:rPr lang="en-US" sz="2000" dirty="0"/>
              <a:t>  </a:t>
            </a:r>
          </a:p>
          <a:p>
            <a:pPr marL="0" indent="0" algn="just">
              <a:buNone/>
            </a:pPr>
            <a:r>
              <a:rPr lang="en-US" sz="1800" b="1" dirty="0">
                <a:latin typeface="Courier New" pitchFamily="49" charset="0"/>
                <a:cs typeface="Courier New" pitchFamily="49" charset="0"/>
              </a:rPr>
              <a:t>Flow chart of break statement </a:t>
            </a:r>
          </a:p>
          <a:p>
            <a:pPr marL="0" indent="0" algn="just">
              <a:buNone/>
            </a:pPr>
            <a:endParaRPr lang="en-US" sz="1800" b="1" dirty="0">
              <a:latin typeface="Courier New" pitchFamily="49" charset="0"/>
              <a:cs typeface="Courier New" pitchFamily="49" charset="0"/>
            </a:endParaRPr>
          </a:p>
          <a:p>
            <a:pPr marL="0" indent="0" algn="just">
              <a:buNone/>
            </a:pPr>
            <a:endParaRPr lang="en-US"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438400"/>
            <a:ext cx="4253259" cy="358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00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b="1" dirty="0"/>
              <a:t>Working of </a:t>
            </a:r>
            <a:r>
              <a:rPr lang="en-US" b="1" i="1" dirty="0"/>
              <a:t>break</a:t>
            </a:r>
            <a:r>
              <a:rPr lang="en-US" b="1" dirty="0"/>
              <a:t> in </a:t>
            </a:r>
            <a:r>
              <a:rPr lang="en-US" b="1" i="1" dirty="0"/>
              <a:t>while</a:t>
            </a:r>
            <a:r>
              <a:rPr lang="en-US" b="1" dirty="0"/>
              <a:t> and </a:t>
            </a:r>
            <a:r>
              <a:rPr lang="en-US" b="1" i="1" dirty="0"/>
              <a:t>for</a:t>
            </a:r>
            <a:r>
              <a:rPr lang="en-US" b="1" dirty="0"/>
              <a:t> loop</a:t>
            </a:r>
          </a:p>
        </p:txBody>
      </p:sp>
      <p:sp>
        <p:nvSpPr>
          <p:cNvPr id="3" name="Content Placeholder 2"/>
          <p:cNvSpPr>
            <a:spLocks noGrp="1"/>
          </p:cNvSpPr>
          <p:nvPr>
            <p:ph sz="quarter" idx="1"/>
          </p:nvPr>
        </p:nvSpPr>
        <p:spPr/>
        <p:txBody>
          <a:bodyPr/>
          <a:lstStyle/>
          <a:p>
            <a:r>
              <a:rPr lang="en-US" dirty="0"/>
              <a:t>   </a:t>
            </a:r>
          </a:p>
          <a:p>
            <a:endParaRPr lang="en-US" dirty="0"/>
          </a:p>
          <a:p>
            <a:endParaRPr lang="en-US" dirty="0"/>
          </a:p>
          <a:p>
            <a:endParaRPr lang="en-US" dirty="0"/>
          </a:p>
          <a:p>
            <a:pPr marL="0" indent="0">
              <a:buNone/>
            </a:pPr>
            <a:r>
              <a:rPr lang="en-US" dirty="0"/>
              <a:t>		</a:t>
            </a:r>
            <a:r>
              <a:rPr lang="en-US" sz="1600" b="1" dirty="0">
                <a:latin typeface="Courier New" pitchFamily="49" charset="0"/>
                <a:cs typeface="Courier New" pitchFamily="49" charset="0"/>
              </a:rPr>
              <a:t>Working of </a:t>
            </a:r>
            <a:r>
              <a:rPr lang="en-US" sz="1600" b="1" i="1" dirty="0">
                <a:latin typeface="Courier New" pitchFamily="49" charset="0"/>
                <a:cs typeface="Courier New" pitchFamily="49" charset="0"/>
              </a:rPr>
              <a:t>break </a:t>
            </a:r>
            <a:r>
              <a:rPr lang="en-US" sz="1600" b="1" dirty="0">
                <a:latin typeface="Courier New" pitchFamily="49" charset="0"/>
                <a:cs typeface="Courier New" pitchFamily="49" charset="0"/>
              </a:rPr>
              <a:t>in while loop </a:t>
            </a: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lgn="just">
              <a:buNone/>
            </a:pPr>
            <a:endParaRPr lang="en-US" sz="1400" b="1" dirty="0">
              <a:latin typeface="Courier New" pitchFamily="49" charset="0"/>
              <a:cs typeface="Courier New" pitchFamily="49" charset="0"/>
            </a:endParaRPr>
          </a:p>
          <a:p>
            <a:pPr marL="0" indent="0" algn="just">
              <a:buNone/>
            </a:pPr>
            <a:r>
              <a:rPr lang="en-US" sz="1400" b="1" dirty="0">
                <a:latin typeface="Courier New" pitchFamily="49" charset="0"/>
                <a:cs typeface="Courier New" pitchFamily="49" charset="0"/>
              </a:rPr>
              <a:t>		Working of </a:t>
            </a:r>
            <a:r>
              <a:rPr lang="en-US" sz="1400" b="1" i="1" dirty="0">
                <a:latin typeface="Courier New" pitchFamily="49" charset="0"/>
                <a:cs typeface="Courier New" pitchFamily="49" charset="0"/>
              </a:rPr>
              <a:t>break </a:t>
            </a:r>
            <a:r>
              <a:rPr lang="en-US" sz="1400" b="1" dirty="0">
                <a:latin typeface="Courier New" pitchFamily="49" charset="0"/>
                <a:cs typeface="Courier New" pitchFamily="49" charset="0"/>
              </a:rPr>
              <a:t>in for loop</a:t>
            </a:r>
          </a:p>
        </p:txBody>
      </p:sp>
      <p:graphicFrame>
        <p:nvGraphicFramePr>
          <p:cNvPr id="4" name="Table 3"/>
          <p:cNvGraphicFramePr>
            <a:graphicFrameLocks noGrp="1"/>
          </p:cNvGraphicFramePr>
          <p:nvPr>
            <p:extLst>
              <p:ext uri="{D42A27DB-BD31-4B8C-83A1-F6EECF244321}">
                <p14:modId xmlns:p14="http://schemas.microsoft.com/office/powerpoint/2010/main" val="578965726"/>
              </p:ext>
            </p:extLst>
          </p:nvPr>
        </p:nvGraphicFramePr>
        <p:xfrm>
          <a:off x="876300" y="1238250"/>
          <a:ext cx="6858000" cy="1981200"/>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val="20000"/>
                    </a:ext>
                  </a:extLst>
                </a:gridCol>
              </a:tblGrid>
              <a:tr h="1981200">
                <a:tc>
                  <a:txBody>
                    <a:bodyPr/>
                    <a:lstStyle/>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while test-Boolean-expression:</a:t>
                      </a:r>
                      <a:endParaRPr lang="en-US" sz="1100" b="0" dirty="0">
                        <a:solidFill>
                          <a:schemeClr val="tx1"/>
                        </a:solidFill>
                        <a:effectLst/>
                        <a:latin typeface="Calibri"/>
                        <a:ea typeface="Times New Roman"/>
                        <a:cs typeface="Mangal"/>
                      </a:endParaRPr>
                    </a:p>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     body of while</a:t>
                      </a:r>
                      <a:endParaRPr lang="en-US" sz="1100" b="0" dirty="0">
                        <a:solidFill>
                          <a:schemeClr val="tx1"/>
                        </a:solidFill>
                        <a:effectLst/>
                        <a:latin typeface="Calibri"/>
                        <a:ea typeface="Times New Roman"/>
                        <a:cs typeface="Mangal"/>
                      </a:endParaRPr>
                    </a:p>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     if condition:</a:t>
                      </a:r>
                      <a:endParaRPr lang="en-US" sz="1100" b="0" dirty="0">
                        <a:solidFill>
                          <a:schemeClr val="tx1"/>
                        </a:solidFill>
                        <a:effectLst/>
                        <a:latin typeface="Calibri"/>
                        <a:ea typeface="Times New Roman"/>
                        <a:cs typeface="Mangal"/>
                      </a:endParaRPr>
                    </a:p>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         break</a:t>
                      </a:r>
                      <a:endParaRPr lang="en-US" sz="1100" b="0" dirty="0">
                        <a:solidFill>
                          <a:schemeClr val="tx1"/>
                        </a:solidFill>
                        <a:effectLst/>
                        <a:latin typeface="Calibri"/>
                        <a:ea typeface="Times New Roman"/>
                        <a:cs typeface="Mangal"/>
                      </a:endParaRPr>
                    </a:p>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     body of while</a:t>
                      </a:r>
                    </a:p>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Statement(s)</a:t>
                      </a:r>
                      <a:endParaRPr lang="en-US" sz="1100" b="0" dirty="0">
                        <a:solidFill>
                          <a:schemeClr val="tx1"/>
                        </a:solidFill>
                        <a:effectLst/>
                        <a:latin typeface="Calibri"/>
                        <a:ea typeface="Times New Roman"/>
                        <a:cs typeface="Mangal"/>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grpSp>
        <p:nvGrpSpPr>
          <p:cNvPr id="21" name="Group 20"/>
          <p:cNvGrpSpPr/>
          <p:nvPr/>
        </p:nvGrpSpPr>
        <p:grpSpPr>
          <a:xfrm>
            <a:off x="1000125" y="2362200"/>
            <a:ext cx="1228725" cy="685800"/>
            <a:chOff x="1000125" y="2362200"/>
            <a:chExt cx="1228725" cy="685800"/>
          </a:xfrm>
        </p:grpSpPr>
        <p:cxnSp>
          <p:nvCxnSpPr>
            <p:cNvPr id="13" name="Straight Connector 12"/>
            <p:cNvCxnSpPr/>
            <p:nvPr/>
          </p:nvCxnSpPr>
          <p:spPr>
            <a:xfrm flipH="1">
              <a:off x="1009650" y="23622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09650" y="23622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00125" y="30480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2" name="Table 21"/>
          <p:cNvGraphicFramePr>
            <a:graphicFrameLocks noGrp="1"/>
          </p:cNvGraphicFramePr>
          <p:nvPr>
            <p:extLst>
              <p:ext uri="{D42A27DB-BD31-4B8C-83A1-F6EECF244321}">
                <p14:modId xmlns:p14="http://schemas.microsoft.com/office/powerpoint/2010/main" val="1078984963"/>
              </p:ext>
            </p:extLst>
          </p:nvPr>
        </p:nvGraphicFramePr>
        <p:xfrm>
          <a:off x="762000" y="3843972"/>
          <a:ext cx="6705600" cy="1871028"/>
        </p:xfrm>
        <a:graphic>
          <a:graphicData uri="http://schemas.openxmlformats.org/drawingml/2006/table">
            <a:tbl>
              <a:tblPr firstRow="1" firstCol="1" bandRow="1">
                <a:tableStyleId>{5C22544A-7EE6-4342-B048-85BDC9FD1C3A}</a:tableStyleId>
              </a:tblPr>
              <a:tblGrid>
                <a:gridCol w="6705600">
                  <a:extLst>
                    <a:ext uri="{9D8B030D-6E8A-4147-A177-3AD203B41FA5}">
                      <a16:colId xmlns:a16="http://schemas.microsoft.com/office/drawing/2014/main" val="20000"/>
                    </a:ext>
                  </a:extLst>
                </a:gridCol>
              </a:tblGrid>
              <a:tr h="1871028">
                <a:tc>
                  <a:txBody>
                    <a:bodyPr/>
                    <a:lstStyle/>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for </a:t>
                      </a:r>
                      <a:r>
                        <a:rPr lang="en-US" sz="1200" b="0" dirty="0" err="1">
                          <a:solidFill>
                            <a:schemeClr val="tx1"/>
                          </a:solidFill>
                          <a:effectLst/>
                          <a:latin typeface="Courier New" pitchFamily="49" charset="0"/>
                          <a:cs typeface="Courier New" pitchFamily="49" charset="0"/>
                        </a:rPr>
                        <a:t>var</a:t>
                      </a:r>
                      <a:r>
                        <a:rPr lang="en-US" sz="1200" b="0" dirty="0">
                          <a:solidFill>
                            <a:schemeClr val="tx1"/>
                          </a:solidFill>
                          <a:effectLst/>
                          <a:latin typeface="Courier New" pitchFamily="49" charset="0"/>
                          <a:cs typeface="Courier New" pitchFamily="49" charset="0"/>
                        </a:rPr>
                        <a:t> in sequence:</a:t>
                      </a:r>
                    </a:p>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     body of for</a:t>
                      </a:r>
                    </a:p>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     if condition:</a:t>
                      </a:r>
                    </a:p>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         break</a:t>
                      </a:r>
                    </a:p>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     body of for </a:t>
                      </a:r>
                    </a:p>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statement(s)  </a:t>
                      </a:r>
                      <a:endParaRPr lang="en-US" sz="1200" b="0" dirty="0">
                        <a:solidFill>
                          <a:schemeClr val="tx1"/>
                        </a:solidFill>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val="10000"/>
                  </a:ext>
                </a:extLst>
              </a:tr>
            </a:tbl>
          </a:graphicData>
        </a:graphic>
      </p:graphicFrame>
      <p:grpSp>
        <p:nvGrpSpPr>
          <p:cNvPr id="23" name="Group 22"/>
          <p:cNvGrpSpPr>
            <a:grpSpLocks/>
          </p:cNvGrpSpPr>
          <p:nvPr/>
        </p:nvGrpSpPr>
        <p:grpSpPr bwMode="auto">
          <a:xfrm>
            <a:off x="809625" y="4777462"/>
            <a:ext cx="819150" cy="593090"/>
            <a:chOff x="1500" y="13603"/>
            <a:chExt cx="1290" cy="555"/>
          </a:xfrm>
        </p:grpSpPr>
        <p:cxnSp>
          <p:nvCxnSpPr>
            <p:cNvPr id="24" name="AutoShape 34"/>
            <p:cNvCxnSpPr>
              <a:cxnSpLocks noChangeShapeType="1"/>
            </p:cNvCxnSpPr>
            <p:nvPr/>
          </p:nvCxnSpPr>
          <p:spPr bwMode="auto">
            <a:xfrm flipH="1">
              <a:off x="1500" y="13603"/>
              <a:ext cx="129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35"/>
            <p:cNvCxnSpPr>
              <a:cxnSpLocks noChangeShapeType="1"/>
            </p:cNvCxnSpPr>
            <p:nvPr/>
          </p:nvCxnSpPr>
          <p:spPr bwMode="auto">
            <a:xfrm>
              <a:off x="1500" y="13617"/>
              <a:ext cx="0" cy="54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6"/>
            <p:cNvCxnSpPr>
              <a:cxnSpLocks noChangeShapeType="1"/>
            </p:cNvCxnSpPr>
            <p:nvPr/>
          </p:nvCxnSpPr>
          <p:spPr bwMode="auto">
            <a:xfrm>
              <a:off x="1500" y="14158"/>
              <a:ext cx="25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08991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urier New" pitchFamily="49" charset="0"/>
                <a:cs typeface="Courier New" pitchFamily="49" charset="0"/>
              </a:rPr>
              <a:t>The </a:t>
            </a:r>
            <a:r>
              <a:rPr lang="en-US" b="1" i="1" dirty="0">
                <a:latin typeface="Courier New" pitchFamily="49" charset="0"/>
                <a:cs typeface="Courier New" pitchFamily="49" charset="0"/>
              </a:rPr>
              <a:t>continue</a:t>
            </a:r>
            <a:r>
              <a:rPr lang="en-US" b="1" dirty="0">
                <a:latin typeface="Courier New" pitchFamily="49" charset="0"/>
                <a:cs typeface="Courier New" pitchFamily="49" charset="0"/>
              </a:rPr>
              <a:t> Statement </a:t>
            </a:r>
            <a:endParaRPr lang="en-US" dirty="0"/>
          </a:p>
        </p:txBody>
      </p:sp>
      <p:sp>
        <p:nvSpPr>
          <p:cNvPr id="3" name="Content Placeholder 2"/>
          <p:cNvSpPr>
            <a:spLocks noGrp="1"/>
          </p:cNvSpPr>
          <p:nvPr>
            <p:ph sz="quarter" idx="1"/>
          </p:nvPr>
        </p:nvSpPr>
        <p:spPr/>
        <p:txBody>
          <a:bodyPr/>
          <a:lstStyle/>
          <a:p>
            <a:pPr algn="just"/>
            <a:r>
              <a:rPr lang="en-US" sz="2400" dirty="0">
                <a:latin typeface="Courier New" pitchFamily="49" charset="0"/>
                <a:cs typeface="Courier New" pitchFamily="49" charset="0"/>
              </a:rPr>
              <a:t>T</a:t>
            </a:r>
            <a:r>
              <a:rPr lang="en-US" sz="1800" dirty="0">
                <a:latin typeface="Courier New" pitchFamily="49" charset="0"/>
                <a:cs typeface="Courier New" pitchFamily="49" charset="0"/>
              </a:rPr>
              <a:t>he </a:t>
            </a:r>
            <a:r>
              <a:rPr lang="en-US" sz="1800" b="1" i="1" dirty="0">
                <a:latin typeface="Courier New" pitchFamily="49" charset="0"/>
                <a:cs typeface="Courier New" pitchFamily="49" charset="0"/>
              </a:rPr>
              <a:t>continue</a:t>
            </a:r>
            <a:r>
              <a:rPr lang="en-US" sz="1800" dirty="0">
                <a:latin typeface="Courier New" pitchFamily="49" charset="0"/>
                <a:cs typeface="Courier New" pitchFamily="49" charset="0"/>
              </a:rPr>
              <a:t> statement is exactly opposite of the </a:t>
            </a:r>
            <a:r>
              <a:rPr lang="en-US" sz="1800" b="1" i="1" dirty="0">
                <a:latin typeface="Courier New" pitchFamily="49" charset="0"/>
                <a:cs typeface="Courier New" pitchFamily="49" charset="0"/>
              </a:rPr>
              <a:t>break</a:t>
            </a:r>
            <a:r>
              <a:rPr lang="en-US" sz="1800" dirty="0">
                <a:latin typeface="Courier New" pitchFamily="49" charset="0"/>
                <a:cs typeface="Courier New" pitchFamily="49" charset="0"/>
              </a:rPr>
              <a:t> statement.  </a:t>
            </a:r>
          </a:p>
          <a:p>
            <a:pPr algn="just"/>
            <a:r>
              <a:rPr lang="en-US" sz="1800" dirty="0">
                <a:latin typeface="Courier New" pitchFamily="49" charset="0"/>
                <a:cs typeface="Courier New" pitchFamily="49" charset="0"/>
              </a:rPr>
              <a:t>When </a:t>
            </a:r>
            <a:r>
              <a:rPr lang="en-US" sz="1800" b="1" i="1" dirty="0">
                <a:latin typeface="Courier New" pitchFamily="49" charset="0"/>
                <a:cs typeface="Courier New" pitchFamily="49" charset="0"/>
              </a:rPr>
              <a:t>continue</a:t>
            </a:r>
            <a:r>
              <a:rPr lang="en-US" sz="1800" dirty="0">
                <a:latin typeface="Courier New" pitchFamily="49" charset="0"/>
                <a:cs typeface="Courier New" pitchFamily="49" charset="0"/>
              </a:rPr>
              <a:t> is encountered within the loop, the remaining statements within the body are skipped but the loop condition is checked to see if the loop should continue or exited. </a:t>
            </a:r>
          </a:p>
          <a:p>
            <a:pPr algn="just"/>
            <a:endParaRPr lang="en-US" sz="2000" dirty="0">
              <a:latin typeface="Courier New" pitchFamily="49" charset="0"/>
              <a:cs typeface="Courier New" pitchFamily="49" charset="0"/>
            </a:endParaRPr>
          </a:p>
          <a:p>
            <a:pPr marL="0" indent="0" algn="just">
              <a:buNone/>
            </a:pPr>
            <a:endParaRPr lang="en-US" sz="2000" dirty="0">
              <a:latin typeface="Courier New" pitchFamily="49" charset="0"/>
              <a:cs typeface="Courier New" pitchFamily="49" charset="0"/>
            </a:endParaRPr>
          </a:p>
        </p:txBody>
      </p:sp>
      <p:pic>
        <p:nvPicPr>
          <p:cNvPr id="4" name="Picture 3" descr="C:\Users\shri\Desktop\Capture1.PNG"/>
          <p:cNvPicPr/>
          <p:nvPr/>
        </p:nvPicPr>
        <p:blipFill>
          <a:blip r:embed="rId2"/>
          <a:srcRect/>
          <a:stretch>
            <a:fillRect/>
          </a:stretch>
        </p:blipFill>
        <p:spPr bwMode="auto">
          <a:xfrm>
            <a:off x="838200" y="3048000"/>
            <a:ext cx="3429000" cy="3426460"/>
          </a:xfrm>
          <a:prstGeom prst="rect">
            <a:avLst/>
          </a:prstGeom>
          <a:noFill/>
          <a:ln w="9525">
            <a:noFill/>
            <a:miter lim="800000"/>
            <a:headEnd/>
            <a:tailEnd/>
          </a:ln>
        </p:spPr>
      </p:pic>
      <p:sp>
        <p:nvSpPr>
          <p:cNvPr id="5" name="Right Brace 4"/>
          <p:cNvSpPr/>
          <p:nvPr/>
        </p:nvSpPr>
        <p:spPr>
          <a:xfrm>
            <a:off x="4343400" y="3429000"/>
            <a:ext cx="685800" cy="2743200"/>
          </a:xfrm>
          <a:prstGeom prst="rightBrace">
            <a:avLst>
              <a:gd name="adj1" fmla="val 8333"/>
              <a:gd name="adj2" fmla="val 49306"/>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029200" y="4615934"/>
            <a:ext cx="3609975" cy="369332"/>
          </a:xfrm>
          <a:prstGeom prst="rect">
            <a:avLst/>
          </a:prstGeom>
          <a:noFill/>
        </p:spPr>
        <p:txBody>
          <a:bodyPr wrap="square" rtlCol="0">
            <a:spAutoFit/>
          </a:bodyPr>
          <a:lstStyle/>
          <a:p>
            <a:r>
              <a:rPr lang="en-US" dirty="0">
                <a:latin typeface="Courier New" pitchFamily="49" charset="0"/>
                <a:cs typeface="Courier New" pitchFamily="49" charset="0"/>
              </a:rPr>
              <a:t>Flow chart of </a:t>
            </a:r>
            <a:r>
              <a:rPr lang="en-US" b="1" i="1" dirty="0">
                <a:latin typeface="Courier New" pitchFamily="49" charset="0"/>
                <a:cs typeface="Courier New" pitchFamily="49" charset="0"/>
              </a:rPr>
              <a:t>continue</a:t>
            </a:r>
          </a:p>
        </p:txBody>
      </p:sp>
    </p:spTree>
    <p:extLst>
      <p:ext uri="{BB962C8B-B14F-4D97-AF65-F5344CB8AC3E}">
        <p14:creationId xmlns:p14="http://schemas.microsoft.com/office/powerpoint/2010/main" val="118603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a:t>Working of </a:t>
            </a:r>
            <a:r>
              <a:rPr lang="en-US" sz="2800" b="1" i="1" dirty="0"/>
              <a:t>continue</a:t>
            </a:r>
            <a:r>
              <a:rPr lang="en-US" sz="2800" b="1" dirty="0"/>
              <a:t> in </a:t>
            </a:r>
            <a:r>
              <a:rPr lang="en-US" sz="2800" b="1" i="1" dirty="0"/>
              <a:t>while</a:t>
            </a:r>
            <a:r>
              <a:rPr lang="en-US" sz="2800" b="1" dirty="0"/>
              <a:t> and </a:t>
            </a:r>
            <a:r>
              <a:rPr lang="en-US" sz="2800" b="1" i="1" dirty="0"/>
              <a:t>for</a:t>
            </a:r>
            <a:r>
              <a:rPr lang="en-US" sz="2800" b="1" dirty="0"/>
              <a:t> loop</a:t>
            </a:r>
          </a:p>
        </p:txBody>
      </p:sp>
      <p:sp>
        <p:nvSpPr>
          <p:cNvPr id="3" name="Content Placeholder 2"/>
          <p:cNvSpPr>
            <a:spLocks noGrp="1"/>
          </p:cNvSpPr>
          <p:nvPr>
            <p:ph sz="quarter" idx="1"/>
          </p:nvPr>
        </p:nvSpPr>
        <p:spPr/>
        <p:txBody>
          <a:bodyPr/>
          <a:lstStyle/>
          <a:p>
            <a:r>
              <a:rPr lang="en-US" dirty="0"/>
              <a:t>   </a:t>
            </a:r>
          </a:p>
          <a:p>
            <a:endParaRPr lang="en-US" dirty="0"/>
          </a:p>
          <a:p>
            <a:endParaRPr lang="en-US" dirty="0"/>
          </a:p>
          <a:p>
            <a:endParaRPr lang="en-US" dirty="0"/>
          </a:p>
          <a:p>
            <a:pPr marL="0" indent="0">
              <a:buNone/>
            </a:pPr>
            <a:r>
              <a:rPr lang="en-US" dirty="0"/>
              <a:t>		</a:t>
            </a:r>
            <a:r>
              <a:rPr lang="en-US" sz="1600" b="1" dirty="0">
                <a:latin typeface="Courier New" pitchFamily="49" charset="0"/>
                <a:cs typeface="Courier New" pitchFamily="49" charset="0"/>
              </a:rPr>
              <a:t>Working of </a:t>
            </a:r>
            <a:r>
              <a:rPr lang="en-US" sz="1600" b="1" i="1" dirty="0">
                <a:latin typeface="Courier New" pitchFamily="49" charset="0"/>
                <a:cs typeface="Courier New" pitchFamily="49" charset="0"/>
              </a:rPr>
              <a:t>continue </a:t>
            </a:r>
            <a:r>
              <a:rPr lang="en-US" sz="1600" b="1" dirty="0">
                <a:latin typeface="Courier New" pitchFamily="49" charset="0"/>
                <a:cs typeface="Courier New" pitchFamily="49" charset="0"/>
              </a:rPr>
              <a:t>in while loop </a:t>
            </a: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lgn="just">
              <a:buNone/>
            </a:pPr>
            <a:endParaRPr lang="en-US" sz="1400" b="1" dirty="0">
              <a:latin typeface="Courier New" pitchFamily="49" charset="0"/>
              <a:cs typeface="Courier New" pitchFamily="49" charset="0"/>
            </a:endParaRPr>
          </a:p>
          <a:p>
            <a:pPr marL="0" indent="0" algn="just">
              <a:buNone/>
            </a:pPr>
            <a:r>
              <a:rPr lang="en-US" sz="1400" b="1" dirty="0">
                <a:latin typeface="Courier New" pitchFamily="49" charset="0"/>
                <a:cs typeface="Courier New" pitchFamily="49" charset="0"/>
              </a:rPr>
              <a:t>		Working of </a:t>
            </a:r>
            <a:r>
              <a:rPr lang="en-US" sz="1400" b="1" i="1" dirty="0">
                <a:latin typeface="Courier New" pitchFamily="49" charset="0"/>
                <a:cs typeface="Courier New" pitchFamily="49" charset="0"/>
              </a:rPr>
              <a:t>continue </a:t>
            </a:r>
            <a:r>
              <a:rPr lang="en-US" sz="1400" b="1" dirty="0">
                <a:latin typeface="Courier New" pitchFamily="49" charset="0"/>
                <a:cs typeface="Courier New" pitchFamily="49" charset="0"/>
              </a:rPr>
              <a:t>in for loop</a:t>
            </a:r>
          </a:p>
        </p:txBody>
      </p:sp>
      <p:graphicFrame>
        <p:nvGraphicFramePr>
          <p:cNvPr id="4" name="Table 3"/>
          <p:cNvGraphicFramePr>
            <a:graphicFrameLocks noGrp="1"/>
          </p:cNvGraphicFramePr>
          <p:nvPr>
            <p:extLst>
              <p:ext uri="{D42A27DB-BD31-4B8C-83A1-F6EECF244321}">
                <p14:modId xmlns:p14="http://schemas.microsoft.com/office/powerpoint/2010/main" val="2224926489"/>
              </p:ext>
            </p:extLst>
          </p:nvPr>
        </p:nvGraphicFramePr>
        <p:xfrm>
          <a:off x="876300" y="1238250"/>
          <a:ext cx="6858000" cy="1981200"/>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val="20000"/>
                    </a:ext>
                  </a:extLst>
                </a:gridCol>
              </a:tblGrid>
              <a:tr h="1981200">
                <a:tc>
                  <a:txBody>
                    <a:bodyPr/>
                    <a:lstStyle/>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while test-Boolean-expression:</a:t>
                      </a:r>
                      <a:endParaRPr lang="en-US" sz="1100" b="0" dirty="0">
                        <a:solidFill>
                          <a:schemeClr val="tx1"/>
                        </a:solidFill>
                        <a:effectLst/>
                        <a:latin typeface="Calibri"/>
                        <a:ea typeface="Times New Roman"/>
                        <a:cs typeface="Mangal"/>
                      </a:endParaRPr>
                    </a:p>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     body of while</a:t>
                      </a:r>
                      <a:endParaRPr lang="en-US" sz="1100" b="0" dirty="0">
                        <a:solidFill>
                          <a:schemeClr val="tx1"/>
                        </a:solidFill>
                        <a:effectLst/>
                        <a:latin typeface="Calibri"/>
                        <a:ea typeface="Times New Roman"/>
                        <a:cs typeface="Mangal"/>
                      </a:endParaRPr>
                    </a:p>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     if condition:</a:t>
                      </a:r>
                      <a:endParaRPr lang="en-US" sz="1100" b="0" dirty="0">
                        <a:solidFill>
                          <a:schemeClr val="tx1"/>
                        </a:solidFill>
                        <a:effectLst/>
                        <a:latin typeface="Calibri"/>
                        <a:ea typeface="Times New Roman"/>
                        <a:cs typeface="Mangal"/>
                      </a:endParaRPr>
                    </a:p>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         continue</a:t>
                      </a:r>
                      <a:endParaRPr lang="en-US" sz="1100" b="0" dirty="0">
                        <a:solidFill>
                          <a:schemeClr val="tx1"/>
                        </a:solidFill>
                        <a:effectLst/>
                        <a:latin typeface="Calibri"/>
                        <a:ea typeface="Times New Roman"/>
                        <a:cs typeface="Mangal"/>
                      </a:endParaRPr>
                    </a:p>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     body of while</a:t>
                      </a:r>
                    </a:p>
                    <a:p>
                      <a:pPr marL="114300" marR="0" indent="400050" algn="just">
                        <a:lnSpc>
                          <a:spcPct val="115000"/>
                        </a:lnSpc>
                        <a:spcBef>
                          <a:spcPts val="0"/>
                        </a:spcBef>
                        <a:spcAft>
                          <a:spcPts val="1000"/>
                        </a:spcAft>
                        <a:tabLst>
                          <a:tab pos="609600" algn="l"/>
                        </a:tabLst>
                      </a:pPr>
                      <a:r>
                        <a:rPr lang="en-US" sz="1200" b="0" dirty="0">
                          <a:solidFill>
                            <a:schemeClr val="tx1"/>
                          </a:solidFill>
                          <a:effectLst/>
                          <a:latin typeface="Courier New"/>
                          <a:ea typeface="Times New Roman"/>
                          <a:cs typeface="Mangal"/>
                        </a:rPr>
                        <a:t>Statement(s)</a:t>
                      </a:r>
                      <a:endParaRPr lang="en-US" sz="1100" b="0" dirty="0">
                        <a:solidFill>
                          <a:schemeClr val="tx1"/>
                        </a:solidFill>
                        <a:effectLst/>
                        <a:latin typeface="Calibri"/>
                        <a:ea typeface="Times New Roman"/>
                        <a:cs typeface="Mangal"/>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grpSp>
        <p:nvGrpSpPr>
          <p:cNvPr id="7" name="Group 6"/>
          <p:cNvGrpSpPr/>
          <p:nvPr/>
        </p:nvGrpSpPr>
        <p:grpSpPr>
          <a:xfrm>
            <a:off x="1009650" y="1371600"/>
            <a:ext cx="1123950" cy="990600"/>
            <a:chOff x="1009650" y="1371600"/>
            <a:chExt cx="1123950" cy="990600"/>
          </a:xfrm>
        </p:grpSpPr>
        <p:cxnSp>
          <p:nvCxnSpPr>
            <p:cNvPr id="13" name="Straight Connector 12"/>
            <p:cNvCxnSpPr/>
            <p:nvPr/>
          </p:nvCxnSpPr>
          <p:spPr>
            <a:xfrm flipH="1">
              <a:off x="1009650" y="2362200"/>
              <a:ext cx="1123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09650" y="1371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09650" y="13716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2" name="Table 21"/>
          <p:cNvGraphicFramePr>
            <a:graphicFrameLocks noGrp="1"/>
          </p:cNvGraphicFramePr>
          <p:nvPr>
            <p:extLst>
              <p:ext uri="{D42A27DB-BD31-4B8C-83A1-F6EECF244321}">
                <p14:modId xmlns:p14="http://schemas.microsoft.com/office/powerpoint/2010/main" val="1658358460"/>
              </p:ext>
            </p:extLst>
          </p:nvPr>
        </p:nvGraphicFramePr>
        <p:xfrm>
          <a:off x="762000" y="3843972"/>
          <a:ext cx="6705600" cy="1871028"/>
        </p:xfrm>
        <a:graphic>
          <a:graphicData uri="http://schemas.openxmlformats.org/drawingml/2006/table">
            <a:tbl>
              <a:tblPr firstRow="1" firstCol="1" bandRow="1">
                <a:tableStyleId>{5C22544A-7EE6-4342-B048-85BDC9FD1C3A}</a:tableStyleId>
              </a:tblPr>
              <a:tblGrid>
                <a:gridCol w="6705600">
                  <a:extLst>
                    <a:ext uri="{9D8B030D-6E8A-4147-A177-3AD203B41FA5}">
                      <a16:colId xmlns:a16="http://schemas.microsoft.com/office/drawing/2014/main" val="20000"/>
                    </a:ext>
                  </a:extLst>
                </a:gridCol>
              </a:tblGrid>
              <a:tr h="1871028">
                <a:tc>
                  <a:txBody>
                    <a:bodyPr/>
                    <a:lstStyle/>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for </a:t>
                      </a:r>
                      <a:r>
                        <a:rPr lang="en-US" sz="1200" b="0" dirty="0" err="1">
                          <a:solidFill>
                            <a:schemeClr val="tx1"/>
                          </a:solidFill>
                          <a:effectLst/>
                          <a:latin typeface="Courier New" pitchFamily="49" charset="0"/>
                          <a:cs typeface="Courier New" pitchFamily="49" charset="0"/>
                        </a:rPr>
                        <a:t>var</a:t>
                      </a:r>
                      <a:r>
                        <a:rPr lang="en-US" sz="1200" b="0" dirty="0">
                          <a:solidFill>
                            <a:schemeClr val="tx1"/>
                          </a:solidFill>
                          <a:effectLst/>
                          <a:latin typeface="Courier New" pitchFamily="49" charset="0"/>
                          <a:cs typeface="Courier New" pitchFamily="49" charset="0"/>
                        </a:rPr>
                        <a:t> in sequence:</a:t>
                      </a:r>
                    </a:p>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     body of for</a:t>
                      </a:r>
                    </a:p>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     if condition:</a:t>
                      </a:r>
                    </a:p>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         continue</a:t>
                      </a:r>
                    </a:p>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     body of for </a:t>
                      </a:r>
                    </a:p>
                    <a:p>
                      <a:pPr marL="0" marR="0" indent="228600" algn="just">
                        <a:lnSpc>
                          <a:spcPct val="150000"/>
                        </a:lnSpc>
                        <a:spcBef>
                          <a:spcPts val="0"/>
                        </a:spcBef>
                        <a:spcAft>
                          <a:spcPts val="0"/>
                        </a:spcAft>
                        <a:tabLst>
                          <a:tab pos="609600" algn="l"/>
                        </a:tabLst>
                      </a:pPr>
                      <a:r>
                        <a:rPr lang="en-US" sz="1200" b="0" dirty="0">
                          <a:solidFill>
                            <a:schemeClr val="tx1"/>
                          </a:solidFill>
                          <a:effectLst/>
                          <a:latin typeface="Courier New" pitchFamily="49" charset="0"/>
                          <a:cs typeface="Courier New" pitchFamily="49" charset="0"/>
                        </a:rPr>
                        <a:t>statement(s)  </a:t>
                      </a:r>
                      <a:endParaRPr lang="en-US" sz="1200" b="0" dirty="0">
                        <a:solidFill>
                          <a:schemeClr val="tx1"/>
                        </a:solidFill>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val="10000"/>
                  </a:ext>
                </a:extLst>
              </a:tr>
            </a:tbl>
          </a:graphicData>
        </a:graphic>
      </p:graphicFrame>
      <p:grpSp>
        <p:nvGrpSpPr>
          <p:cNvPr id="16" name="Group 15"/>
          <p:cNvGrpSpPr/>
          <p:nvPr/>
        </p:nvGrpSpPr>
        <p:grpSpPr>
          <a:xfrm>
            <a:off x="819150" y="4038600"/>
            <a:ext cx="952500" cy="815835"/>
            <a:chOff x="819150" y="4038600"/>
            <a:chExt cx="952500" cy="815835"/>
          </a:xfrm>
        </p:grpSpPr>
        <p:cxnSp>
          <p:nvCxnSpPr>
            <p:cNvPr id="24" name="AutoShape 34"/>
            <p:cNvCxnSpPr>
              <a:cxnSpLocks noChangeShapeType="1"/>
            </p:cNvCxnSpPr>
            <p:nvPr/>
          </p:nvCxnSpPr>
          <p:spPr bwMode="auto">
            <a:xfrm flipH="1">
              <a:off x="819150" y="4854435"/>
              <a:ext cx="9525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35"/>
            <p:cNvCxnSpPr>
              <a:cxnSpLocks noChangeShapeType="1"/>
            </p:cNvCxnSpPr>
            <p:nvPr/>
          </p:nvCxnSpPr>
          <p:spPr bwMode="auto">
            <a:xfrm>
              <a:off x="819150" y="4038600"/>
              <a:ext cx="0" cy="8158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6"/>
            <p:cNvCxnSpPr>
              <a:cxnSpLocks noChangeShapeType="1"/>
            </p:cNvCxnSpPr>
            <p:nvPr/>
          </p:nvCxnSpPr>
          <p:spPr bwMode="auto">
            <a:xfrm>
              <a:off x="819150" y="4038600"/>
              <a:ext cx="1905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99084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t>Conclusion</a:t>
            </a:r>
          </a:p>
        </p:txBody>
      </p:sp>
      <p:sp>
        <p:nvSpPr>
          <p:cNvPr id="3" name="Content Placeholder 2"/>
          <p:cNvSpPr>
            <a:spLocks noGrp="1"/>
          </p:cNvSpPr>
          <p:nvPr>
            <p:ph sz="quarter" idx="1"/>
          </p:nvPr>
        </p:nvSpPr>
        <p:spPr/>
        <p:txBody>
          <a:bodyPr>
            <a:normAutofit lnSpcReduction="10000"/>
          </a:bodyPr>
          <a:lstStyle/>
          <a:p>
            <a:pPr algn="just">
              <a:lnSpc>
                <a:spcPct val="150000"/>
              </a:lnSpc>
            </a:pPr>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loops</a:t>
            </a:r>
            <a:r>
              <a:rPr lang="en-US" sz="1800" dirty="0">
                <a:latin typeface="Courier New" pitchFamily="49" charset="0"/>
                <a:cs typeface="Courier New" pitchFamily="49" charset="0"/>
              </a:rPr>
              <a:t> are used to </a:t>
            </a:r>
            <a:r>
              <a:rPr lang="en-US" sz="1800" b="1" dirty="0">
                <a:latin typeface="Courier New" pitchFamily="49" charset="0"/>
                <a:cs typeface="Courier New" pitchFamily="49" charset="0"/>
              </a:rPr>
              <a:t>repeat the same code multiple</a:t>
            </a:r>
            <a:r>
              <a:rPr lang="en-US" sz="1800" dirty="0">
                <a:latin typeface="Courier New" pitchFamily="49" charset="0"/>
                <a:cs typeface="Courier New" pitchFamily="49" charset="0"/>
              </a:rPr>
              <a:t> times.  </a:t>
            </a:r>
          </a:p>
          <a:p>
            <a:pPr algn="just">
              <a:lnSpc>
                <a:spcPct val="150000"/>
              </a:lnSpc>
            </a:pPr>
            <a:r>
              <a:rPr lang="en-US" sz="1800" dirty="0">
                <a:latin typeface="Courier New" pitchFamily="49" charset="0"/>
                <a:cs typeface="Courier New" pitchFamily="49" charset="0"/>
              </a:rPr>
              <a:t>Various </a:t>
            </a:r>
            <a:r>
              <a:rPr lang="en-US" sz="1800" b="1" dirty="0">
                <a:latin typeface="Courier New" pitchFamily="49" charset="0"/>
                <a:cs typeface="Courier New" pitchFamily="49" charset="0"/>
              </a:rPr>
              <a:t>loops</a:t>
            </a:r>
            <a:r>
              <a:rPr lang="en-US" sz="1800" dirty="0">
                <a:latin typeface="Courier New" pitchFamily="49" charset="0"/>
                <a:cs typeface="Courier New" pitchFamily="49" charset="0"/>
              </a:rPr>
              <a:t> such as </a:t>
            </a:r>
            <a:r>
              <a:rPr lang="en-US" sz="1800" b="1" dirty="0">
                <a:latin typeface="Courier New" pitchFamily="49" charset="0"/>
                <a:cs typeface="Courier New" pitchFamily="49" charset="0"/>
              </a:rPr>
              <a:t>for</a:t>
            </a:r>
            <a:r>
              <a:rPr lang="en-US" sz="1800" dirty="0">
                <a:latin typeface="Courier New" pitchFamily="49" charset="0"/>
                <a:cs typeface="Courier New" pitchFamily="49" charset="0"/>
              </a:rPr>
              <a:t>, and </a:t>
            </a:r>
            <a:r>
              <a:rPr lang="en-US" sz="1800" b="1" dirty="0">
                <a:latin typeface="Courier New" pitchFamily="49" charset="0"/>
                <a:cs typeface="Courier New" pitchFamily="49" charset="0"/>
              </a:rPr>
              <a:t>while</a:t>
            </a:r>
            <a:r>
              <a:rPr lang="en-US" sz="1800" dirty="0">
                <a:latin typeface="Courier New" pitchFamily="49" charset="0"/>
                <a:cs typeface="Courier New" pitchFamily="49" charset="0"/>
              </a:rPr>
              <a:t> have been discussed. </a:t>
            </a:r>
          </a:p>
          <a:p>
            <a:pPr algn="just">
              <a:lnSpc>
                <a:spcPct val="150000"/>
              </a:lnSpc>
            </a:pPr>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while </a:t>
            </a:r>
            <a:r>
              <a:rPr lang="en-US" sz="1800" dirty="0">
                <a:latin typeface="Courier New" pitchFamily="49" charset="0"/>
                <a:cs typeface="Courier New" pitchFamily="49" charset="0"/>
              </a:rPr>
              <a:t>loop is a </a:t>
            </a:r>
            <a:r>
              <a:rPr lang="en-US" sz="1800" b="1" dirty="0">
                <a:latin typeface="Courier New" pitchFamily="49" charset="0"/>
                <a:cs typeface="Courier New" pitchFamily="49" charset="0"/>
              </a:rPr>
              <a:t>condition controlled </a:t>
            </a:r>
            <a:r>
              <a:rPr lang="en-US" sz="1800" dirty="0">
                <a:latin typeface="Courier New" pitchFamily="49" charset="0"/>
                <a:cs typeface="Courier New" pitchFamily="49" charset="0"/>
              </a:rPr>
              <a:t>loop where as </a:t>
            </a:r>
            <a:r>
              <a:rPr lang="en-US" sz="1800" b="1" dirty="0">
                <a:latin typeface="Courier New" pitchFamily="49" charset="0"/>
                <a:cs typeface="Courier New" pitchFamily="49" charset="0"/>
              </a:rPr>
              <a:t>for</a:t>
            </a:r>
            <a:r>
              <a:rPr lang="en-US" sz="1800" dirty="0">
                <a:latin typeface="Courier New" pitchFamily="49" charset="0"/>
                <a:cs typeface="Courier New" pitchFamily="49" charset="0"/>
              </a:rPr>
              <a:t> loop is a </a:t>
            </a:r>
            <a:r>
              <a:rPr lang="en-US" sz="1800" b="1" dirty="0">
                <a:latin typeface="Courier New" pitchFamily="49" charset="0"/>
                <a:cs typeface="Courier New" pitchFamily="49" charset="0"/>
              </a:rPr>
              <a:t>count controlled loop</a:t>
            </a:r>
            <a:r>
              <a:rPr lang="en-US" sz="1800" dirty="0">
                <a:latin typeface="Courier New" pitchFamily="49" charset="0"/>
                <a:cs typeface="Courier New" pitchFamily="49" charset="0"/>
              </a:rPr>
              <a:t>. </a:t>
            </a:r>
          </a:p>
          <a:p>
            <a:pPr algn="just">
              <a:lnSpc>
                <a:spcPct val="150000"/>
              </a:lnSpc>
            </a:pPr>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break</a:t>
            </a:r>
            <a:r>
              <a:rPr lang="en-US" sz="1800" dirty="0">
                <a:latin typeface="Courier New" pitchFamily="49" charset="0"/>
                <a:cs typeface="Courier New" pitchFamily="49" charset="0"/>
              </a:rPr>
              <a:t> statement is used to terminate from the loop. </a:t>
            </a:r>
          </a:p>
          <a:p>
            <a:pPr algn="just">
              <a:lnSpc>
                <a:spcPct val="150000"/>
              </a:lnSpc>
            </a:pPr>
            <a:r>
              <a:rPr lang="en-US" sz="1800" dirty="0">
                <a:latin typeface="Courier New" pitchFamily="49" charset="0"/>
                <a:cs typeface="Courier New" pitchFamily="49" charset="0"/>
              </a:rPr>
              <a:t>Where as </a:t>
            </a:r>
            <a:r>
              <a:rPr lang="en-US" sz="1800" b="1" i="1" dirty="0">
                <a:latin typeface="Courier New" pitchFamily="49" charset="0"/>
                <a:cs typeface="Courier New" pitchFamily="49" charset="0"/>
              </a:rPr>
              <a:t>continue</a:t>
            </a:r>
            <a:r>
              <a:rPr lang="en-US" sz="1800" dirty="0">
                <a:latin typeface="Courier New" pitchFamily="49" charset="0"/>
                <a:cs typeface="Courier New" pitchFamily="49" charset="0"/>
              </a:rPr>
              <a:t> statement is used to skip the current iteration and continues with the next iteration.   </a:t>
            </a:r>
          </a:p>
          <a:p>
            <a:pPr marL="0" indent="0" algn="just">
              <a:buNone/>
            </a:pPr>
            <a:endParaRPr lang="en-US" sz="2000" dirty="0">
              <a:latin typeface="Courier New" pitchFamily="49" charset="0"/>
              <a:cs typeface="Courier New" pitchFamily="49" charset="0"/>
            </a:endParaRPr>
          </a:p>
          <a:p>
            <a:pPr marL="0" indent="0">
              <a:buNone/>
            </a:pPr>
            <a:r>
              <a:rPr lang="en-US" dirty="0"/>
              <a:t> </a:t>
            </a:r>
          </a:p>
        </p:txBody>
      </p:sp>
    </p:spTree>
    <p:extLst>
      <p:ext uri="{BB962C8B-B14F-4D97-AF65-F5344CB8AC3E}">
        <p14:creationId xmlns:p14="http://schemas.microsoft.com/office/powerpoint/2010/main" val="411352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p>
        </p:txBody>
      </p:sp>
      <p:sp>
        <p:nvSpPr>
          <p:cNvPr id="3" name="Content Placeholder 2"/>
          <p:cNvSpPr>
            <a:spLocks noGrp="1"/>
          </p:cNvSpPr>
          <p:nvPr>
            <p:ph sz="quarter" idx="1"/>
          </p:nvPr>
        </p:nvSpPr>
        <p:spPr/>
        <p:txBody>
          <a:bodyPr>
            <a:normAutofit/>
          </a:bodyPr>
          <a:lstStyle/>
          <a:p>
            <a:pPr marL="0" indent="0">
              <a:buNone/>
            </a:pPr>
            <a:r>
              <a:rPr lang="en-US" sz="2000" dirty="0">
                <a:latin typeface="Courier New" pitchFamily="49" charset="0"/>
                <a:cs typeface="Courier New" pitchFamily="49" charset="0"/>
              </a:rPr>
              <a:t>Python Supports two types of loop controlled statements. </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a) while Loop (Condition Controlled Loop)</a:t>
            </a:r>
          </a:p>
          <a:p>
            <a:pPr marL="0" indent="0">
              <a:buNone/>
            </a:pPr>
            <a:r>
              <a:rPr lang="en-US" sz="2000" dirty="0">
                <a:latin typeface="Courier New" pitchFamily="49" charset="0"/>
                <a:cs typeface="Courier New" pitchFamily="49" charset="0"/>
              </a:rPr>
              <a:t>b) For Loop  (Count Controlled Loop) </a:t>
            </a:r>
          </a:p>
          <a:p>
            <a:pPr marL="0" indent="0">
              <a:buNone/>
            </a:pPr>
            <a:endParaRPr lang="en-US" sz="2000" dirty="0">
              <a:latin typeface="Courier New" pitchFamily="49" charset="0"/>
              <a:cs typeface="Courier New" pitchFamily="49" charset="0"/>
            </a:endParaRPr>
          </a:p>
          <a:p>
            <a:pPr marL="0" indent="0" algn="just">
              <a:buNone/>
            </a:pPr>
            <a:r>
              <a:rPr lang="en-US" sz="2000" b="1" dirty="0">
                <a:latin typeface="Courier New" pitchFamily="49" charset="0"/>
                <a:cs typeface="Courier New" pitchFamily="49" charset="0"/>
              </a:rPr>
              <a:t>The while loop is condition controlled </a:t>
            </a:r>
            <a:r>
              <a:rPr lang="en-US" sz="2000" dirty="0">
                <a:latin typeface="Courier New" pitchFamily="49" charset="0"/>
                <a:cs typeface="Courier New" pitchFamily="49" charset="0"/>
              </a:rPr>
              <a:t>loop an it is controlled by true or false conditions.   </a:t>
            </a:r>
          </a:p>
          <a:p>
            <a:pPr marL="0" indent="0" algn="just">
              <a:buNone/>
            </a:pP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Whereas  the </a:t>
            </a:r>
            <a:r>
              <a:rPr lang="en-US" sz="2000" b="1" dirty="0">
                <a:latin typeface="Courier New" pitchFamily="49" charset="0"/>
                <a:cs typeface="Courier New" pitchFamily="49" charset="0"/>
              </a:rPr>
              <a:t>for</a:t>
            </a:r>
            <a:r>
              <a:rPr lang="en-US" sz="2000" dirty="0">
                <a:latin typeface="Courier New" pitchFamily="49" charset="0"/>
                <a:cs typeface="Courier New" pitchFamily="49" charset="0"/>
              </a:rPr>
              <a:t> loop is a </a:t>
            </a:r>
            <a:r>
              <a:rPr lang="en-US" sz="2000" b="1" dirty="0">
                <a:latin typeface="Courier New" pitchFamily="49" charset="0"/>
                <a:cs typeface="Courier New" pitchFamily="49" charset="0"/>
              </a:rPr>
              <a:t>count controlled</a:t>
            </a:r>
            <a:r>
              <a:rPr lang="en-US" sz="2000" dirty="0">
                <a:latin typeface="Courier New" pitchFamily="49" charset="0"/>
                <a:cs typeface="Courier New" pitchFamily="49" charset="0"/>
              </a:rPr>
              <a:t> loop which repeats for specified number of times.</a:t>
            </a:r>
          </a:p>
          <a:p>
            <a:pPr marL="0" indent="0" algn="just">
              <a:buNone/>
            </a:pPr>
            <a:endParaRPr lang="en-US" dirty="0">
              <a:latin typeface="Courier New" pitchFamily="49" charset="0"/>
              <a:cs typeface="Courier New" pitchFamily="49" charset="0"/>
            </a:endParaRPr>
          </a:p>
          <a:p>
            <a:pPr marL="0" indent="0" algn="just">
              <a:buNone/>
            </a:pPr>
            <a:endParaRPr lang="en-US" dirty="0"/>
          </a:p>
          <a:p>
            <a:pPr marL="0" indent="0" algn="just">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5566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While Loop</a:t>
            </a:r>
          </a:p>
        </p:txBody>
      </p:sp>
      <p:sp>
        <p:nvSpPr>
          <p:cNvPr id="3" name="Content Placeholder 2"/>
          <p:cNvSpPr>
            <a:spLocks noGrp="1"/>
          </p:cNvSpPr>
          <p:nvPr>
            <p:ph sz="quarter" idx="1"/>
          </p:nvPr>
        </p:nvSpPr>
        <p:spPr/>
        <p:txBody>
          <a:bodyPr>
            <a:noAutofit/>
          </a:bodyPr>
          <a:lstStyle/>
          <a:p>
            <a:pPr algn="just">
              <a:lnSpc>
                <a:spcPct val="170000"/>
              </a:lnSpc>
            </a:pPr>
            <a:r>
              <a:rPr lang="en-US" sz="1500" dirty="0">
                <a:latin typeface="Courier New" pitchFamily="49" charset="0"/>
                <a:cs typeface="Courier New" pitchFamily="49" charset="0"/>
              </a:rPr>
              <a:t>The </a:t>
            </a:r>
            <a:r>
              <a:rPr lang="en-US" sz="1500" b="1" dirty="0">
                <a:latin typeface="Courier New" pitchFamily="49" charset="0"/>
                <a:cs typeface="Courier New" pitchFamily="49" charset="0"/>
              </a:rPr>
              <a:t>while</a:t>
            </a:r>
            <a:r>
              <a:rPr lang="en-US" sz="1500" dirty="0">
                <a:latin typeface="Courier New" pitchFamily="49" charset="0"/>
                <a:cs typeface="Courier New" pitchFamily="49" charset="0"/>
              </a:rPr>
              <a:t> loop  is frequently used in programming for repeated execution of statement/s in a loop.   </a:t>
            </a:r>
          </a:p>
          <a:p>
            <a:pPr algn="just">
              <a:lnSpc>
                <a:spcPct val="170000"/>
              </a:lnSpc>
            </a:pPr>
            <a:r>
              <a:rPr lang="en-US" sz="1500" dirty="0">
                <a:latin typeface="Courier New" pitchFamily="49" charset="0"/>
                <a:cs typeface="Courier New" pitchFamily="49" charset="0"/>
              </a:rPr>
              <a:t>It executes sequence of statements repeatedly as long as condition remains true.    </a:t>
            </a:r>
          </a:p>
          <a:p>
            <a:pPr algn="just">
              <a:lnSpc>
                <a:spcPct val="170000"/>
              </a:lnSpc>
            </a:pPr>
            <a:r>
              <a:rPr lang="en-US" sz="1500" dirty="0">
                <a:latin typeface="Courier New" pitchFamily="49" charset="0"/>
                <a:cs typeface="Courier New" pitchFamily="49" charset="0"/>
              </a:rPr>
              <a:t>Syntax of </a:t>
            </a:r>
            <a:r>
              <a:rPr lang="en-US" sz="1500" b="1" dirty="0">
                <a:latin typeface="Courier New" pitchFamily="49" charset="0"/>
                <a:cs typeface="Courier New" pitchFamily="49" charset="0"/>
              </a:rPr>
              <a:t>while</a:t>
            </a:r>
            <a:r>
              <a:rPr lang="en-US" sz="1500" dirty="0">
                <a:latin typeface="Courier New" pitchFamily="49" charset="0"/>
                <a:cs typeface="Courier New" pitchFamily="49" charset="0"/>
              </a:rPr>
              <a:t> loop is as   </a:t>
            </a:r>
          </a:p>
          <a:p>
            <a:pPr algn="just">
              <a:lnSpc>
                <a:spcPct val="170000"/>
              </a:lnSpc>
            </a:pPr>
            <a:endParaRPr lang="en-US" sz="1500" dirty="0">
              <a:latin typeface="Courier New" pitchFamily="49" charset="0"/>
              <a:cs typeface="Courier New" pitchFamily="49" charset="0"/>
            </a:endParaRPr>
          </a:p>
          <a:p>
            <a:pPr algn="just">
              <a:lnSpc>
                <a:spcPct val="170000"/>
              </a:lnSpc>
            </a:pPr>
            <a:r>
              <a:rPr lang="en-US" sz="1500" dirty="0">
                <a:latin typeface="Courier New" pitchFamily="49" charset="0"/>
                <a:cs typeface="Courier New" pitchFamily="49" charset="0"/>
              </a:rPr>
              <a:t>The reserved keyword </a:t>
            </a:r>
            <a:r>
              <a:rPr lang="en-US" sz="1500" b="1" i="1" dirty="0">
                <a:latin typeface="Courier New" pitchFamily="49" charset="0"/>
                <a:cs typeface="Courier New" pitchFamily="49" charset="0"/>
              </a:rPr>
              <a:t>while </a:t>
            </a:r>
            <a:r>
              <a:rPr lang="en-US" sz="1500" dirty="0">
                <a:latin typeface="Courier New" pitchFamily="49" charset="0"/>
                <a:cs typeface="Courier New" pitchFamily="49" charset="0"/>
              </a:rPr>
              <a:t>begins with the </a:t>
            </a:r>
            <a:r>
              <a:rPr lang="en-US" sz="1500" b="1" i="1" dirty="0">
                <a:latin typeface="Courier New" pitchFamily="49" charset="0"/>
                <a:cs typeface="Courier New" pitchFamily="49" charset="0"/>
              </a:rPr>
              <a:t>while </a:t>
            </a:r>
            <a:r>
              <a:rPr lang="en-US" sz="1500" dirty="0">
                <a:latin typeface="Courier New" pitchFamily="49" charset="0"/>
                <a:cs typeface="Courier New" pitchFamily="49" charset="0"/>
              </a:rPr>
              <a:t>statement.  </a:t>
            </a:r>
          </a:p>
          <a:p>
            <a:pPr algn="just">
              <a:lnSpc>
                <a:spcPct val="170000"/>
              </a:lnSpc>
            </a:pPr>
            <a:r>
              <a:rPr lang="en-US" sz="1500" dirty="0">
                <a:latin typeface="Courier New" pitchFamily="49" charset="0"/>
                <a:cs typeface="Courier New" pitchFamily="49" charset="0"/>
              </a:rPr>
              <a:t>The test-condition is a Boolean expression.  </a:t>
            </a:r>
          </a:p>
          <a:p>
            <a:pPr algn="just">
              <a:lnSpc>
                <a:spcPct val="170000"/>
              </a:lnSpc>
            </a:pPr>
            <a:r>
              <a:rPr lang="en-US" sz="1500" dirty="0">
                <a:latin typeface="Courier New" pitchFamily="49" charset="0"/>
                <a:cs typeface="Courier New" pitchFamily="49" charset="0"/>
              </a:rPr>
              <a:t> The colon (:)</a:t>
            </a:r>
            <a:r>
              <a:rPr lang="en-US" sz="1500" b="1" dirty="0">
                <a:latin typeface="Courier New" pitchFamily="49" charset="0"/>
                <a:cs typeface="Courier New" pitchFamily="49" charset="0"/>
              </a:rPr>
              <a:t> </a:t>
            </a:r>
            <a:r>
              <a:rPr lang="en-US" sz="1500" dirty="0">
                <a:latin typeface="Courier New" pitchFamily="49" charset="0"/>
                <a:cs typeface="Courier New" pitchFamily="49" charset="0"/>
              </a:rPr>
              <a:t>must follow the test-condition i.e. the </a:t>
            </a:r>
            <a:r>
              <a:rPr lang="en-US" sz="1500" b="1" i="1" dirty="0">
                <a:latin typeface="Courier New" pitchFamily="49" charset="0"/>
                <a:cs typeface="Courier New" pitchFamily="49" charset="0"/>
              </a:rPr>
              <a:t>while</a:t>
            </a:r>
            <a:r>
              <a:rPr lang="en-US" sz="1500" dirty="0">
                <a:latin typeface="Courier New" pitchFamily="49" charset="0"/>
                <a:cs typeface="Courier New" pitchFamily="49" charset="0"/>
              </a:rPr>
              <a:t> statement is terminated with colon(:) </a:t>
            </a:r>
          </a:p>
          <a:p>
            <a:pPr algn="just">
              <a:lnSpc>
                <a:spcPct val="170000"/>
              </a:lnSpc>
            </a:pPr>
            <a:r>
              <a:rPr lang="en-US" sz="1400" dirty="0">
                <a:latin typeface="Courier New" pitchFamily="49" charset="0"/>
                <a:cs typeface="Courier New" pitchFamily="49" charset="0"/>
              </a:rPr>
              <a:t>The statement(s) within while loop will be executed till the condition is true  </a:t>
            </a:r>
          </a:p>
          <a:p>
            <a:pPr marL="0" indent="0" algn="just">
              <a:lnSpc>
                <a:spcPct val="170000"/>
              </a:lnSpc>
              <a:buNone/>
            </a:pPr>
            <a:endParaRPr lang="en-US" sz="1500" dirty="0">
              <a:latin typeface="Courier New" pitchFamily="49" charset="0"/>
              <a:cs typeface="Courier New" pitchFamily="49" charset="0"/>
            </a:endParaRPr>
          </a:p>
          <a:p>
            <a:pPr marL="0" indent="0">
              <a:buNone/>
            </a:pPr>
            <a:endParaRPr lang="en-US" sz="1500" dirty="0">
              <a:latin typeface="Courier New" pitchFamily="49" charset="0"/>
              <a:cs typeface="Courier New" pitchFamily="49" charset="0"/>
            </a:endParaRPr>
          </a:p>
          <a:p>
            <a:pPr marL="0" indent="0">
              <a:buNone/>
            </a:pPr>
            <a:r>
              <a:rPr lang="en-US" sz="1500" dirty="0">
                <a:latin typeface="Courier New" pitchFamily="49" charset="0"/>
                <a:cs typeface="Courier New" pitchFamily="49"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3395558362"/>
              </p:ext>
            </p:extLst>
          </p:nvPr>
        </p:nvGraphicFramePr>
        <p:xfrm>
          <a:off x="5257800" y="2590800"/>
          <a:ext cx="3124200" cy="1219200"/>
        </p:xfrm>
        <a:graphic>
          <a:graphicData uri="http://schemas.openxmlformats.org/drawingml/2006/table">
            <a:tbl>
              <a:tblPr firstRow="1" firstCol="1" bandRow="1">
                <a:tableStyleId>{5C22544A-7EE6-4342-B048-85BDC9FD1C3A}</a:tableStyleId>
              </a:tblPr>
              <a:tblGrid>
                <a:gridCol w="3124200">
                  <a:extLst>
                    <a:ext uri="{9D8B030D-6E8A-4147-A177-3AD203B41FA5}">
                      <a16:colId xmlns:a16="http://schemas.microsoft.com/office/drawing/2014/main" val="20000"/>
                    </a:ext>
                  </a:extLst>
                </a:gridCol>
              </a:tblGrid>
              <a:tr h="1219200">
                <a:tc>
                  <a:txBody>
                    <a:bodyPr/>
                    <a:lstStyle/>
                    <a:p>
                      <a:pPr marL="0" marR="0">
                        <a:lnSpc>
                          <a:spcPct val="150000"/>
                        </a:lnSpc>
                        <a:spcBef>
                          <a:spcPts val="0"/>
                        </a:spcBef>
                        <a:spcAft>
                          <a:spcPts val="0"/>
                        </a:spcAft>
                        <a:tabLst>
                          <a:tab pos="609600" algn="l"/>
                          <a:tab pos="1800225" algn="l"/>
                        </a:tabLst>
                      </a:pPr>
                      <a:r>
                        <a:rPr lang="en-US" sz="1600" b="0" dirty="0">
                          <a:solidFill>
                            <a:schemeClr val="tx1"/>
                          </a:solidFill>
                          <a:effectLst/>
                          <a:latin typeface="Courier New" pitchFamily="49" charset="0"/>
                          <a:cs typeface="Courier New" pitchFamily="49" charset="0"/>
                        </a:rPr>
                        <a:t>while test-condition:	</a:t>
                      </a:r>
                    </a:p>
                    <a:p>
                      <a:pPr marL="0" marR="0">
                        <a:lnSpc>
                          <a:spcPct val="150000"/>
                        </a:lnSpc>
                        <a:spcBef>
                          <a:spcPts val="0"/>
                        </a:spcBef>
                        <a:spcAft>
                          <a:spcPts val="0"/>
                        </a:spcAft>
                        <a:tabLst>
                          <a:tab pos="609600" algn="l"/>
                        </a:tabLst>
                      </a:pPr>
                      <a:r>
                        <a:rPr lang="en-US" sz="1600" b="0" dirty="0">
                          <a:solidFill>
                            <a:schemeClr val="tx1"/>
                          </a:solidFill>
                          <a:effectLst/>
                          <a:latin typeface="Courier New" pitchFamily="49" charset="0"/>
                          <a:cs typeface="Courier New" pitchFamily="49" charset="0"/>
                        </a:rPr>
                        <a:t>	#Loop Body</a:t>
                      </a:r>
                    </a:p>
                    <a:p>
                      <a:pPr marL="0" marR="0">
                        <a:lnSpc>
                          <a:spcPct val="150000"/>
                        </a:lnSpc>
                        <a:spcBef>
                          <a:spcPts val="0"/>
                        </a:spcBef>
                        <a:spcAft>
                          <a:spcPts val="0"/>
                        </a:spcAft>
                        <a:tabLst>
                          <a:tab pos="609600" algn="l"/>
                          <a:tab pos="2362200" algn="l"/>
                        </a:tabLst>
                      </a:pPr>
                      <a:r>
                        <a:rPr lang="en-US" sz="1600" b="0" dirty="0">
                          <a:solidFill>
                            <a:schemeClr val="tx1"/>
                          </a:solidFill>
                          <a:effectLst/>
                          <a:latin typeface="Courier New" pitchFamily="49" charset="0"/>
                          <a:cs typeface="Courier New" pitchFamily="49" charset="0"/>
                        </a:rPr>
                        <a:t>	statement(s)</a:t>
                      </a:r>
                      <a:r>
                        <a:rPr lang="en-US" sz="1200" dirty="0">
                          <a:effectLst/>
                        </a:rPr>
                        <a:t>	  </a:t>
                      </a:r>
                      <a:endParaRPr lang="en-US" sz="1100" dirty="0">
                        <a:effectLst/>
                        <a:latin typeface="Calibri"/>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bl>
          </a:graphicData>
        </a:graphic>
      </p:graphicFrame>
      <p:cxnSp>
        <p:nvCxnSpPr>
          <p:cNvPr id="6" name="Straight Arrow Connector 5"/>
          <p:cNvCxnSpPr/>
          <p:nvPr/>
        </p:nvCxnSpPr>
        <p:spPr>
          <a:xfrm>
            <a:off x="3962400" y="3200400"/>
            <a:ext cx="1143000" cy="0"/>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8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 chart of While Loop</a:t>
            </a:r>
          </a:p>
        </p:txBody>
      </p:sp>
      <p:sp>
        <p:nvSpPr>
          <p:cNvPr id="3" name="Content Placeholder 2"/>
          <p:cNvSpPr>
            <a:spLocks noGrp="1"/>
          </p:cNvSpPr>
          <p:nvPr>
            <p:ph sz="quarter" idx="1"/>
          </p:nvPr>
        </p:nvSpPr>
        <p:spPr/>
        <p:txBody>
          <a:bodyPr/>
          <a:lstStyle/>
          <a:p>
            <a:r>
              <a:rPr lang="en-US"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3" y="1447800"/>
            <a:ext cx="570547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35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rPr>
              <a:t>Program on While Loop</a:t>
            </a:r>
          </a:p>
        </p:txBody>
      </p:sp>
      <p:sp>
        <p:nvSpPr>
          <p:cNvPr id="3" name="Content Placeholder 2"/>
          <p:cNvSpPr>
            <a:spLocks noGrp="1"/>
          </p:cNvSpPr>
          <p:nvPr>
            <p:ph sz="quarter" idx="1"/>
          </p:nvPr>
        </p:nvSpPr>
        <p:spPr/>
        <p:txBody>
          <a:bodyPr/>
          <a:lstStyle/>
          <a:p>
            <a:pPr marL="0" indent="0">
              <a:buNone/>
            </a:pPr>
            <a:r>
              <a:rPr lang="en-US" sz="2000" b="1" dirty="0">
                <a:latin typeface="Courier New" pitchFamily="49" charset="0"/>
                <a:cs typeface="Courier New" pitchFamily="49" charset="0"/>
              </a:rPr>
              <a:t>Program to print the numbers from one to five using </a:t>
            </a:r>
            <a:r>
              <a:rPr lang="en-US" sz="2000" i="1" dirty="0">
                <a:latin typeface="Courier New" pitchFamily="49" charset="0"/>
                <a:cs typeface="Courier New" pitchFamily="49" charset="0"/>
              </a:rPr>
              <a:t>while</a:t>
            </a:r>
            <a:r>
              <a:rPr lang="en-US" sz="2000" b="1" dirty="0">
                <a:latin typeface="Courier New" pitchFamily="49" charset="0"/>
                <a:cs typeface="Courier New" pitchFamily="49" charset="0"/>
              </a:rPr>
              <a:t> loop</a:t>
            </a:r>
          </a:p>
          <a:p>
            <a:pPr marL="0" indent="0">
              <a:buNone/>
            </a:pPr>
            <a:endParaRPr lang="en-US" b="1"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89861671"/>
              </p:ext>
            </p:extLst>
          </p:nvPr>
        </p:nvGraphicFramePr>
        <p:xfrm>
          <a:off x="1447800" y="2209800"/>
          <a:ext cx="6781800" cy="2944368"/>
        </p:xfrm>
        <a:graphic>
          <a:graphicData uri="http://schemas.openxmlformats.org/drawingml/2006/table">
            <a:tbl>
              <a:tblPr firstRow="1" bandRow="1">
                <a:tableStyleId>{5C22544A-7EE6-4342-B048-85BDC9FD1C3A}</a:tableStyleId>
              </a:tblPr>
              <a:tblGrid>
                <a:gridCol w="6781800">
                  <a:extLst>
                    <a:ext uri="{9D8B030D-6E8A-4147-A177-3AD203B41FA5}">
                      <a16:colId xmlns:a16="http://schemas.microsoft.com/office/drawing/2014/main" val="20000"/>
                    </a:ext>
                  </a:extLst>
                </a:gridCol>
              </a:tblGrid>
              <a:tr h="2438400">
                <a:tc>
                  <a:txBody>
                    <a:bodyPr/>
                    <a:lstStyle/>
                    <a:p>
                      <a:pPr marL="0" marR="0" algn="just">
                        <a:lnSpc>
                          <a:spcPct val="115000"/>
                        </a:lnSpc>
                        <a:spcBef>
                          <a:spcPts val="0"/>
                        </a:spcBef>
                        <a:spcAft>
                          <a:spcPts val="0"/>
                        </a:spcAft>
                      </a:pPr>
                      <a:r>
                        <a:rPr lang="en-US" sz="1400" b="0" dirty="0">
                          <a:solidFill>
                            <a:schemeClr val="tx1"/>
                          </a:solidFill>
                          <a:effectLst/>
                          <a:latin typeface="Courier New"/>
                          <a:ea typeface="Times New Roman"/>
                          <a:cs typeface="Mangal"/>
                        </a:rPr>
                        <a:t>count=0                        #initialize the counter     </a:t>
                      </a:r>
                      <a:endParaRPr lang="en-US" sz="1400" b="0" dirty="0">
                        <a:solidFill>
                          <a:schemeClr val="tx1"/>
                        </a:solidFill>
                        <a:effectLst/>
                        <a:latin typeface="Calibri"/>
                        <a:ea typeface="Times New Roman"/>
                        <a:cs typeface="Mangal"/>
                      </a:endParaRPr>
                    </a:p>
                    <a:p>
                      <a:pPr marL="0" marR="0" algn="just">
                        <a:lnSpc>
                          <a:spcPct val="115000"/>
                        </a:lnSpc>
                        <a:spcBef>
                          <a:spcPts val="0"/>
                        </a:spcBef>
                        <a:spcAft>
                          <a:spcPts val="0"/>
                        </a:spcAft>
                      </a:pPr>
                      <a:r>
                        <a:rPr lang="en-US" sz="1400" b="0" dirty="0">
                          <a:solidFill>
                            <a:schemeClr val="tx1"/>
                          </a:solidFill>
                          <a:effectLst/>
                          <a:latin typeface="Courier New"/>
                          <a:ea typeface="Times New Roman"/>
                          <a:cs typeface="Mangal"/>
                        </a:rPr>
                        <a:t>while count&lt;=5:                # Test condition </a:t>
                      </a:r>
                      <a:endParaRPr lang="en-US" sz="1400" b="0" dirty="0">
                        <a:solidFill>
                          <a:schemeClr val="tx1"/>
                        </a:solidFill>
                        <a:effectLst/>
                        <a:latin typeface="Calibri"/>
                        <a:ea typeface="Times New Roman"/>
                        <a:cs typeface="Mangal"/>
                      </a:endParaRPr>
                    </a:p>
                    <a:p>
                      <a:pPr marL="0" marR="0" algn="just">
                        <a:lnSpc>
                          <a:spcPct val="115000"/>
                        </a:lnSpc>
                        <a:spcBef>
                          <a:spcPts val="0"/>
                        </a:spcBef>
                        <a:spcAft>
                          <a:spcPts val="0"/>
                        </a:spcAft>
                      </a:pPr>
                      <a:r>
                        <a:rPr lang="en-US" sz="1400" b="0" dirty="0">
                          <a:solidFill>
                            <a:schemeClr val="tx1"/>
                          </a:solidFill>
                          <a:effectLst/>
                          <a:latin typeface="Courier New"/>
                          <a:ea typeface="Times New Roman"/>
                          <a:cs typeface="Mangal"/>
                        </a:rPr>
                        <a:t>    print("Count = ",count)    # print the value of count         </a:t>
                      </a:r>
                      <a:endParaRPr lang="en-US" sz="1400" b="0" dirty="0">
                        <a:solidFill>
                          <a:schemeClr val="tx1"/>
                        </a:solidFill>
                        <a:effectLst/>
                        <a:latin typeface="Calibri"/>
                        <a:ea typeface="Times New Roman"/>
                        <a:cs typeface="Mangal"/>
                      </a:endParaRPr>
                    </a:p>
                    <a:p>
                      <a:pPr marL="0" marR="0" algn="just">
                        <a:lnSpc>
                          <a:spcPct val="115000"/>
                        </a:lnSpc>
                        <a:spcBef>
                          <a:spcPts val="0"/>
                        </a:spcBef>
                        <a:spcAft>
                          <a:spcPts val="0"/>
                        </a:spcAft>
                      </a:pPr>
                      <a:r>
                        <a:rPr lang="en-US" sz="1400" b="0" dirty="0">
                          <a:solidFill>
                            <a:schemeClr val="tx1"/>
                          </a:solidFill>
                          <a:effectLst/>
                          <a:latin typeface="Courier New"/>
                          <a:ea typeface="Times New Roman"/>
                          <a:cs typeface="Mangal"/>
                        </a:rPr>
                        <a:t>    count=count+1              # Increment the value of count by 1</a:t>
                      </a:r>
                      <a:endParaRPr lang="en-US" sz="1400" b="0" dirty="0">
                        <a:solidFill>
                          <a:schemeClr val="tx1"/>
                        </a:solidFill>
                        <a:effectLst/>
                        <a:latin typeface="Calibri"/>
                        <a:ea typeface="Times New Roman"/>
                        <a:cs typeface="Mangal"/>
                      </a:endParaRPr>
                    </a:p>
                    <a:p>
                      <a:pPr marL="0" marR="0" algn="just">
                        <a:lnSpc>
                          <a:spcPct val="115000"/>
                        </a:lnSpc>
                        <a:spcBef>
                          <a:spcPts val="0"/>
                        </a:spcBef>
                        <a:spcAft>
                          <a:spcPts val="0"/>
                        </a:spcAft>
                      </a:pPr>
                      <a:r>
                        <a:rPr lang="en-US" sz="1400" b="0" u="sng" dirty="0">
                          <a:solidFill>
                            <a:schemeClr val="tx1"/>
                          </a:solidFill>
                          <a:effectLst/>
                          <a:latin typeface="Courier New"/>
                          <a:ea typeface="Times New Roman"/>
                          <a:cs typeface="Mangal"/>
                        </a:rPr>
                        <a:t>Output:</a:t>
                      </a:r>
                      <a:endParaRPr lang="en-US" sz="1400" b="0" dirty="0">
                        <a:solidFill>
                          <a:schemeClr val="tx1"/>
                        </a:solidFill>
                        <a:effectLst/>
                        <a:latin typeface="Calibri"/>
                        <a:ea typeface="Times New Roman"/>
                        <a:cs typeface="Mangal"/>
                      </a:endParaRPr>
                    </a:p>
                    <a:p>
                      <a:pPr marL="0" marR="0" algn="just">
                        <a:lnSpc>
                          <a:spcPct val="115000"/>
                        </a:lnSpc>
                        <a:spcBef>
                          <a:spcPts val="0"/>
                        </a:spcBef>
                        <a:spcAft>
                          <a:spcPts val="0"/>
                        </a:spcAft>
                      </a:pPr>
                      <a:r>
                        <a:rPr lang="en-US" sz="1400" b="0" dirty="0">
                          <a:solidFill>
                            <a:schemeClr val="tx1"/>
                          </a:solidFill>
                          <a:effectLst/>
                          <a:latin typeface="Courier New"/>
                          <a:ea typeface="Times New Roman"/>
                          <a:cs typeface="Mangal"/>
                        </a:rPr>
                        <a:t>Count =  0</a:t>
                      </a:r>
                      <a:endParaRPr lang="en-US" sz="1400" b="0" dirty="0">
                        <a:solidFill>
                          <a:schemeClr val="tx1"/>
                        </a:solidFill>
                        <a:effectLst/>
                        <a:latin typeface="Calibri"/>
                        <a:ea typeface="Times New Roman"/>
                        <a:cs typeface="Mangal"/>
                      </a:endParaRPr>
                    </a:p>
                    <a:p>
                      <a:pPr marL="0" marR="0" algn="just">
                        <a:lnSpc>
                          <a:spcPct val="115000"/>
                        </a:lnSpc>
                        <a:spcBef>
                          <a:spcPts val="0"/>
                        </a:spcBef>
                        <a:spcAft>
                          <a:spcPts val="0"/>
                        </a:spcAft>
                      </a:pPr>
                      <a:r>
                        <a:rPr lang="en-US" sz="1400" b="0" dirty="0">
                          <a:solidFill>
                            <a:schemeClr val="tx1"/>
                          </a:solidFill>
                          <a:effectLst/>
                          <a:latin typeface="Courier New"/>
                          <a:ea typeface="Times New Roman"/>
                          <a:cs typeface="Mangal"/>
                        </a:rPr>
                        <a:t>Count =  1</a:t>
                      </a:r>
                      <a:endParaRPr lang="en-US" sz="1400" b="0" dirty="0">
                        <a:solidFill>
                          <a:schemeClr val="tx1"/>
                        </a:solidFill>
                        <a:effectLst/>
                        <a:latin typeface="Calibri"/>
                        <a:ea typeface="Times New Roman"/>
                        <a:cs typeface="Mangal"/>
                      </a:endParaRPr>
                    </a:p>
                    <a:p>
                      <a:pPr marL="0" marR="0" algn="just">
                        <a:lnSpc>
                          <a:spcPct val="115000"/>
                        </a:lnSpc>
                        <a:spcBef>
                          <a:spcPts val="0"/>
                        </a:spcBef>
                        <a:spcAft>
                          <a:spcPts val="0"/>
                        </a:spcAft>
                      </a:pPr>
                      <a:r>
                        <a:rPr lang="en-US" sz="1400" b="0" dirty="0">
                          <a:solidFill>
                            <a:schemeClr val="tx1"/>
                          </a:solidFill>
                          <a:effectLst/>
                          <a:latin typeface="Courier New"/>
                          <a:ea typeface="Times New Roman"/>
                          <a:cs typeface="Mangal"/>
                        </a:rPr>
                        <a:t>Count =  2</a:t>
                      </a:r>
                      <a:endParaRPr lang="en-US" sz="1400" b="0" dirty="0">
                        <a:solidFill>
                          <a:schemeClr val="tx1"/>
                        </a:solidFill>
                        <a:effectLst/>
                        <a:latin typeface="Calibri"/>
                        <a:ea typeface="Times New Roman"/>
                        <a:cs typeface="Mangal"/>
                      </a:endParaRPr>
                    </a:p>
                    <a:p>
                      <a:pPr marL="0" marR="0" algn="just">
                        <a:lnSpc>
                          <a:spcPct val="115000"/>
                        </a:lnSpc>
                        <a:spcBef>
                          <a:spcPts val="0"/>
                        </a:spcBef>
                        <a:spcAft>
                          <a:spcPts val="0"/>
                        </a:spcAft>
                      </a:pPr>
                      <a:r>
                        <a:rPr lang="en-US" sz="1400" b="0" dirty="0">
                          <a:solidFill>
                            <a:schemeClr val="tx1"/>
                          </a:solidFill>
                          <a:effectLst/>
                          <a:latin typeface="Courier New"/>
                          <a:ea typeface="Times New Roman"/>
                          <a:cs typeface="Mangal"/>
                        </a:rPr>
                        <a:t>Count =  3</a:t>
                      </a:r>
                      <a:endParaRPr lang="en-US" sz="1400" b="0" dirty="0">
                        <a:solidFill>
                          <a:schemeClr val="tx1"/>
                        </a:solidFill>
                        <a:effectLst/>
                        <a:latin typeface="Calibri"/>
                        <a:ea typeface="Times New Roman"/>
                        <a:cs typeface="Mangal"/>
                      </a:endParaRPr>
                    </a:p>
                    <a:p>
                      <a:pPr marL="0" marR="0" algn="just">
                        <a:lnSpc>
                          <a:spcPct val="115000"/>
                        </a:lnSpc>
                        <a:spcBef>
                          <a:spcPts val="0"/>
                        </a:spcBef>
                        <a:spcAft>
                          <a:spcPts val="0"/>
                        </a:spcAft>
                      </a:pPr>
                      <a:r>
                        <a:rPr lang="en-US" sz="1400" b="0" dirty="0">
                          <a:solidFill>
                            <a:schemeClr val="tx1"/>
                          </a:solidFill>
                          <a:effectLst/>
                          <a:latin typeface="Courier New"/>
                          <a:ea typeface="Times New Roman"/>
                          <a:cs typeface="Mangal"/>
                        </a:rPr>
                        <a:t>Count =  4</a:t>
                      </a:r>
                      <a:endParaRPr lang="en-US" sz="1400" b="0" dirty="0">
                        <a:solidFill>
                          <a:schemeClr val="tx1"/>
                        </a:solidFill>
                        <a:effectLst/>
                        <a:latin typeface="Calibri"/>
                        <a:ea typeface="Times New Roman"/>
                        <a:cs typeface="Mangal"/>
                      </a:endParaRPr>
                    </a:p>
                    <a:p>
                      <a:pPr marL="0" marR="0" algn="just">
                        <a:lnSpc>
                          <a:spcPct val="115000"/>
                        </a:lnSpc>
                        <a:spcBef>
                          <a:spcPts val="0"/>
                        </a:spcBef>
                        <a:spcAft>
                          <a:spcPts val="0"/>
                        </a:spcAft>
                      </a:pPr>
                      <a:r>
                        <a:rPr lang="en-US" sz="1400" b="0" dirty="0">
                          <a:solidFill>
                            <a:schemeClr val="tx1"/>
                          </a:solidFill>
                          <a:effectLst/>
                          <a:latin typeface="Courier New"/>
                          <a:ea typeface="Times New Roman"/>
                          <a:cs typeface="Mangal"/>
                        </a:rPr>
                        <a:t>Count =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151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The range() function</a:t>
            </a:r>
          </a:p>
        </p:txBody>
      </p:sp>
      <p:sp>
        <p:nvSpPr>
          <p:cNvPr id="3" name="Content Placeholder 2"/>
          <p:cNvSpPr>
            <a:spLocks noGrp="1"/>
          </p:cNvSpPr>
          <p:nvPr>
            <p:ph sz="quarter" idx="1"/>
          </p:nvPr>
        </p:nvSpPr>
        <p:spPr/>
        <p:txBody>
          <a:bodyPr>
            <a:normAutofit fontScale="92500" lnSpcReduction="10000"/>
          </a:bodyPr>
          <a:lstStyle/>
          <a:p>
            <a:pPr algn="just"/>
            <a:r>
              <a:rPr lang="en-US" sz="1900" dirty="0">
                <a:latin typeface="Courier New" pitchFamily="49" charset="0"/>
                <a:cs typeface="Courier New" pitchFamily="49" charset="0"/>
              </a:rPr>
              <a:t> The range() is a in build function.   </a:t>
            </a:r>
          </a:p>
          <a:p>
            <a:pPr algn="just"/>
            <a:r>
              <a:rPr lang="en-US" sz="1900" dirty="0">
                <a:latin typeface="Courier New" pitchFamily="49" charset="0"/>
                <a:cs typeface="Courier New" pitchFamily="49" charset="0"/>
              </a:rPr>
              <a:t> It is used to generate the list of integers.</a:t>
            </a:r>
          </a:p>
          <a:p>
            <a:pPr algn="just"/>
            <a:r>
              <a:rPr lang="en-US" sz="1900" dirty="0">
                <a:latin typeface="Courier New" pitchFamily="49" charset="0"/>
                <a:cs typeface="Courier New" pitchFamily="49" charset="0"/>
              </a:rPr>
              <a:t> The range function has one, two or three parameters.  </a:t>
            </a:r>
          </a:p>
          <a:p>
            <a:pPr algn="just"/>
            <a:r>
              <a:rPr lang="en-US" sz="1900" dirty="0">
                <a:latin typeface="Courier New" pitchFamily="49" charset="0"/>
                <a:cs typeface="Courier New" pitchFamily="49" charset="0"/>
              </a:rPr>
              <a:t> The general form of the range function is as follows</a:t>
            </a:r>
          </a:p>
          <a:p>
            <a:pPr marL="0" indent="0" algn="just">
              <a:buNone/>
            </a:pPr>
            <a:r>
              <a:rPr lang="en-US" sz="1900" b="1" dirty="0">
                <a:latin typeface="Courier New" pitchFamily="49" charset="0"/>
                <a:cs typeface="Courier New" pitchFamily="49" charset="0"/>
              </a:rPr>
              <a:t>  			range(begin, end, step)</a:t>
            </a:r>
          </a:p>
          <a:p>
            <a:pPr marL="0" indent="0">
              <a:buNone/>
            </a:pPr>
            <a:r>
              <a:rPr lang="en-US" sz="1900" dirty="0">
                <a:latin typeface="Courier New" pitchFamily="49" charset="0"/>
                <a:cs typeface="Courier New" pitchFamily="49" charset="0"/>
              </a:rPr>
              <a:t>Whereas,</a:t>
            </a:r>
          </a:p>
          <a:p>
            <a:pPr marL="0" indent="0">
              <a:buNone/>
            </a:pPr>
            <a:endParaRPr lang="en-US" sz="1900" dirty="0">
              <a:latin typeface="Courier New" pitchFamily="49" charset="0"/>
              <a:cs typeface="Courier New" pitchFamily="49" charset="0"/>
            </a:endParaRPr>
          </a:p>
          <a:p>
            <a:pPr marL="0" indent="0">
              <a:buNone/>
            </a:pPr>
            <a:r>
              <a:rPr lang="en-US" sz="1900" dirty="0">
                <a:latin typeface="Courier New" pitchFamily="49" charset="0"/>
                <a:cs typeface="Courier New" pitchFamily="49" charset="0"/>
              </a:rPr>
              <a:t>The</a:t>
            </a:r>
            <a:r>
              <a:rPr lang="en-US" sz="1900" b="1" i="1" dirty="0">
                <a:latin typeface="Courier New" pitchFamily="49" charset="0"/>
                <a:cs typeface="Courier New" pitchFamily="49" charset="0"/>
              </a:rPr>
              <a:t> begin </a:t>
            </a:r>
            <a:r>
              <a:rPr lang="en-US" sz="1900" dirty="0">
                <a:latin typeface="Courier New" pitchFamily="49" charset="0"/>
                <a:cs typeface="Courier New" pitchFamily="49" charset="0"/>
              </a:rPr>
              <a:t>is the first beginning number in the sequence at which the list starts. </a:t>
            </a:r>
          </a:p>
          <a:p>
            <a:pPr marL="0" indent="0">
              <a:buNone/>
            </a:pPr>
            <a:endParaRPr lang="en-US" sz="1900" dirty="0">
              <a:latin typeface="Courier New" pitchFamily="49" charset="0"/>
              <a:cs typeface="Courier New" pitchFamily="49" charset="0"/>
            </a:endParaRPr>
          </a:p>
          <a:p>
            <a:pPr marL="0" indent="0">
              <a:buNone/>
            </a:pPr>
            <a:r>
              <a:rPr lang="en-US" sz="1900" dirty="0">
                <a:latin typeface="Courier New" pitchFamily="49" charset="0"/>
                <a:cs typeface="Courier New" pitchFamily="49" charset="0"/>
              </a:rPr>
              <a:t>The </a:t>
            </a:r>
            <a:r>
              <a:rPr lang="en-US" sz="1900" b="1" i="1" dirty="0">
                <a:latin typeface="Courier New" pitchFamily="49" charset="0"/>
                <a:cs typeface="Courier New" pitchFamily="49" charset="0"/>
              </a:rPr>
              <a:t>end</a:t>
            </a:r>
            <a:r>
              <a:rPr lang="en-US" sz="1900" dirty="0">
                <a:latin typeface="Courier New" pitchFamily="49" charset="0"/>
                <a:cs typeface="Courier New" pitchFamily="49" charset="0"/>
              </a:rPr>
              <a:t> is the limit i.e. the last number in sequence.  </a:t>
            </a:r>
          </a:p>
          <a:p>
            <a:pPr marL="0" indent="0">
              <a:buNone/>
            </a:pPr>
            <a:endParaRPr lang="en-US" sz="1900" dirty="0">
              <a:latin typeface="Courier New" pitchFamily="49" charset="0"/>
              <a:cs typeface="Courier New" pitchFamily="49" charset="0"/>
            </a:endParaRPr>
          </a:p>
          <a:p>
            <a:pPr marL="0" indent="0">
              <a:buNone/>
            </a:pPr>
            <a:r>
              <a:rPr lang="en-US" sz="1900" dirty="0">
                <a:latin typeface="Courier New" pitchFamily="49" charset="0"/>
                <a:cs typeface="Courier New" pitchFamily="49" charset="0"/>
              </a:rPr>
              <a:t>The </a:t>
            </a:r>
            <a:r>
              <a:rPr lang="en-US" sz="1900" b="1" i="1" dirty="0">
                <a:latin typeface="Courier New" pitchFamily="49" charset="0"/>
                <a:cs typeface="Courier New" pitchFamily="49" charset="0"/>
              </a:rPr>
              <a:t>step</a:t>
            </a:r>
            <a:r>
              <a:rPr lang="en-US" sz="1900" dirty="0">
                <a:latin typeface="Courier New" pitchFamily="49" charset="0"/>
                <a:cs typeface="Courier New" pitchFamily="49" charset="0"/>
              </a:rPr>
              <a:t> is the difference between the each number in sequence.</a:t>
            </a:r>
            <a:r>
              <a:rPr lang="en-US" sz="1900" b="1" dirty="0">
                <a:latin typeface="Courier New" pitchFamily="49" charset="0"/>
                <a:cs typeface="Courier New" pitchFamily="49" charset="0"/>
              </a:rPr>
              <a:t>  </a:t>
            </a:r>
          </a:p>
          <a:p>
            <a:pPr marL="0" indent="0" algn="just">
              <a:buNone/>
            </a:pPr>
            <a:r>
              <a:rPr lang="en-US" sz="1800" b="1" dirty="0">
                <a:latin typeface="Courier New" pitchFamily="49" charset="0"/>
                <a:cs typeface="Courier New" pitchFamily="49" charset="0"/>
              </a:rPr>
              <a:t> </a:t>
            </a:r>
          </a:p>
          <a:p>
            <a:pPr marL="0" indent="0" algn="just">
              <a:buNone/>
            </a:pPr>
            <a:endParaRPr lang="en-US" sz="1800" dirty="0">
              <a:latin typeface="Courier New" pitchFamily="49" charset="0"/>
              <a:cs typeface="Courier New" pitchFamily="49" charset="0"/>
            </a:endParaRPr>
          </a:p>
          <a:p>
            <a:pPr marL="0" indent="0">
              <a:buNone/>
            </a:pPr>
            <a:endParaRPr lang="en-US" dirty="0"/>
          </a:p>
        </p:txBody>
      </p:sp>
    </p:spTree>
    <p:extLst>
      <p:ext uri="{BB962C8B-B14F-4D97-AF65-F5344CB8AC3E}">
        <p14:creationId xmlns:p14="http://schemas.microsoft.com/office/powerpoint/2010/main" val="47693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a:t>Examples of </a:t>
            </a:r>
            <a:r>
              <a:rPr lang="en-US" sz="2800" b="1" i="1" dirty="0"/>
              <a:t>range() </a:t>
            </a:r>
            <a:r>
              <a:rPr lang="en-US" sz="2800" b="1" dirty="0"/>
              <a:t>function </a:t>
            </a:r>
          </a:p>
        </p:txBody>
      </p:sp>
      <p:sp>
        <p:nvSpPr>
          <p:cNvPr id="3" name="Content Placeholder 2"/>
          <p:cNvSpPr>
            <a:spLocks noGrp="1"/>
          </p:cNvSpPr>
          <p:nvPr>
            <p:ph sz="quarter" idx="1"/>
          </p:nvPr>
        </p:nvSpPr>
        <p:spPr/>
        <p:txBody>
          <a:bodyPr/>
          <a:lstStyle/>
          <a:p>
            <a:r>
              <a:rPr lang="en-US" dirty="0"/>
              <a:t> </a:t>
            </a:r>
            <a:r>
              <a:rPr lang="en-US" sz="1600" b="1" dirty="0">
                <a:latin typeface="Courier New" pitchFamily="49" charset="0"/>
                <a:cs typeface="Courier New" pitchFamily="49" charset="0"/>
              </a:rPr>
              <a:t>Creates the list of 5 integers</a:t>
            </a:r>
            <a:r>
              <a:rPr lang="en-US" sz="2000" dirty="0"/>
              <a:t>                                </a:t>
            </a:r>
            <a:endParaRPr lang="en-US" dirty="0"/>
          </a:p>
          <a:p>
            <a:pPr marL="0" indent="0">
              <a:buNone/>
            </a:pPr>
            <a:r>
              <a:rPr lang="en-US" dirty="0"/>
              <a:t>    </a:t>
            </a:r>
          </a:p>
          <a:p>
            <a:pPr marL="0" indent="0">
              <a:buNone/>
            </a:pPr>
            <a:r>
              <a:rPr lang="en-US" dirty="0"/>
              <a:t> </a:t>
            </a:r>
          </a:p>
          <a:p>
            <a:r>
              <a:rPr lang="en-US" sz="1600" b="1" dirty="0">
                <a:latin typeface="Courier New" pitchFamily="49" charset="0"/>
                <a:cs typeface="Courier New" pitchFamily="49" charset="0"/>
              </a:rPr>
              <a:t>To create a list of integers from 1 to 20 with a difference of 2 between two successive integers </a:t>
            </a: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44757550"/>
              </p:ext>
            </p:extLst>
          </p:nvPr>
        </p:nvGraphicFramePr>
        <p:xfrm>
          <a:off x="2133600" y="1828800"/>
          <a:ext cx="2514600" cy="762000"/>
        </p:xfrm>
        <a:graphic>
          <a:graphicData uri="http://schemas.openxmlformats.org/drawingml/2006/table">
            <a:tbl>
              <a:tblPr firstRow="1" firstCol="1" bandRow="1">
                <a:tableStyleId>{5C22544A-7EE6-4342-B048-85BDC9FD1C3A}</a:tableStyleId>
              </a:tblPr>
              <a:tblGrid>
                <a:gridCol w="2514600">
                  <a:extLst>
                    <a:ext uri="{9D8B030D-6E8A-4147-A177-3AD203B41FA5}">
                      <a16:colId xmlns:a16="http://schemas.microsoft.com/office/drawing/2014/main" val="20000"/>
                    </a:ext>
                  </a:extLst>
                </a:gridCol>
              </a:tblGrid>
              <a:tr h="762000">
                <a:tc>
                  <a:txBody>
                    <a:bodyPr/>
                    <a:lstStyle/>
                    <a:p>
                      <a:pPr marL="0" marR="0" algn="just">
                        <a:lnSpc>
                          <a:spcPct val="115000"/>
                        </a:lnSpc>
                        <a:spcBef>
                          <a:spcPts val="0"/>
                        </a:spcBef>
                        <a:spcAft>
                          <a:spcPts val="0"/>
                        </a:spcAft>
                        <a:tabLst>
                          <a:tab pos="609600" algn="l"/>
                        </a:tabLst>
                      </a:pPr>
                      <a:r>
                        <a:rPr lang="en-US" sz="1400" b="0" dirty="0">
                          <a:solidFill>
                            <a:schemeClr val="tx1"/>
                          </a:solidFill>
                          <a:effectLst/>
                          <a:latin typeface="Courier New" pitchFamily="49" charset="0"/>
                          <a:cs typeface="Courier New" pitchFamily="49" charset="0"/>
                        </a:rPr>
                        <a:t>&gt;&gt;&gt;  list(range(1,6))</a:t>
                      </a:r>
                      <a:endParaRPr lang="en-US" sz="12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tabLst>
                          <a:tab pos="609600" algn="l"/>
                        </a:tabLst>
                      </a:pPr>
                      <a:r>
                        <a:rPr lang="en-US" sz="1400" b="0" dirty="0">
                          <a:solidFill>
                            <a:schemeClr val="tx1"/>
                          </a:solidFill>
                          <a:effectLst/>
                          <a:latin typeface="Courier New" pitchFamily="49" charset="0"/>
                          <a:cs typeface="Courier New" pitchFamily="49" charset="0"/>
                        </a:rPr>
                        <a:t>    [1,2,3,4,5]</a:t>
                      </a:r>
                      <a:endParaRPr lang="en-US" sz="12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tabLst>
                          <a:tab pos="609600" algn="l"/>
                        </a:tabLst>
                      </a:pPr>
                      <a:r>
                        <a:rPr lang="en-US" sz="1400" dirty="0">
                          <a:effectLst/>
                        </a:rPr>
                        <a:t>  </a:t>
                      </a:r>
                      <a:endParaRPr lang="en-US" sz="1200" dirty="0">
                        <a:effectLst/>
                        <a:latin typeface="Calibri"/>
                        <a:ea typeface="Times New Roman"/>
                        <a:cs typeface="Mangal"/>
                      </a:endParaRPr>
                    </a:p>
                  </a:txBody>
                  <a:tcPr marL="68580" marR="68580" marT="0" marB="0">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59423777"/>
              </p:ext>
            </p:extLst>
          </p:nvPr>
        </p:nvGraphicFramePr>
        <p:xfrm>
          <a:off x="1447800" y="3200400"/>
          <a:ext cx="4343400" cy="1066800"/>
        </p:xfrm>
        <a:graphic>
          <a:graphicData uri="http://schemas.openxmlformats.org/drawingml/2006/table">
            <a:tbl>
              <a:tblPr firstRow="1" firstCol="1" bandRow="1">
                <a:tableStyleId>{5C22544A-7EE6-4342-B048-85BDC9FD1C3A}</a:tableStyleId>
              </a:tblPr>
              <a:tblGrid>
                <a:gridCol w="4343400">
                  <a:extLst>
                    <a:ext uri="{9D8B030D-6E8A-4147-A177-3AD203B41FA5}">
                      <a16:colId xmlns:a16="http://schemas.microsoft.com/office/drawing/2014/main" val="20000"/>
                    </a:ext>
                  </a:extLst>
                </a:gridCol>
              </a:tblGrid>
              <a:tr h="1066800">
                <a:tc>
                  <a:txBody>
                    <a:bodyPr/>
                    <a:lstStyle/>
                    <a:p>
                      <a:pPr marL="0" marR="0" algn="just">
                        <a:lnSpc>
                          <a:spcPct val="115000"/>
                        </a:lnSpc>
                        <a:spcBef>
                          <a:spcPts val="0"/>
                        </a:spcBef>
                        <a:spcAft>
                          <a:spcPts val="0"/>
                        </a:spcAft>
                        <a:tabLst>
                          <a:tab pos="609600" algn="l"/>
                        </a:tabLst>
                      </a:pPr>
                      <a:r>
                        <a:rPr lang="en-US" sz="1400" b="0" dirty="0">
                          <a:solidFill>
                            <a:schemeClr val="tx1"/>
                          </a:solidFill>
                          <a:effectLst/>
                          <a:latin typeface="Courier New" pitchFamily="49" charset="0"/>
                          <a:cs typeface="Courier New" pitchFamily="49" charset="0"/>
                        </a:rPr>
                        <a:t>&gt;&gt;&gt;  list(range(1,20,2))</a:t>
                      </a:r>
                      <a:endParaRPr lang="en-US" sz="12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tabLst>
                          <a:tab pos="609600" algn="l"/>
                        </a:tabLst>
                      </a:pPr>
                      <a:r>
                        <a:rPr lang="en-US" sz="1400" b="0" dirty="0">
                          <a:solidFill>
                            <a:schemeClr val="tx1"/>
                          </a:solidFill>
                          <a:effectLst/>
                          <a:latin typeface="Courier New" pitchFamily="49" charset="0"/>
                          <a:cs typeface="Courier New" pitchFamily="49" charset="0"/>
                        </a:rPr>
                        <a:t>[1, 3, 5, 7, 9, 11, 13, 15, 17, 19]    </a:t>
                      </a:r>
                      <a:endParaRPr lang="en-US" sz="1200" b="0" dirty="0">
                        <a:solidFill>
                          <a:schemeClr val="tx1"/>
                        </a:solidFill>
                        <a:effectLst/>
                        <a:latin typeface="Courier New" pitchFamily="49" charset="0"/>
                        <a:ea typeface="Times New Roman"/>
                        <a:cs typeface="Courier New" pitchFamily="49"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544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a:t>
            </a:r>
            <a:r>
              <a:rPr lang="en-US" sz="2800" b="1" i="1" dirty="0"/>
              <a:t>for</a:t>
            </a:r>
            <a:r>
              <a:rPr lang="en-US" sz="2800" b="1" dirty="0"/>
              <a:t> loop</a:t>
            </a:r>
            <a:endParaRPr lang="en-US" sz="2000" b="1" dirty="0"/>
          </a:p>
        </p:txBody>
      </p:sp>
      <p:sp>
        <p:nvSpPr>
          <p:cNvPr id="3" name="Content Placeholder 2"/>
          <p:cNvSpPr>
            <a:spLocks noGrp="1"/>
          </p:cNvSpPr>
          <p:nvPr>
            <p:ph sz="quarter" idx="1"/>
          </p:nvPr>
        </p:nvSpPr>
        <p:spPr/>
        <p:txBody>
          <a:bodyPr>
            <a:normAutofit fontScale="92500" lnSpcReduction="10000"/>
          </a:bodyPr>
          <a:lstStyle/>
          <a:p>
            <a:pPr algn="just"/>
            <a:r>
              <a:rPr lang="en-US" sz="1800" dirty="0">
                <a:latin typeface="Courier New" pitchFamily="49" charset="0"/>
                <a:cs typeface="Courier New" pitchFamily="49" charset="0"/>
              </a:rPr>
              <a:t>Python for loop iterates through a sequence of objects i.e. it iterates through each value in a sequence. </a:t>
            </a:r>
          </a:p>
          <a:p>
            <a:pPr algn="just"/>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Where sequence of object holds multiple items of data stored one after another. </a:t>
            </a:r>
          </a:p>
          <a:p>
            <a:pPr lvl="0" algn="just"/>
            <a:endParaRPr lang="en-US" sz="1800" dirty="0">
              <a:latin typeface="Courier New" pitchFamily="49" charset="0"/>
              <a:ea typeface="Times New Roman" pitchFamily="18" charset="0"/>
              <a:cs typeface="Courier New" pitchFamily="49" charset="0"/>
            </a:endParaRPr>
          </a:p>
          <a:p>
            <a:pPr lvl="0" algn="just"/>
            <a:r>
              <a:rPr lang="en-US" sz="1800" dirty="0">
                <a:latin typeface="Courier New" pitchFamily="49" charset="0"/>
                <a:ea typeface="Times New Roman" pitchFamily="18" charset="0"/>
                <a:cs typeface="Courier New" pitchFamily="49" charset="0"/>
              </a:rPr>
              <a:t>The syntax of for loop is as follows:</a:t>
            </a:r>
            <a:r>
              <a:rPr lang="en-US" sz="1800" dirty="0">
                <a:latin typeface="Courier New" pitchFamily="49" charset="0"/>
                <a:cs typeface="Courier New" pitchFamily="49" charset="0"/>
              </a:rPr>
              <a:t>   </a:t>
            </a:r>
          </a:p>
          <a:p>
            <a:pPr lvl="0" algn="just"/>
            <a:endParaRPr lang="en-US" sz="1800" dirty="0">
              <a:latin typeface="Courier New" pitchFamily="49" charset="0"/>
              <a:cs typeface="Courier New" pitchFamily="49" charset="0"/>
            </a:endParaRPr>
          </a:p>
          <a:p>
            <a:pPr lvl="0" algn="just"/>
            <a:endParaRPr lang="en-US" sz="1800" dirty="0">
              <a:latin typeface="Courier New" pitchFamily="49" charset="0"/>
              <a:cs typeface="Courier New" pitchFamily="49" charset="0"/>
            </a:endParaRPr>
          </a:p>
          <a:p>
            <a:pPr lvl="0" algn="just"/>
            <a:endParaRPr lang="en-US" sz="1800" dirty="0">
              <a:latin typeface="Courier New" pitchFamily="49" charset="0"/>
              <a:cs typeface="Courier New" pitchFamily="49" charset="0"/>
            </a:endParaRPr>
          </a:p>
          <a:p>
            <a:pPr lvl="0" algn="just"/>
            <a:endParaRPr lang="en-US" sz="1800" dirty="0">
              <a:latin typeface="Courier New" pitchFamily="49" charset="0"/>
              <a:cs typeface="Courier New" pitchFamily="49" charset="0"/>
            </a:endParaRPr>
          </a:p>
          <a:p>
            <a:pPr marL="0" lvl="0" indent="0" algn="just">
              <a:buNone/>
            </a:pPr>
            <a:endParaRPr lang="en-US" sz="1800" dirty="0">
              <a:latin typeface="Courier New" pitchFamily="49" charset="0"/>
              <a:cs typeface="Courier New" pitchFamily="49" charset="0"/>
            </a:endParaRPr>
          </a:p>
          <a:p>
            <a:pPr marL="0" lvl="0" indent="0" algn="just">
              <a:buNone/>
            </a:pPr>
            <a:r>
              <a:rPr lang="en-US" sz="1800" dirty="0">
                <a:latin typeface="Courier New" pitchFamily="49" charset="0"/>
                <a:cs typeface="Courier New" pitchFamily="49" charset="0"/>
              </a:rPr>
              <a:t> </a:t>
            </a:r>
          </a:p>
          <a:p>
            <a:pPr lvl="0" algn="just"/>
            <a:endParaRPr lang="en-US" sz="1800" dirty="0">
              <a:latin typeface="Courier New" pitchFamily="49" charset="0"/>
              <a:cs typeface="Courier New" pitchFamily="49" charset="0"/>
            </a:endParaRPr>
          </a:p>
          <a:p>
            <a:pPr lvl="0" algn="just"/>
            <a:r>
              <a:rPr lang="en-US" sz="1800" dirty="0">
                <a:latin typeface="Courier New" pitchFamily="49" charset="0"/>
                <a:cs typeface="Courier New" pitchFamily="49" charset="0"/>
              </a:rPr>
              <a:t>Thus, for loop is a python statement which repeats a group of statements for a specified number of times. </a:t>
            </a:r>
          </a:p>
        </p:txBody>
      </p:sp>
      <p:graphicFrame>
        <p:nvGraphicFramePr>
          <p:cNvPr id="4" name="Table 3"/>
          <p:cNvGraphicFramePr>
            <a:graphicFrameLocks noGrp="1"/>
          </p:cNvGraphicFramePr>
          <p:nvPr>
            <p:extLst>
              <p:ext uri="{D42A27DB-BD31-4B8C-83A1-F6EECF244321}">
                <p14:modId xmlns:p14="http://schemas.microsoft.com/office/powerpoint/2010/main" val="1547990480"/>
              </p:ext>
            </p:extLst>
          </p:nvPr>
        </p:nvGraphicFramePr>
        <p:xfrm>
          <a:off x="1143000" y="3276600"/>
          <a:ext cx="6080760" cy="1948053"/>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val="20000"/>
                    </a:ext>
                  </a:extLst>
                </a:gridCol>
              </a:tblGrid>
              <a:tr h="1948053">
                <a:tc>
                  <a:txBody>
                    <a:bodyPr/>
                    <a:lstStyle/>
                    <a:p>
                      <a:pPr marL="0" marR="0" algn="just">
                        <a:lnSpc>
                          <a:spcPct val="115000"/>
                        </a:lnSpc>
                        <a:spcBef>
                          <a:spcPts val="0"/>
                        </a:spcBef>
                        <a:spcAft>
                          <a:spcPts val="0"/>
                        </a:spcAft>
                        <a:tabLst>
                          <a:tab pos="609600" algn="l"/>
                        </a:tabLst>
                      </a:pPr>
                      <a:r>
                        <a:rPr lang="en-US" sz="1800" b="0" dirty="0">
                          <a:solidFill>
                            <a:schemeClr val="tx1"/>
                          </a:solidFill>
                          <a:effectLst/>
                          <a:latin typeface="Courier New" pitchFamily="49" charset="0"/>
                          <a:cs typeface="Courier New" pitchFamily="49" charset="0"/>
                        </a:rPr>
                        <a:t>for </a:t>
                      </a:r>
                      <a:r>
                        <a:rPr lang="en-US" sz="1800" b="0" dirty="0" err="1">
                          <a:solidFill>
                            <a:schemeClr val="tx1"/>
                          </a:solidFill>
                          <a:effectLst/>
                          <a:latin typeface="Courier New" pitchFamily="49" charset="0"/>
                          <a:cs typeface="Courier New" pitchFamily="49" charset="0"/>
                        </a:rPr>
                        <a:t>var</a:t>
                      </a:r>
                      <a:r>
                        <a:rPr lang="en-US" sz="1800" b="0" dirty="0">
                          <a:solidFill>
                            <a:schemeClr val="tx1"/>
                          </a:solidFill>
                          <a:effectLst/>
                          <a:latin typeface="Courier New" pitchFamily="49" charset="0"/>
                          <a:cs typeface="Courier New" pitchFamily="49" charset="0"/>
                        </a:rPr>
                        <a:t> in sequence:</a:t>
                      </a:r>
                      <a:endParaRPr lang="en-US" sz="16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tabLst>
                          <a:tab pos="609600" algn="l"/>
                        </a:tabLst>
                      </a:pPr>
                      <a:r>
                        <a:rPr lang="en-US" sz="1800" b="0" dirty="0">
                          <a:solidFill>
                            <a:schemeClr val="tx1"/>
                          </a:solidFill>
                          <a:effectLst/>
                          <a:latin typeface="Courier New" pitchFamily="49" charset="0"/>
                          <a:cs typeface="Courier New" pitchFamily="49" charset="0"/>
                        </a:rPr>
                        <a:t>             statement(s)</a:t>
                      </a:r>
                      <a:endParaRPr lang="en-US" sz="16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tabLst>
                          <a:tab pos="609600" algn="l"/>
                        </a:tabLst>
                      </a:pPr>
                      <a:r>
                        <a:rPr lang="en-US" sz="1800" b="0" dirty="0">
                          <a:solidFill>
                            <a:schemeClr val="tx1"/>
                          </a:solidFill>
                          <a:effectLst/>
                          <a:latin typeface="Courier New" pitchFamily="49" charset="0"/>
                          <a:cs typeface="Courier New" pitchFamily="49" charset="0"/>
                        </a:rPr>
                        <a:t>             ………………………………</a:t>
                      </a:r>
                      <a:endParaRPr lang="en-US" sz="16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tabLst>
                          <a:tab pos="609600" algn="l"/>
                        </a:tabLst>
                      </a:pPr>
                      <a:r>
                        <a:rPr lang="en-US" sz="1800" b="0" dirty="0">
                          <a:solidFill>
                            <a:schemeClr val="tx1"/>
                          </a:solidFill>
                          <a:effectLst/>
                          <a:latin typeface="Courier New" pitchFamily="49" charset="0"/>
                          <a:cs typeface="Courier New" pitchFamily="49" charset="0"/>
                        </a:rPr>
                        <a:t>             ……………………………</a:t>
                      </a:r>
                      <a:endParaRPr lang="en-US" sz="16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tabLst>
                          <a:tab pos="609600" algn="l"/>
                        </a:tabLst>
                      </a:pPr>
                      <a:r>
                        <a:rPr lang="en-US" sz="1800" b="0" dirty="0">
                          <a:solidFill>
                            <a:schemeClr val="tx1"/>
                          </a:solidFill>
                          <a:effectLst/>
                          <a:latin typeface="Courier New" pitchFamily="49" charset="0"/>
                          <a:cs typeface="Courier New" pitchFamily="49" charset="0"/>
                        </a:rPr>
                        <a:t>             ……………………………… </a:t>
                      </a:r>
                      <a:endParaRPr lang="en-US" sz="1600" b="0" dirty="0">
                        <a:solidFill>
                          <a:schemeClr val="tx1"/>
                        </a:solidFill>
                        <a:effectLst/>
                        <a:latin typeface="Courier New" pitchFamily="49" charset="0"/>
                        <a:ea typeface="Times New Roman"/>
                        <a:cs typeface="Courier New" pitchFamily="49"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988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on </a:t>
            </a:r>
            <a:r>
              <a:rPr lang="en-US" b="1" i="1" dirty="0"/>
              <a:t>for</a:t>
            </a:r>
            <a:r>
              <a:rPr lang="en-US" b="1" dirty="0"/>
              <a:t> loop</a:t>
            </a:r>
          </a:p>
        </p:txBody>
      </p:sp>
      <p:sp>
        <p:nvSpPr>
          <p:cNvPr id="3" name="Content Placeholder 2"/>
          <p:cNvSpPr>
            <a:spLocks noGrp="1"/>
          </p:cNvSpPr>
          <p:nvPr>
            <p:ph sz="quarter" idx="1"/>
          </p:nvPr>
        </p:nvSpPr>
        <p:spPr/>
        <p:txBody>
          <a:bodyPr/>
          <a:lstStyle/>
          <a:p>
            <a:pPr marL="0" indent="0">
              <a:buNone/>
            </a:pPr>
            <a:r>
              <a:rPr lang="en-US" dirty="0">
                <a:latin typeface="Courier New" pitchFamily="49" charset="0"/>
                <a:cs typeface="Courier New" pitchFamily="49" charset="0"/>
              </a:rPr>
              <a:t>Write a program  by using for loop to print numbers from 1 to 5.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25188387"/>
              </p:ext>
            </p:extLst>
          </p:nvPr>
        </p:nvGraphicFramePr>
        <p:xfrm>
          <a:off x="914400" y="2209800"/>
          <a:ext cx="6629400" cy="1905000"/>
        </p:xfrm>
        <a:graphic>
          <a:graphicData uri="http://schemas.openxmlformats.org/drawingml/2006/table">
            <a:tbl>
              <a:tblPr firstRow="1" bandRow="1">
                <a:tableStyleId>{5C22544A-7EE6-4342-B048-85BDC9FD1C3A}</a:tableStyleId>
              </a:tblPr>
              <a:tblGrid>
                <a:gridCol w="6629400">
                  <a:extLst>
                    <a:ext uri="{9D8B030D-6E8A-4147-A177-3AD203B41FA5}">
                      <a16:colId xmlns:a16="http://schemas.microsoft.com/office/drawing/2014/main" val="20000"/>
                    </a:ext>
                  </a:extLst>
                </a:gridCol>
              </a:tblGrid>
              <a:tr h="1905000">
                <a:tc>
                  <a:txBody>
                    <a:bodyPr/>
                    <a:lstStyle/>
                    <a:p>
                      <a:r>
                        <a:rPr lang="en-US" b="0" dirty="0">
                          <a:solidFill>
                            <a:sysClr val="windowText" lastClr="000000"/>
                          </a:solidFill>
                          <a:latin typeface="Courier New" pitchFamily="49" charset="0"/>
                          <a:cs typeface="Courier New" pitchFamily="49" charset="0"/>
                        </a:rPr>
                        <a:t>for x in range(0,5):</a:t>
                      </a:r>
                    </a:p>
                    <a:p>
                      <a:r>
                        <a:rPr lang="en-US" b="0" dirty="0">
                          <a:solidFill>
                            <a:sysClr val="windowText" lastClr="000000"/>
                          </a:solidFill>
                          <a:latin typeface="Courier New" pitchFamily="49" charset="0"/>
                          <a:cs typeface="Courier New" pitchFamily="49" charset="0"/>
                        </a:rPr>
                        <a:t>    print(</a:t>
                      </a:r>
                      <a:r>
                        <a:rPr lang="en-US" b="0" dirty="0" err="1">
                          <a:solidFill>
                            <a:sysClr val="windowText" lastClr="000000"/>
                          </a:solidFill>
                          <a:latin typeface="Courier New" pitchFamily="49" charset="0"/>
                          <a:cs typeface="Courier New" pitchFamily="49" charset="0"/>
                        </a:rPr>
                        <a:t>x,end</a:t>
                      </a:r>
                      <a:r>
                        <a:rPr lang="en-US" b="0" dirty="0">
                          <a:solidFill>
                            <a:sysClr val="windowText" lastClr="000000"/>
                          </a:solidFill>
                          <a:latin typeface="Courier New" pitchFamily="49" charset="0"/>
                          <a:cs typeface="Courier New" pitchFamily="49" charset="0"/>
                        </a:rPr>
                        <a:t>=' ')</a:t>
                      </a:r>
                    </a:p>
                    <a:p>
                      <a:endParaRPr lang="en-US" b="0" dirty="0">
                        <a:solidFill>
                          <a:sysClr val="windowText" lastClr="000000"/>
                        </a:solidFill>
                        <a:latin typeface="Courier New" pitchFamily="49" charset="0"/>
                        <a:cs typeface="Courier New" pitchFamily="49" charset="0"/>
                      </a:endParaRPr>
                    </a:p>
                    <a:p>
                      <a:endParaRPr lang="en-US" b="0" dirty="0">
                        <a:solidFill>
                          <a:sysClr val="windowText" lastClr="000000"/>
                        </a:solidFill>
                        <a:latin typeface="Courier New" pitchFamily="49" charset="0"/>
                        <a:cs typeface="Courier New" pitchFamily="49" charset="0"/>
                      </a:endParaRPr>
                    </a:p>
                    <a:p>
                      <a:r>
                        <a:rPr lang="en-US" b="0" dirty="0">
                          <a:solidFill>
                            <a:sysClr val="windowText" lastClr="000000"/>
                          </a:solidFill>
                          <a:latin typeface="Courier New" pitchFamily="49" charset="0"/>
                          <a:cs typeface="Courier New" pitchFamily="49" charset="0"/>
                        </a:rPr>
                        <a:t>Output</a:t>
                      </a:r>
                    </a:p>
                    <a:p>
                      <a:r>
                        <a:rPr lang="en-US" b="0" dirty="0">
                          <a:solidFill>
                            <a:sysClr val="windowText" lastClr="000000"/>
                          </a:solidFill>
                          <a:latin typeface="Courier New" pitchFamily="49" charset="0"/>
                          <a:cs typeface="Courier New" pitchFamily="49" charset="0"/>
                        </a:rPr>
                        <a:t>0</a:t>
                      </a:r>
                      <a:r>
                        <a:rPr lang="en-US" b="0" baseline="0" dirty="0">
                          <a:solidFill>
                            <a:sysClr val="windowText" lastClr="000000"/>
                          </a:solidFill>
                          <a:latin typeface="Courier New" pitchFamily="49" charset="0"/>
                          <a:cs typeface="Courier New" pitchFamily="49" charset="0"/>
                        </a:rPr>
                        <a:t> </a:t>
                      </a:r>
                      <a:r>
                        <a:rPr lang="en-US" b="0" dirty="0">
                          <a:solidFill>
                            <a:sysClr val="windowText" lastClr="000000"/>
                          </a:solidFill>
                          <a:latin typeface="Courier New" pitchFamily="49" charset="0"/>
                          <a:cs typeface="Courier New" pitchFamily="49" charset="0"/>
                        </a:rPr>
                        <a:t>1 2 3 4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31630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229</TotalTime>
  <Words>831</Words>
  <Application>Microsoft Office PowerPoint</Application>
  <PresentationFormat>On-screen Show (4:3)</PresentationFormat>
  <Paragraphs>166</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 Unicode MS</vt:lpstr>
      <vt:lpstr>Bookman Old Style</vt:lpstr>
      <vt:lpstr>Calibri</vt:lpstr>
      <vt:lpstr>Courier New</vt:lpstr>
      <vt:lpstr>Gill Sans MT</vt:lpstr>
      <vt:lpstr>Mangal</vt:lpstr>
      <vt:lpstr>Palatino Linotype</vt:lpstr>
      <vt:lpstr>Times New Roman</vt:lpstr>
      <vt:lpstr>Wingdings</vt:lpstr>
      <vt:lpstr>Wingdings 3</vt:lpstr>
      <vt:lpstr>Origin</vt:lpstr>
      <vt:lpstr>PowerPoint Presentation</vt:lpstr>
      <vt:lpstr>Introduction </vt:lpstr>
      <vt:lpstr>The While Loop</vt:lpstr>
      <vt:lpstr>Flow chart of While Loop</vt:lpstr>
      <vt:lpstr>Program on While Loop</vt:lpstr>
      <vt:lpstr>The range() function</vt:lpstr>
      <vt:lpstr>Examples of range() function </vt:lpstr>
      <vt:lpstr>The for loop</vt:lpstr>
      <vt:lpstr>Program on for loop</vt:lpstr>
      <vt:lpstr>The break Statement</vt:lpstr>
      <vt:lpstr>Working of break in while and for loop</vt:lpstr>
      <vt:lpstr>The continue Statement </vt:lpstr>
      <vt:lpstr>Working of continue in while and for loop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Bisht, Naveenta</cp:lastModifiedBy>
  <cp:revision>24</cp:revision>
  <dcterms:created xsi:type="dcterms:W3CDTF">2006-08-16T00:00:00Z</dcterms:created>
  <dcterms:modified xsi:type="dcterms:W3CDTF">2018-01-19T12:15:03Z</dcterms:modified>
</cp:coreProperties>
</file>