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59"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78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67472" y="274048"/>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864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8" name="Rectangle 7"/>
          <p:cNvSpPr/>
          <p:nvPr/>
        </p:nvSpPr>
        <p:spPr>
          <a:xfrm>
            <a:off x="3733800" y="3059157"/>
            <a:ext cx="5715000" cy="1077218"/>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6</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Function</a:t>
            </a:r>
          </a:p>
        </p:txBody>
      </p:sp>
      <p:sp>
        <p:nvSpPr>
          <p:cNvPr id="7" name="Text Box 13"/>
          <p:cNvSpPr txBox="1">
            <a:spLocks noChangeArrowheads="1"/>
          </p:cNvSpPr>
          <p:nvPr/>
        </p:nvSpPr>
        <p:spPr bwMode="auto">
          <a:xfrm>
            <a:off x="152400" y="58277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
        <p:nvSpPr>
          <p:cNvPr id="10"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Tree>
    <p:extLst>
      <p:ext uri="{BB962C8B-B14F-4D97-AF65-F5344CB8AC3E}">
        <p14:creationId xmlns:p14="http://schemas.microsoft.com/office/powerpoint/2010/main" val="285179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Program:</a:t>
            </a:r>
            <a:r>
              <a:rPr lang="en-US" sz="2000" dirty="0"/>
              <a:t> </a:t>
            </a:r>
            <a:r>
              <a:rPr lang="en-US" sz="2000" dirty="0">
                <a:solidFill>
                  <a:schemeClr val="tx1"/>
                </a:solidFill>
              </a:rPr>
              <a:t>Demonstrate use of Keyword Arguments</a:t>
            </a:r>
          </a:p>
        </p:txBody>
      </p:sp>
      <p:sp>
        <p:nvSpPr>
          <p:cNvPr id="3" name="Content Placeholder 2"/>
          <p:cNvSpPr>
            <a:spLocks noGrp="1"/>
          </p:cNvSpPr>
          <p:nvPr>
            <p:ph sz="quarter" idx="1"/>
          </p:nvPr>
        </p:nvSpPr>
        <p:spPr/>
        <p:txBody>
          <a:bodyPr>
            <a:normAutofit/>
          </a:bodyPr>
          <a:lstStyle/>
          <a:p>
            <a:pPr algn="just"/>
            <a:r>
              <a:rPr lang="en-US" sz="2000" b="1" dirty="0">
                <a:latin typeface="Courier New" pitchFamily="49" charset="0"/>
                <a:cs typeface="Courier New" pitchFamily="49" charset="0"/>
              </a:rPr>
              <a:t>Write a program to pass arguments  name and age to a function Demo.   </a:t>
            </a:r>
          </a:p>
          <a:p>
            <a:pPr marL="0" indent="0" algn="just">
              <a:buNone/>
            </a:pPr>
            <a:r>
              <a:rPr lang="en-US" sz="2000" b="1" dirty="0">
                <a:latin typeface="Courier New" pitchFamily="49" charset="0"/>
                <a:cs typeface="Courier New" pitchFamily="49" charset="0"/>
              </a:rPr>
              <a:t> </a:t>
            </a:r>
          </a:p>
          <a:p>
            <a:pPr marL="0" indent="0" algn="just">
              <a:buNone/>
            </a:pPr>
            <a:endParaRPr lang="en-US" sz="2000" b="1"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4056065"/>
              </p:ext>
            </p:extLst>
          </p:nvPr>
        </p:nvGraphicFramePr>
        <p:xfrm>
          <a:off x="609600" y="2057400"/>
          <a:ext cx="7848600" cy="2057400"/>
        </p:xfrm>
        <a:graphic>
          <a:graphicData uri="http://schemas.openxmlformats.org/drawingml/2006/table">
            <a:tbl>
              <a:tblPr firstRow="1" bandRow="1">
                <a:tableStyleId>{5C22544A-7EE6-4342-B048-85BDC9FD1C3A}</a:tableStyleId>
              </a:tblPr>
              <a:tblGrid>
                <a:gridCol w="7848600">
                  <a:extLst>
                    <a:ext uri="{9D8B030D-6E8A-4147-A177-3AD203B41FA5}">
                      <a16:colId xmlns:a16="http://schemas.microsoft.com/office/drawing/2014/main" val="20000"/>
                    </a:ext>
                  </a:extLst>
                </a:gridCol>
              </a:tblGrid>
              <a:tr h="2057400">
                <a:tc>
                  <a:txBody>
                    <a:bodyPr/>
                    <a:lstStyle/>
                    <a:p>
                      <a:r>
                        <a:rPr lang="en-US" sz="1600" b="0" dirty="0" err="1">
                          <a:solidFill>
                            <a:schemeClr val="tx1"/>
                          </a:solidFill>
                          <a:latin typeface="Courier New" pitchFamily="49" charset="0"/>
                          <a:cs typeface="Courier New" pitchFamily="49" charset="0"/>
                        </a:rPr>
                        <a:t>def</a:t>
                      </a:r>
                      <a:r>
                        <a:rPr lang="en-US" sz="1600" b="0" dirty="0">
                          <a:solidFill>
                            <a:schemeClr val="tx1"/>
                          </a:solidFill>
                          <a:latin typeface="Courier New" pitchFamily="49" charset="0"/>
                          <a:cs typeface="Courier New" pitchFamily="49" charset="0"/>
                        </a:rPr>
                        <a:t> Display(</a:t>
                      </a:r>
                      <a:r>
                        <a:rPr lang="en-US" sz="1600" b="0" dirty="0" err="1">
                          <a:solidFill>
                            <a:schemeClr val="tx1"/>
                          </a:solidFill>
                          <a:latin typeface="Courier New" pitchFamily="49" charset="0"/>
                          <a:cs typeface="Courier New" pitchFamily="49" charset="0"/>
                        </a:rPr>
                        <a:t>Name,age</a:t>
                      </a:r>
                      <a:r>
                        <a:rPr lang="en-US" sz="1600" b="0" dirty="0">
                          <a:solidFill>
                            <a:schemeClr val="tx1"/>
                          </a:solidFill>
                          <a:latin typeface="Courier New" pitchFamily="49" charset="0"/>
                          <a:cs typeface="Courier New" pitchFamily="49" charset="0"/>
                        </a:rPr>
                        <a:t>):</a:t>
                      </a:r>
                    </a:p>
                    <a:p>
                      <a:r>
                        <a:rPr lang="en-US" sz="1600" b="0" dirty="0">
                          <a:solidFill>
                            <a:schemeClr val="tx1"/>
                          </a:solidFill>
                          <a:latin typeface="Courier New" pitchFamily="49" charset="0"/>
                          <a:cs typeface="Courier New" pitchFamily="49" charset="0"/>
                        </a:rPr>
                        <a:t>    print("Name = ",</a:t>
                      </a:r>
                      <a:r>
                        <a:rPr lang="en-US" sz="1600" b="0" dirty="0" err="1">
                          <a:solidFill>
                            <a:schemeClr val="tx1"/>
                          </a:solidFill>
                          <a:latin typeface="Courier New" pitchFamily="49" charset="0"/>
                          <a:cs typeface="Courier New" pitchFamily="49" charset="0"/>
                        </a:rPr>
                        <a:t>Name,"age</a:t>
                      </a:r>
                      <a:r>
                        <a:rPr lang="en-US" sz="1600" b="0" dirty="0">
                          <a:solidFill>
                            <a:schemeClr val="tx1"/>
                          </a:solidFill>
                          <a:latin typeface="Courier New" pitchFamily="49" charset="0"/>
                          <a:cs typeface="Courier New" pitchFamily="49" charset="0"/>
                        </a:rPr>
                        <a:t> =  ",age)</a:t>
                      </a:r>
                    </a:p>
                    <a:p>
                      <a:pPr marL="0" indent="0"/>
                      <a:r>
                        <a:rPr lang="en-US" sz="1600" b="0" dirty="0">
                          <a:solidFill>
                            <a:schemeClr val="tx1"/>
                          </a:solidFill>
                          <a:latin typeface="Courier New" pitchFamily="49" charset="0"/>
                          <a:cs typeface="Courier New" pitchFamily="49" charset="0"/>
                        </a:rPr>
                        <a:t>Display(age=25,Name="John") </a:t>
                      </a:r>
                      <a:r>
                        <a:rPr lang="en-US" sz="1400" b="1" dirty="0">
                          <a:solidFill>
                            <a:schemeClr val="tx1"/>
                          </a:solidFill>
                          <a:latin typeface="Courier New" pitchFamily="49" charset="0"/>
                          <a:cs typeface="Courier New" pitchFamily="49" charset="0"/>
                        </a:rPr>
                        <a:t>#Call function using keyword arguments</a:t>
                      </a:r>
                      <a:r>
                        <a:rPr lang="en-US" sz="1200" b="1" dirty="0">
                          <a:solidFill>
                            <a:schemeClr val="tx1"/>
                          </a:solidFill>
                          <a:latin typeface="Courier New" pitchFamily="49" charset="0"/>
                          <a:cs typeface="Courier New" pitchFamily="49" charset="0"/>
                        </a:rPr>
                        <a:t>   </a:t>
                      </a:r>
                    </a:p>
                    <a:p>
                      <a:pPr marL="0" indent="0"/>
                      <a:endParaRPr lang="en-US" sz="1200" b="1" dirty="0">
                        <a:solidFill>
                          <a:schemeClr val="tx1"/>
                        </a:solidFill>
                        <a:latin typeface="Courier New" pitchFamily="49" charset="0"/>
                        <a:cs typeface="Courier New" pitchFamily="49" charset="0"/>
                      </a:endParaRPr>
                    </a:p>
                    <a:p>
                      <a:pPr marL="0" indent="0"/>
                      <a:endParaRPr lang="en-US" sz="1200" b="1" dirty="0">
                        <a:solidFill>
                          <a:schemeClr val="tx1"/>
                        </a:solidFill>
                        <a:latin typeface="Courier New" pitchFamily="49" charset="0"/>
                        <a:cs typeface="Courier New" pitchFamily="49" charset="0"/>
                      </a:endParaRPr>
                    </a:p>
                    <a:p>
                      <a:pPr marL="0" indent="0"/>
                      <a:endParaRPr lang="en-US" sz="1200" b="1" dirty="0">
                        <a:solidFill>
                          <a:schemeClr val="tx1"/>
                        </a:solidFill>
                        <a:latin typeface="Courier New" pitchFamily="49" charset="0"/>
                        <a:cs typeface="Courier New" pitchFamily="49" charset="0"/>
                      </a:endParaRPr>
                    </a:p>
                    <a:p>
                      <a:pPr marL="0" indent="0"/>
                      <a:r>
                        <a:rPr lang="en-US" sz="2000" b="1" dirty="0">
                          <a:solidFill>
                            <a:schemeClr val="tx1"/>
                          </a:solidFill>
                          <a:latin typeface="Courier New" pitchFamily="49" charset="0"/>
                          <a:cs typeface="Courier New" pitchFamily="49" charset="0"/>
                        </a:rPr>
                        <a:t>Output:</a:t>
                      </a:r>
                    </a:p>
                    <a:p>
                      <a:pPr marL="0" indent="0"/>
                      <a:r>
                        <a:rPr lang="en-US" sz="1800" b="0" dirty="0">
                          <a:solidFill>
                            <a:schemeClr val="tx1"/>
                          </a:solidFill>
                          <a:latin typeface="Courier New" pitchFamily="49" charset="0"/>
                          <a:cs typeface="Courier New" pitchFamily="49" charset="0"/>
                        </a:rPr>
                        <a:t>Name =  John age =   25   </a:t>
                      </a:r>
                      <a:r>
                        <a:rPr lang="en-US" sz="1200" b="1" dirty="0">
                          <a:solidFill>
                            <a:schemeClr val="tx1"/>
                          </a:solidFill>
                          <a:latin typeface="Courier New" pitchFamily="49" charset="0"/>
                          <a:cs typeface="Courier New" pitchFamily="49" charset="0"/>
                        </a:rPr>
                        <a:t>                                 </a:t>
                      </a:r>
                      <a:endParaRPr lang="en-US" sz="1400" b="1"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057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b="1" dirty="0">
                <a:solidFill>
                  <a:schemeClr val="tx1"/>
                </a:solidFill>
                <a:latin typeface="Courier New" pitchFamily="49" charset="0"/>
                <a:cs typeface="Courier New" pitchFamily="49" charset="0"/>
              </a:rPr>
              <a:t>Precautions while using Keyword Arguments</a:t>
            </a:r>
            <a:endParaRPr lang="en-US" sz="2400" dirty="0">
              <a:solidFill>
                <a:schemeClr val="tx1"/>
              </a:solidFill>
              <a:latin typeface="Courier New" pitchFamily="49" charset="0"/>
              <a:cs typeface="Courier New" pitchFamily="49" charset="0"/>
            </a:endParaRPr>
          </a:p>
        </p:txBody>
      </p:sp>
      <p:sp>
        <p:nvSpPr>
          <p:cNvPr id="3" name="Content Placeholder 2"/>
          <p:cNvSpPr>
            <a:spLocks noGrp="1"/>
          </p:cNvSpPr>
          <p:nvPr>
            <p:ph sz="quarter" idx="1"/>
          </p:nvPr>
        </p:nvSpPr>
        <p:spPr/>
        <p:txBody>
          <a:bodyPr>
            <a:normAutofit fontScale="77500" lnSpcReduction="20000"/>
          </a:bodyPr>
          <a:lstStyle/>
          <a:p>
            <a:pPr algn="just"/>
            <a:r>
              <a:rPr lang="en-US" sz="2100" dirty="0">
                <a:latin typeface="Courier New" pitchFamily="49" charset="0"/>
                <a:cs typeface="Courier New" pitchFamily="49" charset="0"/>
              </a:rPr>
              <a:t> </a:t>
            </a:r>
            <a:r>
              <a:rPr lang="en-US" sz="2400" b="1" dirty="0">
                <a:latin typeface="Courier New" pitchFamily="49" charset="0"/>
                <a:cs typeface="Courier New" pitchFamily="49" charset="0"/>
              </a:rPr>
              <a:t>A positional argument cannot follow a keyword argument.  </a:t>
            </a:r>
          </a:p>
          <a:p>
            <a:pPr marL="0" indent="0" algn="just">
              <a:buNone/>
            </a:pP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Display( num2=10,40)   </a:t>
            </a:r>
          </a:p>
          <a:p>
            <a:pPr marL="0" indent="0" algn="just">
              <a:buNone/>
            </a:pPr>
            <a:r>
              <a:rPr lang="en-US" sz="2400" b="1" dirty="0">
                <a:solidFill>
                  <a:srgbClr val="FF0000"/>
                </a:solidFill>
                <a:latin typeface="Courier New" pitchFamily="49" charset="0"/>
                <a:cs typeface="Courier New" pitchFamily="49" charset="0"/>
              </a:rPr>
              <a:t>  </a:t>
            </a:r>
          </a:p>
          <a:p>
            <a:pPr algn="just"/>
            <a:r>
              <a:rPr lang="en-US" sz="2400" b="1" dirty="0">
                <a:latin typeface="Courier New" pitchFamily="49" charset="0"/>
                <a:cs typeface="Courier New" pitchFamily="49" charset="0"/>
              </a:rPr>
              <a:t>Programmer cannot duplicate an argument by specifying it as both a positional argument </a:t>
            </a:r>
          </a:p>
          <a:p>
            <a:pPr marL="0" indent="0" algn="just">
              <a:buNone/>
            </a:pPr>
            <a:endParaRPr lang="en-US" sz="2400" b="1" dirty="0">
              <a:latin typeface="Courier New" pitchFamily="49" charset="0"/>
              <a:cs typeface="Courier New" pitchFamily="49" charset="0"/>
            </a:endParaRPr>
          </a:p>
          <a:p>
            <a:pPr marL="0" indent="0" algn="just">
              <a:buNone/>
            </a:pPr>
            <a:r>
              <a:rPr lang="en-US" sz="2400" b="1" dirty="0">
                <a:solidFill>
                  <a:srgbClr val="FF0000"/>
                </a:solidFill>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Display(40,num1=40)</a:t>
            </a:r>
          </a:p>
          <a:p>
            <a:pPr marL="0" indent="0" algn="just">
              <a:buNone/>
            </a:pPr>
            <a:r>
              <a:rPr lang="en-US" sz="2400" b="1" dirty="0">
                <a:solidFill>
                  <a:srgbClr val="FF0000"/>
                </a:solidFill>
                <a:latin typeface="Courier New" pitchFamily="49" charset="0"/>
                <a:cs typeface="Courier New" pitchFamily="49" charset="0"/>
              </a:rPr>
              <a:t>  </a:t>
            </a:r>
          </a:p>
          <a:p>
            <a:pPr marL="0" indent="0" algn="just">
              <a:buNone/>
            </a:pPr>
            <a:endParaRPr lang="en-US" sz="1800" dirty="0">
              <a:solidFill>
                <a:srgbClr val="FF0000"/>
              </a:solidFill>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5962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800" b="1" dirty="0"/>
              <a:t>Parameters with Default Values</a:t>
            </a:r>
            <a:r>
              <a:rPr lang="en-US" dirty="0"/>
              <a:t> </a:t>
            </a:r>
          </a:p>
        </p:txBody>
      </p:sp>
      <p:sp>
        <p:nvSpPr>
          <p:cNvPr id="3" name="Content Placeholder 2"/>
          <p:cNvSpPr>
            <a:spLocks noGrp="1"/>
          </p:cNvSpPr>
          <p:nvPr>
            <p:ph sz="quarter" idx="1"/>
          </p:nvPr>
        </p:nvSpPr>
        <p:spPr/>
        <p:txBody>
          <a:bodyPr>
            <a:normAutofit fontScale="92500" lnSpcReduction="20000"/>
          </a:bodyPr>
          <a:lstStyle/>
          <a:p>
            <a:pPr algn="just"/>
            <a:r>
              <a:rPr lang="en-US" sz="2000" dirty="0">
                <a:latin typeface="Courier New" pitchFamily="49" charset="0"/>
                <a:cs typeface="Courier New" pitchFamily="49" charset="0"/>
              </a:rPr>
              <a:t>Parameters within the function definition can have default values. </a:t>
            </a:r>
          </a:p>
          <a:p>
            <a:pPr algn="just"/>
            <a:r>
              <a:rPr lang="en-US" sz="2000" dirty="0">
                <a:latin typeface="Courier New" pitchFamily="49" charset="0"/>
                <a:cs typeface="Courier New" pitchFamily="49" charset="0"/>
              </a:rPr>
              <a:t>Default value to an parameter can be given  by  using </a:t>
            </a:r>
            <a:r>
              <a:rPr lang="en-US" sz="2000" b="1" dirty="0">
                <a:latin typeface="Courier New" pitchFamily="49" charset="0"/>
                <a:cs typeface="Courier New" pitchFamily="49" charset="0"/>
              </a:rPr>
              <a:t>assignment (=) </a:t>
            </a:r>
            <a:r>
              <a:rPr lang="en-US" sz="2000" dirty="0">
                <a:latin typeface="Courier New" pitchFamily="49" charset="0"/>
                <a:cs typeface="Courier New" pitchFamily="49" charset="0"/>
              </a:rPr>
              <a:t>Operator.  </a:t>
            </a:r>
          </a:p>
          <a:p>
            <a:pPr marL="0" indent="0" algn="just">
              <a:buNone/>
            </a:pP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Following Program demonstrate the use of default values in function definition.  </a:t>
            </a:r>
          </a:p>
          <a:p>
            <a:pPr marL="0" indent="0" algn="just">
              <a:buNone/>
            </a:pPr>
            <a:endParaRPr lang="en-US" sz="1800" dirty="0">
              <a:latin typeface="Courier New" pitchFamily="49" charset="0"/>
              <a:cs typeface="Courier New" pitchFamily="49" charset="0"/>
            </a:endParaRPr>
          </a:p>
          <a:p>
            <a:pPr marL="0" marR="0" indent="0" algn="just">
              <a:lnSpc>
                <a:spcPct val="115000"/>
              </a:lnSpc>
              <a:spcBef>
                <a:spcPts val="0"/>
              </a:spcBef>
              <a:spcAft>
                <a:spcPts val="0"/>
              </a:spcAft>
              <a:buNone/>
            </a:pPr>
            <a:endParaRPr lang="en-US" sz="1800" b="1" dirty="0">
              <a:latin typeface="Courier New" pitchFamily="49" charset="0"/>
              <a:cs typeface="Courier New" pitchFamily="49" charset="0"/>
            </a:endParaRPr>
          </a:p>
          <a:p>
            <a:pPr marL="0" marR="0" algn="just">
              <a:lnSpc>
                <a:spcPct val="115000"/>
              </a:lnSpc>
              <a:spcBef>
                <a:spcPts val="0"/>
              </a:spcBef>
              <a:spcAft>
                <a:spcPts val="0"/>
              </a:spcAft>
            </a:pPr>
            <a:endParaRPr lang="en-US" sz="1800" b="1" dirty="0">
              <a:latin typeface="Courier New" pitchFamily="49" charset="0"/>
              <a:cs typeface="Courier New" pitchFamily="49" charset="0"/>
            </a:endParaRPr>
          </a:p>
          <a:p>
            <a:pPr marL="0" marR="0" algn="just">
              <a:lnSpc>
                <a:spcPct val="115000"/>
              </a:lnSpc>
              <a:spcBef>
                <a:spcPts val="0"/>
              </a:spcBef>
              <a:spcAft>
                <a:spcPts val="0"/>
              </a:spcAft>
            </a:pPr>
            <a:endParaRPr lang="en-US" sz="1800" b="1" dirty="0">
              <a:latin typeface="Courier New" pitchFamily="49" charset="0"/>
              <a:cs typeface="Courier New" pitchFamily="49" charset="0"/>
            </a:endParaRPr>
          </a:p>
          <a:p>
            <a:pPr marL="0" marR="0" algn="just">
              <a:lnSpc>
                <a:spcPct val="115000"/>
              </a:lnSpc>
              <a:spcBef>
                <a:spcPts val="0"/>
              </a:spcBef>
              <a:spcAft>
                <a:spcPts val="0"/>
              </a:spcAft>
            </a:pPr>
            <a:endParaRPr lang="en-US" sz="1800" b="1" dirty="0">
              <a:latin typeface="Courier New" pitchFamily="49" charset="0"/>
              <a:cs typeface="Courier New" pitchFamily="49" charset="0"/>
            </a:endParaRPr>
          </a:p>
          <a:p>
            <a:pPr marL="0" marR="0" algn="just">
              <a:lnSpc>
                <a:spcPct val="115000"/>
              </a:lnSpc>
              <a:spcBef>
                <a:spcPts val="0"/>
              </a:spcBef>
              <a:spcAft>
                <a:spcPts val="0"/>
              </a:spcAft>
            </a:pPr>
            <a:endParaRPr lang="en-US" sz="1800" b="1" dirty="0">
              <a:latin typeface="Courier New" pitchFamily="49" charset="0"/>
              <a:cs typeface="Courier New" pitchFamily="49" charset="0"/>
            </a:endParaRPr>
          </a:p>
          <a:p>
            <a:pPr marL="0" marR="0" algn="just">
              <a:lnSpc>
                <a:spcPct val="115000"/>
              </a:lnSpc>
              <a:spcBef>
                <a:spcPts val="0"/>
              </a:spcBef>
              <a:spcAft>
                <a:spcPts val="0"/>
              </a:spcAft>
            </a:pPr>
            <a:endParaRPr lang="en-US" sz="1800" b="1" dirty="0">
              <a:latin typeface="Courier New" pitchFamily="49" charset="0"/>
              <a:cs typeface="Courier New" pitchFamily="49" charset="0"/>
            </a:endParaRPr>
          </a:p>
          <a:p>
            <a:pPr marL="0" marR="0" algn="just">
              <a:lnSpc>
                <a:spcPct val="115000"/>
              </a:lnSpc>
              <a:spcBef>
                <a:spcPts val="0"/>
              </a:spcBef>
              <a:spcAft>
                <a:spcPts val="0"/>
              </a:spcAft>
            </a:pPr>
            <a:endParaRPr lang="en-US" sz="1800" b="1" dirty="0">
              <a:latin typeface="Courier New" pitchFamily="49" charset="0"/>
              <a:cs typeface="Courier New" pitchFamily="49" charset="0"/>
            </a:endParaRPr>
          </a:p>
          <a:p>
            <a:pPr marL="0" marR="0" algn="just">
              <a:lnSpc>
                <a:spcPct val="115000"/>
              </a:lnSpc>
              <a:spcBef>
                <a:spcPts val="0"/>
              </a:spcBef>
              <a:spcAft>
                <a:spcPts val="0"/>
              </a:spcAft>
            </a:pPr>
            <a:endParaRPr lang="en-US" sz="1800" b="1" dirty="0">
              <a:latin typeface="Courier New" pitchFamily="49" charset="0"/>
              <a:cs typeface="Courier New" pitchFamily="49" charset="0"/>
            </a:endParaRPr>
          </a:p>
          <a:p>
            <a:pPr marL="0" marR="0" indent="0" algn="just">
              <a:lnSpc>
                <a:spcPct val="115000"/>
              </a:lnSpc>
              <a:spcBef>
                <a:spcPts val="0"/>
              </a:spcBef>
              <a:spcAft>
                <a:spcPts val="0"/>
              </a:spcAft>
              <a:buNone/>
            </a:pPr>
            <a:r>
              <a:rPr lang="en-US" sz="1800" b="1" dirty="0">
                <a:latin typeface="Courier New" pitchFamily="49" charset="0"/>
                <a:cs typeface="Courier New" pitchFamily="49" charset="0"/>
              </a:rPr>
              <a:t>Note: </a:t>
            </a:r>
            <a:r>
              <a:rPr lang="en-US" sz="1800" dirty="0"/>
              <a:t> </a:t>
            </a:r>
            <a:endParaRPr lang="en-US" sz="1600" dirty="0"/>
          </a:p>
          <a:p>
            <a:pPr marL="0" marR="0" indent="0" algn="just">
              <a:lnSpc>
                <a:spcPct val="115000"/>
              </a:lnSpc>
              <a:spcBef>
                <a:spcPts val="0"/>
              </a:spcBef>
              <a:spcAft>
                <a:spcPts val="0"/>
              </a:spcAft>
              <a:buNone/>
            </a:pPr>
            <a:r>
              <a:rPr lang="en-US" sz="1600" b="1" dirty="0">
                <a:solidFill>
                  <a:srgbClr val="FF0000"/>
                </a:solidFill>
                <a:latin typeface="Courier New" pitchFamily="49" charset="0"/>
                <a:cs typeface="Courier New" pitchFamily="49" charset="0"/>
              </a:rPr>
              <a:t>Syntax Error:</a:t>
            </a:r>
            <a:r>
              <a:rPr lang="en-US" sz="1600" b="1" dirty="0">
                <a:latin typeface="Courier New" pitchFamily="49" charset="0"/>
                <a:cs typeface="Courier New" pitchFamily="49" charset="0"/>
              </a:rPr>
              <a:t>   Non default argument follows default argument</a:t>
            </a:r>
          </a:p>
          <a:p>
            <a:pPr marL="0" marR="0" indent="0" algn="just">
              <a:lnSpc>
                <a:spcPct val="115000"/>
              </a:lnSpc>
              <a:spcBef>
                <a:spcPts val="0"/>
              </a:spcBef>
              <a:spcAft>
                <a:spcPts val="0"/>
              </a:spcAft>
              <a:buNone/>
            </a:pPr>
            <a:r>
              <a:rPr lang="en-US" sz="1800" dirty="0"/>
              <a:t> </a:t>
            </a:r>
            <a:endParaRPr lang="en-US" sz="1600" dirty="0">
              <a:latin typeface="Calibri"/>
              <a:ea typeface="Times New Roman"/>
              <a:cs typeface="Mangal"/>
            </a:endParaRPr>
          </a:p>
          <a:p>
            <a:pPr marL="0" indent="0" algn="just">
              <a:buNone/>
            </a:pPr>
            <a:endParaRPr lang="en-US" sz="1800" b="1"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2000" dirty="0">
              <a:latin typeface="Courier New" pitchFamily="49" charset="0"/>
              <a:cs typeface="Courier New" pitchFamily="49" charset="0"/>
            </a:endParaRPr>
          </a:p>
          <a:p>
            <a:pPr marL="0" indent="0" algn="just">
              <a:buNone/>
            </a:pPr>
            <a:endParaRPr lang="en-US" sz="2000"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09904938"/>
              </p:ext>
            </p:extLst>
          </p:nvPr>
        </p:nvGraphicFramePr>
        <p:xfrm>
          <a:off x="1447800" y="3276600"/>
          <a:ext cx="6629400" cy="1828800"/>
        </p:xfrm>
        <a:graphic>
          <a:graphicData uri="http://schemas.openxmlformats.org/drawingml/2006/table">
            <a:tbl>
              <a:tblPr firstRow="1" bandRow="1">
                <a:tableStyleId>{5C22544A-7EE6-4342-B048-85BDC9FD1C3A}</a:tableStyleId>
              </a:tblPr>
              <a:tblGrid>
                <a:gridCol w="6629400">
                  <a:extLst>
                    <a:ext uri="{9D8B030D-6E8A-4147-A177-3AD203B41FA5}">
                      <a16:colId xmlns:a16="http://schemas.microsoft.com/office/drawing/2014/main" val="20000"/>
                    </a:ext>
                  </a:extLst>
                </a:gridCol>
              </a:tblGrid>
              <a:tr h="1828800">
                <a:tc>
                  <a:txBody>
                    <a:bodyPr/>
                    <a:lstStyle/>
                    <a:p>
                      <a:pPr algn="just"/>
                      <a:r>
                        <a:rPr lang="en-US" b="0" dirty="0" err="1">
                          <a:solidFill>
                            <a:schemeClr val="tx1"/>
                          </a:solidFill>
                          <a:latin typeface="Courier New" pitchFamily="49" charset="0"/>
                          <a:cs typeface="Courier New" pitchFamily="49" charset="0"/>
                        </a:rPr>
                        <a:t>def</a:t>
                      </a:r>
                      <a:r>
                        <a:rPr lang="en-US" b="0" dirty="0">
                          <a:solidFill>
                            <a:schemeClr val="tx1"/>
                          </a:solidFill>
                          <a:latin typeface="Courier New" pitchFamily="49" charset="0"/>
                          <a:cs typeface="Courier New" pitchFamily="49" charset="0"/>
                        </a:rPr>
                        <a:t> greet(</a:t>
                      </a:r>
                      <a:r>
                        <a:rPr lang="en-US" b="0" dirty="0" err="1">
                          <a:solidFill>
                            <a:schemeClr val="tx1"/>
                          </a:solidFill>
                          <a:latin typeface="Courier New" pitchFamily="49" charset="0"/>
                          <a:cs typeface="Courier New" pitchFamily="49" charset="0"/>
                        </a:rPr>
                        <a:t>name,msg</a:t>
                      </a:r>
                      <a:r>
                        <a:rPr lang="en-US" b="0" dirty="0">
                          <a:solidFill>
                            <a:schemeClr val="tx1"/>
                          </a:solidFill>
                          <a:latin typeface="Courier New" pitchFamily="49" charset="0"/>
                          <a:cs typeface="Courier New" pitchFamily="49" charset="0"/>
                        </a:rPr>
                        <a:t>="Welcome to Python!!"):</a:t>
                      </a:r>
                    </a:p>
                    <a:p>
                      <a:pPr algn="just"/>
                      <a:r>
                        <a:rPr lang="en-US" b="0" dirty="0">
                          <a:solidFill>
                            <a:schemeClr val="tx1"/>
                          </a:solidFill>
                          <a:latin typeface="Courier New" pitchFamily="49" charset="0"/>
                          <a:cs typeface="Courier New" pitchFamily="49" charset="0"/>
                        </a:rPr>
                        <a:t>    print(" Hello ",</a:t>
                      </a:r>
                      <a:r>
                        <a:rPr lang="en-US" b="0" dirty="0" err="1">
                          <a:solidFill>
                            <a:schemeClr val="tx1"/>
                          </a:solidFill>
                          <a:latin typeface="Courier New" pitchFamily="49" charset="0"/>
                          <a:cs typeface="Courier New" pitchFamily="49" charset="0"/>
                        </a:rPr>
                        <a:t>name,msg</a:t>
                      </a:r>
                      <a:r>
                        <a:rPr lang="en-US" b="0" dirty="0">
                          <a:solidFill>
                            <a:schemeClr val="tx1"/>
                          </a:solidFill>
                          <a:latin typeface="Courier New" pitchFamily="49" charset="0"/>
                          <a:cs typeface="Courier New" pitchFamily="49" charset="0"/>
                        </a:rPr>
                        <a:t>)</a:t>
                      </a:r>
                    </a:p>
                    <a:p>
                      <a:pPr algn="just"/>
                      <a:r>
                        <a:rPr lang="en-US" b="0" dirty="0">
                          <a:solidFill>
                            <a:schemeClr val="tx1"/>
                          </a:solidFill>
                          <a:latin typeface="Courier New" pitchFamily="49" charset="0"/>
                          <a:cs typeface="Courier New" pitchFamily="49" charset="0"/>
                        </a:rPr>
                        <a:t>greet("</a:t>
                      </a:r>
                      <a:r>
                        <a:rPr lang="en-US" b="0" dirty="0" err="1">
                          <a:solidFill>
                            <a:schemeClr val="tx1"/>
                          </a:solidFill>
                          <a:latin typeface="Courier New" pitchFamily="49" charset="0"/>
                          <a:cs typeface="Courier New" pitchFamily="49" charset="0"/>
                        </a:rPr>
                        <a:t>Virat</a:t>
                      </a:r>
                      <a:r>
                        <a:rPr lang="en-US" b="0" dirty="0">
                          <a:solidFill>
                            <a:schemeClr val="tx1"/>
                          </a:solidFill>
                          <a:latin typeface="Courier New" pitchFamily="49" charset="0"/>
                          <a:cs typeface="Courier New" pitchFamily="49" charset="0"/>
                        </a:rPr>
                        <a:t>") </a:t>
                      </a:r>
                      <a:r>
                        <a:rPr lang="en-US" b="0" baseline="0" dirty="0">
                          <a:solidFill>
                            <a:schemeClr val="tx1"/>
                          </a:solidFill>
                          <a:latin typeface="Courier New" pitchFamily="49" charset="0"/>
                          <a:cs typeface="Courier New" pitchFamily="49" charset="0"/>
                        </a:rPr>
                        <a:t> </a:t>
                      </a:r>
                      <a:endParaRPr lang="en-US" dirty="0"/>
                    </a:p>
                    <a:p>
                      <a:endParaRPr lang="en-US" dirty="0">
                        <a:latin typeface="Courier New" pitchFamily="49" charset="0"/>
                        <a:cs typeface="Courier New" pitchFamily="49" charset="0"/>
                      </a:endParaRPr>
                    </a:p>
                    <a:p>
                      <a:r>
                        <a:rPr lang="en-US" dirty="0">
                          <a:solidFill>
                            <a:schemeClr val="tx1"/>
                          </a:solidFill>
                          <a:latin typeface="Courier New" pitchFamily="49" charset="0"/>
                          <a:cs typeface="Courier New" pitchFamily="49" charset="0"/>
                        </a:rPr>
                        <a:t>Output:</a:t>
                      </a:r>
                      <a:r>
                        <a:rPr lang="en-US" dirty="0">
                          <a:solidFill>
                            <a:schemeClr val="tx1"/>
                          </a:solidFill>
                        </a:rPr>
                        <a:t> </a:t>
                      </a:r>
                      <a:endParaRPr lang="en-US" b="0" dirty="0">
                        <a:solidFill>
                          <a:schemeClr val="tx1"/>
                        </a:solidFill>
                        <a:latin typeface="Courier New" pitchFamily="49" charset="0"/>
                        <a:cs typeface="Courier New" pitchFamily="49" charset="0"/>
                      </a:endParaRPr>
                    </a:p>
                    <a:p>
                      <a:r>
                        <a:rPr lang="en-US" b="0" dirty="0">
                          <a:solidFill>
                            <a:schemeClr val="tx1"/>
                          </a:solidFill>
                          <a:latin typeface="Courier New" pitchFamily="49" charset="0"/>
                          <a:cs typeface="Courier New" pitchFamily="49" charset="0"/>
                        </a:rPr>
                        <a:t>Hello  </a:t>
                      </a:r>
                      <a:r>
                        <a:rPr lang="en-US" b="0" dirty="0" err="1">
                          <a:solidFill>
                            <a:schemeClr val="tx1"/>
                          </a:solidFill>
                          <a:latin typeface="Courier New" pitchFamily="49" charset="0"/>
                          <a:cs typeface="Courier New" pitchFamily="49" charset="0"/>
                        </a:rPr>
                        <a:t>Virat</a:t>
                      </a:r>
                      <a:r>
                        <a:rPr lang="en-US" b="0" dirty="0">
                          <a:solidFill>
                            <a:schemeClr val="tx1"/>
                          </a:solidFill>
                          <a:latin typeface="Courier New" pitchFamily="49" charset="0"/>
                          <a:cs typeface="Courier New" pitchFamily="49" charset="0"/>
                        </a:rPr>
                        <a:t> Welcome to Python!!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930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400" b="1" dirty="0">
                <a:latin typeface="Courier New" pitchFamily="49" charset="0"/>
                <a:cs typeface="Courier New" pitchFamily="49" charset="0"/>
              </a:rPr>
              <a:t>The Local and global Scope of Variable</a:t>
            </a:r>
            <a:br>
              <a:rPr lang="en-US" sz="1400" dirty="0"/>
            </a:br>
            <a:endParaRPr lang="en-US" dirty="0"/>
          </a:p>
        </p:txBody>
      </p:sp>
      <p:sp>
        <p:nvSpPr>
          <p:cNvPr id="3" name="Content Placeholder 2"/>
          <p:cNvSpPr>
            <a:spLocks noGrp="1"/>
          </p:cNvSpPr>
          <p:nvPr>
            <p:ph sz="quarter" idx="1"/>
          </p:nvPr>
        </p:nvSpPr>
        <p:spPr/>
        <p:txBody>
          <a:bodyPr/>
          <a:lstStyle/>
          <a:p>
            <a:pPr algn="just"/>
            <a:r>
              <a:rPr lang="en-US" sz="1800" dirty="0">
                <a:latin typeface="Courier New" pitchFamily="49" charset="0"/>
                <a:cs typeface="Courier New" pitchFamily="49" charset="0"/>
              </a:rPr>
              <a:t>The variables and parameters that are initialized within a function, including parameters are said to exist in that function’s local scope.  </a:t>
            </a:r>
          </a:p>
          <a:p>
            <a:pPr marL="0" indent="0" algn="just">
              <a:buNone/>
            </a:pPr>
            <a:endParaRPr lang="en-US" sz="1800" dirty="0">
              <a:latin typeface="Courier New" pitchFamily="49" charset="0"/>
              <a:cs typeface="Courier New" pitchFamily="49" charset="0"/>
            </a:endParaRPr>
          </a:p>
          <a:p>
            <a:pPr algn="just">
              <a:spcBef>
                <a:spcPts val="0"/>
              </a:spcBef>
            </a:pPr>
            <a:r>
              <a:rPr lang="en-US" sz="1600" dirty="0">
                <a:latin typeface="Courier New" pitchFamily="49" charset="0"/>
                <a:cs typeface="Courier New" pitchFamily="49" charset="0"/>
              </a:rPr>
              <a:t>A variables that exist in local scope are called as “</a:t>
            </a:r>
            <a:r>
              <a:rPr lang="en-US" sz="1600" b="1" dirty="0">
                <a:latin typeface="Courier New" pitchFamily="49" charset="0"/>
                <a:cs typeface="Courier New" pitchFamily="49" charset="0"/>
              </a:rPr>
              <a:t>local variables</a:t>
            </a:r>
            <a:r>
              <a:rPr lang="en-US" sz="1600" dirty="0">
                <a:latin typeface="Courier New" pitchFamily="49" charset="0"/>
                <a:cs typeface="Courier New" pitchFamily="49" charset="0"/>
              </a:rPr>
              <a:t>”.</a:t>
            </a:r>
          </a:p>
          <a:p>
            <a:pPr marL="0" indent="0" algn="just">
              <a:spcBef>
                <a:spcPts val="0"/>
              </a:spcBef>
              <a:buNone/>
            </a:pPr>
            <a:r>
              <a:rPr lang="en-US" sz="1600" dirty="0"/>
              <a:t>  </a:t>
            </a:r>
          </a:p>
          <a:p>
            <a:pPr algn="just">
              <a:spcBef>
                <a:spcPts val="0"/>
              </a:spcBef>
            </a:pPr>
            <a:r>
              <a:rPr lang="en-US" sz="1600" dirty="0">
                <a:latin typeface="Courier New" pitchFamily="49" charset="0"/>
                <a:cs typeface="Courier New" pitchFamily="49" charset="0"/>
              </a:rPr>
              <a:t>Where as the variables that are assigned outside functions are said to exist in the global scope.   </a:t>
            </a:r>
          </a:p>
          <a:p>
            <a:pPr algn="just">
              <a:spcBef>
                <a:spcPts val="0"/>
              </a:spcBef>
            </a:pPr>
            <a:endParaRPr lang="en-US" sz="1600" dirty="0">
              <a:latin typeface="Courier New" pitchFamily="49" charset="0"/>
              <a:cs typeface="Courier New" pitchFamily="49" charset="0"/>
            </a:endParaRPr>
          </a:p>
          <a:p>
            <a:pPr algn="just">
              <a:spcBef>
                <a:spcPts val="0"/>
              </a:spcBef>
            </a:pPr>
            <a:r>
              <a:rPr lang="en-US" sz="1600" dirty="0">
                <a:latin typeface="Courier New" pitchFamily="49" charset="0"/>
                <a:cs typeface="Courier New" pitchFamily="49" charset="0"/>
              </a:rPr>
              <a:t>Therefore the variables that exist in global scope are called as </a:t>
            </a:r>
            <a:r>
              <a:rPr lang="en-US" sz="1600" b="1" dirty="0">
                <a:latin typeface="Courier New" pitchFamily="49" charset="0"/>
                <a:cs typeface="Courier New" pitchFamily="49" charset="0"/>
              </a:rPr>
              <a:t>“global variables”</a:t>
            </a:r>
            <a:r>
              <a:rPr lang="en-US" sz="1600" dirty="0">
                <a:latin typeface="Courier New" pitchFamily="49" charset="0"/>
                <a:cs typeface="Courier New" pitchFamily="49" charset="0"/>
              </a:rPr>
              <a:t>. </a:t>
            </a:r>
          </a:p>
          <a:p>
            <a:pPr marL="0" indent="0" algn="just">
              <a:spcBef>
                <a:spcPts val="0"/>
              </a:spcBef>
              <a:buNone/>
            </a:pPr>
            <a:endParaRPr lang="en-US" sz="1600" dirty="0"/>
          </a:p>
        </p:txBody>
      </p:sp>
    </p:spTree>
    <p:extLst>
      <p:ext uri="{BB962C8B-B14F-4D97-AF65-F5344CB8AC3E}">
        <p14:creationId xmlns:p14="http://schemas.microsoft.com/office/powerpoint/2010/main" val="1406865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Example on Scope of Variables</a:t>
            </a:r>
          </a:p>
        </p:txBody>
      </p:sp>
      <p:sp>
        <p:nvSpPr>
          <p:cNvPr id="3" name="Content Placeholder 2"/>
          <p:cNvSpPr>
            <a:spLocks noGrp="1"/>
          </p:cNvSpPr>
          <p:nvPr>
            <p:ph sz="quarter"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endParaRPr lang="en-US" sz="2000" b="1"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    Note: </a:t>
            </a:r>
            <a:r>
              <a:rPr lang="en-US" sz="1800" dirty="0">
                <a:latin typeface="Courier New" pitchFamily="49" charset="0"/>
                <a:cs typeface="Courier New" pitchFamily="49" charset="0"/>
              </a:rPr>
              <a:t>Local variables cannot be used in Global  Scope</a:t>
            </a:r>
            <a:endParaRPr lang="en-US" sz="2400"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40513450"/>
              </p:ext>
            </p:extLst>
          </p:nvPr>
        </p:nvGraphicFramePr>
        <p:xfrm>
          <a:off x="1066800" y="1981200"/>
          <a:ext cx="7467600" cy="2819400"/>
        </p:xfrm>
        <a:graphic>
          <a:graphicData uri="http://schemas.openxmlformats.org/drawingml/2006/table">
            <a:tbl>
              <a:tblPr firstRow="1" bandRow="1">
                <a:tableStyleId>{5C22544A-7EE6-4342-B048-85BDC9FD1C3A}</a:tableStyleId>
              </a:tblPr>
              <a:tblGrid>
                <a:gridCol w="7467600">
                  <a:extLst>
                    <a:ext uri="{9D8B030D-6E8A-4147-A177-3AD203B41FA5}">
                      <a16:colId xmlns:a16="http://schemas.microsoft.com/office/drawing/2014/main" val="20000"/>
                    </a:ext>
                  </a:extLst>
                </a:gridCol>
              </a:tblGrid>
              <a:tr h="2819400">
                <a:tc>
                  <a:txBody>
                    <a:bodyPr/>
                    <a:lstStyle/>
                    <a:p>
                      <a:r>
                        <a:rPr kumimoji="0" lang="en-US" sz="1600" b="0" kern="1200" dirty="0">
                          <a:solidFill>
                            <a:sysClr val="windowText" lastClr="000000"/>
                          </a:solidFill>
                          <a:effectLst/>
                          <a:latin typeface="Courier New" pitchFamily="49" charset="0"/>
                          <a:ea typeface="+mn-ea"/>
                          <a:cs typeface="Courier New" pitchFamily="49" charset="0"/>
                        </a:rPr>
                        <a:t>p = 20          </a:t>
                      </a:r>
                      <a:r>
                        <a:rPr kumimoji="0" lang="en-US" sz="1600" b="1" kern="1200" dirty="0">
                          <a:solidFill>
                            <a:sysClr val="windowText" lastClr="000000"/>
                          </a:solidFill>
                          <a:effectLst/>
                          <a:latin typeface="Courier New" pitchFamily="49" charset="0"/>
                          <a:ea typeface="+mn-ea"/>
                          <a:cs typeface="Courier New" pitchFamily="49" charset="0"/>
                        </a:rPr>
                        <a:t>#global variable p</a:t>
                      </a:r>
                    </a:p>
                    <a:p>
                      <a:r>
                        <a:rPr kumimoji="0" lang="en-US" sz="1600" b="0" kern="1200" dirty="0" err="1">
                          <a:solidFill>
                            <a:sysClr val="windowText" lastClr="000000"/>
                          </a:solidFill>
                          <a:effectLst/>
                          <a:latin typeface="Courier New" pitchFamily="49" charset="0"/>
                          <a:ea typeface="+mn-ea"/>
                          <a:cs typeface="Courier New" pitchFamily="49" charset="0"/>
                        </a:rPr>
                        <a:t>def</a:t>
                      </a:r>
                      <a:r>
                        <a:rPr kumimoji="0" lang="en-US" sz="1600" b="0" kern="1200" dirty="0">
                          <a:solidFill>
                            <a:sysClr val="windowText" lastClr="000000"/>
                          </a:solidFill>
                          <a:effectLst/>
                          <a:latin typeface="Courier New" pitchFamily="49" charset="0"/>
                          <a:ea typeface="+mn-ea"/>
                          <a:cs typeface="Courier New" pitchFamily="49" charset="0"/>
                        </a:rPr>
                        <a:t> Demo():</a:t>
                      </a:r>
                    </a:p>
                    <a:p>
                      <a:r>
                        <a:rPr kumimoji="0" lang="en-US" sz="1600" b="0" kern="1200" dirty="0">
                          <a:solidFill>
                            <a:sysClr val="windowText" lastClr="000000"/>
                          </a:solidFill>
                          <a:effectLst/>
                          <a:latin typeface="Courier New" pitchFamily="49" charset="0"/>
                          <a:ea typeface="+mn-ea"/>
                          <a:cs typeface="Courier New" pitchFamily="49" charset="0"/>
                        </a:rPr>
                        <a:t>    q = 10      </a:t>
                      </a:r>
                      <a:r>
                        <a:rPr kumimoji="0" lang="en-US" sz="1600" b="1" kern="1200" dirty="0">
                          <a:solidFill>
                            <a:sysClr val="windowText" lastClr="000000"/>
                          </a:solidFill>
                          <a:effectLst/>
                          <a:latin typeface="Courier New" pitchFamily="49" charset="0"/>
                          <a:ea typeface="+mn-ea"/>
                          <a:cs typeface="Courier New" pitchFamily="49" charset="0"/>
                        </a:rPr>
                        <a:t>#Local variable q</a:t>
                      </a:r>
                    </a:p>
                    <a:p>
                      <a:r>
                        <a:rPr kumimoji="0" lang="en-US" sz="1600" b="0" kern="1200" dirty="0">
                          <a:solidFill>
                            <a:sysClr val="windowText" lastClr="000000"/>
                          </a:solidFill>
                          <a:effectLst/>
                          <a:latin typeface="Courier New" pitchFamily="49" charset="0"/>
                          <a:ea typeface="+mn-ea"/>
                          <a:cs typeface="Courier New" pitchFamily="49" charset="0"/>
                        </a:rPr>
                        <a:t>    print('The value of Local variable q:',q)</a:t>
                      </a:r>
                    </a:p>
                    <a:p>
                      <a:r>
                        <a:rPr kumimoji="0" lang="en-US" sz="1600" b="0" kern="1200" dirty="0">
                          <a:solidFill>
                            <a:sysClr val="windowText" lastClr="000000"/>
                          </a:solidFill>
                          <a:effectLst/>
                          <a:latin typeface="Courier New" pitchFamily="49" charset="0"/>
                          <a:ea typeface="+mn-ea"/>
                          <a:cs typeface="Courier New" pitchFamily="49" charset="0"/>
                        </a:rPr>
                        <a:t>    </a:t>
                      </a:r>
                      <a:r>
                        <a:rPr kumimoji="0" lang="en-US" sz="1600" b="1" kern="1200" dirty="0">
                          <a:solidFill>
                            <a:sysClr val="windowText" lastClr="000000"/>
                          </a:solidFill>
                          <a:effectLst/>
                          <a:latin typeface="Courier New" pitchFamily="49" charset="0"/>
                          <a:ea typeface="+mn-ea"/>
                          <a:cs typeface="Courier New" pitchFamily="49" charset="0"/>
                        </a:rPr>
                        <a:t>#Access global variable p within this function</a:t>
                      </a:r>
                    </a:p>
                    <a:p>
                      <a:r>
                        <a:rPr kumimoji="0" lang="en-US" sz="1600" b="0" kern="1200" dirty="0">
                          <a:solidFill>
                            <a:sysClr val="windowText" lastClr="000000"/>
                          </a:solidFill>
                          <a:effectLst/>
                          <a:latin typeface="Courier New" pitchFamily="49" charset="0"/>
                          <a:ea typeface="+mn-ea"/>
                          <a:cs typeface="Courier New" pitchFamily="49" charset="0"/>
                        </a:rPr>
                        <a:t>    print('The value of Global Variable p:',p)</a:t>
                      </a:r>
                    </a:p>
                    <a:p>
                      <a:r>
                        <a:rPr kumimoji="0" lang="en-US" sz="1600" b="0" kern="1200" dirty="0">
                          <a:solidFill>
                            <a:sysClr val="windowText" lastClr="000000"/>
                          </a:solidFill>
                          <a:effectLst/>
                          <a:latin typeface="Courier New" pitchFamily="49" charset="0"/>
                          <a:ea typeface="+mn-ea"/>
                          <a:cs typeface="Courier New" pitchFamily="49" charset="0"/>
                        </a:rPr>
                        <a:t>Demo()</a:t>
                      </a:r>
                    </a:p>
                    <a:p>
                      <a:r>
                        <a:rPr kumimoji="0" lang="en-US" sz="1600" b="1" kern="1200" dirty="0">
                          <a:solidFill>
                            <a:sysClr val="windowText" lastClr="000000"/>
                          </a:solidFill>
                          <a:effectLst/>
                          <a:latin typeface="Courier New" pitchFamily="49" charset="0"/>
                          <a:ea typeface="+mn-ea"/>
                          <a:cs typeface="Courier New" pitchFamily="49" charset="0"/>
                        </a:rPr>
                        <a:t>#Access global variable p outside the function Demo()</a:t>
                      </a:r>
                    </a:p>
                    <a:p>
                      <a:r>
                        <a:rPr kumimoji="0" lang="en-US" sz="1600" b="0" kern="1200" dirty="0">
                          <a:solidFill>
                            <a:sysClr val="windowText" lastClr="000000"/>
                          </a:solidFill>
                          <a:effectLst/>
                          <a:latin typeface="Courier New" pitchFamily="49" charset="0"/>
                          <a:ea typeface="+mn-ea"/>
                          <a:cs typeface="Courier New" pitchFamily="49" charset="0"/>
                        </a:rPr>
                        <a:t>print('The value of global variable  p:',p)  </a:t>
                      </a:r>
                    </a:p>
                    <a:p>
                      <a:pPr algn="just"/>
                      <a:endParaRPr 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346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i="1" dirty="0"/>
              <a:t>return </a:t>
            </a:r>
            <a:r>
              <a:rPr lang="en-US" dirty="0"/>
              <a:t>statement</a:t>
            </a:r>
          </a:p>
        </p:txBody>
      </p:sp>
      <p:sp>
        <p:nvSpPr>
          <p:cNvPr id="3" name="Content Placeholder 2"/>
          <p:cNvSpPr>
            <a:spLocks noGrp="1"/>
          </p:cNvSpPr>
          <p:nvPr>
            <p:ph sz="quarter" idx="1"/>
          </p:nvPr>
        </p:nvSpPr>
        <p:spPr/>
        <p:txBody>
          <a:bodyPr/>
          <a:lstStyle/>
          <a:p>
            <a:pPr algn="just"/>
            <a:r>
              <a:rPr lang="en-US" sz="1800" dirty="0">
                <a:latin typeface="Courier New" pitchFamily="49" charset="0"/>
                <a:cs typeface="Courier New" pitchFamily="49" charset="0"/>
              </a:rPr>
              <a:t>The </a:t>
            </a:r>
            <a:r>
              <a:rPr lang="en-US" sz="1800" i="1" dirty="0">
                <a:latin typeface="Courier New" pitchFamily="49" charset="0"/>
                <a:cs typeface="Courier New" pitchFamily="49" charset="0"/>
              </a:rPr>
              <a:t>return</a:t>
            </a:r>
            <a:r>
              <a:rPr lang="en-US" sz="1800" dirty="0">
                <a:latin typeface="Courier New" pitchFamily="49" charset="0"/>
                <a:cs typeface="Courier New" pitchFamily="49" charset="0"/>
              </a:rPr>
              <a:t> statement is used to </a:t>
            </a:r>
            <a:r>
              <a:rPr lang="en-US" sz="1800" b="1" dirty="0">
                <a:latin typeface="Courier New" pitchFamily="49" charset="0"/>
                <a:cs typeface="Courier New" pitchFamily="49" charset="0"/>
              </a:rPr>
              <a:t>return a value from the function</a:t>
            </a:r>
            <a:r>
              <a:rPr lang="en-US" sz="1800" dirty="0">
                <a:latin typeface="Courier New" pitchFamily="49" charset="0"/>
                <a:cs typeface="Courier New" pitchFamily="49" charset="0"/>
              </a:rPr>
              <a:t>.   </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It is also used to return form a function i.e. break out of the function.  </a:t>
            </a:r>
          </a:p>
          <a:p>
            <a:pPr marL="0" indent="0" algn="just">
              <a:buNone/>
            </a:pPr>
            <a:endParaRPr lang="en-US" sz="1800" b="1"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Example:</a:t>
            </a:r>
          </a:p>
          <a:p>
            <a:pPr marL="0" indent="0" algn="just">
              <a:buNone/>
            </a:pPr>
            <a:r>
              <a:rPr lang="en-US" sz="2000" dirty="0">
                <a:latin typeface="Courier New" pitchFamily="49" charset="0"/>
                <a:cs typeface="Courier New" pitchFamily="49" charset="0"/>
              </a:rPr>
              <a:t>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7606579"/>
              </p:ext>
            </p:extLst>
          </p:nvPr>
        </p:nvGraphicFramePr>
        <p:xfrm>
          <a:off x="1905000" y="3505200"/>
          <a:ext cx="6096000" cy="2773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2773680">
                <a:tc>
                  <a:txBody>
                    <a:bodyPr/>
                    <a:lstStyle/>
                    <a:p>
                      <a:pPr algn="just"/>
                      <a:r>
                        <a:rPr kumimoji="0" lang="en-US" sz="1600" b="0" kern="1200" dirty="0" err="1">
                          <a:solidFill>
                            <a:schemeClr val="tx1"/>
                          </a:solidFill>
                          <a:effectLst/>
                          <a:latin typeface="Courier New" pitchFamily="49" charset="0"/>
                          <a:ea typeface="+mn-ea"/>
                          <a:cs typeface="Courier New" pitchFamily="49" charset="0"/>
                        </a:rPr>
                        <a:t>def</a:t>
                      </a:r>
                      <a:r>
                        <a:rPr kumimoji="0" lang="en-US" sz="1600" b="0" kern="1200" dirty="0">
                          <a:solidFill>
                            <a:schemeClr val="tx1"/>
                          </a:solidFill>
                          <a:effectLst/>
                          <a:latin typeface="Courier New" pitchFamily="49" charset="0"/>
                          <a:ea typeface="+mn-ea"/>
                          <a:cs typeface="Courier New" pitchFamily="49" charset="0"/>
                        </a:rPr>
                        <a:t> minimum(</a:t>
                      </a:r>
                      <a:r>
                        <a:rPr kumimoji="0" lang="en-US" sz="1600" b="0" kern="1200" dirty="0" err="1">
                          <a:solidFill>
                            <a:schemeClr val="tx1"/>
                          </a:solidFill>
                          <a:effectLst/>
                          <a:latin typeface="Courier New" pitchFamily="49" charset="0"/>
                          <a:ea typeface="+mn-ea"/>
                          <a:cs typeface="Courier New" pitchFamily="49" charset="0"/>
                        </a:rPr>
                        <a:t>a,b</a:t>
                      </a:r>
                      <a:r>
                        <a:rPr kumimoji="0" lang="en-US" sz="1600" b="0" kern="1200" dirty="0">
                          <a:solidFill>
                            <a:schemeClr val="tx1"/>
                          </a:solidFill>
                          <a:effectLst/>
                          <a:latin typeface="Courier New" pitchFamily="49" charset="0"/>
                          <a:ea typeface="+mn-ea"/>
                          <a:cs typeface="Courier New" pitchFamily="49" charset="0"/>
                        </a:rPr>
                        <a:t>):</a:t>
                      </a:r>
                    </a:p>
                    <a:p>
                      <a:pPr algn="just"/>
                      <a:r>
                        <a:rPr kumimoji="0" lang="en-US" sz="1600" b="0" kern="1200" dirty="0">
                          <a:solidFill>
                            <a:schemeClr val="tx1"/>
                          </a:solidFill>
                          <a:effectLst/>
                          <a:latin typeface="Courier New" pitchFamily="49" charset="0"/>
                          <a:ea typeface="+mn-ea"/>
                          <a:cs typeface="Courier New" pitchFamily="49" charset="0"/>
                        </a:rPr>
                        <a:t>    if a&lt;b:</a:t>
                      </a:r>
                    </a:p>
                    <a:p>
                      <a:pPr algn="just"/>
                      <a:r>
                        <a:rPr kumimoji="0" lang="en-US" sz="1600" b="0" kern="1200" dirty="0">
                          <a:solidFill>
                            <a:schemeClr val="tx1"/>
                          </a:solidFill>
                          <a:effectLst/>
                          <a:latin typeface="Courier New" pitchFamily="49" charset="0"/>
                          <a:ea typeface="+mn-ea"/>
                          <a:cs typeface="Courier New" pitchFamily="49" charset="0"/>
                        </a:rPr>
                        <a:t>        return a</a:t>
                      </a:r>
                    </a:p>
                    <a:p>
                      <a:pPr algn="just"/>
                      <a:r>
                        <a:rPr kumimoji="0" lang="en-US" sz="1600" b="0" kern="1200" dirty="0">
                          <a:solidFill>
                            <a:schemeClr val="tx1"/>
                          </a:solidFill>
                          <a:effectLst/>
                          <a:latin typeface="Courier New" pitchFamily="49" charset="0"/>
                          <a:ea typeface="+mn-ea"/>
                          <a:cs typeface="Courier New" pitchFamily="49" charset="0"/>
                        </a:rPr>
                        <a:t>    </a:t>
                      </a:r>
                      <a:r>
                        <a:rPr kumimoji="0" lang="en-US" sz="1600" b="0" kern="1200" dirty="0" err="1">
                          <a:solidFill>
                            <a:schemeClr val="tx1"/>
                          </a:solidFill>
                          <a:effectLst/>
                          <a:latin typeface="Courier New" pitchFamily="49" charset="0"/>
                          <a:ea typeface="+mn-ea"/>
                          <a:cs typeface="Courier New" pitchFamily="49" charset="0"/>
                        </a:rPr>
                        <a:t>elif</a:t>
                      </a:r>
                      <a:r>
                        <a:rPr kumimoji="0" lang="en-US" sz="1600" b="0" kern="1200" dirty="0">
                          <a:solidFill>
                            <a:schemeClr val="tx1"/>
                          </a:solidFill>
                          <a:effectLst/>
                          <a:latin typeface="Courier New" pitchFamily="49" charset="0"/>
                          <a:ea typeface="+mn-ea"/>
                          <a:cs typeface="Courier New" pitchFamily="49" charset="0"/>
                        </a:rPr>
                        <a:t> b&lt;a:</a:t>
                      </a:r>
                    </a:p>
                    <a:p>
                      <a:pPr algn="just"/>
                      <a:r>
                        <a:rPr kumimoji="0" lang="en-US" sz="1600" b="0" kern="1200" dirty="0">
                          <a:solidFill>
                            <a:schemeClr val="tx1"/>
                          </a:solidFill>
                          <a:effectLst/>
                          <a:latin typeface="Courier New" pitchFamily="49" charset="0"/>
                          <a:ea typeface="+mn-ea"/>
                          <a:cs typeface="Courier New" pitchFamily="49" charset="0"/>
                        </a:rPr>
                        <a:t>        return b</a:t>
                      </a:r>
                    </a:p>
                    <a:p>
                      <a:pPr algn="just"/>
                      <a:r>
                        <a:rPr kumimoji="0" lang="en-US" sz="1600" b="0" kern="1200" dirty="0">
                          <a:solidFill>
                            <a:schemeClr val="tx1"/>
                          </a:solidFill>
                          <a:effectLst/>
                          <a:latin typeface="Courier New" pitchFamily="49" charset="0"/>
                          <a:ea typeface="+mn-ea"/>
                          <a:cs typeface="Courier New" pitchFamily="49" charset="0"/>
                        </a:rPr>
                        <a:t>    else:</a:t>
                      </a:r>
                    </a:p>
                    <a:p>
                      <a:pPr algn="just"/>
                      <a:r>
                        <a:rPr kumimoji="0" lang="en-US" sz="1600" b="0" kern="1200" dirty="0">
                          <a:solidFill>
                            <a:schemeClr val="tx1"/>
                          </a:solidFill>
                          <a:effectLst/>
                          <a:latin typeface="Courier New" pitchFamily="49" charset="0"/>
                          <a:ea typeface="+mn-ea"/>
                          <a:cs typeface="Courier New" pitchFamily="49" charset="0"/>
                        </a:rPr>
                        <a:t>        return "Both the numbers are equal"</a:t>
                      </a:r>
                    </a:p>
                    <a:p>
                      <a:pPr algn="just"/>
                      <a:r>
                        <a:rPr kumimoji="0" lang="en-US" sz="1600" b="0" kern="1200" dirty="0">
                          <a:solidFill>
                            <a:schemeClr val="tx1"/>
                          </a:solidFill>
                          <a:effectLst/>
                          <a:latin typeface="Courier New" pitchFamily="49" charset="0"/>
                          <a:ea typeface="+mn-ea"/>
                          <a:cs typeface="Courier New" pitchFamily="49" charset="0"/>
                        </a:rPr>
                        <a:t>print(minimum(100,85))</a:t>
                      </a:r>
                    </a:p>
                    <a:p>
                      <a:pPr algn="just"/>
                      <a:r>
                        <a:rPr kumimoji="0" lang="en-US" sz="1600" b="0" u="none" strike="noStrike" kern="1200" dirty="0">
                          <a:solidFill>
                            <a:schemeClr val="tx1"/>
                          </a:solidFill>
                          <a:effectLst/>
                          <a:latin typeface="Courier New" pitchFamily="49" charset="0"/>
                          <a:ea typeface="+mn-ea"/>
                          <a:cs typeface="Courier New" pitchFamily="49" charset="0"/>
                        </a:rPr>
                        <a:t> </a:t>
                      </a:r>
                      <a:endParaRPr kumimoji="0" lang="en-US" sz="1600" b="0" kern="1200" dirty="0">
                        <a:solidFill>
                          <a:schemeClr val="tx1"/>
                        </a:solidFill>
                        <a:effectLst/>
                        <a:latin typeface="Courier New" pitchFamily="49" charset="0"/>
                        <a:ea typeface="+mn-ea"/>
                        <a:cs typeface="Courier New" pitchFamily="49" charset="0"/>
                      </a:endParaRPr>
                    </a:p>
                    <a:p>
                      <a:pPr algn="just"/>
                      <a:r>
                        <a:rPr kumimoji="0" lang="en-US" sz="1600" b="0" u="sng" kern="1200" dirty="0">
                          <a:solidFill>
                            <a:schemeClr val="tx1"/>
                          </a:solidFill>
                          <a:effectLst/>
                          <a:latin typeface="Courier New" pitchFamily="49" charset="0"/>
                          <a:ea typeface="+mn-ea"/>
                          <a:cs typeface="Courier New" pitchFamily="49" charset="0"/>
                        </a:rPr>
                        <a:t>Output:</a:t>
                      </a:r>
                      <a:endParaRPr kumimoji="0" lang="en-US" sz="1600" b="0" kern="1200" dirty="0">
                        <a:solidFill>
                          <a:schemeClr val="tx1"/>
                        </a:solidFill>
                        <a:effectLst/>
                        <a:latin typeface="Courier New" pitchFamily="49" charset="0"/>
                        <a:ea typeface="+mn-ea"/>
                        <a:cs typeface="Courier New" pitchFamily="49" charset="0"/>
                      </a:endParaRPr>
                    </a:p>
                    <a:p>
                      <a:pPr algn="just"/>
                      <a:r>
                        <a:rPr kumimoji="0" lang="en-US" sz="1600" b="0" kern="1200" dirty="0">
                          <a:solidFill>
                            <a:schemeClr val="tx1"/>
                          </a:solidFill>
                          <a:effectLst/>
                          <a:latin typeface="Courier New" pitchFamily="49" charset="0"/>
                          <a:ea typeface="+mn-ea"/>
                          <a:cs typeface="Courier New" pitchFamily="49" charset="0"/>
                        </a:rPr>
                        <a:t>8  is minimum</a:t>
                      </a:r>
                      <a:r>
                        <a:rPr kumimoji="0" lang="en-US" sz="1600" b="0" kern="1200" baseline="0" dirty="0">
                          <a:solidFill>
                            <a:schemeClr val="tx1"/>
                          </a:solidFill>
                          <a:effectLst/>
                          <a:latin typeface="Courier New" pitchFamily="49" charset="0"/>
                          <a:ea typeface="+mn-ea"/>
                          <a:cs typeface="Courier New" pitchFamily="49" charset="0"/>
                        </a:rPr>
                        <a:t> </a:t>
                      </a:r>
                      <a:endParaRPr lang="en-US" sz="16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1097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Returning Multiple Values</a:t>
            </a:r>
            <a:endParaRPr lang="en-US" b="1" dirty="0"/>
          </a:p>
        </p:txBody>
      </p:sp>
      <p:sp>
        <p:nvSpPr>
          <p:cNvPr id="3" name="Content Placeholder 2"/>
          <p:cNvSpPr>
            <a:spLocks noGrp="1"/>
          </p:cNvSpPr>
          <p:nvPr>
            <p:ph sz="quarter" idx="1"/>
          </p:nvPr>
        </p:nvSpPr>
        <p:spPr/>
        <p:txBody>
          <a:bodyPr/>
          <a:lstStyle/>
          <a:p>
            <a:r>
              <a:rPr lang="en-US" sz="1800" dirty="0">
                <a:latin typeface="Courier New" pitchFamily="49" charset="0"/>
                <a:cs typeface="Courier New" pitchFamily="49" charset="0"/>
              </a:rPr>
              <a:t>In python yes it is possible to return multiple values.  </a:t>
            </a:r>
          </a:p>
          <a:p>
            <a:r>
              <a:rPr lang="en-US" sz="2000" dirty="0">
                <a:latin typeface="Courier New" pitchFamily="49" charset="0"/>
                <a:cs typeface="Courier New" pitchFamily="49" charset="0"/>
              </a:rPr>
              <a:t>Syntax to return multiple values is as follows </a:t>
            </a:r>
          </a:p>
          <a:p>
            <a:pPr marL="0" indent="0">
              <a:buNone/>
            </a:pPr>
            <a:r>
              <a:rPr lang="en-US" sz="2000" dirty="0">
                <a:latin typeface="Courier New" pitchFamily="49" charset="0"/>
                <a:cs typeface="Courier New" pitchFamily="49" charset="0"/>
              </a:rPr>
              <a:t>        return Value1,Value2,Value3 </a:t>
            </a:r>
          </a:p>
          <a:p>
            <a:pPr marL="0" indent="0">
              <a:buNone/>
            </a:pPr>
            <a:endParaRPr lang="en-US" sz="2000" dirty="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99063173"/>
              </p:ext>
            </p:extLst>
          </p:nvPr>
        </p:nvGraphicFramePr>
        <p:xfrm>
          <a:off x="1676400" y="2895600"/>
          <a:ext cx="6096000" cy="3017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2021840">
                <a:tc>
                  <a:txBody>
                    <a:bodyPr/>
                    <a:lstStyle/>
                    <a:p>
                      <a:pPr algn="just"/>
                      <a:r>
                        <a:rPr lang="en-US" sz="1600" b="0" dirty="0">
                          <a:solidFill>
                            <a:schemeClr val="tx1"/>
                          </a:solidFill>
                          <a:latin typeface="Courier New" pitchFamily="49" charset="0"/>
                          <a:cs typeface="Courier New" pitchFamily="49" charset="0"/>
                        </a:rPr>
                        <a:t>import math</a:t>
                      </a:r>
                    </a:p>
                    <a:p>
                      <a:pPr algn="just"/>
                      <a:r>
                        <a:rPr lang="en-US" sz="1600" b="0" dirty="0" err="1">
                          <a:solidFill>
                            <a:schemeClr val="tx1"/>
                          </a:solidFill>
                          <a:latin typeface="Courier New" pitchFamily="49" charset="0"/>
                          <a:cs typeface="Courier New" pitchFamily="49" charset="0"/>
                        </a:rPr>
                        <a:t>def</a:t>
                      </a:r>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Sq_Cub_Srt</a:t>
                      </a:r>
                      <a:r>
                        <a:rPr lang="en-US" sz="1600" b="0" dirty="0">
                          <a:solidFill>
                            <a:schemeClr val="tx1"/>
                          </a:solidFill>
                          <a:latin typeface="Courier New" pitchFamily="49" charset="0"/>
                          <a:cs typeface="Courier New" pitchFamily="49" charset="0"/>
                        </a:rPr>
                        <a:t>(</a:t>
                      </a:r>
                      <a:r>
                        <a:rPr lang="en-US" sz="1600" b="0" dirty="0" err="1">
                          <a:solidFill>
                            <a:schemeClr val="tx1"/>
                          </a:solidFill>
                          <a:latin typeface="Courier New" pitchFamily="49" charset="0"/>
                          <a:cs typeface="Courier New" pitchFamily="49" charset="0"/>
                        </a:rPr>
                        <a:t>a,b,c</a:t>
                      </a:r>
                      <a:r>
                        <a:rPr lang="en-US" sz="1600" b="0" dirty="0">
                          <a:solidFill>
                            <a:schemeClr val="tx1"/>
                          </a:solidFill>
                          <a:latin typeface="Courier New" pitchFamily="49" charset="0"/>
                          <a:cs typeface="Courier New" pitchFamily="49" charset="0"/>
                        </a:rPr>
                        <a:t>):</a:t>
                      </a:r>
                    </a:p>
                    <a:p>
                      <a:pPr algn="just"/>
                      <a:r>
                        <a:rPr lang="en-US" sz="1600" b="0" dirty="0">
                          <a:solidFill>
                            <a:schemeClr val="tx1"/>
                          </a:solidFill>
                          <a:latin typeface="Courier New" pitchFamily="49" charset="0"/>
                          <a:cs typeface="Courier New" pitchFamily="49" charset="0"/>
                        </a:rPr>
                        <a:t>    return a**2, b**3, </a:t>
                      </a:r>
                      <a:r>
                        <a:rPr lang="en-US" sz="1600" b="0" dirty="0" err="1">
                          <a:solidFill>
                            <a:schemeClr val="tx1"/>
                          </a:solidFill>
                          <a:latin typeface="Courier New" pitchFamily="49" charset="0"/>
                          <a:cs typeface="Courier New" pitchFamily="49" charset="0"/>
                        </a:rPr>
                        <a:t>math.sqrt</a:t>
                      </a:r>
                      <a:r>
                        <a:rPr lang="en-US" sz="1600" b="0" dirty="0">
                          <a:solidFill>
                            <a:schemeClr val="tx1"/>
                          </a:solidFill>
                          <a:latin typeface="Courier New" pitchFamily="49" charset="0"/>
                          <a:cs typeface="Courier New" pitchFamily="49" charset="0"/>
                        </a:rPr>
                        <a:t>(c)</a:t>
                      </a:r>
                    </a:p>
                    <a:p>
                      <a:pPr algn="just"/>
                      <a:r>
                        <a:rPr lang="en-US" sz="1600" b="0" dirty="0" err="1">
                          <a:solidFill>
                            <a:schemeClr val="tx1"/>
                          </a:solidFill>
                          <a:latin typeface="Courier New" pitchFamily="49" charset="0"/>
                          <a:cs typeface="Courier New" pitchFamily="49" charset="0"/>
                        </a:rPr>
                        <a:t>S,C,Sq</a:t>
                      </a:r>
                      <a:r>
                        <a:rPr lang="en-US" sz="1600" b="0" dirty="0">
                          <a:solidFill>
                            <a:schemeClr val="tx1"/>
                          </a:solidFill>
                          <a:latin typeface="Courier New" pitchFamily="49" charset="0"/>
                          <a:cs typeface="Courier New" pitchFamily="49" charset="0"/>
                        </a:rPr>
                        <a:t> = </a:t>
                      </a:r>
                      <a:r>
                        <a:rPr lang="en-US" sz="1600" b="0" dirty="0" err="1">
                          <a:solidFill>
                            <a:schemeClr val="tx1"/>
                          </a:solidFill>
                          <a:latin typeface="Courier New" pitchFamily="49" charset="0"/>
                          <a:cs typeface="Courier New" pitchFamily="49" charset="0"/>
                        </a:rPr>
                        <a:t>Sq_Cub_Srt</a:t>
                      </a:r>
                      <a:r>
                        <a:rPr lang="en-US" sz="1600" b="0" dirty="0">
                          <a:solidFill>
                            <a:schemeClr val="tx1"/>
                          </a:solidFill>
                          <a:latin typeface="Courier New" pitchFamily="49" charset="0"/>
                          <a:cs typeface="Courier New" pitchFamily="49" charset="0"/>
                        </a:rPr>
                        <a:t>(2,3,4)</a:t>
                      </a:r>
                    </a:p>
                    <a:p>
                      <a:pPr algn="just"/>
                      <a:r>
                        <a:rPr lang="en-US" sz="1600" b="0" dirty="0">
                          <a:solidFill>
                            <a:schemeClr val="tx1"/>
                          </a:solidFill>
                          <a:latin typeface="Courier New" pitchFamily="49" charset="0"/>
                          <a:cs typeface="Courier New" pitchFamily="49" charset="0"/>
                        </a:rPr>
                        <a:t>print('Square = ',S)</a:t>
                      </a:r>
                    </a:p>
                    <a:p>
                      <a:pPr algn="just"/>
                      <a:r>
                        <a:rPr lang="en-US" sz="1600" b="0" dirty="0">
                          <a:solidFill>
                            <a:schemeClr val="tx1"/>
                          </a:solidFill>
                          <a:latin typeface="Courier New" pitchFamily="49" charset="0"/>
                          <a:cs typeface="Courier New" pitchFamily="49" charset="0"/>
                        </a:rPr>
                        <a:t>print('Cube = ',C)</a:t>
                      </a:r>
                    </a:p>
                    <a:p>
                      <a:pPr algn="just"/>
                      <a:r>
                        <a:rPr lang="en-US" sz="1600" b="0" dirty="0">
                          <a:solidFill>
                            <a:schemeClr val="tx1"/>
                          </a:solidFill>
                          <a:latin typeface="Courier New" pitchFamily="49" charset="0"/>
                          <a:cs typeface="Courier New" pitchFamily="49" charset="0"/>
                        </a:rPr>
                        <a:t>print('Cube = ',</a:t>
                      </a:r>
                      <a:r>
                        <a:rPr lang="en-US" sz="1600" b="0" dirty="0" err="1">
                          <a:solidFill>
                            <a:schemeClr val="tx1"/>
                          </a:solidFill>
                          <a:latin typeface="Courier New" pitchFamily="49" charset="0"/>
                          <a:cs typeface="Courier New" pitchFamily="49" charset="0"/>
                        </a:rPr>
                        <a:t>Sq</a:t>
                      </a:r>
                      <a:r>
                        <a:rPr lang="en-US" sz="1600" b="0" dirty="0">
                          <a:solidFill>
                            <a:schemeClr val="tx1"/>
                          </a:solidFill>
                          <a:latin typeface="Courier New" pitchFamily="49" charset="0"/>
                          <a:cs typeface="Courier New" pitchFamily="49" charset="0"/>
                        </a:rPr>
                        <a:t>) </a:t>
                      </a:r>
                    </a:p>
                    <a:p>
                      <a:pPr algn="just"/>
                      <a:endParaRPr lang="en-US" sz="1600" b="1" dirty="0">
                        <a:solidFill>
                          <a:schemeClr val="tx1"/>
                        </a:solidFill>
                        <a:latin typeface="Courier New" pitchFamily="49" charset="0"/>
                        <a:cs typeface="Courier New" pitchFamily="49" charset="0"/>
                      </a:endParaRPr>
                    </a:p>
                    <a:p>
                      <a:pPr algn="just"/>
                      <a:r>
                        <a:rPr lang="en-US" sz="1600" b="1" dirty="0">
                          <a:solidFill>
                            <a:schemeClr val="tx1"/>
                          </a:solidFill>
                          <a:latin typeface="Courier New" pitchFamily="49" charset="0"/>
                          <a:cs typeface="Courier New" pitchFamily="49" charset="0"/>
                        </a:rPr>
                        <a:t>Output</a:t>
                      </a:r>
                    </a:p>
                    <a:p>
                      <a:pPr algn="just"/>
                      <a:r>
                        <a:rPr lang="en-US" sz="1600" b="0" dirty="0">
                          <a:solidFill>
                            <a:schemeClr val="tx1"/>
                          </a:solidFill>
                          <a:latin typeface="Courier New" pitchFamily="49" charset="0"/>
                          <a:cs typeface="Courier New" pitchFamily="49" charset="0"/>
                        </a:rPr>
                        <a:t>Square =  4</a:t>
                      </a:r>
                    </a:p>
                    <a:p>
                      <a:pPr algn="just"/>
                      <a:r>
                        <a:rPr lang="en-US" sz="1600" b="0" dirty="0">
                          <a:solidFill>
                            <a:schemeClr val="tx1"/>
                          </a:solidFill>
                          <a:latin typeface="Courier New" pitchFamily="49" charset="0"/>
                          <a:cs typeface="Courier New" pitchFamily="49" charset="0"/>
                        </a:rPr>
                        <a:t>Cube =  27</a:t>
                      </a:r>
                    </a:p>
                    <a:p>
                      <a:pPr algn="just"/>
                      <a:r>
                        <a:rPr lang="en-US" sz="1600" b="0" dirty="0">
                          <a:solidFill>
                            <a:schemeClr val="tx1"/>
                          </a:solidFill>
                          <a:latin typeface="Courier New" pitchFamily="49" charset="0"/>
                          <a:cs typeface="Courier New" pitchFamily="49" charset="0"/>
                        </a:rPr>
                        <a:t>Cube =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703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p:txBody>
          <a:bodyPr>
            <a:normAutofit lnSpcReduction="10000"/>
          </a:bodyPr>
          <a:lstStyle/>
          <a:p>
            <a:pPr lvl="0" algn="just"/>
            <a:r>
              <a:rPr lang="en-US" sz="1800" dirty="0">
                <a:latin typeface="Courier New" pitchFamily="49" charset="0"/>
                <a:cs typeface="Courier New" pitchFamily="49" charset="0"/>
              </a:rPr>
              <a:t>A function is a self contained block of one or more statements that perform a special task when called.</a:t>
            </a:r>
          </a:p>
          <a:p>
            <a:pPr marL="0" lvl="0" indent="0" algn="just">
              <a:buNone/>
            </a:pP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A Function definition in python begin with </a:t>
            </a:r>
            <a:r>
              <a:rPr lang="en-US" sz="1800" b="1" dirty="0" err="1">
                <a:latin typeface="Courier New" pitchFamily="49" charset="0"/>
                <a:cs typeface="Courier New" pitchFamily="49" charset="0"/>
              </a:rPr>
              <a:t>def</a:t>
            </a:r>
            <a:r>
              <a:rPr lang="en-US" sz="1800" dirty="0">
                <a:latin typeface="Courier New" pitchFamily="49" charset="0"/>
                <a:cs typeface="Courier New" pitchFamily="49" charset="0"/>
              </a:rPr>
              <a:t> keyword followed by the function’s name, parameter, and  body.  </a:t>
            </a:r>
          </a:p>
          <a:p>
            <a:pPr marL="0" lv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Function contains parameters and arguments. </a:t>
            </a:r>
          </a:p>
          <a:p>
            <a:pPr marL="0" indent="0" algn="just">
              <a:buNone/>
            </a:pP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Variables defined within the scope of the function are said to be </a:t>
            </a:r>
            <a:r>
              <a:rPr lang="en-US" sz="1800" b="1" dirty="0">
                <a:latin typeface="Courier New" pitchFamily="49" charset="0"/>
                <a:cs typeface="Courier New" pitchFamily="49" charset="0"/>
              </a:rPr>
              <a:t>local variable</a:t>
            </a:r>
            <a:r>
              <a:rPr lang="en-US" sz="1800" dirty="0">
                <a:latin typeface="Courier New" pitchFamily="49" charset="0"/>
                <a:cs typeface="Courier New" pitchFamily="49" charset="0"/>
              </a:rPr>
              <a:t>.   </a:t>
            </a:r>
          </a:p>
          <a:p>
            <a:pPr marL="0" lvl="0" indent="0" algn="just">
              <a:buNone/>
            </a:pP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Variables that are assigned outside functions are said to be </a:t>
            </a:r>
            <a:r>
              <a:rPr lang="en-US" sz="1800" b="1" dirty="0">
                <a:latin typeface="Courier New" pitchFamily="49" charset="0"/>
                <a:cs typeface="Courier New" pitchFamily="49" charset="0"/>
              </a:rPr>
              <a:t>global Variable</a:t>
            </a:r>
            <a:r>
              <a:rPr lang="en-US" sz="1800" dirty="0">
                <a:latin typeface="Courier New" pitchFamily="49" charset="0"/>
                <a:cs typeface="Courier New" pitchFamily="49" charset="0"/>
              </a:rPr>
              <a:t>.  </a:t>
            </a:r>
          </a:p>
          <a:p>
            <a:pPr marL="0" lvl="0" indent="0" algn="just">
              <a:buNone/>
            </a:pP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return</a:t>
            </a:r>
            <a:r>
              <a:rPr lang="en-US" sz="1800" dirty="0">
                <a:latin typeface="Courier New" pitchFamily="49" charset="0"/>
                <a:cs typeface="Courier New" pitchFamily="49" charset="0"/>
              </a:rPr>
              <a:t> statement is used to return a value from the function.</a:t>
            </a:r>
          </a:p>
          <a:p>
            <a:pPr marL="0" indent="0">
              <a:buNone/>
            </a:pPr>
            <a:endParaRPr lang="en-US" dirty="0"/>
          </a:p>
        </p:txBody>
      </p:sp>
    </p:spTree>
    <p:extLst>
      <p:ext uri="{BB962C8B-B14F-4D97-AF65-F5344CB8AC3E}">
        <p14:creationId xmlns:p14="http://schemas.microsoft.com/office/powerpoint/2010/main" val="385076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Functions   </a:t>
            </a:r>
          </a:p>
        </p:txBody>
      </p:sp>
      <p:sp>
        <p:nvSpPr>
          <p:cNvPr id="3" name="Content Placeholder 2"/>
          <p:cNvSpPr>
            <a:spLocks noGrp="1"/>
          </p:cNvSpPr>
          <p:nvPr>
            <p:ph sz="quarter" idx="1"/>
          </p:nvPr>
        </p:nvSpPr>
        <p:spPr/>
        <p:txBody>
          <a:bodyPr>
            <a:normAutofit/>
          </a:bodyPr>
          <a:lstStyle/>
          <a:p>
            <a:pPr algn="just"/>
            <a:r>
              <a:rPr lang="en-US" sz="1800" dirty="0">
                <a:latin typeface="Courier New" pitchFamily="49" charset="0"/>
                <a:cs typeface="Courier New" pitchFamily="49" charset="0"/>
              </a:rPr>
              <a:t>Function help us to  divide the big program into small pieces or modules. </a:t>
            </a:r>
          </a:p>
          <a:p>
            <a:pPr algn="just"/>
            <a:r>
              <a:rPr lang="en-US" sz="1800" dirty="0">
                <a:latin typeface="Courier New" pitchFamily="49" charset="0"/>
                <a:cs typeface="Courier New" pitchFamily="49" charset="0"/>
              </a:rPr>
              <a:t> Function help us to divide our entire program in small independent modules.</a:t>
            </a:r>
          </a:p>
          <a:p>
            <a:pPr algn="just"/>
            <a:r>
              <a:rPr lang="en-US" sz="1800" dirty="0">
                <a:latin typeface="Courier New" pitchFamily="49" charset="0"/>
                <a:cs typeface="Courier New" pitchFamily="49" charset="0"/>
              </a:rPr>
              <a:t>Thus, it is a self contained block of one or more statements that perform a special task when called. </a:t>
            </a:r>
          </a:p>
          <a:p>
            <a:pPr marL="0" indent="0" algn="just">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Syntax of function is as follows</a:t>
            </a:r>
          </a:p>
          <a:p>
            <a:pPr marL="0" indent="0" algn="just">
              <a:buNone/>
            </a:pPr>
            <a:endParaRPr lang="en-US" sz="1800" b="1"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    </a:t>
            </a:r>
          </a:p>
          <a:p>
            <a:pPr marL="0" indent="0">
              <a:buNone/>
            </a:pPr>
            <a:endParaRPr lang="en-US" sz="1800"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11049596"/>
              </p:ext>
            </p:extLst>
          </p:nvPr>
        </p:nvGraphicFramePr>
        <p:xfrm>
          <a:off x="1447800" y="3657600"/>
          <a:ext cx="6705600" cy="2590038"/>
        </p:xfrm>
        <a:graphic>
          <a:graphicData uri="http://schemas.openxmlformats.org/drawingml/2006/table">
            <a:tbl>
              <a:tblPr firstRow="1" firstCol="1" bandRow="1">
                <a:tableStyleId>{5C22544A-7EE6-4342-B048-85BDC9FD1C3A}</a:tableStyleId>
              </a:tblPr>
              <a:tblGrid>
                <a:gridCol w="6705600">
                  <a:extLst>
                    <a:ext uri="{9D8B030D-6E8A-4147-A177-3AD203B41FA5}">
                      <a16:colId xmlns:a16="http://schemas.microsoft.com/office/drawing/2014/main" val="20000"/>
                    </a:ext>
                  </a:extLst>
                </a:gridCol>
              </a:tblGrid>
              <a:tr h="2590038">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a:t>
                      </a:r>
                      <a:r>
                        <a:rPr lang="en-US" sz="1400" dirty="0" err="1">
                          <a:solidFill>
                            <a:schemeClr val="tx1"/>
                          </a:solidFill>
                          <a:effectLst/>
                          <a:latin typeface="Courier New" pitchFamily="49" charset="0"/>
                          <a:cs typeface="Courier New" pitchFamily="49" charset="0"/>
                        </a:rPr>
                        <a:t>def</a:t>
                      </a:r>
                      <a:r>
                        <a:rPr lang="en-US" sz="1400" dirty="0">
                          <a:solidFill>
                            <a:schemeClr val="tx1"/>
                          </a:solidFill>
                          <a:effectLst/>
                          <a:latin typeface="Courier New" pitchFamily="49" charset="0"/>
                          <a:cs typeface="Courier New" pitchFamily="49" charset="0"/>
                        </a:rPr>
                        <a:t>  </a:t>
                      </a:r>
                      <a:r>
                        <a:rPr lang="en-US" sz="1400" dirty="0" err="1">
                          <a:solidFill>
                            <a:schemeClr val="tx1"/>
                          </a:solidFill>
                          <a:effectLst/>
                          <a:latin typeface="Courier New" pitchFamily="49" charset="0"/>
                          <a:cs typeface="Courier New" pitchFamily="49" charset="0"/>
                        </a:rPr>
                        <a:t>name_of_function</a:t>
                      </a:r>
                      <a:r>
                        <a:rPr lang="en-US" sz="1400" dirty="0">
                          <a:solidFill>
                            <a:schemeClr val="tx1"/>
                          </a:solidFill>
                          <a:effectLst/>
                          <a:latin typeface="Courier New" pitchFamily="49" charset="0"/>
                          <a:cs typeface="Courier New" pitchFamily="49" charset="0"/>
                        </a:rPr>
                        <a:t>(Parameters):        Function Header           </a:t>
                      </a:r>
                    </a:p>
                    <a:p>
                      <a:pPr marL="0" marR="0" algn="just">
                        <a:lnSpc>
                          <a:spcPct val="115000"/>
                        </a:lnSpc>
                        <a:spcBef>
                          <a:spcPts val="0"/>
                        </a:spcBef>
                        <a:spcAft>
                          <a:spcPts val="0"/>
                        </a:spcAft>
                      </a:pPr>
                      <a:r>
                        <a:rPr lang="en-US" sz="1400" b="0" baseline="0" dirty="0">
                          <a:solidFill>
                            <a:schemeClr val="tx1"/>
                          </a:solidFill>
                          <a:effectLst/>
                          <a:latin typeface="Courier New" pitchFamily="49" charset="0"/>
                          <a:cs typeface="Courier New" pitchFamily="49" charset="0"/>
                        </a:rPr>
                        <a:t>           </a:t>
                      </a:r>
                      <a:r>
                        <a:rPr lang="en-US" sz="1400" b="0" dirty="0">
                          <a:solidFill>
                            <a:schemeClr val="tx1"/>
                          </a:solidFill>
                          <a:effectLst/>
                          <a:latin typeface="Courier New" pitchFamily="49" charset="0"/>
                          <a:cs typeface="Courier New" pitchFamily="49" charset="0"/>
                        </a:rPr>
                        <a:t>statement1</a:t>
                      </a:r>
                    </a:p>
                    <a:p>
                      <a:pPr marL="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statement2</a:t>
                      </a:r>
                    </a:p>
                    <a:p>
                      <a:pPr marL="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statement3</a:t>
                      </a:r>
                    </a:p>
                    <a:p>
                      <a:pPr marL="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        Function Body        </a:t>
                      </a:r>
                    </a:p>
                    <a:p>
                      <a:pPr marL="45720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a:t>
                      </a:r>
                    </a:p>
                    <a:p>
                      <a:pPr marL="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a:t>
                      </a:r>
                      <a:r>
                        <a:rPr lang="en-US" sz="1400" b="0" dirty="0" err="1">
                          <a:solidFill>
                            <a:schemeClr val="tx1"/>
                          </a:solidFill>
                          <a:effectLst/>
                          <a:latin typeface="Courier New" pitchFamily="49" charset="0"/>
                          <a:cs typeface="Courier New" pitchFamily="49" charset="0"/>
                        </a:rPr>
                        <a:t>statementN</a:t>
                      </a:r>
                      <a:r>
                        <a:rPr lang="en-US" sz="1400" b="0" dirty="0">
                          <a:solidFill>
                            <a:schemeClr val="tx1"/>
                          </a:solidFill>
                          <a:effectLst/>
                          <a:latin typeface="Courier New" pitchFamily="49" charset="0"/>
                          <a:cs typeface="Courier New" pitchFamily="49" charset="0"/>
                        </a:rPr>
                        <a:t>     </a:t>
                      </a:r>
                      <a:endParaRPr lang="en-US" sz="1400" b="0" dirty="0">
                        <a:solidFill>
                          <a:schemeClr val="tx1"/>
                        </a:solidFill>
                        <a:effectLst/>
                        <a:latin typeface="Courier New" pitchFamily="49" charset="0"/>
                        <a:ea typeface="Times New Roman"/>
                        <a:cs typeface="Courier New" pitchFamily="49"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bl>
          </a:graphicData>
        </a:graphic>
      </p:graphicFrame>
      <p:sp>
        <p:nvSpPr>
          <p:cNvPr id="5" name="AutoShape 2"/>
          <p:cNvSpPr>
            <a:spLocks/>
          </p:cNvSpPr>
          <p:nvPr/>
        </p:nvSpPr>
        <p:spPr bwMode="auto">
          <a:xfrm>
            <a:off x="4675188" y="7556500"/>
            <a:ext cx="161925" cy="1133475"/>
          </a:xfrm>
          <a:prstGeom prst="rightBrace">
            <a:avLst>
              <a:gd name="adj1" fmla="val 58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 name="AutoShape 3"/>
          <p:cNvCxnSpPr>
            <a:cxnSpLocks noChangeShapeType="1"/>
          </p:cNvCxnSpPr>
          <p:nvPr/>
        </p:nvCxnSpPr>
        <p:spPr bwMode="auto">
          <a:xfrm flipH="1">
            <a:off x="4913313" y="8107363"/>
            <a:ext cx="866775"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AutoShape 10"/>
          <p:cNvCxnSpPr>
            <a:cxnSpLocks noChangeShapeType="1"/>
          </p:cNvCxnSpPr>
          <p:nvPr/>
        </p:nvCxnSpPr>
        <p:spPr bwMode="auto">
          <a:xfrm flipH="1">
            <a:off x="5703888" y="7462838"/>
            <a:ext cx="8667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Right Brace 7"/>
          <p:cNvSpPr/>
          <p:nvPr/>
        </p:nvSpPr>
        <p:spPr>
          <a:xfrm>
            <a:off x="3733800" y="3962400"/>
            <a:ext cx="533400" cy="1524000"/>
          </a:xfrm>
          <a:prstGeom prst="rightBrace">
            <a:avLst>
              <a:gd name="adj1" fmla="val 8333"/>
              <a:gd name="adj2" fmla="val 5125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flipH="1">
            <a:off x="5280025" y="3810000"/>
            <a:ext cx="739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9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tx1"/>
                </a:solidFill>
                <a:latin typeface="Courier New" pitchFamily="49" charset="0"/>
                <a:cs typeface="Courier New" pitchFamily="49" charset="0"/>
              </a:rPr>
              <a:t>Simple Program on Functions </a:t>
            </a:r>
            <a:r>
              <a:rPr lang="en-US" dirty="0">
                <a:solidFill>
                  <a:schemeClr val="tx1"/>
                </a:solidFill>
                <a:latin typeface="Courier New" pitchFamily="49" charset="0"/>
                <a:cs typeface="Courier New" pitchFamily="49" charset="0"/>
              </a:rPr>
              <a:t> </a:t>
            </a:r>
          </a:p>
        </p:txBody>
      </p:sp>
      <p:sp>
        <p:nvSpPr>
          <p:cNvPr id="3" name="Content Placeholder 2"/>
          <p:cNvSpPr>
            <a:spLocks noGrp="1"/>
          </p:cNvSpPr>
          <p:nvPr>
            <p:ph sz="quarter"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7260207"/>
              </p:ext>
            </p:extLst>
          </p:nvPr>
        </p:nvGraphicFramePr>
        <p:xfrm>
          <a:off x="914400" y="1447800"/>
          <a:ext cx="7086600" cy="228600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20000"/>
                    </a:ext>
                  </a:extLst>
                </a:gridCol>
              </a:tblGrid>
              <a:tr h="2286000">
                <a:tc>
                  <a:txBody>
                    <a:bodyPr/>
                    <a:lstStyle/>
                    <a:p>
                      <a:pPr algn="just"/>
                      <a:r>
                        <a:rPr lang="en-US" b="0" dirty="0" err="1">
                          <a:solidFill>
                            <a:sysClr val="windowText" lastClr="000000"/>
                          </a:solidFill>
                          <a:latin typeface="Courier New" pitchFamily="49" charset="0"/>
                          <a:cs typeface="Courier New" pitchFamily="49" charset="0"/>
                        </a:rPr>
                        <a:t>def</a:t>
                      </a:r>
                      <a:r>
                        <a:rPr lang="en-US" b="0" dirty="0">
                          <a:solidFill>
                            <a:sysClr val="windowText" lastClr="000000"/>
                          </a:solidFill>
                          <a:latin typeface="Courier New" pitchFamily="49" charset="0"/>
                          <a:cs typeface="Courier New" pitchFamily="49" charset="0"/>
                        </a:rPr>
                        <a:t> Demo():</a:t>
                      </a:r>
                    </a:p>
                    <a:p>
                      <a:pPr algn="just"/>
                      <a:r>
                        <a:rPr lang="en-US" b="0" dirty="0">
                          <a:solidFill>
                            <a:sysClr val="windowText" lastClr="000000"/>
                          </a:solidFill>
                          <a:latin typeface="Courier New" pitchFamily="49" charset="0"/>
                          <a:cs typeface="Courier New" pitchFamily="49" charset="0"/>
                        </a:rPr>
                        <a:t>    print('Welcome to the Concepts of Functions')</a:t>
                      </a:r>
                    </a:p>
                    <a:p>
                      <a:pPr algn="just"/>
                      <a:r>
                        <a:rPr lang="en-US" b="0" dirty="0">
                          <a:solidFill>
                            <a:sysClr val="windowText" lastClr="000000"/>
                          </a:solidFill>
                          <a:latin typeface="Courier New" pitchFamily="49" charset="0"/>
                          <a:cs typeface="Courier New" pitchFamily="49" charset="0"/>
                        </a:rPr>
                        <a:t>Demo()  </a:t>
                      </a:r>
                      <a:r>
                        <a:rPr lang="en-US" b="1" dirty="0">
                          <a:solidFill>
                            <a:sysClr val="windowText" lastClr="000000"/>
                          </a:solidFill>
                          <a:latin typeface="Courier New" pitchFamily="49" charset="0"/>
                          <a:cs typeface="Courier New" pitchFamily="49" charset="0"/>
                        </a:rPr>
                        <a:t>#Call to</a:t>
                      </a:r>
                      <a:r>
                        <a:rPr lang="en-US" b="1" baseline="0" dirty="0">
                          <a:solidFill>
                            <a:sysClr val="windowText" lastClr="000000"/>
                          </a:solidFill>
                          <a:latin typeface="Courier New" pitchFamily="49" charset="0"/>
                          <a:cs typeface="Courier New" pitchFamily="49" charset="0"/>
                        </a:rPr>
                        <a:t> Function Demo. </a:t>
                      </a:r>
                      <a:endParaRPr lang="en-US" b="1" dirty="0">
                        <a:solidFill>
                          <a:sysClr val="windowText" lastClr="000000"/>
                        </a:solidFill>
                        <a:latin typeface="Courier New" pitchFamily="49" charset="0"/>
                        <a:cs typeface="Courier New" pitchFamily="49" charset="0"/>
                      </a:endParaRPr>
                    </a:p>
                    <a:p>
                      <a:endParaRPr lang="en-US" dirty="0">
                        <a:solidFill>
                          <a:schemeClr val="tx1"/>
                        </a:solidFill>
                        <a:latin typeface="Courier New" pitchFamily="49" charset="0"/>
                        <a:cs typeface="Courier New" pitchFamily="49" charset="0"/>
                      </a:endParaRPr>
                    </a:p>
                    <a:p>
                      <a:r>
                        <a:rPr lang="en-US" dirty="0">
                          <a:solidFill>
                            <a:schemeClr val="tx1"/>
                          </a:solidFill>
                          <a:latin typeface="Courier New" pitchFamily="49" charset="0"/>
                          <a:cs typeface="Courier New" pitchFamily="49" charset="0"/>
                        </a:rPr>
                        <a:t>Output:</a:t>
                      </a:r>
                    </a:p>
                    <a:p>
                      <a:r>
                        <a:rPr lang="en-US" b="0" dirty="0">
                          <a:solidFill>
                            <a:sysClr val="windowText" lastClr="000000"/>
                          </a:solidFill>
                          <a:latin typeface="Courier New" pitchFamily="49" charset="0"/>
                          <a:cs typeface="Courier New" pitchFamily="49" charset="0"/>
                        </a:rPr>
                        <a:t>Welcome to the Concepts of 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480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96200" cy="990600"/>
          </a:xfrm>
        </p:spPr>
        <p:txBody>
          <a:bodyPr>
            <a:normAutofit fontScale="90000"/>
          </a:bodyPr>
          <a:lstStyle/>
          <a:p>
            <a:r>
              <a:rPr lang="en-US" b="1" dirty="0">
                <a:solidFill>
                  <a:schemeClr val="tx1"/>
                </a:solidFill>
                <a:latin typeface="Courier New" pitchFamily="49" charset="0"/>
                <a:cs typeface="Courier New" pitchFamily="49" charset="0"/>
              </a:rPr>
              <a:t>Parameters, Arguments in a Function </a:t>
            </a:r>
          </a:p>
        </p:txBody>
      </p:sp>
      <p:sp>
        <p:nvSpPr>
          <p:cNvPr id="3" name="Content Placeholder 2"/>
          <p:cNvSpPr>
            <a:spLocks noGrp="1"/>
          </p:cNvSpPr>
          <p:nvPr>
            <p:ph sz="quarter" idx="1"/>
          </p:nvPr>
        </p:nvSpPr>
        <p:spPr/>
        <p:txBody>
          <a:bodyPr/>
          <a:lstStyle/>
          <a:p>
            <a:pPr algn="just"/>
            <a:r>
              <a:rPr lang="en-US" sz="2200" dirty="0">
                <a:latin typeface="Courier New" pitchFamily="49" charset="0"/>
                <a:cs typeface="Courier New" pitchFamily="49" charset="0"/>
              </a:rPr>
              <a:t>Parameters are used to give input to a function. </a:t>
            </a:r>
          </a:p>
          <a:p>
            <a:pPr marL="0" indent="0" algn="just">
              <a:buNone/>
            </a:pPr>
            <a:endParaRPr lang="en-US" sz="2200" dirty="0">
              <a:latin typeface="Courier New" pitchFamily="49" charset="0"/>
              <a:cs typeface="Courier New" pitchFamily="49" charset="0"/>
            </a:endParaRPr>
          </a:p>
          <a:p>
            <a:pPr algn="just"/>
            <a:r>
              <a:rPr lang="en-US" sz="2200" dirty="0">
                <a:latin typeface="Courier New" pitchFamily="49" charset="0"/>
                <a:cs typeface="Courier New" pitchFamily="49" charset="0"/>
              </a:rPr>
              <a:t>Parameters are specified with the pairs of parenthesis in the function definition.    </a:t>
            </a:r>
          </a:p>
          <a:p>
            <a:pPr marL="0" indent="0" algn="just">
              <a:buNone/>
            </a:pPr>
            <a:endParaRPr lang="en-US" sz="2200" dirty="0">
              <a:latin typeface="Courier New" pitchFamily="49" charset="0"/>
              <a:cs typeface="Courier New" pitchFamily="49" charset="0"/>
            </a:endParaRPr>
          </a:p>
          <a:p>
            <a:pPr algn="just"/>
            <a:r>
              <a:rPr lang="en-US" sz="2200" dirty="0">
                <a:latin typeface="Courier New" pitchFamily="49" charset="0"/>
                <a:cs typeface="Courier New" pitchFamily="49" charset="0"/>
              </a:rPr>
              <a:t>Whereas, arguments are the values actually passed to a function when calling it.  </a:t>
            </a:r>
          </a:p>
          <a:p>
            <a:pPr marL="0" indent="0" algn="just">
              <a:buNone/>
            </a:pPr>
            <a:endParaRPr lang="en-US" sz="2200" dirty="0">
              <a:latin typeface="Courier New" pitchFamily="49" charset="0"/>
              <a:cs typeface="Courier New" pitchFamily="49" charset="0"/>
            </a:endParaRPr>
          </a:p>
          <a:p>
            <a:pPr algn="just"/>
            <a:r>
              <a:rPr lang="en-US" sz="2200" dirty="0">
                <a:latin typeface="Courier New" pitchFamily="49" charset="0"/>
                <a:cs typeface="Courier New" pitchFamily="49" charset="0"/>
              </a:rPr>
              <a:t>Thus, parameters define what type of arguments a function can accept.  </a:t>
            </a:r>
          </a:p>
          <a:p>
            <a:pPr marL="0" indent="0">
              <a:buNone/>
            </a:pP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291610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990600"/>
          </a:xfrm>
        </p:spPr>
        <p:txBody>
          <a:bodyPr>
            <a:normAutofit fontScale="90000"/>
          </a:bodyPr>
          <a:lstStyle/>
          <a:p>
            <a:r>
              <a:rPr lang="en-US" sz="3100" b="1" dirty="0"/>
              <a:t>Syntax to define parameters &amp; Arguments</a:t>
            </a:r>
            <a:endParaRPr lang="en-US" b="1" dirty="0"/>
          </a:p>
        </p:txBody>
      </p:sp>
      <p:sp>
        <p:nvSpPr>
          <p:cNvPr id="3" name="Content Placeholder 2"/>
          <p:cNvSpPr>
            <a:spLocks noGrp="1"/>
          </p:cNvSpPr>
          <p:nvPr>
            <p:ph sz="quarter"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algn="just"/>
            <a:r>
              <a:rPr lang="en-US" sz="2000" b="1" dirty="0" err="1">
                <a:latin typeface="Courier New" pitchFamily="49" charset="0"/>
                <a:cs typeface="Courier New" pitchFamily="49" charset="0"/>
              </a:rPr>
              <a:t>printMax</a:t>
            </a:r>
            <a:r>
              <a:rPr lang="en-US" sz="2000" b="1" dirty="0">
                <a:latin typeface="Courier New" pitchFamily="49" charset="0"/>
                <a:cs typeface="Courier New" pitchFamily="49" charset="0"/>
              </a:rPr>
              <a:t>(num1, num2)</a:t>
            </a:r>
            <a:r>
              <a:rPr lang="en-US" sz="2000" dirty="0">
                <a:latin typeface="Courier New" pitchFamily="49" charset="0"/>
                <a:cs typeface="Courier New" pitchFamily="49" charset="0"/>
              </a:rPr>
              <a:t> has two parameters num1 and num2.</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Where as </a:t>
            </a:r>
            <a:r>
              <a:rPr lang="en-US" sz="2000" b="1" dirty="0">
                <a:latin typeface="Courier New" pitchFamily="49" charset="0"/>
                <a:cs typeface="Courier New" pitchFamily="49" charset="0"/>
              </a:rPr>
              <a:t>10</a:t>
            </a:r>
            <a:r>
              <a:rPr lang="en-US" sz="2000" dirty="0">
                <a:latin typeface="Courier New" pitchFamily="49" charset="0"/>
                <a:cs typeface="Courier New" pitchFamily="49" charset="0"/>
              </a:rPr>
              <a:t> and </a:t>
            </a:r>
            <a:r>
              <a:rPr lang="en-US" sz="2000" b="1" dirty="0">
                <a:latin typeface="Courier New" pitchFamily="49" charset="0"/>
                <a:cs typeface="Courier New" pitchFamily="49" charset="0"/>
              </a:rPr>
              <a:t>20</a:t>
            </a:r>
            <a:r>
              <a:rPr lang="en-US" sz="2000" dirty="0">
                <a:latin typeface="Courier New" pitchFamily="49" charset="0"/>
                <a:cs typeface="Courier New" pitchFamily="49" charset="0"/>
              </a:rPr>
              <a:t> are the actual parameters and these actual parameters are called </a:t>
            </a:r>
            <a:r>
              <a:rPr lang="en-US" sz="2000" b="1" dirty="0">
                <a:latin typeface="Courier New" pitchFamily="49" charset="0"/>
                <a:cs typeface="Courier New" pitchFamily="49" charset="0"/>
              </a:rPr>
              <a:t>“arguments”</a:t>
            </a:r>
            <a:r>
              <a:rPr lang="en-US" sz="2000" dirty="0">
                <a:latin typeface="Courier New" pitchFamily="49" charset="0"/>
                <a:cs typeface="Courier New" pitchFamily="49" charset="0"/>
              </a:rPr>
              <a:t>.</a:t>
            </a:r>
            <a:r>
              <a:rPr lang="en-US" sz="2200" dirty="0">
                <a:latin typeface="Courier New" pitchFamily="49" charset="0"/>
                <a:cs typeface="Courier New" pitchFamily="49" charset="0"/>
              </a:rPr>
              <a:t> </a:t>
            </a:r>
          </a:p>
          <a:p>
            <a:pPr algn="just"/>
            <a:endParaRPr lang="en-US" sz="2200" dirty="0">
              <a:latin typeface="Courier New" pitchFamily="49" charset="0"/>
              <a:cs typeface="Courier New" pitchFamily="49"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012785"/>
              </p:ext>
            </p:extLst>
          </p:nvPr>
        </p:nvGraphicFramePr>
        <p:xfrm>
          <a:off x="914400" y="1295400"/>
          <a:ext cx="6934200" cy="1950720"/>
        </p:xfrm>
        <a:graphic>
          <a:graphicData uri="http://schemas.openxmlformats.org/drawingml/2006/table">
            <a:tbl>
              <a:tblPr firstRow="1" bandRow="1">
                <a:tableStyleId>{5C22544A-7EE6-4342-B048-85BDC9FD1C3A}</a:tableStyleId>
              </a:tblPr>
              <a:tblGrid>
                <a:gridCol w="6934200">
                  <a:extLst>
                    <a:ext uri="{9D8B030D-6E8A-4147-A177-3AD203B41FA5}">
                      <a16:colId xmlns:a16="http://schemas.microsoft.com/office/drawing/2014/main" val="20000"/>
                    </a:ext>
                  </a:extLst>
                </a:gridCol>
              </a:tblGrid>
              <a:tr h="370840">
                <a:tc>
                  <a:txBody>
                    <a:bodyPr/>
                    <a:lstStyle/>
                    <a:p>
                      <a:pPr marL="0" marR="0" algn="just">
                        <a:lnSpc>
                          <a:spcPct val="100000"/>
                        </a:lnSpc>
                        <a:spcBef>
                          <a:spcPts val="0"/>
                        </a:spcBef>
                        <a:spcAft>
                          <a:spcPts val="0"/>
                        </a:spcAft>
                      </a:pPr>
                      <a:r>
                        <a:rPr lang="en-US" sz="1600" b="0" dirty="0" err="1">
                          <a:solidFill>
                            <a:sysClr val="windowText" lastClr="000000"/>
                          </a:solidFill>
                          <a:effectLst/>
                          <a:latin typeface="Courier New"/>
                          <a:ea typeface="Times New Roman"/>
                          <a:cs typeface="Mangal"/>
                        </a:rPr>
                        <a:t>def</a:t>
                      </a:r>
                      <a:r>
                        <a:rPr lang="en-US" sz="1600" b="0" dirty="0">
                          <a:solidFill>
                            <a:sysClr val="windowText" lastClr="000000"/>
                          </a:solidFill>
                          <a:effectLst/>
                          <a:latin typeface="Courier New"/>
                          <a:ea typeface="Times New Roman"/>
                          <a:cs typeface="Mangal"/>
                        </a:rPr>
                        <a:t> </a:t>
                      </a:r>
                      <a:r>
                        <a:rPr lang="en-US" sz="1600" b="0" dirty="0" err="1">
                          <a:solidFill>
                            <a:sysClr val="windowText" lastClr="000000"/>
                          </a:solidFill>
                          <a:effectLst/>
                          <a:latin typeface="Courier New"/>
                          <a:ea typeface="Times New Roman"/>
                          <a:cs typeface="Mangal"/>
                        </a:rPr>
                        <a:t>printMax</a:t>
                      </a:r>
                      <a:r>
                        <a:rPr lang="en-US" sz="1600" b="0" dirty="0">
                          <a:solidFill>
                            <a:sysClr val="windowText" lastClr="000000"/>
                          </a:solidFill>
                          <a:effectLst/>
                          <a:latin typeface="Courier New"/>
                          <a:ea typeface="Times New Roman"/>
                          <a:cs typeface="Mangal"/>
                        </a:rPr>
                        <a:t>(num1,num2):              </a:t>
                      </a:r>
                      <a:endParaRPr lang="en-US" sz="1400" b="0" dirty="0">
                        <a:solidFill>
                          <a:sysClr val="windowText" lastClr="000000"/>
                        </a:solidFill>
                        <a:effectLst/>
                        <a:latin typeface="Calibri"/>
                        <a:ea typeface="Times New Roman"/>
                        <a:cs typeface="Mangal"/>
                      </a:endParaRPr>
                    </a:p>
                    <a:p>
                      <a:pPr marL="0" marR="0" algn="just">
                        <a:lnSpc>
                          <a:spcPct val="100000"/>
                        </a:lnSpc>
                        <a:spcBef>
                          <a:spcPts val="0"/>
                        </a:spcBef>
                        <a:spcAft>
                          <a:spcPts val="0"/>
                        </a:spcAft>
                      </a:pPr>
                      <a:r>
                        <a:rPr lang="en-US" sz="1600" b="0" dirty="0">
                          <a:solidFill>
                            <a:sysClr val="windowText" lastClr="000000"/>
                          </a:solidFill>
                          <a:effectLst/>
                          <a:latin typeface="Courier New"/>
                          <a:ea typeface="Times New Roman"/>
                          <a:cs typeface="Mangal"/>
                        </a:rPr>
                        <a:t>       Statemen1</a:t>
                      </a:r>
                      <a:endParaRPr lang="en-US" sz="1400" b="0" dirty="0">
                        <a:solidFill>
                          <a:sysClr val="windowText" lastClr="000000"/>
                        </a:solidFill>
                        <a:effectLst/>
                        <a:latin typeface="Calibri"/>
                        <a:ea typeface="Times New Roman"/>
                        <a:cs typeface="Mangal"/>
                      </a:endParaRPr>
                    </a:p>
                    <a:p>
                      <a:pPr marL="0" marR="0" algn="just">
                        <a:lnSpc>
                          <a:spcPct val="100000"/>
                        </a:lnSpc>
                        <a:spcBef>
                          <a:spcPts val="0"/>
                        </a:spcBef>
                        <a:spcAft>
                          <a:spcPts val="0"/>
                        </a:spcAft>
                      </a:pPr>
                      <a:r>
                        <a:rPr lang="en-US" sz="1600" b="0" dirty="0">
                          <a:solidFill>
                            <a:sysClr val="windowText" lastClr="000000"/>
                          </a:solidFill>
                          <a:effectLst/>
                          <a:latin typeface="Courier New"/>
                          <a:ea typeface="Times New Roman"/>
                          <a:cs typeface="Mangal"/>
                        </a:rPr>
                        <a:t>       Statemen2     </a:t>
                      </a:r>
                      <a:r>
                        <a:rPr lang="en-US" sz="1600" b="1" dirty="0">
                          <a:solidFill>
                            <a:sysClr val="windowText" lastClr="000000"/>
                          </a:solidFill>
                          <a:effectLst/>
                          <a:latin typeface="Courier New"/>
                          <a:ea typeface="Times New Roman"/>
                          <a:cs typeface="Mangal"/>
                        </a:rPr>
                        <a:t>#Define a Function</a:t>
                      </a:r>
                      <a:r>
                        <a:rPr lang="en-US" sz="1600" b="0" dirty="0">
                          <a:solidFill>
                            <a:sysClr val="windowText" lastClr="000000"/>
                          </a:solidFill>
                          <a:effectLst/>
                          <a:latin typeface="Courier New"/>
                          <a:ea typeface="Times New Roman"/>
                          <a:cs typeface="Mangal"/>
                        </a:rPr>
                        <a:t>    </a:t>
                      </a:r>
                      <a:endParaRPr lang="en-US" sz="1400" b="0" dirty="0">
                        <a:solidFill>
                          <a:sysClr val="windowText" lastClr="000000"/>
                        </a:solidFill>
                        <a:effectLst/>
                        <a:latin typeface="Calibri"/>
                        <a:ea typeface="Times New Roman"/>
                        <a:cs typeface="Mangal"/>
                      </a:endParaRPr>
                    </a:p>
                    <a:p>
                      <a:pPr marL="0" marR="0" algn="just">
                        <a:lnSpc>
                          <a:spcPct val="100000"/>
                        </a:lnSpc>
                        <a:spcBef>
                          <a:spcPts val="0"/>
                        </a:spcBef>
                        <a:spcAft>
                          <a:spcPts val="0"/>
                        </a:spcAft>
                      </a:pPr>
                      <a:r>
                        <a:rPr lang="en-US" sz="1600" b="0" dirty="0">
                          <a:solidFill>
                            <a:sysClr val="windowText" lastClr="000000"/>
                          </a:solidFill>
                          <a:effectLst/>
                          <a:latin typeface="Courier New"/>
                          <a:ea typeface="Times New Roman"/>
                          <a:cs typeface="Mangal"/>
                        </a:rPr>
                        <a:t>       ………………………                 </a:t>
                      </a:r>
                      <a:endParaRPr lang="en-US" sz="1400" b="0" dirty="0">
                        <a:solidFill>
                          <a:sysClr val="windowText" lastClr="000000"/>
                        </a:solidFill>
                        <a:effectLst/>
                        <a:latin typeface="Calibri"/>
                        <a:ea typeface="Times New Roman"/>
                        <a:cs typeface="Mangal"/>
                      </a:endParaRPr>
                    </a:p>
                    <a:p>
                      <a:pPr marL="457200" marR="0" algn="just">
                        <a:lnSpc>
                          <a:spcPct val="100000"/>
                        </a:lnSpc>
                        <a:spcBef>
                          <a:spcPts val="0"/>
                        </a:spcBef>
                        <a:spcAft>
                          <a:spcPts val="0"/>
                        </a:spcAft>
                      </a:pPr>
                      <a:r>
                        <a:rPr lang="en-US" sz="1600" b="0" dirty="0">
                          <a:solidFill>
                            <a:sysClr val="windowText" lastClr="000000"/>
                          </a:solidFill>
                          <a:effectLst/>
                          <a:latin typeface="Courier New"/>
                          <a:ea typeface="Times New Roman"/>
                          <a:cs typeface="Mangal"/>
                        </a:rPr>
                        <a:t>  </a:t>
                      </a:r>
                      <a:r>
                        <a:rPr lang="en-US" sz="1600" b="0" baseline="0" dirty="0">
                          <a:solidFill>
                            <a:sysClr val="windowText" lastClr="000000"/>
                          </a:solidFill>
                          <a:effectLst/>
                          <a:latin typeface="Courier New"/>
                          <a:ea typeface="Times New Roman"/>
                          <a:cs typeface="Mangal"/>
                        </a:rPr>
                        <a:t> </a:t>
                      </a:r>
                      <a:r>
                        <a:rPr lang="en-US" sz="1600" b="0" dirty="0">
                          <a:solidFill>
                            <a:sysClr val="windowText" lastClr="000000"/>
                          </a:solidFill>
                          <a:effectLst/>
                          <a:latin typeface="Courier New"/>
                          <a:ea typeface="Times New Roman"/>
                          <a:cs typeface="Mangal"/>
                        </a:rPr>
                        <a:t>………………………</a:t>
                      </a:r>
                      <a:endParaRPr lang="en-US" sz="1400" b="0" dirty="0">
                        <a:solidFill>
                          <a:sysClr val="windowText" lastClr="000000"/>
                        </a:solidFill>
                        <a:effectLst/>
                        <a:latin typeface="Calibri"/>
                        <a:ea typeface="Times New Roman"/>
                        <a:cs typeface="Mangal"/>
                      </a:endParaRPr>
                    </a:p>
                    <a:p>
                      <a:pPr marL="0" marR="0" algn="just">
                        <a:lnSpc>
                          <a:spcPct val="100000"/>
                        </a:lnSpc>
                        <a:spcBef>
                          <a:spcPts val="0"/>
                        </a:spcBef>
                        <a:spcAft>
                          <a:spcPts val="0"/>
                        </a:spcAft>
                      </a:pPr>
                      <a:r>
                        <a:rPr lang="en-US" sz="1600" b="0" dirty="0">
                          <a:solidFill>
                            <a:sysClr val="windowText" lastClr="000000"/>
                          </a:solidFill>
                          <a:effectLst/>
                          <a:latin typeface="Courier New"/>
                          <a:ea typeface="Times New Roman"/>
                          <a:cs typeface="Mangal"/>
                        </a:rPr>
                        <a:t>      </a:t>
                      </a:r>
                      <a:r>
                        <a:rPr lang="en-US" sz="1600" b="0" dirty="0" err="1">
                          <a:solidFill>
                            <a:sysClr val="windowText" lastClr="000000"/>
                          </a:solidFill>
                          <a:effectLst/>
                          <a:latin typeface="Courier New"/>
                          <a:ea typeface="Times New Roman"/>
                          <a:cs typeface="Mangal"/>
                        </a:rPr>
                        <a:t>StatementN</a:t>
                      </a:r>
                      <a:r>
                        <a:rPr lang="en-US" sz="1600" b="0" dirty="0">
                          <a:solidFill>
                            <a:sysClr val="windowText" lastClr="000000"/>
                          </a:solidFill>
                          <a:effectLst/>
                          <a:latin typeface="Courier New"/>
                          <a:ea typeface="Times New Roman"/>
                          <a:cs typeface="Mangal"/>
                        </a:rPr>
                        <a:t>                   </a:t>
                      </a:r>
                      <a:endParaRPr lang="en-US" sz="1400" b="0" dirty="0">
                        <a:solidFill>
                          <a:sysClr val="windowText" lastClr="000000"/>
                        </a:solidFill>
                        <a:effectLst/>
                        <a:latin typeface="Calibri"/>
                        <a:ea typeface="Times New Roman"/>
                        <a:cs typeface="Mangal"/>
                      </a:endParaRPr>
                    </a:p>
                    <a:p>
                      <a:pPr marL="0" marR="0" algn="just">
                        <a:lnSpc>
                          <a:spcPct val="100000"/>
                        </a:lnSpc>
                        <a:spcBef>
                          <a:spcPts val="0"/>
                        </a:spcBef>
                        <a:spcAft>
                          <a:spcPts val="0"/>
                        </a:spcAft>
                      </a:pPr>
                      <a:r>
                        <a:rPr lang="en-US" sz="1600" b="0" dirty="0">
                          <a:solidFill>
                            <a:sysClr val="windowText" lastClr="000000"/>
                          </a:solidFill>
                          <a:effectLst/>
                          <a:latin typeface="Courier New"/>
                          <a:ea typeface="Times New Roman"/>
                          <a:cs typeface="Mangal"/>
                        </a:rPr>
                        <a:t> </a:t>
                      </a:r>
                      <a:endParaRPr lang="en-US" sz="1600" dirty="0">
                        <a:solidFill>
                          <a:sysClr val="windowText" lastClr="000000"/>
                        </a:solidFill>
                        <a:effectLst/>
                        <a:latin typeface="Courier New"/>
                        <a:ea typeface="Times New Roman"/>
                        <a:cs typeface="Mangal"/>
                      </a:endParaRPr>
                    </a:p>
                    <a:p>
                      <a:pPr marL="0" marR="0" algn="just">
                        <a:lnSpc>
                          <a:spcPct val="100000"/>
                        </a:lnSpc>
                        <a:spcBef>
                          <a:spcPts val="0"/>
                        </a:spcBef>
                        <a:spcAft>
                          <a:spcPts val="0"/>
                        </a:spcAft>
                      </a:pPr>
                      <a:r>
                        <a:rPr lang="en-US" sz="1600" b="0" dirty="0" err="1">
                          <a:solidFill>
                            <a:sysClr val="windowText" lastClr="000000"/>
                          </a:solidFill>
                          <a:effectLst/>
                          <a:latin typeface="Courier New"/>
                          <a:ea typeface="Times New Roman"/>
                          <a:cs typeface="Mangal"/>
                        </a:rPr>
                        <a:t>printMax</a:t>
                      </a:r>
                      <a:r>
                        <a:rPr lang="en-US" sz="1600" b="0" dirty="0">
                          <a:solidFill>
                            <a:sysClr val="windowText" lastClr="000000"/>
                          </a:solidFill>
                          <a:effectLst/>
                          <a:latin typeface="Courier New"/>
                          <a:ea typeface="Times New Roman"/>
                          <a:cs typeface="Mangal"/>
                        </a:rPr>
                        <a:t>(10,</a:t>
                      </a:r>
                      <a:r>
                        <a:rPr lang="en-US" sz="1600" b="0" baseline="0" dirty="0">
                          <a:solidFill>
                            <a:sysClr val="windowText" lastClr="000000"/>
                          </a:solidFill>
                          <a:effectLst/>
                          <a:latin typeface="Courier New"/>
                          <a:ea typeface="Times New Roman"/>
                          <a:cs typeface="Mangal"/>
                        </a:rPr>
                        <a:t> 20)</a:t>
                      </a:r>
                      <a:r>
                        <a:rPr lang="en-US" sz="1400" b="1" baseline="0" dirty="0">
                          <a:solidFill>
                            <a:sysClr val="windowText" lastClr="000000"/>
                          </a:solidFill>
                          <a:effectLst/>
                          <a:latin typeface="Calibri"/>
                          <a:ea typeface="Times New Roman"/>
                          <a:cs typeface="Mangal"/>
                        </a:rPr>
                        <a:t>             </a:t>
                      </a:r>
                      <a:r>
                        <a:rPr lang="en-US" sz="1400" b="1" baseline="0" dirty="0">
                          <a:solidFill>
                            <a:sysClr val="windowText" lastClr="000000"/>
                          </a:solidFill>
                          <a:effectLst/>
                          <a:latin typeface="Courier New" pitchFamily="49" charset="0"/>
                          <a:ea typeface="Times New Roman"/>
                          <a:cs typeface="Courier New" pitchFamily="49" charset="0"/>
                        </a:rPr>
                        <a:t>#Invocation of function</a:t>
                      </a:r>
                      <a:endParaRPr lang="en-US" sz="1600" b="0" dirty="0">
                        <a:solidFill>
                          <a:sysClr val="windowText" lastClr="000000"/>
                        </a:solidFill>
                        <a:effectLst/>
                        <a:latin typeface="Courier New" pitchFamily="49" charset="0"/>
                        <a:ea typeface="Times New Roman"/>
                        <a:cs typeface="Courier New" pitchFamily="49"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618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96200" cy="990600"/>
          </a:xfrm>
        </p:spPr>
        <p:txBody>
          <a:bodyPr>
            <a:normAutofit fontScale="90000"/>
          </a:bodyPr>
          <a:lstStyle/>
          <a:p>
            <a:r>
              <a:rPr lang="en-US" dirty="0">
                <a:solidFill>
                  <a:schemeClr val="tx1"/>
                </a:solidFill>
              </a:rPr>
              <a:t>Program on Arguments and Parameters</a:t>
            </a:r>
          </a:p>
        </p:txBody>
      </p:sp>
      <p:sp>
        <p:nvSpPr>
          <p:cNvPr id="3" name="Content Placeholder 2"/>
          <p:cNvSpPr>
            <a:spLocks noGrp="1"/>
          </p:cNvSpPr>
          <p:nvPr>
            <p:ph sz="quarter" idx="1"/>
          </p:nvPr>
        </p:nvSpPr>
        <p:spPr/>
        <p:txBody>
          <a:bodyPr>
            <a:normAutofit/>
          </a:bodyPr>
          <a:lstStyle/>
          <a:p>
            <a:pPr marL="0" indent="0">
              <a:buNone/>
            </a:pPr>
            <a:r>
              <a:rPr lang="en-US" sz="1800" b="1" dirty="0">
                <a:latin typeface="Courier New" pitchFamily="49" charset="0"/>
                <a:cs typeface="Courier New" pitchFamily="49" charset="0"/>
              </a:rPr>
              <a:t>Q. Write a program to calculate minimum of two numbers by making use of arguments and parameters. </a:t>
            </a:r>
          </a:p>
          <a:p>
            <a:pPr marL="0" indent="0">
              <a:buNone/>
            </a:pP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34311699"/>
              </p:ext>
            </p:extLst>
          </p:nvPr>
        </p:nvGraphicFramePr>
        <p:xfrm>
          <a:off x="1524000" y="2438400"/>
          <a:ext cx="6096000" cy="2773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1793240">
                <a:tc>
                  <a:txBody>
                    <a:bodyPr/>
                    <a:lstStyle/>
                    <a:p>
                      <a:r>
                        <a:rPr lang="en-US" sz="1600" b="0" dirty="0" err="1">
                          <a:solidFill>
                            <a:schemeClr val="tx1"/>
                          </a:solidFill>
                          <a:latin typeface="Courier New" pitchFamily="49" charset="0"/>
                          <a:cs typeface="Courier New" pitchFamily="49" charset="0"/>
                        </a:rPr>
                        <a:t>def</a:t>
                      </a:r>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FindMin</a:t>
                      </a:r>
                      <a:r>
                        <a:rPr lang="en-US" sz="1600" b="0" dirty="0">
                          <a:solidFill>
                            <a:schemeClr val="tx1"/>
                          </a:solidFill>
                          <a:latin typeface="Courier New" pitchFamily="49" charset="0"/>
                          <a:cs typeface="Courier New" pitchFamily="49" charset="0"/>
                        </a:rPr>
                        <a:t>(num1,num2):</a:t>
                      </a:r>
                    </a:p>
                    <a:p>
                      <a:r>
                        <a:rPr lang="en-US" sz="1600" b="0" dirty="0">
                          <a:solidFill>
                            <a:schemeClr val="tx1"/>
                          </a:solidFill>
                          <a:latin typeface="Courier New" pitchFamily="49" charset="0"/>
                          <a:cs typeface="Courier New" pitchFamily="49" charset="0"/>
                        </a:rPr>
                        <a:t>    if num1 &lt; num2:</a:t>
                      </a:r>
                    </a:p>
                    <a:p>
                      <a:r>
                        <a:rPr lang="en-US" sz="1600" b="0" dirty="0">
                          <a:solidFill>
                            <a:schemeClr val="tx1"/>
                          </a:solidFill>
                          <a:latin typeface="Courier New" pitchFamily="49" charset="0"/>
                          <a:cs typeface="Courier New" pitchFamily="49" charset="0"/>
                        </a:rPr>
                        <a:t>        print(num1, 'is smaller than ',num2)</a:t>
                      </a:r>
                    </a:p>
                    <a:p>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elif</a:t>
                      </a:r>
                      <a:r>
                        <a:rPr lang="en-US" sz="1600" b="0" dirty="0">
                          <a:solidFill>
                            <a:schemeClr val="tx1"/>
                          </a:solidFill>
                          <a:latin typeface="Courier New" pitchFamily="49" charset="0"/>
                          <a:cs typeface="Courier New" pitchFamily="49" charset="0"/>
                        </a:rPr>
                        <a:t> num2 &lt; num1:</a:t>
                      </a:r>
                    </a:p>
                    <a:p>
                      <a:r>
                        <a:rPr lang="en-US" sz="1600" b="0" dirty="0">
                          <a:solidFill>
                            <a:schemeClr val="tx1"/>
                          </a:solidFill>
                          <a:latin typeface="Courier New" pitchFamily="49" charset="0"/>
                          <a:cs typeface="Courier New" pitchFamily="49" charset="0"/>
                        </a:rPr>
                        <a:t>        print(num2,' is smaller than ', num1)</a:t>
                      </a:r>
                    </a:p>
                    <a:p>
                      <a:r>
                        <a:rPr lang="en-US" sz="1600" b="0" dirty="0">
                          <a:solidFill>
                            <a:schemeClr val="tx1"/>
                          </a:solidFill>
                          <a:latin typeface="Courier New" pitchFamily="49" charset="0"/>
                          <a:cs typeface="Courier New" pitchFamily="49" charset="0"/>
                        </a:rPr>
                        <a:t>    else:</a:t>
                      </a:r>
                    </a:p>
                    <a:p>
                      <a:r>
                        <a:rPr lang="en-US" sz="1600" b="0" dirty="0">
                          <a:solidFill>
                            <a:schemeClr val="tx1"/>
                          </a:solidFill>
                          <a:latin typeface="Courier New" pitchFamily="49" charset="0"/>
                          <a:cs typeface="Courier New" pitchFamily="49" charset="0"/>
                        </a:rPr>
                        <a:t>        print(' Both are equal')</a:t>
                      </a:r>
                    </a:p>
                    <a:p>
                      <a:r>
                        <a:rPr lang="en-US" sz="1600" b="0" dirty="0" err="1">
                          <a:solidFill>
                            <a:schemeClr val="tx1"/>
                          </a:solidFill>
                          <a:latin typeface="Courier New" pitchFamily="49" charset="0"/>
                          <a:cs typeface="Courier New" pitchFamily="49" charset="0"/>
                        </a:rPr>
                        <a:t>FindMin</a:t>
                      </a:r>
                      <a:r>
                        <a:rPr lang="en-US" sz="1600" b="0" dirty="0">
                          <a:solidFill>
                            <a:schemeClr val="tx1"/>
                          </a:solidFill>
                          <a:latin typeface="Courier New" pitchFamily="49" charset="0"/>
                          <a:cs typeface="Courier New" pitchFamily="49" charset="0"/>
                        </a:rPr>
                        <a:t>(20,40)</a:t>
                      </a:r>
                    </a:p>
                    <a:p>
                      <a:endParaRPr lang="en-US" sz="1600" b="0" dirty="0">
                        <a:solidFill>
                          <a:schemeClr val="tx1"/>
                        </a:solidFill>
                        <a:latin typeface="Courier New" pitchFamily="49" charset="0"/>
                        <a:cs typeface="Courier New" pitchFamily="49" charset="0"/>
                      </a:endParaRPr>
                    </a:p>
                    <a:p>
                      <a:r>
                        <a:rPr lang="en-US" sz="1600" b="1" dirty="0">
                          <a:solidFill>
                            <a:schemeClr val="tx1"/>
                          </a:solidFill>
                          <a:latin typeface="Courier New" pitchFamily="49" charset="0"/>
                          <a:cs typeface="Courier New" pitchFamily="49" charset="0"/>
                        </a:rPr>
                        <a:t>Output:</a:t>
                      </a:r>
                    </a:p>
                    <a:p>
                      <a:r>
                        <a:rPr lang="en-US" sz="1600" b="0" dirty="0">
                          <a:solidFill>
                            <a:schemeClr val="tx1"/>
                          </a:solidFill>
                          <a:latin typeface="Courier New" pitchFamily="49" charset="0"/>
                          <a:cs typeface="Courier New" pitchFamily="49" charset="0"/>
                        </a:rPr>
                        <a:t>20 is smaller than  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235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Positional Arguments </a:t>
            </a:r>
          </a:p>
        </p:txBody>
      </p:sp>
      <p:sp>
        <p:nvSpPr>
          <p:cNvPr id="3" name="Content Placeholder 2"/>
          <p:cNvSpPr>
            <a:spLocks noGrp="1"/>
          </p:cNvSpPr>
          <p:nvPr>
            <p:ph sz="quarter" idx="1"/>
          </p:nvPr>
        </p:nvSpPr>
        <p:spPr/>
        <p:txBody>
          <a:bodyPr/>
          <a:lstStyle/>
          <a:p>
            <a:pPr algn="just"/>
            <a:r>
              <a:rPr lang="en-US" sz="1800" dirty="0">
                <a:latin typeface="Courier New" pitchFamily="49" charset="0"/>
                <a:cs typeface="Courier New" pitchFamily="49" charset="0"/>
              </a:rPr>
              <a:t>Positional arguments must be must be passed as in </a:t>
            </a:r>
            <a:r>
              <a:rPr lang="en-US" sz="1800" b="1" dirty="0">
                <a:latin typeface="Courier New" pitchFamily="49" charset="0"/>
                <a:cs typeface="Courier New" pitchFamily="49" charset="0"/>
              </a:rPr>
              <a:t>exact order  </a:t>
            </a:r>
            <a:r>
              <a:rPr lang="en-US" sz="1800" dirty="0">
                <a:latin typeface="Courier New" pitchFamily="49" charset="0"/>
                <a:cs typeface="Courier New" pitchFamily="49" charset="0"/>
              </a:rPr>
              <a:t>i.e. the way they are defined. </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1st</a:t>
            </a: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argument</a:t>
            </a:r>
            <a:r>
              <a:rPr lang="en-US" sz="1800" dirty="0">
                <a:latin typeface="Courier New" pitchFamily="49" charset="0"/>
                <a:cs typeface="Courier New" pitchFamily="49" charset="0"/>
              </a:rPr>
              <a:t> in the call statement is assigned to the </a:t>
            </a:r>
            <a:r>
              <a:rPr lang="en-US" sz="1800" b="1" dirty="0">
                <a:latin typeface="Courier New" pitchFamily="49" charset="0"/>
                <a:cs typeface="Courier New" pitchFamily="49" charset="0"/>
              </a:rPr>
              <a:t>first parameter </a:t>
            </a:r>
            <a:r>
              <a:rPr lang="en-US" sz="1800" dirty="0">
                <a:latin typeface="Courier New" pitchFamily="49" charset="0"/>
                <a:cs typeface="Courier New" pitchFamily="49" charset="0"/>
              </a:rPr>
              <a:t>listed in the function definition.   </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Similarly, the </a:t>
            </a:r>
            <a:r>
              <a:rPr lang="en-US" sz="1800" b="1" dirty="0">
                <a:latin typeface="Courier New" pitchFamily="49" charset="0"/>
                <a:cs typeface="Courier New" pitchFamily="49" charset="0"/>
              </a:rPr>
              <a:t>second argument</a:t>
            </a:r>
            <a:r>
              <a:rPr lang="en-US" sz="1800" dirty="0">
                <a:latin typeface="Courier New" pitchFamily="49" charset="0"/>
                <a:cs typeface="Courier New" pitchFamily="49" charset="0"/>
              </a:rPr>
              <a:t> in the call statement is assigned to the</a:t>
            </a:r>
            <a:r>
              <a:rPr lang="en-US" sz="1800" b="1" dirty="0">
                <a:latin typeface="Courier New" pitchFamily="49" charset="0"/>
                <a:cs typeface="Courier New" pitchFamily="49" charset="0"/>
              </a:rPr>
              <a:t> second parameter </a:t>
            </a:r>
            <a:r>
              <a:rPr lang="en-US" sz="1800" dirty="0">
                <a:latin typeface="Courier New" pitchFamily="49" charset="0"/>
                <a:cs typeface="Courier New" pitchFamily="49" charset="0"/>
              </a:rPr>
              <a:t>listed in the function definition and so on.</a:t>
            </a:r>
          </a:p>
          <a:p>
            <a:pPr marL="0" indent="0">
              <a:buNone/>
            </a:pPr>
            <a:endParaRPr lang="en-US" sz="1800" dirty="0">
              <a:latin typeface="Courier New" pitchFamily="49" charset="0"/>
              <a:cs typeface="Courier New" pitchFamily="49" charset="0"/>
            </a:endParaRPr>
          </a:p>
          <a:p>
            <a:pPr marL="0" indent="0">
              <a:buNone/>
            </a:pPr>
            <a:r>
              <a:rPr lang="en-US" dirty="0"/>
              <a:t>          </a:t>
            </a:r>
          </a:p>
        </p:txBody>
      </p:sp>
    </p:spTree>
    <p:extLst>
      <p:ext uri="{BB962C8B-B14F-4D97-AF65-F5344CB8AC3E}">
        <p14:creationId xmlns:p14="http://schemas.microsoft.com/office/powerpoint/2010/main" val="104083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990600"/>
          </a:xfrm>
        </p:spPr>
        <p:txBody>
          <a:bodyPr>
            <a:normAutofit/>
          </a:bodyPr>
          <a:lstStyle/>
          <a:p>
            <a:r>
              <a:rPr lang="en-US" sz="2400" b="1" dirty="0"/>
              <a:t>Program:</a:t>
            </a:r>
            <a:r>
              <a:rPr lang="en-US" sz="2400" dirty="0"/>
              <a:t> Demonstrate use of Positional Arguments. </a:t>
            </a:r>
          </a:p>
        </p:txBody>
      </p:sp>
      <p:sp>
        <p:nvSpPr>
          <p:cNvPr id="3" name="Content Placeholder 2"/>
          <p:cNvSpPr>
            <a:spLocks noGrp="1"/>
          </p:cNvSpPr>
          <p:nvPr>
            <p:ph sz="quarter" idx="1"/>
          </p:nvPr>
        </p:nvSpPr>
        <p:spPr/>
        <p:txBody>
          <a:bodyPr>
            <a:normAutofit/>
          </a:bodyPr>
          <a:lstStyle/>
          <a:p>
            <a:r>
              <a:rPr lang="en-US" sz="1800" b="1" dirty="0">
                <a:latin typeface="Courier New" pitchFamily="49" charset="0"/>
                <a:cs typeface="Courier New" pitchFamily="49" charset="0"/>
              </a:rPr>
              <a:t>Write a program to pass arguments  name and age to a function Demo. </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endParaRPr lang="en-US" sz="1800" dirty="0">
              <a:latin typeface="Courier New" pitchFamily="49" charset="0"/>
              <a:cs typeface="Courier New" pitchFamily="49" charset="0"/>
            </a:endParaRPr>
          </a:p>
          <a:p>
            <a:pPr marL="0" indent="0" algn="just">
              <a:buNone/>
            </a:pPr>
            <a:r>
              <a:rPr lang="en-US" sz="1600" dirty="0">
                <a:latin typeface="Courier New" pitchFamily="49" charset="0"/>
                <a:cs typeface="Courier New" pitchFamily="49" charset="0"/>
              </a:rPr>
              <a:t>Thus, the first argument binds to the first parameter and second argument binds to the second parameter. This style of matching up arguments and parameter is called “</a:t>
            </a:r>
            <a:r>
              <a:rPr lang="en-US" sz="1600" b="1" dirty="0">
                <a:latin typeface="Courier New" pitchFamily="49" charset="0"/>
                <a:cs typeface="Courier New" pitchFamily="49" charset="0"/>
              </a:rPr>
              <a:t>positional argument style”</a:t>
            </a:r>
            <a:r>
              <a:rPr lang="en-US" sz="1600" dirty="0">
                <a:latin typeface="Courier New" pitchFamily="49" charset="0"/>
                <a:cs typeface="Courier New" pitchFamily="49" charset="0"/>
              </a:rPr>
              <a:t> or “</a:t>
            </a:r>
            <a:r>
              <a:rPr lang="en-US" sz="1600" b="1" dirty="0">
                <a:latin typeface="Courier New" pitchFamily="49" charset="0"/>
                <a:cs typeface="Courier New" pitchFamily="49" charset="0"/>
              </a:rPr>
              <a:t>positional parameter style”</a:t>
            </a:r>
            <a:r>
              <a:rPr lang="en-US" sz="1600" dirty="0">
                <a:latin typeface="Courier New" pitchFamily="49" charset="0"/>
                <a:cs typeface="Courier New" pitchFamily="49"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4264838441"/>
              </p:ext>
            </p:extLst>
          </p:nvPr>
        </p:nvGraphicFramePr>
        <p:xfrm>
          <a:off x="1905000" y="2057400"/>
          <a:ext cx="6096000" cy="2225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b="0" dirty="0" err="1">
                          <a:solidFill>
                            <a:schemeClr val="tx1"/>
                          </a:solidFill>
                          <a:latin typeface="Courier New" pitchFamily="49" charset="0"/>
                          <a:cs typeface="Courier New" pitchFamily="49" charset="0"/>
                        </a:rPr>
                        <a:t>def</a:t>
                      </a:r>
                      <a:r>
                        <a:rPr lang="en-US" b="0" dirty="0">
                          <a:solidFill>
                            <a:schemeClr val="tx1"/>
                          </a:solidFill>
                          <a:latin typeface="Courier New" pitchFamily="49" charset="0"/>
                          <a:cs typeface="Courier New" pitchFamily="49" charset="0"/>
                        </a:rPr>
                        <a:t> Display(</a:t>
                      </a:r>
                      <a:r>
                        <a:rPr lang="en-US" b="0" dirty="0" err="1">
                          <a:solidFill>
                            <a:schemeClr val="tx1"/>
                          </a:solidFill>
                          <a:latin typeface="Courier New" pitchFamily="49" charset="0"/>
                          <a:cs typeface="Courier New" pitchFamily="49" charset="0"/>
                        </a:rPr>
                        <a:t>Name,age</a:t>
                      </a:r>
                      <a:r>
                        <a:rPr lang="en-US" b="0" dirty="0">
                          <a:solidFill>
                            <a:schemeClr val="tx1"/>
                          </a:solidFill>
                          <a:latin typeface="Courier New" pitchFamily="49" charset="0"/>
                          <a:cs typeface="Courier New" pitchFamily="49" charset="0"/>
                        </a:rPr>
                        <a:t>):</a:t>
                      </a:r>
                    </a:p>
                    <a:p>
                      <a:r>
                        <a:rPr lang="en-US" b="0" dirty="0">
                          <a:solidFill>
                            <a:schemeClr val="tx1"/>
                          </a:solidFill>
                          <a:latin typeface="Courier New" pitchFamily="49" charset="0"/>
                          <a:cs typeface="Courier New" pitchFamily="49" charset="0"/>
                        </a:rPr>
                        <a:t>    print("Name = ",</a:t>
                      </a:r>
                      <a:r>
                        <a:rPr lang="en-US" b="0" dirty="0" err="1">
                          <a:solidFill>
                            <a:schemeClr val="tx1"/>
                          </a:solidFill>
                          <a:latin typeface="Courier New" pitchFamily="49" charset="0"/>
                          <a:cs typeface="Courier New" pitchFamily="49" charset="0"/>
                        </a:rPr>
                        <a:t>Name,"age</a:t>
                      </a:r>
                      <a:r>
                        <a:rPr lang="en-US" b="0" dirty="0">
                          <a:solidFill>
                            <a:schemeClr val="tx1"/>
                          </a:solidFill>
                          <a:latin typeface="Courier New" pitchFamily="49" charset="0"/>
                          <a:cs typeface="Courier New" pitchFamily="49" charset="0"/>
                        </a:rPr>
                        <a:t> =  ",age)</a:t>
                      </a:r>
                    </a:p>
                    <a:p>
                      <a:r>
                        <a:rPr lang="en-US" b="0" dirty="0">
                          <a:solidFill>
                            <a:schemeClr val="tx1"/>
                          </a:solidFill>
                          <a:latin typeface="Courier New" pitchFamily="49" charset="0"/>
                          <a:cs typeface="Courier New" pitchFamily="49" charset="0"/>
                        </a:rPr>
                        <a:t>Display("John",25) </a:t>
                      </a:r>
                    </a:p>
                    <a:p>
                      <a:r>
                        <a:rPr lang="en-US" b="0" dirty="0">
                          <a:solidFill>
                            <a:schemeClr val="tx1"/>
                          </a:solidFill>
                          <a:latin typeface="Courier New" pitchFamily="49" charset="0"/>
                          <a:cs typeface="Courier New" pitchFamily="49" charset="0"/>
                        </a:rPr>
                        <a:t>Display(40,"Sachin") </a:t>
                      </a:r>
                    </a:p>
                    <a:p>
                      <a:endParaRPr lang="en-US" b="0" dirty="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Output:</a:t>
                      </a:r>
                      <a:endParaRPr lang="en-US" b="1" dirty="0">
                        <a:solidFill>
                          <a:schemeClr val="tx1"/>
                        </a:solidFill>
                        <a:latin typeface="+mn-lt"/>
                        <a:cs typeface="+mn-cs"/>
                      </a:endParaRPr>
                    </a:p>
                    <a:p>
                      <a:r>
                        <a:rPr lang="en-US" sz="1600" b="0" dirty="0">
                          <a:solidFill>
                            <a:schemeClr val="tx1"/>
                          </a:solidFill>
                          <a:latin typeface="Courier New" pitchFamily="49" charset="0"/>
                          <a:cs typeface="Courier New" pitchFamily="49" charset="0"/>
                        </a:rPr>
                        <a:t>Name =  John age =   25</a:t>
                      </a:r>
                    </a:p>
                    <a:p>
                      <a:r>
                        <a:rPr lang="en-US" sz="1600" b="0" dirty="0">
                          <a:solidFill>
                            <a:schemeClr val="tx1"/>
                          </a:solidFill>
                          <a:latin typeface="Courier New" pitchFamily="49" charset="0"/>
                          <a:cs typeface="Courier New" pitchFamily="49" charset="0"/>
                        </a:rPr>
                        <a:t>Name =  40 age =   </a:t>
                      </a:r>
                      <a:r>
                        <a:rPr lang="en-US" sz="1600" b="0" dirty="0" err="1">
                          <a:solidFill>
                            <a:schemeClr val="tx1"/>
                          </a:solidFill>
                          <a:latin typeface="Courier New" pitchFamily="49" charset="0"/>
                          <a:cs typeface="Courier New" pitchFamily="49" charset="0"/>
                        </a:rPr>
                        <a:t>Sachin</a:t>
                      </a:r>
                      <a:endParaRPr lang="en-US" sz="16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1947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latin typeface="Courier New" pitchFamily="49" charset="0"/>
                <a:cs typeface="Courier New" pitchFamily="49" charset="0"/>
              </a:rPr>
              <a:t>Keyword Arguments</a:t>
            </a:r>
          </a:p>
        </p:txBody>
      </p:sp>
      <p:sp>
        <p:nvSpPr>
          <p:cNvPr id="3" name="Content Placeholder 2"/>
          <p:cNvSpPr>
            <a:spLocks noGrp="1"/>
          </p:cNvSpPr>
          <p:nvPr>
            <p:ph sz="quarter" idx="1"/>
          </p:nvPr>
        </p:nvSpPr>
        <p:spPr/>
        <p:txBody>
          <a:bodyPr>
            <a:normAutofit/>
          </a:bodyPr>
          <a:lstStyle/>
          <a:p>
            <a:pPr algn="just"/>
            <a:r>
              <a:rPr lang="en-US" sz="1800" dirty="0">
                <a:latin typeface="Courier New" pitchFamily="49" charset="0"/>
                <a:cs typeface="Courier New" pitchFamily="49" charset="0"/>
              </a:rPr>
              <a:t>An alternative to positional argument is keyword argument.  </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Programmer can pass a keyword argument to a function by using its corresponding parameter name rather than its position. </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Syntax of keyword arguments is as follow </a:t>
            </a:r>
          </a:p>
          <a:p>
            <a:pPr marL="0" indent="0" algn="just">
              <a:buNone/>
            </a:pPr>
            <a:r>
              <a:rPr lang="en-US" sz="1800" dirty="0"/>
              <a:t> </a:t>
            </a:r>
            <a:r>
              <a:rPr lang="en-US" sz="1400" b="1" dirty="0" err="1">
                <a:latin typeface="Courier New" pitchFamily="49" charset="0"/>
                <a:cs typeface="Courier New" pitchFamily="49" charset="0"/>
              </a:rPr>
              <a:t>Name_of_Function</a:t>
            </a:r>
            <a:r>
              <a:rPr lang="en-US" sz="1400" b="1" dirty="0">
                <a:latin typeface="Courier New" pitchFamily="49" charset="0"/>
                <a:cs typeface="Courier New" pitchFamily="49" charset="0"/>
              </a:rPr>
              <a:t>(pos_args,keyword1=value,keyword2=value2………)</a:t>
            </a:r>
          </a:p>
        </p:txBody>
      </p:sp>
    </p:spTree>
    <p:extLst>
      <p:ext uri="{BB962C8B-B14F-4D97-AF65-F5344CB8AC3E}">
        <p14:creationId xmlns:p14="http://schemas.microsoft.com/office/powerpoint/2010/main" val="1043198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180</TotalTime>
  <Words>1158</Words>
  <Application>Microsoft Office PowerPoint</Application>
  <PresentationFormat>On-screen Show (4:3)</PresentationFormat>
  <Paragraphs>230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 Unicode MS</vt:lpstr>
      <vt:lpstr>Bookman Old Style</vt:lpstr>
      <vt:lpstr>Calibri</vt:lpstr>
      <vt:lpstr>Courier New</vt:lpstr>
      <vt:lpstr>Gill Sans MT</vt:lpstr>
      <vt:lpstr>Mangal</vt:lpstr>
      <vt:lpstr>Palatino Linotype</vt:lpstr>
      <vt:lpstr>Times New Roman</vt:lpstr>
      <vt:lpstr>Wingdings</vt:lpstr>
      <vt:lpstr>Wingdings 3</vt:lpstr>
      <vt:lpstr>Origin</vt:lpstr>
      <vt:lpstr>PowerPoint Presentation</vt:lpstr>
      <vt:lpstr>Introduction to Functions   </vt:lpstr>
      <vt:lpstr>Simple Program on Functions  </vt:lpstr>
      <vt:lpstr>Parameters, Arguments in a Function </vt:lpstr>
      <vt:lpstr>Syntax to define parameters &amp; Arguments</vt:lpstr>
      <vt:lpstr>Program on Arguments and Parameters</vt:lpstr>
      <vt:lpstr>Positional Arguments </vt:lpstr>
      <vt:lpstr>Program: Demonstrate use of Positional Arguments. </vt:lpstr>
      <vt:lpstr>Keyword Arguments</vt:lpstr>
      <vt:lpstr>Program: Demonstrate use of Keyword Arguments</vt:lpstr>
      <vt:lpstr>Precautions while using Keyword Arguments</vt:lpstr>
      <vt:lpstr>Parameters with Default Values </vt:lpstr>
      <vt:lpstr>The Local and global Scope of Variable </vt:lpstr>
      <vt:lpstr>Example on Scope of Variables</vt:lpstr>
      <vt:lpstr>The return statement</vt:lpstr>
      <vt:lpstr>Returning Multiple Values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30</cp:revision>
  <dcterms:created xsi:type="dcterms:W3CDTF">2006-08-16T00:00:00Z</dcterms:created>
  <dcterms:modified xsi:type="dcterms:W3CDTF">2018-01-19T12:20:16Z</dcterms:modified>
</cp:coreProperties>
</file>