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81"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7" r:id="rId19"/>
    <p:sldId id="278" r:id="rId20"/>
    <p:sldId id="279" r:id="rId21"/>
    <p:sldId id="28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50A4C1-D03D-4B85-AA76-7894DE82141C}" type="datetimeFigureOut">
              <a:rPr lang="en-US" smtClean="0"/>
              <a:t>1/19/2018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B27CC9-E9F5-453D-B27B-DDF4B29F3A4A}" type="slidenum">
              <a:rPr lang="en-US" smtClean="0"/>
              <a:t>‹#›</a:t>
            </a:fld>
            <a:endParaRPr lang="en-US"/>
          </a:p>
        </p:txBody>
      </p:sp>
    </p:spTree>
    <p:extLst>
      <p:ext uri="{BB962C8B-B14F-4D97-AF65-F5344CB8AC3E}">
        <p14:creationId xmlns:p14="http://schemas.microsoft.com/office/powerpoint/2010/main" val="2911228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27CC9-E9F5-453D-B27B-DDF4B29F3A4A}" type="slidenum">
              <a:rPr lang="en-US" smtClean="0"/>
              <a:t>12</a:t>
            </a:fld>
            <a:endParaRPr lang="en-US"/>
          </a:p>
        </p:txBody>
      </p:sp>
    </p:spTree>
    <p:extLst>
      <p:ext uri="{BB962C8B-B14F-4D97-AF65-F5344CB8AC3E}">
        <p14:creationId xmlns:p14="http://schemas.microsoft.com/office/powerpoint/2010/main" val="4046667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1/19/2018</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2097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1/19/2018</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1/19/2018</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1" name="Picture 10"/>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967472" y="276225"/>
            <a:ext cx="719328" cy="719328"/>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8"/>
          <p:cNvSpPr txBox="1">
            <a:spLocks noChangeArrowheads="1"/>
          </p:cNvSpPr>
          <p:nvPr/>
        </p:nvSpPr>
        <p:spPr bwMode="auto">
          <a:xfrm>
            <a:off x="1600200" y="5486400"/>
            <a:ext cx="6019800"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marL="0" marR="0" lvl="0" indent="0" algn="ctr" defTabSz="914400" eaLnBrk="1" fontAlgn="auto" latinLnBrk="0" hangingPunct="1">
              <a:lnSpc>
                <a:spcPct val="80000"/>
              </a:lnSpc>
              <a:spcBef>
                <a:spcPct val="75000"/>
              </a:spcBef>
              <a:spcAft>
                <a:spcPts val="0"/>
              </a:spcAft>
              <a:buClrTx/>
              <a:buSzTx/>
              <a:buFontTx/>
              <a:buNone/>
              <a:tabLst/>
              <a:defRPr/>
            </a:pPr>
            <a:r>
              <a:rPr kumimoji="0" lang="en-US" altLang="en-US" sz="1200" b="0" i="0" u="none" strike="noStrike" kern="0" cap="none" spc="0" normalizeH="0" baseline="0" noProof="0" dirty="0">
                <a:ln>
                  <a:noFill/>
                </a:ln>
                <a:solidFill>
                  <a:schemeClr val="tx1"/>
                </a:solidFill>
                <a:effectLst/>
                <a:uLnTx/>
                <a:uFillTx/>
                <a:latin typeface="Palatino Linotype" panose="02040502050505030304" pitchFamily="18" charset="0"/>
                <a:ea typeface="Arial Unicode MS" pitchFamily="34" charset="-128"/>
              </a:rPr>
              <a:t>Copyright © 2018  McGraw Hill Education,  All Rights Reserved.</a:t>
            </a:r>
          </a:p>
        </p:txBody>
      </p:sp>
      <p:sp>
        <p:nvSpPr>
          <p:cNvPr id="8" name="Rectangle 7"/>
          <p:cNvSpPr/>
          <p:nvPr/>
        </p:nvSpPr>
        <p:spPr>
          <a:xfrm>
            <a:off x="3429000" y="2947072"/>
            <a:ext cx="5715000" cy="1077218"/>
          </a:xfrm>
          <a:prstGeom prst="rect">
            <a:avLst/>
          </a:prstGeom>
        </p:spPr>
        <p:txBody>
          <a:bodyPr wrap="square">
            <a:spAutoFit/>
          </a:bodyPr>
          <a:lstStyle/>
          <a:p>
            <a:r>
              <a:rPr lang="en-US" sz="3200" b="1" cap="all" dirty="0">
                <a:ln w="0"/>
                <a:solidFill>
                  <a:schemeClr val="accent5"/>
                </a:solidFill>
                <a:effectLst>
                  <a:outerShdw blurRad="38100" dist="38100" dir="2700000" algn="tl">
                    <a:srgbClr val="000000">
                      <a:alpha val="43137"/>
                    </a:srgbClr>
                  </a:outerShdw>
                  <a:reflection blurRad="12700" stA="50000" endPos="50000" dist="5000" dir="5400000" sy="-100000" rotWithShape="0"/>
                </a:effectLst>
                <a:latin typeface="+mj-lt"/>
                <a:ea typeface="+mj-ea"/>
                <a:cs typeface="+mj-cs"/>
              </a:rPr>
              <a:t>Chapter 7</a:t>
            </a:r>
          </a:p>
          <a:p>
            <a:r>
              <a:rPr lang="en-US" sz="3200" b="1" cap="all" dirty="0">
                <a:ln w="0"/>
                <a:solidFill>
                  <a:schemeClr val="accent5"/>
                </a:solidFill>
                <a:effectLst>
                  <a:outerShdw blurRad="38100" dist="38100" dir="2700000" algn="tl">
                    <a:srgbClr val="000000">
                      <a:alpha val="43137"/>
                    </a:srgbClr>
                  </a:outerShdw>
                  <a:reflection blurRad="12700" stA="50000" endPos="50000" dist="5000" dir="5400000" sy="-100000" rotWithShape="0"/>
                </a:effectLst>
                <a:latin typeface="+mj-lt"/>
                <a:ea typeface="+mj-ea"/>
                <a:cs typeface="+mj-cs"/>
              </a:rPr>
              <a:t>Strings</a:t>
            </a:r>
          </a:p>
        </p:txBody>
      </p:sp>
      <p:sp>
        <p:nvSpPr>
          <p:cNvPr id="7" name="Text Box 13"/>
          <p:cNvSpPr txBox="1">
            <a:spLocks noChangeArrowheads="1"/>
          </p:cNvSpPr>
          <p:nvPr/>
        </p:nvSpPr>
        <p:spPr bwMode="auto">
          <a:xfrm>
            <a:off x="152400" y="5827712"/>
            <a:ext cx="8839200"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marL="0" marR="0" lvl="0" indent="0" algn="just" defTabSz="914400" eaLnBrk="0" fontAlgn="auto" latinLnBrk="0" hangingPunct="0">
              <a:lnSpc>
                <a:spcPct val="100000"/>
              </a:lnSpc>
              <a:spcBef>
                <a:spcPct val="50000"/>
              </a:spcBef>
              <a:spcAft>
                <a:spcPts val="0"/>
              </a:spcAft>
              <a:buClrTx/>
              <a:buSzTx/>
              <a:buFontTx/>
              <a:buNone/>
              <a:tabLst/>
              <a:defRPr/>
            </a:pPr>
            <a:r>
              <a:rPr kumimoji="0" lang="en-US" altLang="en-US" sz="900" b="0" i="0" u="none" strike="noStrike" kern="0" cap="none" spc="0" normalizeH="0" baseline="0" noProof="0" dirty="0">
                <a:ln>
                  <a:noFill/>
                </a:ln>
                <a:solidFill>
                  <a:schemeClr val="tx1"/>
                </a:solidFill>
                <a:effectLst/>
                <a:uLnTx/>
                <a:uFillTx/>
                <a:latin typeface="+mn-lt"/>
              </a:rPr>
              <a:t>PROPRIETARY MATERIAL ©  2018   The McGraw Hill Education, Inc. All rights reserved. No part of this PowerPoint slide  may be displayed, reproduced or distributed in any form or by any means, without the prior written permission of the publisher, or used beyond the limited distribution to teachers and educators permitted by McGraw Hill for their individual </a:t>
            </a:r>
            <a:r>
              <a:rPr kumimoji="0" lang="en-US" altLang="en-US" sz="900" b="0" i="0" u="none" strike="noStrike" kern="0" cap="none" spc="0" normalizeH="0" baseline="0" noProof="0" dirty="0">
                <a:ln>
                  <a:noFill/>
                </a:ln>
                <a:solidFill>
                  <a:schemeClr val="tx1"/>
                </a:solidFill>
                <a:effectLst/>
                <a:uLnTx/>
                <a:uFillTx/>
                <a:latin typeface="Palatino Linotype" pitchFamily="18" charset="0"/>
              </a:rPr>
              <a:t>course preparation. If you are a student using this PowerPoint slide, you are using it without permission. </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188066"/>
            <a:ext cx="2399489" cy="2819400"/>
          </a:xfrm>
          <a:prstGeom prst="rect">
            <a:avLst/>
          </a:prstGeom>
        </p:spPr>
      </p:pic>
      <p:sp>
        <p:nvSpPr>
          <p:cNvPr id="10" name="Title 1"/>
          <p:cNvSpPr txBox="1">
            <a:spLocks/>
          </p:cNvSpPr>
          <p:nvPr/>
        </p:nvSpPr>
        <p:spPr bwMode="auto">
          <a:xfrm>
            <a:off x="304800" y="66432"/>
            <a:ext cx="75438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rIns="45720" anchor="ctr">
            <a:spAutoFit/>
          </a:bodyPr>
          <a:lstStyle>
            <a:lvl1pPr algn="ctr" rtl="0" eaLnBrk="0" fontAlgn="base" hangingPunct="0">
              <a:spcBef>
                <a:spcPct val="0"/>
              </a:spcBef>
              <a:spcAft>
                <a:spcPct val="0"/>
              </a:spcAft>
              <a:defRPr sz="4000" kern="1200">
                <a:solidFill>
                  <a:schemeClr val="accent1"/>
                </a:solidFill>
                <a:latin typeface="+mj-lt"/>
                <a:ea typeface="+mj-ea"/>
                <a:cs typeface="+mj-cs"/>
              </a:defRPr>
            </a:lvl1pPr>
            <a:lvl2pPr algn="ctr" rtl="0" eaLnBrk="0" fontAlgn="base" hangingPunct="0">
              <a:spcBef>
                <a:spcPct val="0"/>
              </a:spcBef>
              <a:spcAft>
                <a:spcPct val="0"/>
              </a:spcAft>
              <a:defRPr sz="4000">
                <a:solidFill>
                  <a:schemeClr val="accent1"/>
                </a:solidFill>
                <a:latin typeface="Franklin Gothic Book"/>
              </a:defRPr>
            </a:lvl2pPr>
            <a:lvl3pPr algn="ctr" rtl="0" eaLnBrk="0" fontAlgn="base" hangingPunct="0">
              <a:spcBef>
                <a:spcPct val="0"/>
              </a:spcBef>
              <a:spcAft>
                <a:spcPct val="0"/>
              </a:spcAft>
              <a:defRPr sz="4000">
                <a:solidFill>
                  <a:schemeClr val="accent1"/>
                </a:solidFill>
                <a:latin typeface="Franklin Gothic Book"/>
              </a:defRPr>
            </a:lvl3pPr>
            <a:lvl4pPr algn="ctr" rtl="0" eaLnBrk="0" fontAlgn="base" hangingPunct="0">
              <a:spcBef>
                <a:spcPct val="0"/>
              </a:spcBef>
              <a:spcAft>
                <a:spcPct val="0"/>
              </a:spcAft>
              <a:defRPr sz="4000">
                <a:solidFill>
                  <a:schemeClr val="accent1"/>
                </a:solidFill>
                <a:latin typeface="Franklin Gothic Book"/>
              </a:defRPr>
            </a:lvl4pPr>
            <a:lvl5pPr algn="ctr" rtl="0" eaLnBrk="0" fontAlgn="base" hangingPunct="0">
              <a:spcBef>
                <a:spcPct val="0"/>
              </a:spcBef>
              <a:spcAft>
                <a:spcPct val="0"/>
              </a:spcAft>
              <a:defRPr sz="4000">
                <a:solidFill>
                  <a:schemeClr val="accent1"/>
                </a:solidFill>
                <a:latin typeface="Franklin Gothic Book"/>
              </a:defRPr>
            </a:lvl5pPr>
            <a:lvl6pPr marL="457200" algn="ctr" rtl="0" fontAlgn="base">
              <a:spcBef>
                <a:spcPct val="0"/>
              </a:spcBef>
              <a:spcAft>
                <a:spcPct val="0"/>
              </a:spcAft>
              <a:defRPr sz="4000">
                <a:solidFill>
                  <a:schemeClr val="accent1"/>
                </a:solidFill>
                <a:latin typeface="Franklin Gothic Book"/>
              </a:defRPr>
            </a:lvl6pPr>
            <a:lvl7pPr marL="914400" algn="ctr" rtl="0" fontAlgn="base">
              <a:spcBef>
                <a:spcPct val="0"/>
              </a:spcBef>
              <a:spcAft>
                <a:spcPct val="0"/>
              </a:spcAft>
              <a:defRPr sz="4000">
                <a:solidFill>
                  <a:schemeClr val="accent1"/>
                </a:solidFill>
                <a:latin typeface="Franklin Gothic Book"/>
              </a:defRPr>
            </a:lvl7pPr>
            <a:lvl8pPr marL="1371600" algn="ctr" rtl="0" fontAlgn="base">
              <a:spcBef>
                <a:spcPct val="0"/>
              </a:spcBef>
              <a:spcAft>
                <a:spcPct val="0"/>
              </a:spcAft>
              <a:defRPr sz="4000">
                <a:solidFill>
                  <a:schemeClr val="accent1"/>
                </a:solidFill>
                <a:latin typeface="Franklin Gothic Book"/>
              </a:defRPr>
            </a:lvl8pPr>
            <a:lvl9pPr marL="1828800" algn="ctr" rtl="0" fontAlgn="base">
              <a:spcBef>
                <a:spcPct val="0"/>
              </a:spcBef>
              <a:spcAft>
                <a:spcPct val="0"/>
              </a:spcAft>
              <a:defRPr sz="4000">
                <a:solidFill>
                  <a:schemeClr val="accent1"/>
                </a:solidFill>
                <a:latin typeface="Franklin Gothic Book"/>
              </a:defRPr>
            </a:lvl9pPr>
          </a:lstStyle>
          <a:p>
            <a:pPr lvl="0" eaLnBrk="1" fontAlgn="auto" hangingPunct="1">
              <a:spcAft>
                <a:spcPts val="0"/>
              </a:spcAft>
              <a:defRPr/>
            </a:pPr>
            <a:r>
              <a:rPr lang="en-US" sz="3200" b="1" cap="all" dirty="0">
                <a:ln w="0"/>
                <a:solidFill>
                  <a:schemeClr val="accent5"/>
                </a:solidFill>
                <a:effectLst>
                  <a:outerShdw blurRad="38100" dist="38100" dir="2700000" algn="tl">
                    <a:srgbClr val="000000">
                      <a:alpha val="43137"/>
                    </a:srgbClr>
                  </a:outerShdw>
                  <a:reflection blurRad="12700" stA="50000" endPos="50000" dist="5000" dir="5400000" sy="-100000" rotWithShape="0"/>
                </a:effectLst>
              </a:rPr>
              <a:t>Programming and problem solving with python</a:t>
            </a:r>
          </a:p>
        </p:txBody>
      </p:sp>
    </p:spTree>
    <p:extLst>
      <p:ext uri="{BB962C8B-B14F-4D97-AF65-F5344CB8AC3E}">
        <p14:creationId xmlns:p14="http://schemas.microsoft.com/office/powerpoint/2010/main" val="3641776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latin typeface="Times New Roman" pitchFamily="18" charset="0"/>
                <a:cs typeface="Times New Roman" pitchFamily="18" charset="0"/>
              </a:rPr>
              <a:t>Traversing with a while Loop</a:t>
            </a:r>
            <a:endParaRPr lang="en-US" sz="28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marL="0" indent="0">
              <a:buNone/>
            </a:pPr>
            <a:r>
              <a:rPr lang="en-US" sz="2000" dirty="0">
                <a:latin typeface="Times New Roman" pitchFamily="18" charset="0"/>
                <a:cs typeface="Times New Roman" pitchFamily="18" charset="0"/>
              </a:rPr>
              <a:t>Programmers can also use while loop to traverse all the elements of a string.</a:t>
            </a:r>
            <a:endParaRPr lang="en-US" sz="2000" b="1" u="sng"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r>
              <a:rPr lang="en-US" sz="2000" b="1" u="sng" dirty="0">
                <a:latin typeface="Times New Roman" pitchFamily="18" charset="0"/>
                <a:cs typeface="Times New Roman" pitchFamily="18" charset="0"/>
              </a:rPr>
              <a:t>Program :</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To traverse all the elements of a String using while loop. </a:t>
            </a:r>
          </a:p>
          <a:p>
            <a:pPr marL="0" indent="0">
              <a:buNone/>
            </a:pPr>
            <a:r>
              <a:rPr lang="en-US" sz="2000" dirty="0">
                <a:latin typeface="Times New Roman" pitchFamily="18" charset="0"/>
                <a:cs typeface="Times New Roman" pitchFamily="18" charset="0"/>
              </a:rPr>
              <a:t>	S="India"</a:t>
            </a:r>
          </a:p>
          <a:p>
            <a:pPr marL="0" indent="0">
              <a:buNone/>
            </a:pPr>
            <a:r>
              <a:rPr lang="en-US" sz="2000" dirty="0">
                <a:latin typeface="Times New Roman" pitchFamily="18" charset="0"/>
                <a:cs typeface="Times New Roman" pitchFamily="18" charset="0"/>
              </a:rPr>
              <a:t>	index=0</a:t>
            </a:r>
          </a:p>
          <a:p>
            <a:pPr marL="0" indent="0">
              <a:buNone/>
            </a:pPr>
            <a:r>
              <a:rPr lang="en-US" sz="2000" dirty="0">
                <a:latin typeface="Times New Roman" pitchFamily="18" charset="0"/>
                <a:cs typeface="Times New Roman" pitchFamily="18" charset="0"/>
              </a:rPr>
              <a:t>	while index&lt;</a:t>
            </a:r>
            <a:r>
              <a:rPr lang="en-US" sz="2000" dirty="0" err="1">
                <a:latin typeface="Times New Roman" pitchFamily="18" charset="0"/>
                <a:cs typeface="Times New Roman" pitchFamily="18" charset="0"/>
              </a:rPr>
              <a:t>len</a:t>
            </a:r>
            <a:r>
              <a:rPr lang="en-US" sz="2000" dirty="0">
                <a:latin typeface="Times New Roman" pitchFamily="18" charset="0"/>
                <a:cs typeface="Times New Roman" pitchFamily="18" charset="0"/>
              </a:rPr>
              <a:t>(S):</a:t>
            </a:r>
          </a:p>
          <a:p>
            <a:pPr marL="0" indent="0">
              <a:buNone/>
            </a:pPr>
            <a:r>
              <a:rPr lang="en-US" sz="2000" dirty="0">
                <a:latin typeface="Times New Roman" pitchFamily="18" charset="0"/>
                <a:cs typeface="Times New Roman" pitchFamily="18" charset="0"/>
              </a:rPr>
              <a:t>    	print(S[index],end="")</a:t>
            </a:r>
          </a:p>
          <a:p>
            <a:pPr marL="0" indent="0">
              <a:buNone/>
            </a:pPr>
            <a:r>
              <a:rPr lang="en-US" sz="2000" dirty="0">
                <a:latin typeface="Times New Roman" pitchFamily="18" charset="0"/>
                <a:cs typeface="Times New Roman" pitchFamily="18" charset="0"/>
              </a:rPr>
              <a:t>    	index=index+1</a:t>
            </a:r>
          </a:p>
          <a:p>
            <a:pPr marL="0" indent="0">
              <a:buNone/>
            </a:pPr>
            <a:r>
              <a:rPr lang="en-US" sz="2000" b="1" u="sng" dirty="0">
                <a:latin typeface="Times New Roman" pitchFamily="18" charset="0"/>
                <a:cs typeface="Times New Roman" pitchFamily="18" charset="0"/>
              </a:rPr>
              <a:t>Output:</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India</a:t>
            </a:r>
          </a:p>
          <a:p>
            <a:pPr marL="0" indent="0">
              <a:buNone/>
            </a:pPr>
            <a:r>
              <a:rPr lang="en-US" sz="2000" dirty="0"/>
              <a:t> </a:t>
            </a:r>
            <a:endParaRPr lang="en-US" sz="2000" b="1" u="sng" dirty="0">
              <a:latin typeface="Courier New" pitchFamily="49" charset="0"/>
              <a:cs typeface="Courier New" pitchFamily="49" charset="0"/>
            </a:endParaRPr>
          </a:p>
        </p:txBody>
      </p:sp>
    </p:spTree>
    <p:extLst>
      <p:ext uri="{BB962C8B-B14F-4D97-AF65-F5344CB8AC3E}">
        <p14:creationId xmlns:p14="http://schemas.microsoft.com/office/powerpoint/2010/main" val="3783771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sz="2800" b="1" dirty="0">
                <a:latin typeface="Times New Roman" pitchFamily="18" charset="0"/>
                <a:cs typeface="Times New Roman" pitchFamily="18" charset="0"/>
              </a:rPr>
              <a:t>Immutable Strings</a:t>
            </a:r>
            <a:endParaRPr lang="en-US" sz="28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10000"/>
          </a:bodyPr>
          <a:lstStyle/>
          <a:p>
            <a:pPr marL="0" indent="0" algn="just">
              <a:buNone/>
            </a:pPr>
            <a:r>
              <a:rPr lang="en-US" sz="2000" dirty="0">
                <a:latin typeface="Times New Roman" pitchFamily="18" charset="0"/>
                <a:cs typeface="Times New Roman" pitchFamily="18" charset="0"/>
              </a:rPr>
              <a:t>Character Sequences fall into two categories such  as mutable and immutable . </a:t>
            </a:r>
          </a:p>
          <a:p>
            <a:pPr marL="0" indent="0" algn="just">
              <a:buNone/>
            </a:pPr>
            <a:r>
              <a:rPr lang="en-US" sz="2000" dirty="0">
                <a:latin typeface="Times New Roman" pitchFamily="18" charset="0"/>
                <a:cs typeface="Times New Roman" pitchFamily="18" charset="0"/>
              </a:rPr>
              <a:t>Mutable means changeable and immutable means unchangeable. </a:t>
            </a:r>
          </a:p>
          <a:p>
            <a:pPr marL="0" indent="0" algn="just">
              <a:buNone/>
            </a:pPr>
            <a:r>
              <a:rPr lang="en-US" sz="2000" dirty="0">
                <a:latin typeface="Times New Roman" pitchFamily="18" charset="0"/>
                <a:cs typeface="Times New Roman" pitchFamily="18" charset="0"/>
              </a:rPr>
              <a:t>So the strings are immutable sequences of characters. </a:t>
            </a:r>
          </a:p>
          <a:p>
            <a:pPr marL="0" indent="0" algn="just">
              <a:buNone/>
            </a:pPr>
            <a:r>
              <a:rPr lang="en-US" sz="2000" dirty="0">
                <a:latin typeface="Times New Roman" pitchFamily="18" charset="0"/>
                <a:cs typeface="Times New Roman" pitchFamily="18" charset="0"/>
              </a:rPr>
              <a:t>What happens if you try to change the contents of the string?</a:t>
            </a:r>
          </a:p>
          <a:p>
            <a:pPr marL="0" indent="0" algn="just">
              <a:buNone/>
            </a:pPr>
            <a:endParaRPr lang="en-US" sz="2000" dirty="0">
              <a:latin typeface="Times New Roman" pitchFamily="18" charset="0"/>
              <a:cs typeface="Times New Roman" pitchFamily="18" charset="0"/>
            </a:endParaRPr>
          </a:p>
          <a:p>
            <a:pPr marL="0" indent="0" algn="just">
              <a:buNone/>
            </a:pPr>
            <a:r>
              <a:rPr lang="en-US" sz="2000" b="1" u="sng" dirty="0">
                <a:latin typeface="Times New Roman" pitchFamily="18" charset="0"/>
                <a:cs typeface="Times New Roman" pitchFamily="18" charset="0"/>
              </a:rPr>
              <a:t>Example:</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Str1="I Love Python"</a:t>
            </a:r>
          </a:p>
          <a:p>
            <a:pPr marL="0" indent="0">
              <a:buNone/>
            </a:pPr>
            <a:r>
              <a:rPr lang="en-US" sz="2000" dirty="0">
                <a:latin typeface="Times New Roman" pitchFamily="18" charset="0"/>
                <a:cs typeface="Times New Roman" pitchFamily="18" charset="0"/>
              </a:rPr>
              <a:t>	Str1[0]="U"</a:t>
            </a:r>
          </a:p>
          <a:p>
            <a:pPr marL="0" indent="0">
              <a:buNone/>
            </a:pPr>
            <a:r>
              <a:rPr lang="en-US" sz="2000" dirty="0">
                <a:latin typeface="Times New Roman" pitchFamily="18" charset="0"/>
                <a:cs typeface="Times New Roman" pitchFamily="18" charset="0"/>
              </a:rPr>
              <a:t>	print(Str1)</a:t>
            </a:r>
          </a:p>
          <a:p>
            <a:pPr marL="0" indent="0">
              <a:buNone/>
            </a:pPr>
            <a:r>
              <a:rPr lang="en-US" sz="2000"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marL="0" indent="0">
              <a:buNone/>
            </a:pPr>
            <a:r>
              <a:rPr lang="en-US" sz="2000" b="1" u="sng" dirty="0">
                <a:latin typeface="Times New Roman" pitchFamily="18" charset="0"/>
                <a:cs typeface="Times New Roman" pitchFamily="18" charset="0"/>
              </a:rPr>
              <a:t>ERROR:</a:t>
            </a:r>
            <a:endParaRPr lang="en-US" sz="2000" dirty="0">
              <a:latin typeface="Times New Roman" pitchFamily="18" charset="0"/>
              <a:cs typeface="Times New Roman" pitchFamily="18" charset="0"/>
            </a:endParaRPr>
          </a:p>
          <a:p>
            <a:pPr marL="0" indent="0">
              <a:buNone/>
            </a:pPr>
            <a:r>
              <a:rPr lang="en-US" sz="2000" b="1" dirty="0" err="1">
                <a:latin typeface="Times New Roman" pitchFamily="18" charset="0"/>
                <a:cs typeface="Times New Roman" pitchFamily="18" charset="0"/>
              </a:rPr>
              <a:t>TypeError</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str</a:t>
            </a:r>
            <a:r>
              <a:rPr lang="en-US" sz="2000" b="1" dirty="0">
                <a:latin typeface="Times New Roman" pitchFamily="18" charset="0"/>
                <a:cs typeface="Times New Roman" pitchFamily="18" charset="0"/>
              </a:rPr>
              <a:t>' object does not support item assignment</a:t>
            </a:r>
          </a:p>
          <a:p>
            <a:pPr marL="0" indent="0">
              <a:buNone/>
            </a:pPr>
            <a:endParaRPr lang="en-US" sz="2000" b="1" dirty="0">
              <a:latin typeface="Times New Roman" pitchFamily="18" charset="0"/>
              <a:cs typeface="Times New Roman" pitchFamily="18" charset="0"/>
            </a:endParaRPr>
          </a:p>
          <a:p>
            <a:pPr marL="0" indent="0">
              <a:buNone/>
            </a:pPr>
            <a:r>
              <a:rPr lang="en-US" sz="2800" i="1" dirty="0">
                <a:latin typeface="Times New Roman" pitchFamily="18" charset="0"/>
                <a:cs typeface="Times New Roman" pitchFamily="18" charset="0"/>
              </a:rPr>
              <a:t>one cannot change the existing string.</a:t>
            </a:r>
          </a:p>
          <a:p>
            <a:pPr marL="0" indent="0">
              <a:buNone/>
            </a:pPr>
            <a:endParaRPr lang="en-US" sz="2000" dirty="0">
              <a:latin typeface="Times New Roman" pitchFamily="18" charset="0"/>
              <a:cs typeface="Times New Roman" pitchFamily="18" charset="0"/>
            </a:endParaRPr>
          </a:p>
          <a:p>
            <a:pPr marL="0" indent="0" algn="just">
              <a:buNone/>
            </a:pPr>
            <a:endParaRPr lang="en-US" sz="2000" dirty="0">
              <a:latin typeface="Times New Roman" pitchFamily="18" charset="0"/>
              <a:cs typeface="Times New Roman" pitchFamily="18" charset="0"/>
            </a:endParaRPr>
          </a:p>
          <a:p>
            <a:pPr marL="0" indent="0" algn="just">
              <a:buNone/>
            </a:pPr>
            <a:endParaRPr lang="en-US" sz="2000" b="1" u="sng" dirty="0">
              <a:latin typeface="Courier New" pitchFamily="49" charset="0"/>
              <a:cs typeface="Courier New" pitchFamily="49" charset="0"/>
            </a:endParaRPr>
          </a:p>
          <a:p>
            <a:pPr marL="0" indent="0" algn="just">
              <a:buNone/>
            </a:pPr>
            <a:endParaRPr lang="en-US" sz="2000" dirty="0">
              <a:latin typeface="Courier New" pitchFamily="49" charset="0"/>
              <a:cs typeface="Courier New" pitchFamily="49" charset="0"/>
            </a:endParaRPr>
          </a:p>
        </p:txBody>
      </p:sp>
    </p:spTree>
    <p:extLst>
      <p:ext uri="{BB962C8B-B14F-4D97-AF65-F5344CB8AC3E}">
        <p14:creationId xmlns:p14="http://schemas.microsoft.com/office/powerpoint/2010/main" val="3734540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077200" cy="762000"/>
          </a:xfrm>
        </p:spPr>
        <p:txBody>
          <a:bodyPr>
            <a:noAutofit/>
          </a:bodyPr>
          <a:lstStyle/>
          <a:p>
            <a:pPr lvl="1" algn="ctr" rtl="0">
              <a:spcBef>
                <a:spcPct val="0"/>
              </a:spcBef>
            </a:pPr>
            <a:r>
              <a:rPr lang="en-US" sz="2800" b="1" dirty="0">
                <a:latin typeface="Times New Roman" pitchFamily="18" charset="0"/>
                <a:cs typeface="Times New Roman" pitchFamily="18" charset="0"/>
              </a:rPr>
              <a:t>The String Operators </a:t>
            </a:r>
            <a:endParaRPr lang="en-US" sz="28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381000" y="1295400"/>
            <a:ext cx="8305800" cy="5181600"/>
          </a:xfrm>
        </p:spPr>
        <p:txBody>
          <a:bodyPr>
            <a:normAutofit fontScale="92500" lnSpcReduction="10000"/>
          </a:bodyPr>
          <a:lstStyle/>
          <a:p>
            <a:pPr algn="just">
              <a:buFont typeface="Wingdings" pitchFamily="2" charset="2"/>
              <a:buChar char="Ø"/>
            </a:pPr>
            <a:r>
              <a:rPr lang="en-US" sz="2000" dirty="0">
                <a:latin typeface="Times New Roman" pitchFamily="18" charset="0"/>
                <a:cs typeface="Times New Roman" pitchFamily="18" charset="0"/>
              </a:rPr>
              <a:t>String contains slicing operator, slicing with step sizes operator to obtain subset of string. </a:t>
            </a:r>
          </a:p>
          <a:p>
            <a:pPr algn="just">
              <a:buFont typeface="Wingdings" pitchFamily="2" charset="2"/>
              <a:buChar char="Ø"/>
            </a:pPr>
            <a:r>
              <a:rPr lang="en-US" sz="2000" dirty="0">
                <a:latin typeface="Times New Roman" pitchFamily="18" charset="0"/>
                <a:cs typeface="Times New Roman" pitchFamily="18" charset="0"/>
              </a:rPr>
              <a:t>It also has basic Concatenation </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in’</a:t>
            </a:r>
            <a:r>
              <a:rPr lang="en-US" sz="2000" dirty="0">
                <a:latin typeface="Times New Roman" pitchFamily="18" charset="0"/>
                <a:cs typeface="Times New Roman" pitchFamily="18" charset="0"/>
              </a:rPr>
              <a:t> and repetition ‘</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operators. </a:t>
            </a:r>
          </a:p>
          <a:p>
            <a:pPr marL="0" indent="0" algn="just">
              <a:buNone/>
            </a:pPr>
            <a:r>
              <a:rPr lang="en-US" sz="2000" dirty="0">
                <a:latin typeface="Times New Roman" pitchFamily="18" charset="0"/>
                <a:cs typeface="Times New Roman" pitchFamily="18" charset="0"/>
              </a:rPr>
              <a:t>The following section describes string operators in details</a:t>
            </a:r>
          </a:p>
          <a:p>
            <a:pPr marL="0" indent="0" algn="just">
              <a:buNone/>
            </a:pPr>
            <a:endParaRPr lang="en-US" sz="2000" dirty="0">
              <a:latin typeface="Times New Roman" pitchFamily="18" charset="0"/>
              <a:cs typeface="Times New Roman" pitchFamily="18" charset="0"/>
            </a:endParaRPr>
          </a:p>
          <a:p>
            <a:pPr marL="0" indent="0" algn="just">
              <a:buNone/>
            </a:pPr>
            <a:r>
              <a:rPr lang="en-US" sz="2000" b="1" dirty="0">
                <a:latin typeface="Times New Roman" pitchFamily="18" charset="0"/>
                <a:cs typeface="Times New Roman" pitchFamily="18" charset="0"/>
              </a:rPr>
              <a:t>String Slicing Operator [start: end]</a:t>
            </a:r>
          </a:p>
          <a:p>
            <a:pPr marL="0" indent="0" algn="just">
              <a:buNone/>
            </a:pPr>
            <a:r>
              <a:rPr lang="en-US" sz="2000" dirty="0">
                <a:latin typeface="Times New Roman" pitchFamily="18" charset="0"/>
                <a:cs typeface="Times New Roman" pitchFamily="18" charset="0"/>
              </a:rPr>
              <a:t>The slicing operator returns a subset of a string, called </a:t>
            </a:r>
            <a:r>
              <a:rPr lang="en-US" sz="2000" b="1" dirty="0">
                <a:latin typeface="Times New Roman" pitchFamily="18" charset="0"/>
                <a:cs typeface="Times New Roman" pitchFamily="18" charset="0"/>
              </a:rPr>
              <a:t>“slice” </a:t>
            </a:r>
            <a:r>
              <a:rPr lang="en-US" sz="2000" dirty="0">
                <a:latin typeface="Times New Roman" pitchFamily="18" charset="0"/>
                <a:cs typeface="Times New Roman" pitchFamily="18" charset="0"/>
              </a:rPr>
              <a:t>by specifying two indices i.e. </a:t>
            </a:r>
            <a:r>
              <a:rPr lang="en-US" sz="2000" b="1" dirty="0">
                <a:latin typeface="Times New Roman" pitchFamily="18" charset="0"/>
                <a:cs typeface="Times New Roman" pitchFamily="18" charset="0"/>
              </a:rPr>
              <a:t>start</a:t>
            </a:r>
            <a:r>
              <a:rPr lang="en-US" sz="2000" dirty="0">
                <a:latin typeface="Times New Roman" pitchFamily="18" charset="0"/>
                <a:cs typeface="Times New Roman" pitchFamily="18" charset="0"/>
              </a:rPr>
              <a:t> and </a:t>
            </a:r>
            <a:r>
              <a:rPr lang="en-US" sz="2000" b="1" dirty="0">
                <a:latin typeface="Times New Roman" pitchFamily="18" charset="0"/>
                <a:cs typeface="Times New Roman" pitchFamily="18" charset="0"/>
              </a:rPr>
              <a:t>end. </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Its syntax is used to return the subset of a string. Syntax is as follows.</a:t>
            </a:r>
          </a:p>
          <a:p>
            <a:pPr marL="0" indent="0">
              <a:buNone/>
            </a:pPr>
            <a:r>
              <a:rPr lang="en-US" sz="2000" b="1" dirty="0" err="1">
                <a:latin typeface="Times New Roman" pitchFamily="18" charset="0"/>
                <a:cs typeface="Times New Roman" pitchFamily="18" charset="0"/>
              </a:rPr>
              <a:t>Name_of_Variable_of_a_String</a:t>
            </a:r>
            <a:r>
              <a:rPr lang="en-US" sz="2000" b="1" dirty="0">
                <a:latin typeface="Times New Roman" pitchFamily="18" charset="0"/>
                <a:cs typeface="Times New Roman" pitchFamily="18" charset="0"/>
              </a:rPr>
              <a:t>[</a:t>
            </a:r>
            <a:r>
              <a:rPr lang="en-US" sz="2000" b="1" dirty="0" err="1">
                <a:latin typeface="Times New Roman" pitchFamily="18" charset="0"/>
                <a:cs typeface="Times New Roman" pitchFamily="18" charset="0"/>
              </a:rPr>
              <a:t>Start_Index</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End_Index</a:t>
            </a:r>
            <a:r>
              <a:rPr lang="en-US" sz="2000" b="1" dirty="0">
                <a:latin typeface="Times New Roman" pitchFamily="18" charset="0"/>
                <a:cs typeface="Times New Roman" pitchFamily="18" charset="0"/>
              </a:rPr>
              <a:t>]</a:t>
            </a:r>
          </a:p>
          <a:p>
            <a:pPr marL="0" indent="0">
              <a:buNone/>
            </a:pPr>
            <a:r>
              <a:rPr lang="en-US" sz="2000" b="1" dirty="0">
                <a:latin typeface="Times New Roman" pitchFamily="18" charset="0"/>
                <a:cs typeface="Times New Roman" pitchFamily="18" charset="0"/>
              </a:rPr>
              <a:t>Example:</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&gt;&gt;&gt; S="IIT-BOMBAY"</a:t>
            </a:r>
          </a:p>
          <a:p>
            <a:pPr marL="0" indent="0">
              <a:buNone/>
            </a:pPr>
            <a:r>
              <a:rPr lang="en-US" sz="2000" dirty="0">
                <a:latin typeface="Times New Roman" pitchFamily="18" charset="0"/>
                <a:cs typeface="Times New Roman" pitchFamily="18" charset="0"/>
              </a:rPr>
              <a:t>	&gt;&gt;&gt; S[4:10]</a:t>
            </a:r>
            <a:r>
              <a:rPr lang="en-US" sz="2000" b="1" dirty="0">
                <a:latin typeface="Times New Roman" pitchFamily="18" charset="0"/>
                <a:cs typeface="Times New Roman" pitchFamily="18" charset="0"/>
              </a:rPr>
              <a:t>#Returns a Subset of a String</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'BOMBAY‘</a:t>
            </a:r>
          </a:p>
          <a:p>
            <a:pPr marL="0" indent="0">
              <a:buNone/>
            </a:pPr>
            <a:r>
              <a:rPr lang="en-US" sz="2000" dirty="0">
                <a:latin typeface="Times New Roman" pitchFamily="18" charset="0"/>
                <a:cs typeface="Times New Roman" pitchFamily="18" charset="0"/>
              </a:rPr>
              <a:t>4 to one index less than that of end parameter of slicing operation i.e. 10 - 1 = 9.</a:t>
            </a:r>
          </a:p>
          <a:p>
            <a:pPr marL="0" indent="0" algn="just">
              <a:buNone/>
            </a:pPr>
            <a:endParaRPr lang="en-US" sz="2000" b="1" u="sng" dirty="0">
              <a:latin typeface="Courier New" pitchFamily="49" charset="0"/>
              <a:cs typeface="Courier New" pitchFamily="49" charset="0"/>
            </a:endParaRPr>
          </a:p>
        </p:txBody>
      </p:sp>
    </p:spTree>
    <p:extLst>
      <p:ext uri="{BB962C8B-B14F-4D97-AF65-F5344CB8AC3E}">
        <p14:creationId xmlns:p14="http://schemas.microsoft.com/office/powerpoint/2010/main" val="3086293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dirty="0">
                <a:latin typeface="Times New Roman" pitchFamily="18" charset="0"/>
                <a:cs typeface="Times New Roman" pitchFamily="18" charset="0"/>
              </a:rPr>
              <a:t>String Slicing With Step Size</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sz="2000" dirty="0">
                <a:latin typeface="Times New Roman" pitchFamily="18" charset="0"/>
                <a:cs typeface="Times New Roman" pitchFamily="18" charset="0"/>
              </a:rPr>
              <a:t>A programmer can select every second character from a string.</a:t>
            </a:r>
          </a:p>
          <a:p>
            <a:r>
              <a:rPr lang="en-US" sz="2000" dirty="0">
                <a:latin typeface="Times New Roman" pitchFamily="18" charset="0"/>
                <a:cs typeface="Times New Roman" pitchFamily="18" charset="0"/>
              </a:rPr>
              <a:t> This can be possible using “</a:t>
            </a:r>
            <a:r>
              <a:rPr lang="en-US" sz="2000" b="1" dirty="0">
                <a:latin typeface="Times New Roman" pitchFamily="18" charset="0"/>
                <a:cs typeface="Times New Roman" pitchFamily="18" charset="0"/>
              </a:rPr>
              <a:t>Step Size”</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In slicing first two parameters are </a:t>
            </a:r>
            <a:r>
              <a:rPr lang="en-US" sz="2000" b="1" dirty="0">
                <a:latin typeface="Times New Roman" pitchFamily="18" charset="0"/>
                <a:cs typeface="Times New Roman" pitchFamily="18" charset="0"/>
              </a:rPr>
              <a:t>start index</a:t>
            </a:r>
            <a:r>
              <a:rPr lang="en-US" sz="2000" dirty="0">
                <a:latin typeface="Times New Roman" pitchFamily="18" charset="0"/>
                <a:cs typeface="Times New Roman" pitchFamily="18" charset="0"/>
              </a:rPr>
              <a:t> and </a:t>
            </a:r>
            <a:r>
              <a:rPr lang="en-US" sz="2000" b="1" dirty="0">
                <a:latin typeface="Times New Roman" pitchFamily="18" charset="0"/>
                <a:cs typeface="Times New Roman" pitchFamily="18" charset="0"/>
              </a:rPr>
              <a:t>end index. </a:t>
            </a:r>
          </a:p>
          <a:p>
            <a:r>
              <a:rPr lang="en-US" sz="2000" dirty="0">
                <a:latin typeface="Times New Roman" pitchFamily="18" charset="0"/>
                <a:cs typeface="Times New Roman" pitchFamily="18" charset="0"/>
              </a:rPr>
              <a:t>Thus, add third parameter as </a:t>
            </a:r>
            <a:r>
              <a:rPr lang="en-US" sz="2000" b="1" dirty="0">
                <a:latin typeface="Times New Roman" pitchFamily="18" charset="0"/>
                <a:cs typeface="Times New Roman" pitchFamily="18" charset="0"/>
              </a:rPr>
              <a:t>“Step Size” </a:t>
            </a:r>
            <a:r>
              <a:rPr lang="en-US" sz="2000" dirty="0">
                <a:latin typeface="Times New Roman" pitchFamily="18" charset="0"/>
                <a:cs typeface="Times New Roman" pitchFamily="18" charset="0"/>
              </a:rPr>
              <a:t>to select a characters from a string with step size</a:t>
            </a:r>
          </a:p>
          <a:p>
            <a:r>
              <a:rPr lang="en-US" sz="2000" b="1" u="sng" dirty="0">
                <a:latin typeface="Times New Roman" pitchFamily="18" charset="0"/>
                <a:cs typeface="Times New Roman" pitchFamily="18" charset="0"/>
              </a:rPr>
              <a:t>Syntax: </a:t>
            </a:r>
            <a:endParaRPr lang="en-US" sz="2000" dirty="0">
              <a:latin typeface="Times New Roman" pitchFamily="18" charset="0"/>
              <a:cs typeface="Times New Roman" pitchFamily="18" charset="0"/>
            </a:endParaRPr>
          </a:p>
          <a:p>
            <a:r>
              <a:rPr lang="en-US" sz="2000" b="1" dirty="0" err="1">
                <a:latin typeface="Times New Roman" pitchFamily="18" charset="0"/>
                <a:cs typeface="Times New Roman" pitchFamily="18" charset="0"/>
              </a:rPr>
              <a:t>Name_of_Variable_of_a_String</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Start_Index:End_Index:Step_Size</a:t>
            </a:r>
            <a:r>
              <a:rPr lang="en-US" sz="2000" dirty="0">
                <a:latin typeface="Times New Roman" pitchFamily="18" charset="0"/>
                <a:cs typeface="Times New Roman" pitchFamily="18" charset="0"/>
              </a:rPr>
              <a:t>]  </a:t>
            </a:r>
          </a:p>
          <a:p>
            <a:r>
              <a:rPr lang="en-US" sz="2000" b="1" u="sng" dirty="0">
                <a:latin typeface="Times New Roman" pitchFamily="18" charset="0"/>
                <a:cs typeface="Times New Roman" pitchFamily="18" charset="0"/>
              </a:rPr>
              <a:t>Example:</a:t>
            </a:r>
          </a:p>
          <a:p>
            <a:pPr marL="0" indent="0">
              <a:buNone/>
            </a:pPr>
            <a:r>
              <a:rPr lang="en-US" sz="2000" dirty="0">
                <a:latin typeface="Times New Roman" pitchFamily="18" charset="0"/>
                <a:cs typeface="Times New Roman" pitchFamily="18" charset="0"/>
              </a:rPr>
              <a:t>	&gt;&gt;&gt;S="IIT-BOMBAY"</a:t>
            </a:r>
          </a:p>
          <a:p>
            <a:pPr marL="0" indent="0">
              <a:buNone/>
            </a:pPr>
            <a:r>
              <a:rPr lang="en-US" sz="2000" dirty="0">
                <a:latin typeface="Times New Roman" pitchFamily="18" charset="0"/>
                <a:cs typeface="Times New Roman" pitchFamily="18" charset="0"/>
              </a:rPr>
              <a:t>	&gt;&gt;&gt; S[0:len(S):2]</a:t>
            </a:r>
          </a:p>
          <a:p>
            <a:pPr marL="0" indent="0">
              <a:buNone/>
            </a:pPr>
            <a:r>
              <a:rPr lang="en-US" sz="2000" dirty="0">
                <a:latin typeface="Times New Roman" pitchFamily="18" charset="0"/>
                <a:cs typeface="Times New Roman" pitchFamily="18" charset="0"/>
              </a:rPr>
              <a:t>	&gt;&gt;&gt;'ITBMA‘</a:t>
            </a:r>
          </a:p>
          <a:p>
            <a:pPr marL="0" indent="0">
              <a:buNone/>
            </a:pPr>
            <a:r>
              <a:rPr lang="en-US" sz="2000" dirty="0">
                <a:latin typeface="Times New Roman" pitchFamily="18" charset="0"/>
                <a:cs typeface="Times New Roman" pitchFamily="18" charset="0"/>
              </a:rPr>
              <a:t>The statement </a:t>
            </a:r>
            <a:r>
              <a:rPr lang="en-US" sz="2000" b="1" dirty="0">
                <a:latin typeface="Times New Roman" pitchFamily="18" charset="0"/>
                <a:cs typeface="Times New Roman" pitchFamily="18" charset="0"/>
              </a:rPr>
              <a:t>S[0:len(S):2]</a:t>
            </a:r>
            <a:r>
              <a:rPr lang="en-US" sz="2000" dirty="0">
                <a:latin typeface="Times New Roman" pitchFamily="18" charset="0"/>
                <a:cs typeface="Times New Roman" pitchFamily="18" charset="0"/>
              </a:rPr>
              <a:t>indicates to select the portion of string which starts at index 0, ends on index 10 i.e. </a:t>
            </a:r>
          </a:p>
          <a:p>
            <a:endParaRPr lang="en-US" sz="2000" dirty="0"/>
          </a:p>
          <a:p>
            <a:endParaRPr lang="en-US" dirty="0"/>
          </a:p>
        </p:txBody>
      </p:sp>
    </p:spTree>
    <p:extLst>
      <p:ext uri="{BB962C8B-B14F-4D97-AF65-F5344CB8AC3E}">
        <p14:creationId xmlns:p14="http://schemas.microsoft.com/office/powerpoint/2010/main" val="1125684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latin typeface="Times New Roman" pitchFamily="18" charset="0"/>
                <a:cs typeface="Times New Roman" pitchFamily="18" charset="0"/>
              </a:rPr>
              <a:t>The String +, * and in Operators </a:t>
            </a:r>
            <a:endParaRPr lang="en-US" sz="28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lnSpcReduction="10000"/>
          </a:bodyPr>
          <a:lstStyle/>
          <a:p>
            <a:pPr lvl="0" algn="just"/>
            <a:r>
              <a:rPr lang="en-US" sz="2000" b="1" dirty="0">
                <a:latin typeface="Times New Roman" pitchFamily="18" charset="0"/>
                <a:cs typeface="Times New Roman" pitchFamily="18" charset="0"/>
              </a:rPr>
              <a:t>The + Operator - </a:t>
            </a:r>
            <a:r>
              <a:rPr lang="en-US" sz="2000" dirty="0">
                <a:latin typeface="Times New Roman" pitchFamily="18" charset="0"/>
                <a:cs typeface="Times New Roman" pitchFamily="18" charset="0"/>
              </a:rPr>
              <a:t>The concatenation operator </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is used to join two Strings.</a:t>
            </a:r>
          </a:p>
          <a:p>
            <a:pPr marL="0" indent="0" algn="just">
              <a:buNone/>
            </a:pPr>
            <a:r>
              <a:rPr lang="en-US" sz="2000" b="1" dirty="0">
                <a:latin typeface="Times New Roman" pitchFamily="18" charset="0"/>
                <a:cs typeface="Times New Roman" pitchFamily="18" charset="0"/>
              </a:rPr>
              <a:t>Example:</a:t>
            </a:r>
          </a:p>
          <a:p>
            <a:pPr marL="0" indent="0">
              <a:buNone/>
            </a:pPr>
            <a:r>
              <a:rPr lang="en-US" sz="2000" dirty="0">
                <a:latin typeface="Times New Roman" pitchFamily="18" charset="0"/>
                <a:cs typeface="Times New Roman" pitchFamily="18" charset="0"/>
              </a:rPr>
              <a:t>	&gt;&gt;&gt; S1="IIT "      </a:t>
            </a:r>
            <a:r>
              <a:rPr lang="en-US" sz="2000" b="1" dirty="0">
                <a:latin typeface="Times New Roman" pitchFamily="18" charset="0"/>
                <a:cs typeface="Times New Roman" pitchFamily="18" charset="0"/>
              </a:rPr>
              <a:t>#The String “IIT” assigned to S1 </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&gt;&gt;&gt; S2="</a:t>
            </a:r>
            <a:r>
              <a:rPr lang="en-US" sz="2000" dirty="0" err="1">
                <a:latin typeface="Times New Roman" pitchFamily="18" charset="0"/>
                <a:cs typeface="Times New Roman" pitchFamily="18" charset="0"/>
              </a:rPr>
              <a:t>Delhi"</a:t>
            </a:r>
            <a:r>
              <a:rPr lang="en-US" sz="2000" b="1" dirty="0" err="1">
                <a:latin typeface="Times New Roman" pitchFamily="18" charset="0"/>
                <a:cs typeface="Times New Roman" pitchFamily="18" charset="0"/>
              </a:rPr>
              <a:t>#The</a:t>
            </a:r>
            <a:r>
              <a:rPr lang="en-US" sz="2000" b="1" dirty="0">
                <a:latin typeface="Times New Roman" pitchFamily="18" charset="0"/>
                <a:cs typeface="Times New Roman" pitchFamily="18" charset="0"/>
              </a:rPr>
              <a:t> String “Delhi” assigned to S1</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&gt;&gt;&gt; S1+S2</a:t>
            </a:r>
          </a:p>
          <a:p>
            <a:pPr marL="0" indent="0">
              <a:buNone/>
            </a:pPr>
            <a:r>
              <a:rPr lang="en-US" sz="2000" dirty="0">
                <a:latin typeface="Times New Roman" pitchFamily="18" charset="0"/>
                <a:cs typeface="Times New Roman" pitchFamily="18" charset="0"/>
              </a:rPr>
              <a:t>	'IIT Delhi'</a:t>
            </a:r>
          </a:p>
          <a:p>
            <a:pPr algn="just"/>
            <a:r>
              <a:rPr lang="en-US" sz="2000" b="1" dirty="0">
                <a:latin typeface="Times New Roman" pitchFamily="18" charset="0"/>
                <a:cs typeface="Times New Roman" pitchFamily="18" charset="0"/>
              </a:rPr>
              <a:t>The * Operator - </a:t>
            </a:r>
            <a:r>
              <a:rPr lang="en-US" sz="2000" dirty="0">
                <a:latin typeface="Times New Roman" pitchFamily="18" charset="0"/>
                <a:cs typeface="Times New Roman" pitchFamily="18" charset="0"/>
              </a:rPr>
              <a:t>The multiplication(*) operator is used to concatenate the same string multiple times. It is also called as </a:t>
            </a:r>
            <a:r>
              <a:rPr lang="en-US" sz="2000" b="1" dirty="0">
                <a:latin typeface="Times New Roman" pitchFamily="18" charset="0"/>
                <a:cs typeface="Times New Roman" pitchFamily="18" charset="0"/>
              </a:rPr>
              <a:t>“repetition operator”</a:t>
            </a:r>
            <a:r>
              <a:rPr lang="en-US" sz="2000" dirty="0">
                <a:latin typeface="Times New Roman" pitchFamily="18" charset="0"/>
                <a:cs typeface="Times New Roman" pitchFamily="18" charset="0"/>
              </a:rPr>
              <a:t>. </a:t>
            </a:r>
          </a:p>
          <a:p>
            <a:pPr algn="just"/>
            <a:r>
              <a:rPr lang="en-US" sz="2000" b="1" dirty="0">
                <a:latin typeface="Times New Roman" pitchFamily="18" charset="0"/>
                <a:cs typeface="Times New Roman" pitchFamily="18" charset="0"/>
              </a:rPr>
              <a:t>Example:</a:t>
            </a:r>
          </a:p>
          <a:p>
            <a:pPr marL="0" indent="0">
              <a:buNone/>
            </a:pPr>
            <a:r>
              <a:rPr lang="en-US" sz="2000" dirty="0">
                <a:latin typeface="Times New Roman" pitchFamily="18" charset="0"/>
                <a:cs typeface="Times New Roman" pitchFamily="18" charset="0"/>
              </a:rPr>
              <a:t>	&gt;&gt;&gt; S1="Hello"</a:t>
            </a:r>
          </a:p>
          <a:p>
            <a:pPr marL="0" indent="0">
              <a:buNone/>
            </a:pPr>
            <a:r>
              <a:rPr lang="en-US" sz="2000" dirty="0">
                <a:latin typeface="Times New Roman" pitchFamily="18" charset="0"/>
                <a:cs typeface="Times New Roman" pitchFamily="18" charset="0"/>
              </a:rPr>
              <a:t>	&gt;&gt;&gt; S2=3*S1</a:t>
            </a:r>
            <a:r>
              <a:rPr lang="en-US" sz="2000" b="1" dirty="0">
                <a:latin typeface="Times New Roman" pitchFamily="18" charset="0"/>
                <a:cs typeface="Times New Roman" pitchFamily="18" charset="0"/>
              </a:rPr>
              <a:t>#Print the String “Hello” three times</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&gt;&gt;&gt; S2</a:t>
            </a:r>
          </a:p>
          <a:p>
            <a:pPr marL="0" indent="0">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HelloHelloHello</a:t>
            </a:r>
            <a:r>
              <a:rPr lang="en-US" sz="2000" dirty="0">
                <a:latin typeface="Times New Roman" pitchFamily="18" charset="0"/>
                <a:cs typeface="Times New Roman" pitchFamily="18" charset="0"/>
              </a:rPr>
              <a:t>'</a:t>
            </a:r>
          </a:p>
          <a:p>
            <a:pPr lvl="0" algn="just"/>
            <a:endParaRPr lang="en-US" sz="2000" dirty="0">
              <a:latin typeface="Times New Roman" pitchFamily="18" charset="0"/>
              <a:cs typeface="Times New Roman" pitchFamily="18" charset="0"/>
            </a:endParaRPr>
          </a:p>
          <a:p>
            <a:pPr algn="just"/>
            <a:endParaRPr lang="en-US" sz="2000" dirty="0">
              <a:latin typeface="Courier New" pitchFamily="49" charset="0"/>
              <a:cs typeface="Courier New" pitchFamily="49" charset="0"/>
            </a:endParaRPr>
          </a:p>
        </p:txBody>
      </p:sp>
    </p:spTree>
    <p:extLst>
      <p:ext uri="{BB962C8B-B14F-4D97-AF65-F5344CB8AC3E}">
        <p14:creationId xmlns:p14="http://schemas.microsoft.com/office/powerpoint/2010/main" val="3000918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itchFamily="18" charset="0"/>
                <a:cs typeface="Times New Roman" pitchFamily="18" charset="0"/>
              </a:rPr>
              <a:t>The in and not in Operator </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70000" lnSpcReduction="20000"/>
          </a:bodyPr>
          <a:lstStyle/>
          <a:p>
            <a:r>
              <a:rPr lang="en-US" dirty="0">
                <a:latin typeface="Times New Roman" pitchFamily="18" charset="0"/>
                <a:cs typeface="Times New Roman" pitchFamily="18" charset="0"/>
              </a:rPr>
              <a:t>Both Operators </a:t>
            </a:r>
            <a:r>
              <a:rPr lang="en-US" b="1" dirty="0">
                <a:latin typeface="Times New Roman" pitchFamily="18" charset="0"/>
                <a:cs typeface="Times New Roman" pitchFamily="18" charset="0"/>
              </a:rPr>
              <a:t>in</a:t>
            </a:r>
            <a:r>
              <a:rPr lang="en-US" dirty="0">
                <a:latin typeface="Times New Roman" pitchFamily="18" charset="0"/>
                <a:cs typeface="Times New Roman" pitchFamily="18" charset="0"/>
              </a:rPr>
              <a:t> and </a:t>
            </a:r>
            <a:r>
              <a:rPr lang="en-US" b="1" dirty="0">
                <a:latin typeface="Times New Roman" pitchFamily="18" charset="0"/>
                <a:cs typeface="Times New Roman" pitchFamily="18" charset="0"/>
              </a:rPr>
              <a:t>not in</a:t>
            </a:r>
            <a:r>
              <a:rPr lang="en-US" dirty="0">
                <a:latin typeface="Times New Roman" pitchFamily="18" charset="0"/>
                <a:cs typeface="Times New Roman" pitchFamily="18" charset="0"/>
              </a:rPr>
              <a:t> are used to check whether a string is present in another string. </a:t>
            </a:r>
          </a:p>
          <a:p>
            <a:r>
              <a:rPr lang="en-US" b="1" dirty="0">
                <a:latin typeface="Times New Roman" pitchFamily="18" charset="0"/>
                <a:cs typeface="Times New Roman" pitchFamily="18" charset="0"/>
              </a:rPr>
              <a:t>Example:</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&gt;&gt;&gt; S1="Information Technology"</a:t>
            </a:r>
          </a:p>
          <a:p>
            <a:pPr marL="0" indent="0">
              <a:buNone/>
            </a:pPr>
            <a:r>
              <a:rPr lang="en-US" b="1" dirty="0">
                <a:latin typeface="Times New Roman" pitchFamily="18" charset="0"/>
                <a:cs typeface="Times New Roman" pitchFamily="18" charset="0"/>
              </a:rPr>
              <a:t>	#Check if the string “Technology” is present in S1    </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&gt;&gt;&gt; "Technology" in S1</a:t>
            </a:r>
          </a:p>
          <a:p>
            <a:pPr marL="0" indent="0">
              <a:buNone/>
            </a:pPr>
            <a:r>
              <a:rPr lang="en-US" dirty="0">
                <a:latin typeface="Times New Roman" pitchFamily="18" charset="0"/>
                <a:cs typeface="Times New Roman" pitchFamily="18" charset="0"/>
              </a:rPr>
              <a:t>	True</a:t>
            </a:r>
          </a:p>
          <a:p>
            <a:pPr marL="0" indent="0">
              <a:buNone/>
            </a:pPr>
            <a:endParaRPr lang="en-US" dirty="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	#Check if the string “Technology” is present in S1    </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&gt;&gt;&gt; "Engineering" in S1</a:t>
            </a:r>
          </a:p>
          <a:p>
            <a:pPr marL="0" indent="0">
              <a:buNone/>
            </a:pPr>
            <a:r>
              <a:rPr lang="en-US" dirty="0">
                <a:latin typeface="Times New Roman" pitchFamily="18" charset="0"/>
                <a:cs typeface="Times New Roman" pitchFamily="18" charset="0"/>
              </a:rPr>
              <a:t>	False</a:t>
            </a:r>
          </a:p>
          <a:p>
            <a:pPr marL="0" indent="0">
              <a:buNone/>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&gt;&gt;&gt; S1="Information Technology"</a:t>
            </a:r>
          </a:p>
          <a:p>
            <a:pPr marL="0" indent="0">
              <a:buNone/>
            </a:pPr>
            <a:r>
              <a:rPr lang="en-US" b="1" dirty="0">
                <a:latin typeface="Times New Roman" pitchFamily="18" charset="0"/>
                <a:cs typeface="Times New Roman" pitchFamily="18" charset="0"/>
              </a:rPr>
              <a:t>	# Check if the string “Hello” is not present in S1</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&gt;&gt; "Hello" not in S1 </a:t>
            </a:r>
          </a:p>
          <a:p>
            <a:pPr marL="0" indent="0">
              <a:buNone/>
            </a:pPr>
            <a:r>
              <a:rPr lang="en-US" dirty="0">
                <a:latin typeface="Times New Roman" pitchFamily="18" charset="0"/>
                <a:cs typeface="Times New Roman" pitchFamily="18" charset="0"/>
              </a:rPr>
              <a:t>	True</a:t>
            </a:r>
          </a:p>
        </p:txBody>
      </p:sp>
    </p:spTree>
    <p:extLst>
      <p:ext uri="{BB962C8B-B14F-4D97-AF65-F5344CB8AC3E}">
        <p14:creationId xmlns:p14="http://schemas.microsoft.com/office/powerpoint/2010/main" val="2328631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latin typeface="Times New Roman" pitchFamily="18" charset="0"/>
                <a:cs typeface="Times New Roman" pitchFamily="18" charset="0"/>
              </a:rPr>
              <a:t>String Operations  and </a:t>
            </a:r>
            <a:r>
              <a:rPr lang="en-US" sz="2800" b="1" dirty="0" err="1">
                <a:latin typeface="Times New Roman" pitchFamily="18" charset="0"/>
                <a:cs typeface="Times New Roman" pitchFamily="18" charset="0"/>
              </a:rPr>
              <a:t>Comparisions</a:t>
            </a:r>
            <a:endParaRPr lang="en-US" sz="28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20000"/>
          </a:bodyPr>
          <a:lstStyle/>
          <a:p>
            <a:r>
              <a:rPr lang="en-US" dirty="0">
                <a:latin typeface="Times New Roman" pitchFamily="18" charset="0"/>
                <a:cs typeface="Times New Roman" pitchFamily="18" charset="0"/>
              </a:rPr>
              <a:t>The </a:t>
            </a:r>
            <a:r>
              <a:rPr lang="en-US" dirty="0" err="1">
                <a:latin typeface="Times New Roman" pitchFamily="18" charset="0"/>
                <a:cs typeface="Times New Roman" pitchFamily="18" charset="0"/>
              </a:rPr>
              <a:t>str</a:t>
            </a:r>
            <a:r>
              <a:rPr lang="en-US" dirty="0">
                <a:latin typeface="Times New Roman" pitchFamily="18" charset="0"/>
                <a:cs typeface="Times New Roman" pitchFamily="18" charset="0"/>
              </a:rPr>
              <a:t> class provides different basic methods to perform various operations on String</a:t>
            </a:r>
          </a:p>
          <a:p>
            <a:r>
              <a:rPr lang="en-US" dirty="0">
                <a:latin typeface="Times New Roman" pitchFamily="18" charset="0"/>
                <a:cs typeface="Times New Roman" pitchFamily="18" charset="0"/>
              </a:rPr>
              <a:t>It helps to calculate the length of string</a:t>
            </a:r>
          </a:p>
          <a:p>
            <a:r>
              <a:rPr lang="en-US" dirty="0">
                <a:latin typeface="Times New Roman" pitchFamily="18" charset="0"/>
                <a:cs typeface="Times New Roman" pitchFamily="18" charset="0"/>
              </a:rPr>
              <a:t>Retrieve the individual characters from the given string </a:t>
            </a:r>
          </a:p>
          <a:p>
            <a:r>
              <a:rPr lang="en-US" dirty="0">
                <a:latin typeface="Times New Roman" pitchFamily="18" charset="0"/>
                <a:cs typeface="Times New Roman" pitchFamily="18" charset="0"/>
              </a:rPr>
              <a:t>Compare and concatenate the two different Strings</a:t>
            </a:r>
          </a:p>
          <a:p>
            <a:pPr marL="342900" lvl="2" indent="-342900">
              <a:spcBef>
                <a:spcPts val="600"/>
              </a:spcBef>
              <a:buClr>
                <a:schemeClr val="accent1"/>
              </a:buClr>
            </a:pPr>
            <a:r>
              <a:rPr lang="en-US" sz="2400" dirty="0">
                <a:latin typeface="Times New Roman" pitchFamily="18" charset="0"/>
                <a:cs typeface="Times New Roman" pitchFamily="18" charset="0"/>
              </a:rPr>
              <a:t>Operators such as </a:t>
            </a:r>
            <a:r>
              <a:rPr lang="en-US" sz="2400" b="1" dirty="0">
                <a:latin typeface="Times New Roman" pitchFamily="18" charset="0"/>
                <a:cs typeface="Times New Roman" pitchFamily="18" charset="0"/>
              </a:rPr>
              <a:t>==,&lt;,&gt;,&lt;=,&gt;=</a:t>
            </a:r>
            <a:r>
              <a:rPr lang="en-US" sz="2400" dirty="0">
                <a:latin typeface="Times New Roman" pitchFamily="18" charset="0"/>
                <a:cs typeface="Times New Roman" pitchFamily="18" charset="0"/>
              </a:rPr>
              <a:t>and </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are used to compare the strings. </a:t>
            </a:r>
          </a:p>
          <a:p>
            <a:pPr marL="342900" lvl="2" indent="-342900">
              <a:spcBef>
                <a:spcPts val="600"/>
              </a:spcBef>
              <a:buClr>
                <a:schemeClr val="accent1"/>
              </a:buClr>
            </a:pPr>
            <a:r>
              <a:rPr lang="en-US" sz="2400" dirty="0">
                <a:latin typeface="Times New Roman" pitchFamily="18" charset="0"/>
                <a:cs typeface="Times New Roman" pitchFamily="18" charset="0"/>
              </a:rPr>
              <a:t>Python compares strings by comparing their corresponding characters.</a:t>
            </a:r>
            <a:r>
              <a:rPr lang="en-US" sz="1600" dirty="0">
                <a:latin typeface="Times New Roman" pitchFamily="18" charset="0"/>
                <a:cs typeface="Times New Roman" pitchFamily="18" charset="0"/>
              </a:rPr>
              <a:t> </a:t>
            </a:r>
          </a:p>
          <a:p>
            <a:pPr marL="342900" lvl="2" indent="-342900">
              <a:spcBef>
                <a:spcPts val="600"/>
              </a:spcBef>
              <a:buClr>
                <a:schemeClr val="accent1"/>
              </a:buClr>
            </a:pPr>
            <a:endParaRPr lang="en-US" sz="1600" dirty="0">
              <a:latin typeface="Times New Roman" pitchFamily="18" charset="0"/>
              <a:cs typeface="Times New Roman" pitchFamily="18" charset="0"/>
            </a:endParaRPr>
          </a:p>
          <a:p>
            <a:pPr marL="0" lvl="2" indent="0" algn="just">
              <a:spcBef>
                <a:spcPts val="600"/>
              </a:spcBef>
              <a:buClr>
                <a:schemeClr val="accent1"/>
              </a:buClr>
              <a:buNone/>
            </a:pPr>
            <a:r>
              <a:rPr lang="en-US" sz="1700" b="1" u="sng" dirty="0">
                <a:latin typeface="Times New Roman" pitchFamily="18" charset="0"/>
                <a:cs typeface="Times New Roman" pitchFamily="18" charset="0"/>
              </a:rPr>
              <a:t>Example:</a:t>
            </a:r>
            <a:endParaRPr lang="en-US" sz="1700" dirty="0">
              <a:latin typeface="Times New Roman" pitchFamily="18" charset="0"/>
              <a:cs typeface="Times New Roman" pitchFamily="18" charset="0"/>
            </a:endParaRPr>
          </a:p>
          <a:p>
            <a:pPr marL="0" indent="0" algn="just">
              <a:buNone/>
            </a:pPr>
            <a:r>
              <a:rPr lang="en-US" sz="3000" dirty="0">
                <a:latin typeface="Times New Roman" pitchFamily="18" charset="0"/>
                <a:cs typeface="Times New Roman" pitchFamily="18" charset="0"/>
              </a:rPr>
              <a:t>	</a:t>
            </a:r>
            <a:r>
              <a:rPr lang="en-US" sz="2200" dirty="0">
                <a:latin typeface="Times New Roman" pitchFamily="18" charset="0"/>
                <a:cs typeface="Times New Roman" pitchFamily="18" charset="0"/>
              </a:rPr>
              <a:t>&gt;&gt;&gt; S1="</a:t>
            </a:r>
            <a:r>
              <a:rPr lang="en-US" sz="2200" dirty="0" err="1">
                <a:latin typeface="Times New Roman" pitchFamily="18" charset="0"/>
                <a:cs typeface="Times New Roman" pitchFamily="18" charset="0"/>
              </a:rPr>
              <a:t>abcd</a:t>
            </a:r>
            <a:r>
              <a:rPr lang="en-US" sz="2200" dirty="0">
                <a:latin typeface="Times New Roman" pitchFamily="18" charset="0"/>
                <a:cs typeface="Times New Roman" pitchFamily="18" charset="0"/>
              </a:rPr>
              <a:t>"</a:t>
            </a:r>
          </a:p>
          <a:p>
            <a:pPr marL="0" indent="0" algn="just">
              <a:buNone/>
            </a:pPr>
            <a:r>
              <a:rPr lang="en-US" sz="2200" dirty="0">
                <a:latin typeface="Times New Roman" pitchFamily="18" charset="0"/>
                <a:cs typeface="Times New Roman" pitchFamily="18" charset="0"/>
              </a:rPr>
              <a:t>	&gt;&gt;&gt; S2="ABCD"</a:t>
            </a:r>
          </a:p>
          <a:p>
            <a:pPr marL="0" indent="0" algn="just">
              <a:buNone/>
            </a:pPr>
            <a:r>
              <a:rPr lang="en-US" sz="2200" dirty="0">
                <a:latin typeface="Times New Roman" pitchFamily="18" charset="0"/>
                <a:cs typeface="Times New Roman" pitchFamily="18" charset="0"/>
              </a:rPr>
              <a:t>	&gt;&gt;&gt; S1&gt;S2</a:t>
            </a:r>
          </a:p>
          <a:p>
            <a:pPr marL="0" indent="0" algn="just">
              <a:buNone/>
            </a:pPr>
            <a:r>
              <a:rPr lang="en-US" sz="2200" dirty="0">
                <a:latin typeface="Times New Roman" pitchFamily="18" charset="0"/>
                <a:cs typeface="Times New Roman" pitchFamily="18" charset="0"/>
              </a:rPr>
              <a:t>	True</a:t>
            </a:r>
          </a:p>
          <a:p>
            <a:pPr marL="0" indent="0">
              <a:buNone/>
            </a:pPr>
            <a:endParaRPr lang="en-US" sz="1900" dirty="0">
              <a:latin typeface="Times New Roman" pitchFamily="18" charset="0"/>
              <a:cs typeface="Times New Roman" pitchFamily="18" charset="0"/>
            </a:endParaRPr>
          </a:p>
          <a:p>
            <a:endParaRPr lang="en-US" sz="1900" dirty="0"/>
          </a:p>
        </p:txBody>
      </p:sp>
    </p:spTree>
    <p:extLst>
      <p:ext uri="{BB962C8B-B14F-4D97-AF65-F5344CB8AC3E}">
        <p14:creationId xmlns:p14="http://schemas.microsoft.com/office/powerpoint/2010/main" val="45634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rtl="0">
              <a:spcBef>
                <a:spcPct val="0"/>
              </a:spcBef>
            </a:pPr>
            <a:r>
              <a:rPr lang="en-US" sz="2800" b="1" dirty="0">
                <a:latin typeface="Times New Roman" pitchFamily="18" charset="0"/>
                <a:cs typeface="Times New Roman" pitchFamily="18" charset="0"/>
              </a:rPr>
              <a:t>The split() method</a:t>
            </a: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pPr>
            <a:r>
              <a:rPr lang="en-US" sz="2400" dirty="0">
                <a:latin typeface="Times New Roman" pitchFamily="18" charset="0"/>
                <a:cs typeface="Times New Roman" pitchFamily="18" charset="0"/>
              </a:rPr>
              <a:t>The split() method returns a list of all the words in the string. </a:t>
            </a:r>
          </a:p>
          <a:p>
            <a:pPr algn="just">
              <a:lnSpc>
                <a:spcPct val="150000"/>
              </a:lnSpc>
            </a:pPr>
            <a:r>
              <a:rPr lang="en-US" sz="2400" dirty="0">
                <a:latin typeface="Times New Roman" pitchFamily="18" charset="0"/>
                <a:cs typeface="Times New Roman" pitchFamily="18" charset="0"/>
              </a:rPr>
              <a:t>It is used to break up a string into smaller strings. </a:t>
            </a:r>
          </a:p>
          <a:p>
            <a:pPr marL="0" indent="0" algn="just">
              <a:lnSpc>
                <a:spcPct val="150000"/>
              </a:lnSpc>
              <a:buNone/>
            </a:pPr>
            <a:r>
              <a:rPr lang="en-US" sz="2400" dirty="0">
                <a:latin typeface="Times New Roman" pitchFamily="18" charset="0"/>
                <a:cs typeface="Times New Roman" pitchFamily="18" charset="0"/>
              </a:rPr>
              <a:t>&gt;&gt;&gt; Str1="C </a:t>
            </a:r>
            <a:r>
              <a:rPr lang="en-US" sz="2400" dirty="0" err="1">
                <a:latin typeface="Times New Roman" pitchFamily="18" charset="0"/>
                <a:cs typeface="Times New Roman" pitchFamily="18" charset="0"/>
              </a:rPr>
              <a:t>C</a:t>
            </a:r>
            <a:r>
              <a:rPr lang="en-US" sz="2400" dirty="0">
                <a:latin typeface="Times New Roman" pitchFamily="18" charset="0"/>
                <a:cs typeface="Times New Roman" pitchFamily="18" charset="0"/>
              </a:rPr>
              <a:t>++ JAVA Python“   </a:t>
            </a:r>
            <a:r>
              <a:rPr lang="en-US" sz="2400" b="1" dirty="0">
                <a:latin typeface="Times New Roman" pitchFamily="18" charset="0"/>
                <a:cs typeface="Times New Roman" pitchFamily="18" charset="0"/>
              </a:rPr>
              <a:t>#Assigns names of Programming languages to Str1 </a:t>
            </a:r>
          </a:p>
          <a:p>
            <a:pPr marL="0" indent="0" algn="just">
              <a:lnSpc>
                <a:spcPct val="150000"/>
              </a:lnSpc>
              <a:buNone/>
            </a:pPr>
            <a:r>
              <a:rPr lang="en-US" sz="2400" dirty="0">
                <a:latin typeface="Times New Roman" pitchFamily="18" charset="0"/>
                <a:cs typeface="Times New Roman" pitchFamily="18" charset="0"/>
              </a:rPr>
              <a:t>&gt;&gt;&gt;Str1.split()</a:t>
            </a:r>
          </a:p>
          <a:p>
            <a:pPr marL="0" indent="0" algn="just">
              <a:lnSpc>
                <a:spcPct val="150000"/>
              </a:lnSpc>
              <a:buNone/>
            </a:pPr>
            <a:r>
              <a:rPr lang="en-US" sz="2400" dirty="0">
                <a:latin typeface="Times New Roman" pitchFamily="18" charset="0"/>
                <a:cs typeface="Times New Roman" pitchFamily="18" charset="0"/>
              </a:rPr>
              <a:t>['C , C++, JAVA, Python']</a:t>
            </a:r>
          </a:p>
          <a:p>
            <a:pPr marL="0" indent="0" algn="just">
              <a:buNone/>
            </a:pP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0000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Methods to convert a String to another String </a:t>
            </a:r>
            <a:endParaRPr lang="en-US" sz="28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a:latin typeface="Times New Roman" pitchFamily="18" charset="0"/>
                <a:cs typeface="Times New Roman" pitchFamily="18" charset="0"/>
              </a:rPr>
              <a:t>String may be present in lowercase, or in uppercase.</a:t>
            </a:r>
          </a:p>
          <a:p>
            <a:r>
              <a:rPr lang="en-US" dirty="0">
                <a:latin typeface="Times New Roman" pitchFamily="18" charset="0"/>
                <a:cs typeface="Times New Roman" pitchFamily="18" charset="0"/>
              </a:rPr>
              <a:t> But the string with lower case can also be converted to uppercase and vice-versa using various methods of </a:t>
            </a:r>
            <a:r>
              <a:rPr lang="en-US" dirty="0" err="1">
                <a:latin typeface="Times New Roman" pitchFamily="18" charset="0"/>
                <a:cs typeface="Times New Roman" pitchFamily="18" charset="0"/>
              </a:rPr>
              <a:t>str</a:t>
            </a:r>
            <a:r>
              <a:rPr lang="en-US" dirty="0">
                <a:latin typeface="Times New Roman" pitchFamily="18" charset="0"/>
                <a:cs typeface="Times New Roman" pitchFamily="18" charset="0"/>
              </a:rPr>
              <a:t> class. </a:t>
            </a:r>
          </a:p>
          <a:p>
            <a:r>
              <a:rPr lang="en-US" dirty="0">
                <a:latin typeface="Times New Roman" pitchFamily="18" charset="0"/>
                <a:cs typeface="Times New Roman" pitchFamily="18" charset="0"/>
              </a:rPr>
              <a:t>Various methods to convert a string from one form to another are as follows.</a:t>
            </a:r>
          </a:p>
          <a:p>
            <a:r>
              <a:rPr lang="en-US" b="1" dirty="0" err="1">
                <a:latin typeface="Times New Roman" pitchFamily="18" charset="0"/>
                <a:cs typeface="Times New Roman" pitchFamily="18" charset="0"/>
              </a:rPr>
              <a:t>str</a:t>
            </a:r>
            <a:r>
              <a:rPr lang="en-US" b="1" dirty="0">
                <a:latin typeface="Times New Roman" pitchFamily="18" charset="0"/>
                <a:cs typeface="Times New Roman" pitchFamily="18" charset="0"/>
              </a:rPr>
              <a:t> capitalize()</a:t>
            </a:r>
            <a:r>
              <a:rPr lang="en-US" dirty="0">
                <a:latin typeface="Times New Roman" pitchFamily="18" charset="0"/>
                <a:cs typeface="Times New Roman" pitchFamily="18" charset="0"/>
              </a:rPr>
              <a:t> Returns the copy of the string with only the first character capitalized .</a:t>
            </a:r>
          </a:p>
          <a:p>
            <a:r>
              <a:rPr lang="en-US" b="1" dirty="0" err="1">
                <a:latin typeface="Times New Roman" pitchFamily="18" charset="0"/>
                <a:cs typeface="Times New Roman" pitchFamily="18" charset="0"/>
              </a:rPr>
              <a:t>str</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swapcase</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Returns a copy of this string which convert upper case character to lower case character and lower case character to upper case character.</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390043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Stripping Unwanted characters from a String</a:t>
            </a:r>
            <a:endParaRPr lang="en-US" sz="28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a:latin typeface="Times New Roman" pitchFamily="18" charset="0"/>
                <a:cs typeface="Times New Roman" pitchFamily="18" charset="0"/>
              </a:rPr>
              <a:t>The python provides various methods to remove white space characters from the front, end or both the end of a string.</a:t>
            </a:r>
          </a:p>
          <a:p>
            <a:r>
              <a:rPr lang="en-US" b="1" dirty="0">
                <a:latin typeface="Times New Roman" pitchFamily="18" charset="0"/>
                <a:cs typeface="Times New Roman" pitchFamily="18" charset="0"/>
              </a:rPr>
              <a:t>Note: </a:t>
            </a:r>
            <a:r>
              <a:rPr lang="en-US" dirty="0">
                <a:latin typeface="Times New Roman" pitchFamily="18" charset="0"/>
                <a:cs typeface="Times New Roman" pitchFamily="18" charset="0"/>
              </a:rPr>
              <a:t>The characters such as 	‘’, \f,\r, and \n are called as the white space characters. </a:t>
            </a:r>
          </a:p>
          <a:p>
            <a:r>
              <a:rPr lang="en-US" dirty="0">
                <a:latin typeface="Times New Roman" pitchFamily="18" charset="0"/>
                <a:cs typeface="Times New Roman" pitchFamily="18" charset="0"/>
              </a:rPr>
              <a:t>The methods to strip leading and trailing white space characters are given as follows.</a:t>
            </a:r>
          </a:p>
          <a:p>
            <a:r>
              <a:rPr lang="en-US" b="1" dirty="0" err="1">
                <a:latin typeface="Times New Roman" pitchFamily="18" charset="0"/>
                <a:cs typeface="Times New Roman" pitchFamily="18" charset="0"/>
              </a:rPr>
              <a:t>str</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lstrip</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Returns a string with the leading white space characters removed.</a:t>
            </a:r>
          </a:p>
          <a:p>
            <a:r>
              <a:rPr lang="en-US" b="1" dirty="0" err="1">
                <a:latin typeface="Times New Roman" pitchFamily="18" charset="0"/>
                <a:cs typeface="Times New Roman" pitchFamily="18" charset="0"/>
              </a:rPr>
              <a:t>str</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rstrip</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Returns a string with trailing white space characters removed.</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90913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latin typeface="Times New Roman" pitchFamily="18" charset="0"/>
                <a:cs typeface="Times New Roman" pitchFamily="18" charset="0"/>
              </a:rPr>
              <a:t>Introduction to </a:t>
            </a:r>
            <a:r>
              <a:rPr lang="en-US" b="1" dirty="0">
                <a:latin typeface="Times New Roman" pitchFamily="18" charset="0"/>
                <a:cs typeface="Times New Roman" pitchFamily="18" charset="0"/>
              </a:rPr>
              <a:t>Strings</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pPr>
            <a:r>
              <a:rPr lang="en-US" sz="2400" dirty="0">
                <a:latin typeface="Times New Roman" pitchFamily="18" charset="0"/>
                <a:cs typeface="Times New Roman" pitchFamily="18" charset="0"/>
              </a:rPr>
              <a:t>String is a sequence of characters</a:t>
            </a:r>
            <a:r>
              <a:rPr lang="en-US" sz="2200" dirty="0">
                <a:latin typeface="Times New Roman" pitchFamily="18" charset="0"/>
                <a:cs typeface="Times New Roman" pitchFamily="18" charset="0"/>
              </a:rPr>
              <a:t>. </a:t>
            </a:r>
          </a:p>
          <a:p>
            <a:pPr algn="just">
              <a:lnSpc>
                <a:spcPct val="150000"/>
              </a:lnSpc>
            </a:pPr>
            <a:r>
              <a:rPr lang="en-US" sz="2400" dirty="0">
                <a:latin typeface="Times New Roman" pitchFamily="18" charset="0"/>
                <a:cs typeface="Times New Roman" pitchFamily="18" charset="0"/>
              </a:rPr>
              <a:t>In Python string is an object of </a:t>
            </a:r>
            <a:r>
              <a:rPr lang="en-US" sz="2400" b="1" dirty="0" err="1">
                <a:latin typeface="Times New Roman" pitchFamily="18" charset="0"/>
                <a:cs typeface="Times New Roman" pitchFamily="18" charset="0"/>
              </a:rPr>
              <a:t>str</a:t>
            </a:r>
            <a:r>
              <a:rPr lang="en-US" sz="2400" dirty="0">
                <a:latin typeface="Times New Roman" pitchFamily="18" charset="0"/>
                <a:cs typeface="Times New Roman" pitchFamily="18" charset="0"/>
              </a:rPr>
              <a:t> class</a:t>
            </a:r>
            <a:r>
              <a:rPr lang="en-US" sz="2200" dirty="0">
                <a:latin typeface="Times New Roman" pitchFamily="18" charset="0"/>
                <a:cs typeface="Times New Roman" pitchFamily="18" charset="0"/>
              </a:rPr>
              <a:t>.</a:t>
            </a:r>
          </a:p>
          <a:p>
            <a:pPr algn="just">
              <a:lnSpc>
                <a:spcPct val="150000"/>
              </a:lnSpc>
            </a:pPr>
            <a:r>
              <a:rPr lang="en-US" sz="2400" dirty="0">
                <a:latin typeface="Times New Roman" pitchFamily="18" charset="0"/>
                <a:cs typeface="Times New Roman" pitchFamily="18" charset="0"/>
              </a:rPr>
              <a:t>In many languages, strings are treated as an array of characters. </a:t>
            </a:r>
          </a:p>
          <a:p>
            <a:pPr algn="just">
              <a:lnSpc>
                <a:spcPct val="150000"/>
              </a:lnSpc>
            </a:pPr>
            <a:r>
              <a:rPr lang="en-US" sz="2400" dirty="0">
                <a:latin typeface="Times New Roman" pitchFamily="18" charset="0"/>
                <a:cs typeface="Times New Roman" pitchFamily="18" charset="0"/>
              </a:rPr>
              <a:t>But in Python string is an object of </a:t>
            </a:r>
            <a:r>
              <a:rPr lang="en-US" sz="2400" b="1" dirty="0" err="1">
                <a:latin typeface="Times New Roman" pitchFamily="18" charset="0"/>
                <a:cs typeface="Times New Roman" pitchFamily="18" charset="0"/>
              </a:rPr>
              <a:t>str</a:t>
            </a:r>
            <a:r>
              <a:rPr lang="en-US" sz="2400" dirty="0">
                <a:latin typeface="Times New Roman" pitchFamily="18" charset="0"/>
                <a:cs typeface="Times New Roman" pitchFamily="18" charset="0"/>
              </a:rPr>
              <a:t> class. </a:t>
            </a:r>
            <a:endParaRPr lang="en-US" sz="2200" dirty="0">
              <a:latin typeface="Times New Roman" pitchFamily="18" charset="0"/>
              <a:cs typeface="Times New Roman" pitchFamily="18" charset="0"/>
            </a:endParaRPr>
          </a:p>
          <a:p>
            <a:pPr algn="just">
              <a:lnSpc>
                <a:spcPct val="150000"/>
              </a:lnSpc>
            </a:pPr>
            <a:r>
              <a:rPr lang="en-US" sz="2400" dirty="0">
                <a:latin typeface="Times New Roman" pitchFamily="18" charset="0"/>
                <a:cs typeface="Times New Roman" pitchFamily="18" charset="0"/>
              </a:rPr>
              <a:t>The String class has lot many constructors</a:t>
            </a:r>
            <a:r>
              <a:rPr lang="en-US" sz="2400" dirty="0"/>
              <a:t>.</a:t>
            </a:r>
            <a:r>
              <a:rPr lang="en-US" sz="2200" dirty="0">
                <a:latin typeface="Courier New" pitchFamily="49" charset="0"/>
                <a:cs typeface="Courier New" pitchFamily="49" charset="0"/>
              </a:rPr>
              <a:t>  </a:t>
            </a:r>
          </a:p>
        </p:txBody>
      </p:sp>
    </p:spTree>
    <p:extLst>
      <p:ext uri="{BB962C8B-B14F-4D97-AF65-F5344CB8AC3E}">
        <p14:creationId xmlns:p14="http://schemas.microsoft.com/office/powerpoint/2010/main" val="1664982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latin typeface="Times New Roman" pitchFamily="18" charset="0"/>
                <a:cs typeface="Times New Roman" pitchFamily="18" charset="0"/>
              </a:rPr>
              <a:t>Formatting String </a:t>
            </a:r>
            <a:endParaRPr lang="en-US" sz="28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b="1" dirty="0">
                <a:latin typeface="Times New Roman" pitchFamily="18" charset="0"/>
                <a:cs typeface="Times New Roman" pitchFamily="18" charset="0"/>
              </a:rPr>
              <a:t>Methods of </a:t>
            </a:r>
            <a:r>
              <a:rPr lang="en-US" b="1" dirty="0" err="1">
                <a:latin typeface="Times New Roman" pitchFamily="18" charset="0"/>
                <a:cs typeface="Times New Roman" pitchFamily="18" charset="0"/>
              </a:rPr>
              <a:t>str</a:t>
            </a:r>
            <a:r>
              <a:rPr lang="en-US" b="1" dirty="0">
                <a:latin typeface="Times New Roman" pitchFamily="18" charset="0"/>
                <a:cs typeface="Times New Roman" pitchFamily="18" charset="0"/>
              </a:rPr>
              <a:t> Class for formatting characters</a:t>
            </a:r>
          </a:p>
          <a:p>
            <a:r>
              <a:rPr lang="en-US" b="1" dirty="0" err="1">
                <a:latin typeface="Times New Roman" pitchFamily="18" charset="0"/>
                <a:cs typeface="Times New Roman" pitchFamily="18" charset="0"/>
              </a:rPr>
              <a:t>str</a:t>
            </a:r>
            <a:r>
              <a:rPr lang="en-US" b="1" dirty="0">
                <a:latin typeface="Times New Roman" pitchFamily="18" charset="0"/>
                <a:cs typeface="Times New Roman" pitchFamily="18" charset="0"/>
              </a:rPr>
              <a:t> center(</a:t>
            </a:r>
            <a:r>
              <a:rPr lang="en-US" b="1" dirty="0" err="1">
                <a:latin typeface="Times New Roman" pitchFamily="18" charset="0"/>
                <a:cs typeface="Times New Roman" pitchFamily="18" charset="0"/>
              </a:rPr>
              <a:t>int</a:t>
            </a:r>
            <a:r>
              <a:rPr lang="en-US" b="1" dirty="0">
                <a:latin typeface="Times New Roman" pitchFamily="18" charset="0"/>
                <a:cs typeface="Times New Roman" pitchFamily="18" charset="0"/>
              </a:rPr>
              <a:t> width) </a:t>
            </a:r>
            <a:r>
              <a:rPr lang="en-US" dirty="0">
                <a:latin typeface="Times New Roman" pitchFamily="18" charset="0"/>
                <a:cs typeface="Times New Roman" pitchFamily="18" charset="0"/>
              </a:rPr>
              <a:t>Returns a copy of this string centered in a field of the given width</a:t>
            </a:r>
          </a:p>
          <a:p>
            <a:r>
              <a:rPr lang="en-US" b="1" dirty="0" err="1">
                <a:latin typeface="Times New Roman" pitchFamily="18" charset="0"/>
                <a:cs typeface="Times New Roman" pitchFamily="18" charset="0"/>
              </a:rPr>
              <a:t>str</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ljust</a:t>
            </a:r>
            <a:r>
              <a:rPr lang="en-US" b="1" dirty="0">
                <a:latin typeface="Times New Roman" pitchFamily="18" charset="0"/>
                <a:cs typeface="Times New Roman" pitchFamily="18" charset="0"/>
              </a:rPr>
              <a:t>(</a:t>
            </a:r>
            <a:r>
              <a:rPr lang="en-US" b="1" dirty="0" err="1">
                <a:latin typeface="Times New Roman" pitchFamily="18" charset="0"/>
                <a:cs typeface="Times New Roman" pitchFamily="18" charset="0"/>
              </a:rPr>
              <a:t>int</a:t>
            </a:r>
            <a:r>
              <a:rPr lang="en-US" b="1" dirty="0">
                <a:latin typeface="Times New Roman" pitchFamily="18" charset="0"/>
                <a:cs typeface="Times New Roman" pitchFamily="18" charset="0"/>
              </a:rPr>
              <a:t> width) </a:t>
            </a:r>
            <a:r>
              <a:rPr lang="en-US" dirty="0">
                <a:latin typeface="Times New Roman" pitchFamily="18" charset="0"/>
                <a:cs typeface="Times New Roman" pitchFamily="18" charset="0"/>
              </a:rPr>
              <a:t>Returns a string left justified in a field of the given width.</a:t>
            </a:r>
          </a:p>
          <a:p>
            <a:r>
              <a:rPr lang="en-US" b="1" dirty="0" err="1">
                <a:latin typeface="Times New Roman" pitchFamily="18" charset="0"/>
                <a:cs typeface="Times New Roman" pitchFamily="18" charset="0"/>
              </a:rPr>
              <a:t>str</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rjust</a:t>
            </a:r>
            <a:r>
              <a:rPr lang="en-US" b="1" dirty="0">
                <a:latin typeface="Times New Roman" pitchFamily="18" charset="0"/>
                <a:cs typeface="Times New Roman" pitchFamily="18" charset="0"/>
              </a:rPr>
              <a:t>(</a:t>
            </a:r>
            <a:r>
              <a:rPr lang="en-US" b="1" dirty="0" err="1">
                <a:latin typeface="Times New Roman" pitchFamily="18" charset="0"/>
                <a:cs typeface="Times New Roman" pitchFamily="18" charset="0"/>
              </a:rPr>
              <a:t>int</a:t>
            </a:r>
            <a:r>
              <a:rPr lang="en-US" b="1" dirty="0">
                <a:latin typeface="Times New Roman" pitchFamily="18" charset="0"/>
                <a:cs typeface="Times New Roman" pitchFamily="18" charset="0"/>
              </a:rPr>
              <a:t> width) </a:t>
            </a:r>
            <a:r>
              <a:rPr lang="en-US" dirty="0">
                <a:latin typeface="Times New Roman" pitchFamily="18" charset="0"/>
                <a:cs typeface="Times New Roman" pitchFamily="18" charset="0"/>
              </a:rPr>
              <a:t>Returns a string right justified in a field of the given width. </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06447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Conclusion</a:t>
            </a:r>
          </a:p>
        </p:txBody>
      </p:sp>
      <p:sp>
        <p:nvSpPr>
          <p:cNvPr id="3" name="Content Placeholder 2"/>
          <p:cNvSpPr>
            <a:spLocks noGrp="1"/>
          </p:cNvSpPr>
          <p:nvPr>
            <p:ph sz="quarter" idx="1"/>
          </p:nvPr>
        </p:nvSpPr>
        <p:spPr/>
        <p:txBody>
          <a:bodyPr>
            <a:normAutofit/>
          </a:bodyPr>
          <a:lstStyle/>
          <a:p>
            <a:pPr algn="just"/>
            <a:r>
              <a:rPr lang="en-US" sz="2400" dirty="0">
                <a:latin typeface="Calibri" pitchFamily="34" charset="0"/>
                <a:cs typeface="Calibri" pitchFamily="34" charset="0"/>
              </a:rPr>
              <a:t>String is a sequence of characters. </a:t>
            </a:r>
          </a:p>
          <a:p>
            <a:pPr algn="just">
              <a:lnSpc>
                <a:spcPct val="150000"/>
              </a:lnSpc>
            </a:pPr>
            <a:r>
              <a:rPr lang="en-US" sz="2400" dirty="0">
                <a:latin typeface="Calibri" pitchFamily="34" charset="0"/>
                <a:cs typeface="Calibri" pitchFamily="34" charset="0"/>
              </a:rPr>
              <a:t>In Python string is an object of </a:t>
            </a:r>
            <a:r>
              <a:rPr lang="en-US" sz="2400" b="1" dirty="0" err="1">
                <a:latin typeface="Calibri" pitchFamily="34" charset="0"/>
                <a:cs typeface="Calibri" pitchFamily="34" charset="0"/>
              </a:rPr>
              <a:t>str</a:t>
            </a:r>
            <a:r>
              <a:rPr lang="en-US" sz="2400" dirty="0">
                <a:latin typeface="Calibri" pitchFamily="34" charset="0"/>
                <a:cs typeface="Calibri" pitchFamily="34" charset="0"/>
              </a:rPr>
              <a:t> class.</a:t>
            </a:r>
          </a:p>
          <a:p>
            <a:pPr algn="just"/>
            <a:r>
              <a:rPr lang="en-US" sz="2400" dirty="0">
                <a:latin typeface="Calibri" pitchFamily="34" charset="0"/>
                <a:cs typeface="Calibri" pitchFamily="34" charset="0"/>
              </a:rPr>
              <a:t>Each character within the string can be accessed by positive or negative index. </a:t>
            </a:r>
          </a:p>
          <a:p>
            <a:pPr algn="just"/>
            <a:r>
              <a:rPr lang="en-US" sz="2400" dirty="0">
                <a:latin typeface="Calibri" pitchFamily="34" charset="0"/>
                <a:cs typeface="Calibri" pitchFamily="34" charset="0"/>
              </a:rPr>
              <a:t>Strings are immutable. </a:t>
            </a:r>
          </a:p>
          <a:p>
            <a:pPr algn="just"/>
            <a:r>
              <a:rPr lang="en-US" sz="2400" dirty="0">
                <a:latin typeface="Calibri" pitchFamily="34" charset="0"/>
                <a:cs typeface="Calibri" pitchFamily="34" charset="0"/>
              </a:rPr>
              <a:t>Various inbuilt methods are used to perform various operations on strings.  </a:t>
            </a:r>
          </a:p>
          <a:p>
            <a:pPr algn="just"/>
            <a:r>
              <a:rPr lang="en-US" sz="2400" dirty="0">
                <a:latin typeface="Calibri" pitchFamily="34" charset="0"/>
                <a:cs typeface="Calibri" pitchFamily="34" charset="0"/>
              </a:rPr>
              <a:t> Unwanted characters can be removed by making use of strip() function. </a:t>
            </a:r>
          </a:p>
        </p:txBody>
      </p:sp>
    </p:spTree>
    <p:extLst>
      <p:ext uri="{BB962C8B-B14F-4D97-AF65-F5344CB8AC3E}">
        <p14:creationId xmlns:p14="http://schemas.microsoft.com/office/powerpoint/2010/main" val="640584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990600"/>
          </a:xfrm>
        </p:spPr>
        <p:txBody>
          <a:bodyPr>
            <a:noAutofit/>
          </a:bodyPr>
          <a:lstStyle/>
          <a:p>
            <a:pPr lvl="1" algn="l" rtl="0">
              <a:spcBef>
                <a:spcPct val="0"/>
              </a:spcBef>
            </a:pPr>
            <a:r>
              <a:rPr lang="en-US" sz="1800" b="1" dirty="0"/>
              <a:t> </a:t>
            </a:r>
            <a:br>
              <a:rPr lang="en-US" sz="1800" dirty="0"/>
            </a:br>
            <a:r>
              <a:rPr lang="en-US" sz="1800" dirty="0"/>
              <a:t>   </a:t>
            </a:r>
            <a:br>
              <a:rPr lang="en-US" sz="1800" dirty="0"/>
            </a:br>
            <a:br>
              <a:rPr lang="en-US" sz="1800" dirty="0"/>
            </a:br>
            <a:br>
              <a:rPr lang="en-US" sz="1800" dirty="0"/>
            </a:br>
            <a:br>
              <a:rPr lang="en-US" sz="1800" dirty="0"/>
            </a:br>
            <a:br>
              <a:rPr lang="en-US" sz="1800" dirty="0"/>
            </a:br>
            <a:br>
              <a:rPr lang="en-US" sz="1800" dirty="0"/>
            </a:br>
            <a:br>
              <a:rPr lang="en-US" sz="1800" dirty="0"/>
            </a:br>
            <a:br>
              <a:rPr lang="en-US" dirty="0"/>
            </a:br>
            <a:br>
              <a:rPr lang="en-US" dirty="0"/>
            </a:br>
            <a:br>
              <a:rPr lang="en-US" dirty="0"/>
            </a:br>
            <a:br>
              <a:rPr lang="en-US" dirty="0"/>
            </a:br>
            <a:br>
              <a:rPr lang="en-US" dirty="0"/>
            </a:br>
            <a:br>
              <a:rPr lang="en-US" dirty="0"/>
            </a:br>
            <a:br>
              <a:rPr lang="en-US" dirty="0"/>
            </a:br>
            <a:br>
              <a:rPr lang="en-US" sz="2800" dirty="0"/>
            </a:br>
            <a:r>
              <a:rPr lang="en-US" sz="3600" b="1" dirty="0">
                <a:latin typeface="Times New Roman" pitchFamily="18" charset="0"/>
                <a:cs typeface="Times New Roman" pitchFamily="18" charset="0"/>
              </a:rPr>
              <a:t>The </a:t>
            </a:r>
            <a:r>
              <a:rPr lang="en-US" sz="3600" b="1" dirty="0" err="1">
                <a:latin typeface="Times New Roman" pitchFamily="18" charset="0"/>
                <a:cs typeface="Times New Roman" pitchFamily="18" charset="0"/>
              </a:rPr>
              <a:t>str</a:t>
            </a:r>
            <a:r>
              <a:rPr lang="en-US" sz="3600" b="1" dirty="0">
                <a:latin typeface="Times New Roman" pitchFamily="18" charset="0"/>
                <a:cs typeface="Times New Roman" pitchFamily="18" charset="0"/>
              </a:rPr>
              <a:t> class</a:t>
            </a:r>
            <a:br>
              <a:rPr lang="en-US" sz="2400" dirty="0"/>
            </a:br>
            <a:endParaRPr lang="en-US" sz="2400" dirty="0"/>
          </a:p>
        </p:txBody>
      </p:sp>
      <p:sp>
        <p:nvSpPr>
          <p:cNvPr id="3" name="Content Placeholder 2"/>
          <p:cNvSpPr>
            <a:spLocks noGrp="1"/>
          </p:cNvSpPr>
          <p:nvPr>
            <p:ph sz="quarter" idx="1"/>
          </p:nvPr>
        </p:nvSpPr>
        <p:spPr/>
        <p:txBody>
          <a:bodyPr>
            <a:noAutofit/>
          </a:bodyPr>
          <a:lstStyle/>
          <a:p>
            <a:pPr marL="171450" lvl="0" indent="-171450" algn="just"/>
            <a:r>
              <a:rPr lang="en-US" sz="2400" dirty="0">
                <a:latin typeface="Times New Roman" pitchFamily="18" charset="0"/>
                <a:cs typeface="Times New Roman" pitchFamily="18" charset="0"/>
              </a:rPr>
              <a:t> Strings are the objects of </a:t>
            </a:r>
            <a:r>
              <a:rPr lang="en-US" sz="2400" dirty="0" err="1">
                <a:latin typeface="Times New Roman" pitchFamily="18" charset="0"/>
                <a:cs typeface="Times New Roman" pitchFamily="18" charset="0"/>
              </a:rPr>
              <a:t>str</a:t>
            </a:r>
            <a:r>
              <a:rPr lang="en-US" sz="2400" dirty="0">
                <a:latin typeface="Times New Roman" pitchFamily="18" charset="0"/>
                <a:cs typeface="Times New Roman" pitchFamily="18" charset="0"/>
              </a:rPr>
              <a:t> class</a:t>
            </a:r>
          </a:p>
          <a:p>
            <a:pPr algn="just"/>
            <a:r>
              <a:rPr lang="en-US" sz="2400" dirty="0">
                <a:latin typeface="Times New Roman" pitchFamily="18" charset="0"/>
                <a:cs typeface="Times New Roman" pitchFamily="18" charset="0"/>
              </a:rPr>
              <a:t>Create a string using the constructor of </a:t>
            </a:r>
            <a:r>
              <a:rPr lang="en-US" sz="2400" dirty="0" err="1">
                <a:latin typeface="Times New Roman" pitchFamily="18" charset="0"/>
                <a:cs typeface="Times New Roman" pitchFamily="18" charset="0"/>
              </a:rPr>
              <a:t>str</a:t>
            </a:r>
            <a:r>
              <a:rPr lang="en-US" sz="2400" dirty="0">
                <a:latin typeface="Times New Roman" pitchFamily="18" charset="0"/>
                <a:cs typeface="Times New Roman" pitchFamily="18" charset="0"/>
              </a:rPr>
              <a:t> class . </a:t>
            </a:r>
          </a:p>
          <a:p>
            <a:pPr marL="0" indent="0" algn="just">
              <a:buNone/>
            </a:pPr>
            <a:r>
              <a:rPr lang="en-US" sz="2400" dirty="0">
                <a:latin typeface="Times New Roman" pitchFamily="18" charset="0"/>
                <a:cs typeface="Times New Roman" pitchFamily="18" charset="0"/>
              </a:rPr>
              <a:t>	S1=</a:t>
            </a:r>
            <a:r>
              <a:rPr lang="en-US" sz="2400" dirty="0" err="1">
                <a:latin typeface="Times New Roman" pitchFamily="18" charset="0"/>
                <a:cs typeface="Times New Roman" pitchFamily="18" charset="0"/>
              </a:rPr>
              <a:t>str</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             #Creates an Empty string Object</a:t>
            </a:r>
            <a:endParaRPr lang="en-US" sz="2400" dirty="0">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	S2=</a:t>
            </a:r>
            <a:r>
              <a:rPr lang="en-US" sz="2400" dirty="0" err="1">
                <a:latin typeface="Times New Roman" pitchFamily="18" charset="0"/>
                <a:cs typeface="Times New Roman" pitchFamily="18" charset="0"/>
              </a:rPr>
              <a:t>str</a:t>
            </a:r>
            <a:r>
              <a:rPr lang="en-US" sz="2400" dirty="0">
                <a:latin typeface="Times New Roman" pitchFamily="18" charset="0"/>
                <a:cs typeface="Times New Roman" pitchFamily="18" charset="0"/>
              </a:rPr>
              <a:t>(“Hello”) </a:t>
            </a:r>
            <a:r>
              <a:rPr lang="en-US" sz="2400" b="1" dirty="0">
                <a:latin typeface="Times New Roman" pitchFamily="18" charset="0"/>
                <a:cs typeface="Times New Roman" pitchFamily="18" charset="0"/>
              </a:rPr>
              <a:t>      #Creates a String Object for Hello</a:t>
            </a:r>
          </a:p>
          <a:p>
            <a:pPr algn="just">
              <a:buFont typeface="Wingdings" pitchFamily="2" charset="2"/>
              <a:buChar char="Ø"/>
            </a:pPr>
            <a:r>
              <a:rPr lang="en-US" sz="2400" dirty="0">
                <a:latin typeface="Times New Roman" pitchFamily="18" charset="0"/>
                <a:cs typeface="Times New Roman" pitchFamily="18" charset="0"/>
              </a:rPr>
              <a:t>Alternative way to create a string object is by assigning a string value to a variable. </a:t>
            </a:r>
          </a:p>
          <a:p>
            <a:pPr marL="0" indent="0" algn="just">
              <a:buNone/>
            </a:pPr>
            <a:r>
              <a:rPr lang="en-US" sz="2400" dirty="0">
                <a:latin typeface="Times New Roman" pitchFamily="18" charset="0"/>
                <a:cs typeface="Times New Roman" pitchFamily="18" charset="0"/>
              </a:rPr>
              <a:t>	S1 = “”</a:t>
            </a:r>
            <a:r>
              <a:rPr lang="en-US" sz="2400" b="1" dirty="0">
                <a:latin typeface="Times New Roman" pitchFamily="18" charset="0"/>
                <a:cs typeface="Times New Roman" pitchFamily="18" charset="0"/>
              </a:rPr>
              <a:t>      # Creates a Empty String </a:t>
            </a:r>
            <a:endParaRPr lang="en-US" sz="2400" dirty="0">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	S2=”Hello”</a:t>
            </a:r>
            <a:r>
              <a:rPr lang="en-US" sz="2400" b="1" dirty="0">
                <a:latin typeface="Times New Roman" pitchFamily="18" charset="0"/>
                <a:cs typeface="Times New Roman" pitchFamily="18" charset="0"/>
              </a:rPr>
              <a:t>   # Equivalent to S2=</a:t>
            </a:r>
            <a:r>
              <a:rPr lang="en-US" sz="2400" b="1" dirty="0" err="1">
                <a:latin typeface="Times New Roman" pitchFamily="18" charset="0"/>
                <a:cs typeface="Times New Roman" pitchFamily="18" charset="0"/>
              </a:rPr>
              <a:t>str</a:t>
            </a:r>
            <a:r>
              <a:rPr lang="en-US" sz="2400" b="1" dirty="0">
                <a:latin typeface="Times New Roman" pitchFamily="18" charset="0"/>
                <a:cs typeface="Times New Roman" pitchFamily="18" charset="0"/>
              </a:rPr>
              <a:t>(“Hello”)</a:t>
            </a:r>
          </a:p>
          <a:p>
            <a:pPr algn="just">
              <a:buFont typeface="Wingdings" pitchFamily="2" charset="2"/>
              <a:buChar char="Ø"/>
            </a:pPr>
            <a:r>
              <a:rPr lang="en-US" sz="2400" dirty="0">
                <a:latin typeface="Times New Roman" pitchFamily="18" charset="0"/>
                <a:cs typeface="Times New Roman" pitchFamily="18" charset="0"/>
              </a:rPr>
              <a:t>Access the characters of a string one at a time using the index operator</a:t>
            </a:r>
            <a:endParaRPr lang="en-US" sz="2400" b="1"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pPr>
              <a:buFont typeface="Wingdings" pitchFamily="2" charset="2"/>
              <a:buChar char="Ø"/>
            </a:pPr>
            <a:endParaRPr lang="en-US" sz="1600" dirty="0"/>
          </a:p>
          <a:p>
            <a:pPr>
              <a:buFont typeface="Wingdings" pitchFamily="2" charset="2"/>
              <a:buChar char="Ø"/>
            </a:pPr>
            <a:endParaRPr lang="en-US" sz="1600" b="1" dirty="0"/>
          </a:p>
          <a:p>
            <a:pPr marL="0" indent="0">
              <a:buNone/>
            </a:pPr>
            <a:endParaRPr lang="en-US" sz="1600" b="1" dirty="0"/>
          </a:p>
          <a:p>
            <a:pPr marL="0" indent="0">
              <a:buNone/>
            </a:pPr>
            <a:endParaRPr lang="en-US" sz="1600" b="1" dirty="0"/>
          </a:p>
          <a:p>
            <a:pPr marL="0" indent="0">
              <a:buNone/>
            </a:pPr>
            <a:endParaRPr lang="en-US" sz="1600" dirty="0"/>
          </a:p>
          <a:p>
            <a:pPr marL="171450" indent="-171450" algn="just"/>
            <a:endParaRPr lang="en-US" sz="1600" dirty="0"/>
          </a:p>
          <a:p>
            <a:pPr marL="171450" indent="-171450" algn="just"/>
            <a:endParaRPr lang="en-US" sz="1600" dirty="0"/>
          </a:p>
          <a:p>
            <a:pPr marL="171450" indent="-171450" algn="just"/>
            <a:endParaRPr lang="en-US" sz="1600" dirty="0"/>
          </a:p>
          <a:p>
            <a:pPr marL="171450" indent="-171450" algn="just"/>
            <a:endParaRPr lang="en-US" sz="1600" dirty="0"/>
          </a:p>
          <a:p>
            <a:pPr marL="171450" lvl="0" indent="-171450" algn="just"/>
            <a:endParaRPr lang="en-US" sz="1600" b="1" dirty="0"/>
          </a:p>
          <a:p>
            <a:pPr marL="0" indent="0" algn="just">
              <a:buNone/>
            </a:pPr>
            <a:endParaRPr lang="en-US" sz="1600" b="1" dirty="0"/>
          </a:p>
          <a:p>
            <a:pPr marL="0" indent="0" algn="just">
              <a:buNone/>
            </a:pPr>
            <a:endParaRPr lang="en-US" sz="1400" dirty="0">
              <a:latin typeface="Courier New" pitchFamily="49" charset="0"/>
              <a:cs typeface="Courier New" pitchFamily="49" charset="0"/>
            </a:endParaRPr>
          </a:p>
          <a:p>
            <a:pPr algn="just"/>
            <a:endParaRPr lang="en-US" sz="1600" dirty="0">
              <a:latin typeface="Courier New" pitchFamily="49" charset="0"/>
              <a:cs typeface="Courier New" pitchFamily="49" charset="0"/>
            </a:endParaRPr>
          </a:p>
          <a:p>
            <a:pPr marL="0" indent="0" algn="just">
              <a:buNone/>
            </a:pPr>
            <a:endParaRPr lang="en-US" sz="1600" dirty="0">
              <a:latin typeface="Courier New" pitchFamily="49" charset="0"/>
              <a:cs typeface="Courier New" pitchFamily="49" charset="0"/>
            </a:endParaRPr>
          </a:p>
          <a:p>
            <a:pPr marL="0" indent="0">
              <a:buNone/>
            </a:pPr>
            <a:r>
              <a:rPr lang="en-US" sz="1800" dirty="0"/>
              <a:t>  </a:t>
            </a:r>
          </a:p>
        </p:txBody>
      </p:sp>
    </p:spTree>
    <p:extLst>
      <p:ext uri="{BB962C8B-B14F-4D97-AF65-F5344CB8AC3E}">
        <p14:creationId xmlns:p14="http://schemas.microsoft.com/office/powerpoint/2010/main" val="1500396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a:r>
              <a:rPr lang="en-US" sz="2800" b="1" dirty="0">
                <a:latin typeface="Times New Roman" pitchFamily="18" charset="0"/>
                <a:cs typeface="Times New Roman" pitchFamily="18" charset="0"/>
              </a:rPr>
              <a:t>Python Basic Built-in Functions for String</a:t>
            </a:r>
            <a:endParaRPr lang="en-US" sz="28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a:bodyPr>
          <a:lstStyle/>
          <a:p>
            <a:pPr algn="just"/>
            <a:r>
              <a:rPr lang="en-US" sz="2400" b="1" dirty="0">
                <a:latin typeface="Times New Roman" pitchFamily="18" charset="0"/>
                <a:cs typeface="Times New Roman" pitchFamily="18" charset="0"/>
              </a:rPr>
              <a:t>min() </a:t>
            </a:r>
            <a:r>
              <a:rPr lang="en-US" sz="2400" dirty="0">
                <a:latin typeface="Times New Roman" pitchFamily="18" charset="0"/>
                <a:cs typeface="Times New Roman" pitchFamily="18" charset="0"/>
              </a:rPr>
              <a:t>and</a:t>
            </a:r>
            <a:r>
              <a:rPr lang="en-US" sz="2400" b="1" dirty="0">
                <a:latin typeface="Times New Roman" pitchFamily="18" charset="0"/>
                <a:cs typeface="Times New Roman" pitchFamily="18" charset="0"/>
              </a:rPr>
              <a:t> max() </a:t>
            </a:r>
            <a:r>
              <a:rPr lang="en-US" sz="2400" dirty="0">
                <a:latin typeface="Times New Roman" pitchFamily="18" charset="0"/>
                <a:cs typeface="Times New Roman" pitchFamily="18" charset="0"/>
              </a:rPr>
              <a:t>functions to return largest and smallest character in a string.</a:t>
            </a:r>
          </a:p>
          <a:p>
            <a:pPr algn="just"/>
            <a:r>
              <a:rPr lang="en-US" sz="2400" b="1" dirty="0" err="1">
                <a:latin typeface="Times New Roman" pitchFamily="18" charset="0"/>
                <a:cs typeface="Times New Roman" pitchFamily="18" charset="0"/>
              </a:rPr>
              <a:t>len</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function to return number of characters in a string.</a:t>
            </a:r>
          </a:p>
          <a:p>
            <a:pPr marL="0" indent="0">
              <a:buNone/>
            </a:pPr>
            <a:r>
              <a:rPr lang="en-US" sz="2400" dirty="0">
                <a:latin typeface="Times New Roman" pitchFamily="18" charset="0"/>
                <a:cs typeface="Times New Roman" pitchFamily="18" charset="0"/>
              </a:rPr>
              <a:t>	&gt;&gt;&gt; a = "PYTHON"     </a:t>
            </a:r>
          </a:p>
          <a:p>
            <a:pPr marL="0" indent="0">
              <a:buNone/>
            </a:pPr>
            <a:r>
              <a:rPr lang="en-US" sz="2400" dirty="0">
                <a:latin typeface="Times New Roman" pitchFamily="18" charset="0"/>
                <a:cs typeface="Times New Roman" pitchFamily="18" charset="0"/>
              </a:rPr>
              <a:t>	&gt;&gt;&gt; </a:t>
            </a:r>
            <a:r>
              <a:rPr lang="en-US" sz="2400" dirty="0" err="1">
                <a:latin typeface="Times New Roman" pitchFamily="18" charset="0"/>
                <a:cs typeface="Times New Roman" pitchFamily="18" charset="0"/>
              </a:rPr>
              <a:t>len</a:t>
            </a:r>
            <a:r>
              <a:rPr lang="en-US" sz="2400" dirty="0">
                <a:latin typeface="Times New Roman" pitchFamily="18" charset="0"/>
                <a:cs typeface="Times New Roman" pitchFamily="18" charset="0"/>
              </a:rPr>
              <a:t>(a)  </a:t>
            </a:r>
            <a:r>
              <a:rPr lang="en-US" sz="2400" b="1" dirty="0">
                <a:latin typeface="Times New Roman" pitchFamily="18" charset="0"/>
                <a:cs typeface="Times New Roman" pitchFamily="18" charset="0"/>
              </a:rPr>
              <a:t>#Return length i.e. number of characters in string a</a:t>
            </a: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	       6</a:t>
            </a:r>
          </a:p>
          <a:p>
            <a:pPr marL="0" indent="0">
              <a:buNone/>
            </a:pPr>
            <a:r>
              <a:rPr lang="en-US" sz="2400" dirty="0">
                <a:latin typeface="Times New Roman" pitchFamily="18" charset="0"/>
                <a:cs typeface="Times New Roman" pitchFamily="18" charset="0"/>
              </a:rPr>
              <a:t>	&gt;&gt;&gt; min(a) </a:t>
            </a:r>
            <a:r>
              <a:rPr lang="en-US" sz="2400" b="1" dirty="0">
                <a:latin typeface="Times New Roman" pitchFamily="18" charset="0"/>
                <a:cs typeface="Times New Roman" pitchFamily="18" charset="0"/>
              </a:rPr>
              <a:t>#Return smallest character present in a string  </a:t>
            </a:r>
          </a:p>
          <a:p>
            <a:pPr marL="0" indent="0">
              <a:buNone/>
            </a:pPr>
            <a:r>
              <a:rPr lang="en-US" sz="2400" dirty="0">
                <a:latin typeface="Times New Roman" pitchFamily="18" charset="0"/>
                <a:cs typeface="Times New Roman" pitchFamily="18" charset="0"/>
              </a:rPr>
              <a:t>	      'H' </a:t>
            </a:r>
          </a:p>
          <a:p>
            <a:pPr marL="0" indent="0">
              <a:buNone/>
            </a:pPr>
            <a:r>
              <a:rPr lang="en-US" sz="2400" dirty="0">
                <a:latin typeface="Times New Roman" pitchFamily="18" charset="0"/>
                <a:cs typeface="Times New Roman" pitchFamily="18" charset="0"/>
              </a:rPr>
              <a:t>	&gt;&gt;&gt; max(a) </a:t>
            </a:r>
            <a:r>
              <a:rPr lang="en-US" sz="2400" b="1" dirty="0">
                <a:latin typeface="Times New Roman" pitchFamily="18" charset="0"/>
                <a:cs typeface="Times New Roman" pitchFamily="18" charset="0"/>
              </a:rPr>
              <a:t>#Return largest character present in a string  </a:t>
            </a: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	      'Y'</a:t>
            </a:r>
          </a:p>
          <a:p>
            <a:pPr algn="just"/>
            <a:endParaRPr lang="en-US" sz="1800" dirty="0">
              <a:latin typeface="Courier New" pitchFamily="49" charset="0"/>
              <a:cs typeface="Courier New" pitchFamily="49" charset="0"/>
            </a:endParaRPr>
          </a:p>
          <a:p>
            <a:pPr marL="0" indent="0" algn="just">
              <a:buNone/>
            </a:pPr>
            <a:endParaRPr lang="en-US" sz="2400" dirty="0">
              <a:latin typeface="Courier New" pitchFamily="49" charset="0"/>
              <a:cs typeface="Courier New" pitchFamily="49" charset="0"/>
            </a:endParaRPr>
          </a:p>
        </p:txBody>
      </p:sp>
    </p:spTree>
    <p:extLst>
      <p:ext uri="{BB962C8B-B14F-4D97-AF65-F5344CB8AC3E}">
        <p14:creationId xmlns:p14="http://schemas.microsoft.com/office/powerpoint/2010/main" val="498972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077200" cy="533400"/>
          </a:xfrm>
        </p:spPr>
        <p:txBody>
          <a:bodyPr>
            <a:normAutofit/>
          </a:bodyPr>
          <a:lstStyle/>
          <a:p>
            <a:pPr lvl="1" algn="ctr"/>
            <a:r>
              <a:rPr lang="en-US" sz="2800" b="1" dirty="0">
                <a:latin typeface="Times New Roman" pitchFamily="18" charset="0"/>
                <a:cs typeface="Times New Roman" pitchFamily="18" charset="0"/>
              </a:rPr>
              <a:t>The Index[] Operator </a:t>
            </a:r>
            <a:endParaRPr lang="en-US" sz="28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371600"/>
            <a:ext cx="8229600" cy="5029200"/>
          </a:xfrm>
        </p:spPr>
        <p:txBody>
          <a:bodyPr>
            <a:normAutofit/>
          </a:bodyPr>
          <a:lstStyle/>
          <a:p>
            <a:pPr algn="just">
              <a:lnSpc>
                <a:spcPct val="160000"/>
              </a:lnSpc>
            </a:pPr>
            <a:r>
              <a:rPr lang="en-US" sz="2400" dirty="0">
                <a:latin typeface="Times New Roman" pitchFamily="18" charset="0"/>
                <a:cs typeface="Times New Roman" pitchFamily="18" charset="0"/>
              </a:rPr>
              <a:t>The characters in a string can be accessed one at a time through the index operator. </a:t>
            </a:r>
          </a:p>
          <a:p>
            <a:pPr algn="just">
              <a:lnSpc>
                <a:spcPct val="160000"/>
              </a:lnSpc>
            </a:pPr>
            <a:r>
              <a:rPr lang="en-US" sz="2400" dirty="0">
                <a:latin typeface="Times New Roman" pitchFamily="18" charset="0"/>
                <a:cs typeface="Times New Roman" pitchFamily="18" charset="0"/>
              </a:rPr>
              <a:t>The first character of a string is stored at 0</a:t>
            </a:r>
            <a:r>
              <a:rPr lang="en-US" sz="2400" baseline="30000" dirty="0">
                <a:latin typeface="Times New Roman" pitchFamily="18" charset="0"/>
                <a:cs typeface="Times New Roman" pitchFamily="18" charset="0"/>
              </a:rPr>
              <a:t>th</a:t>
            </a:r>
            <a:r>
              <a:rPr lang="en-US" sz="2400" dirty="0">
                <a:latin typeface="Times New Roman" pitchFamily="18" charset="0"/>
                <a:cs typeface="Times New Roman" pitchFamily="18" charset="0"/>
              </a:rPr>
              <a:t> position.</a:t>
            </a:r>
          </a:p>
          <a:p>
            <a:pPr algn="just">
              <a:lnSpc>
                <a:spcPct val="160000"/>
              </a:lnSpc>
            </a:pPr>
            <a:r>
              <a:rPr lang="en-US" sz="2400" dirty="0">
                <a:latin typeface="Times New Roman" pitchFamily="18" charset="0"/>
                <a:cs typeface="Times New Roman" pitchFamily="18" charset="0"/>
              </a:rPr>
              <a:t>The last character of a string is stored at position one less than length of the string. </a:t>
            </a:r>
          </a:p>
          <a:p>
            <a:pPr algn="just">
              <a:lnSpc>
                <a:spcPct val="160000"/>
              </a:lnSpc>
            </a:pPr>
            <a:r>
              <a:rPr lang="en-US" sz="2400" dirty="0">
                <a:latin typeface="Times New Roman" pitchFamily="18" charset="0"/>
                <a:cs typeface="Times New Roman" pitchFamily="18" charset="0"/>
              </a:rPr>
              <a:t>Graphical representation how string are stored is shown below</a:t>
            </a:r>
            <a:r>
              <a:rPr lang="en-US" sz="2400" dirty="0"/>
              <a:t>.  </a:t>
            </a:r>
            <a:endParaRPr lang="en-US" sz="2400" dirty="0">
              <a:latin typeface="Courier New" pitchFamily="49" charset="0"/>
              <a:cs typeface="Courier New" pitchFamily="49" charset="0"/>
            </a:endParaRPr>
          </a:p>
        </p:txBody>
      </p:sp>
      <p:pic>
        <p:nvPicPr>
          <p:cNvPr id="5" name="Picture 4" descr="C:\Users\shri\Desktop\String1.PNG"/>
          <p:cNvPicPr/>
          <p:nvPr/>
        </p:nvPicPr>
        <p:blipFill>
          <a:blip r:embed="rId2"/>
          <a:srcRect/>
          <a:stretch>
            <a:fillRect/>
          </a:stretch>
        </p:blipFill>
        <p:spPr bwMode="auto">
          <a:xfrm>
            <a:off x="838200" y="5257800"/>
            <a:ext cx="3324225" cy="990600"/>
          </a:xfrm>
          <a:prstGeom prst="rect">
            <a:avLst/>
          </a:prstGeom>
          <a:noFill/>
          <a:ln w="9525">
            <a:noFill/>
            <a:miter lim="800000"/>
            <a:headEnd/>
            <a:tailEnd/>
          </a:ln>
        </p:spPr>
      </p:pic>
    </p:spTree>
    <p:extLst>
      <p:ext uri="{BB962C8B-B14F-4D97-AF65-F5344CB8AC3E}">
        <p14:creationId xmlns:p14="http://schemas.microsoft.com/office/powerpoint/2010/main" val="4199809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Continued </a:t>
            </a:r>
          </a:p>
        </p:txBody>
      </p:sp>
      <p:sp>
        <p:nvSpPr>
          <p:cNvPr id="3" name="Content Placeholder 2"/>
          <p:cNvSpPr>
            <a:spLocks noGrp="1"/>
          </p:cNvSpPr>
          <p:nvPr>
            <p:ph sz="quarter" idx="1"/>
          </p:nvPr>
        </p:nvSpPr>
        <p:spPr/>
        <p:txBody>
          <a:bodyPr>
            <a:normAutofit fontScale="92500" lnSpcReduction="20000"/>
          </a:bodyPr>
          <a:lstStyle/>
          <a:p>
            <a:pPr marL="0" indent="0">
              <a:buNone/>
            </a:pPr>
            <a:r>
              <a:rPr lang="en-US" b="1" u="sng" dirty="0">
                <a:latin typeface="Times New Roman" pitchFamily="18" charset="0"/>
                <a:cs typeface="Times New Roman" pitchFamily="18" charset="0"/>
              </a:rPr>
              <a:t>Example:</a:t>
            </a:r>
          </a:p>
          <a:p>
            <a:pPr marL="0" indent="0">
              <a:buNone/>
            </a:pPr>
            <a:r>
              <a:rPr lang="en-US" dirty="0">
                <a:latin typeface="Times New Roman" pitchFamily="18" charset="0"/>
                <a:cs typeface="Times New Roman" pitchFamily="18" charset="0"/>
              </a:rPr>
              <a:t>	&gt;&gt;&gt; S1="Python"</a:t>
            </a:r>
          </a:p>
          <a:p>
            <a:pPr marL="0" indent="0">
              <a:buNone/>
            </a:pPr>
            <a:r>
              <a:rPr lang="en-US" dirty="0">
                <a:latin typeface="Times New Roman" pitchFamily="18" charset="0"/>
                <a:cs typeface="Times New Roman" pitchFamily="18" charset="0"/>
              </a:rPr>
              <a:t>	&gt;&gt;&gt;S1[0]   #Access the first element of the string.  </a:t>
            </a:r>
          </a:p>
          <a:p>
            <a:pPr marL="0" indent="0">
              <a:buNone/>
            </a:pPr>
            <a:r>
              <a:rPr lang="en-US" dirty="0">
                <a:latin typeface="Times New Roman" pitchFamily="18" charset="0"/>
                <a:cs typeface="Times New Roman" pitchFamily="18" charset="0"/>
              </a:rPr>
              <a:t>	       'P'</a:t>
            </a:r>
          </a:p>
          <a:p>
            <a:pPr marL="0" indent="0">
              <a:buNone/>
            </a:pPr>
            <a:r>
              <a:rPr lang="en-US" dirty="0">
                <a:latin typeface="Times New Roman" pitchFamily="18" charset="0"/>
                <a:cs typeface="Times New Roman" pitchFamily="18" charset="0"/>
              </a:rPr>
              <a:t>	&gt;&gt;&gt;S1[5]   #Access the last element of the String.</a:t>
            </a:r>
          </a:p>
          <a:p>
            <a:pPr marL="0" indent="0">
              <a:buNone/>
            </a:pPr>
            <a:r>
              <a:rPr lang="en-US" dirty="0">
                <a:latin typeface="Times New Roman" pitchFamily="18" charset="0"/>
                <a:cs typeface="Times New Roman" pitchFamily="18" charset="0"/>
              </a:rPr>
              <a:t>	      'n‘</a:t>
            </a:r>
          </a:p>
          <a:p>
            <a:pPr marL="0" indent="0">
              <a:buNone/>
            </a:pPr>
            <a:r>
              <a:rPr lang="en-US" b="1" u="sng" dirty="0">
                <a:latin typeface="Times New Roman" pitchFamily="18" charset="0"/>
                <a:cs typeface="Times New Roman" pitchFamily="18" charset="0"/>
              </a:rPr>
              <a:t>Example:</a:t>
            </a:r>
          </a:p>
          <a:p>
            <a:pPr marL="0" indent="0">
              <a:buNone/>
            </a:pPr>
            <a:r>
              <a:rPr lang="en-US" dirty="0">
                <a:latin typeface="Times New Roman" pitchFamily="18" charset="0"/>
                <a:cs typeface="Times New Roman" pitchFamily="18" charset="0"/>
              </a:rPr>
              <a:t>	&gt;&gt;&gt; a='IIT'</a:t>
            </a:r>
          </a:p>
          <a:p>
            <a:pPr marL="0" indent="0">
              <a:buNone/>
            </a:pPr>
            <a:r>
              <a:rPr lang="en-US" dirty="0">
                <a:latin typeface="Times New Roman" pitchFamily="18" charset="0"/>
                <a:cs typeface="Times New Roman" pitchFamily="18" charset="0"/>
              </a:rPr>
              <a:t>	&gt;&gt;&gt; a[3]</a:t>
            </a:r>
          </a:p>
          <a:p>
            <a:pPr marL="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Traceback</a:t>
            </a:r>
            <a:r>
              <a:rPr lang="en-US" dirty="0">
                <a:latin typeface="Times New Roman" pitchFamily="18" charset="0"/>
                <a:cs typeface="Times New Roman" pitchFamily="18" charset="0"/>
              </a:rPr>
              <a:t> (most recent call last):</a:t>
            </a:r>
          </a:p>
          <a:p>
            <a:pPr marL="0" indent="0">
              <a:buNone/>
            </a:pPr>
            <a:r>
              <a:rPr lang="en-US" dirty="0">
                <a:latin typeface="Times New Roman" pitchFamily="18" charset="0"/>
                <a:cs typeface="Times New Roman" pitchFamily="18" charset="0"/>
              </a:rPr>
              <a:t>  	File "&lt;pyshell#1&gt;", line 1, in &lt;module&gt;</a:t>
            </a:r>
          </a:p>
          <a:p>
            <a:pPr marL="0" indent="0">
              <a:buNone/>
            </a:pPr>
            <a:r>
              <a:rPr lang="en-US" dirty="0">
                <a:latin typeface="Times New Roman" pitchFamily="18" charset="0"/>
                <a:cs typeface="Times New Roman" pitchFamily="18" charset="0"/>
              </a:rPr>
              <a:t>    	a[3]</a:t>
            </a:r>
          </a:p>
          <a:p>
            <a:pPr marL="0" indent="0">
              <a:buNone/>
            </a:pP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IndexError</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string index out of range </a:t>
            </a:r>
            <a:endParaRPr lang="en-US" dirty="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1150799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6096000" cy="990600"/>
          </a:xfrm>
        </p:spPr>
        <p:txBody>
          <a:bodyPr>
            <a:normAutofit/>
          </a:bodyPr>
          <a:lstStyle/>
          <a:p>
            <a:pPr lvl="2" algn="just" rtl="0">
              <a:spcBef>
                <a:spcPct val="0"/>
              </a:spcBef>
            </a:pPr>
            <a:r>
              <a:rPr lang="en-US" sz="2400" b="1" dirty="0">
                <a:latin typeface="Times New Roman" pitchFamily="18" charset="0"/>
                <a:cs typeface="Times New Roman" pitchFamily="18" charset="0"/>
              </a:rPr>
              <a:t>Access Characters via Negative Index </a:t>
            </a:r>
            <a:br>
              <a:rPr lang="en-US" sz="2400" dirty="0">
                <a:latin typeface="Times New Roman" pitchFamily="18" charset="0"/>
                <a:cs typeface="Times New Roman" pitchFamily="18" charset="0"/>
              </a:rPr>
            </a:br>
            <a:endParaRPr lang="en-US" sz="24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533400" y="1295400"/>
            <a:ext cx="8153399" cy="4861560"/>
          </a:xfrm>
        </p:spPr>
        <p:txBody>
          <a:bodyPr>
            <a:normAutofit/>
          </a:bodyPr>
          <a:lstStyle/>
          <a:p>
            <a:pPr>
              <a:buFont typeface="Wingdings" pitchFamily="2" charset="2"/>
              <a:buChar char="Ø"/>
            </a:pPr>
            <a:r>
              <a:rPr lang="en-US" dirty="0">
                <a:latin typeface="Times New Roman" pitchFamily="18" charset="0"/>
                <a:cs typeface="Times New Roman" pitchFamily="18" charset="0"/>
              </a:rPr>
              <a:t>Negative index accesses the characters from the end of the string counting in backward direction. </a:t>
            </a:r>
          </a:p>
          <a:p>
            <a:pPr>
              <a:buFont typeface="Wingdings" pitchFamily="2" charset="2"/>
              <a:buChar char="Ø"/>
            </a:pPr>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rPr>
              <a:t>index</a:t>
            </a:r>
            <a:r>
              <a:rPr lang="en-US" dirty="0">
                <a:latin typeface="Times New Roman" pitchFamily="18" charset="0"/>
                <a:cs typeface="Times New Roman" pitchFamily="18" charset="0"/>
              </a:rPr>
              <a:t> of last character of any non-empty string is always </a:t>
            </a:r>
            <a:r>
              <a:rPr lang="en-US" b="1" dirty="0">
                <a:latin typeface="Times New Roman" pitchFamily="18" charset="0"/>
                <a:cs typeface="Times New Roman" pitchFamily="18" charset="0"/>
              </a:rPr>
              <a:t>-1 </a:t>
            </a:r>
            <a:r>
              <a:rPr lang="en-US" dirty="0">
                <a:latin typeface="Times New Roman" pitchFamily="18" charset="0"/>
                <a:cs typeface="Times New Roman" pitchFamily="18" charset="0"/>
              </a:rPr>
              <a:t>as shown below.</a:t>
            </a:r>
          </a:p>
          <a:p>
            <a:pPr>
              <a:buFont typeface="Wingdings" pitchFamily="2" charset="2"/>
              <a:buChar char="Ø"/>
            </a:pPr>
            <a:endParaRPr lang="en-US" b="1" dirty="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 </a:t>
            </a:r>
          </a:p>
          <a:p>
            <a:pPr marL="0" indent="0">
              <a:buNone/>
            </a:pPr>
            <a:r>
              <a:rPr lang="en-US" b="1" u="sng" dirty="0">
                <a:latin typeface="Times New Roman" pitchFamily="18" charset="0"/>
                <a:cs typeface="Times New Roman" pitchFamily="18" charset="0"/>
              </a:rPr>
              <a:t>Example:</a:t>
            </a:r>
          </a:p>
          <a:p>
            <a:r>
              <a:rPr lang="en-US" dirty="0">
                <a:latin typeface="Times New Roman" pitchFamily="18" charset="0"/>
                <a:cs typeface="Times New Roman" pitchFamily="18" charset="0"/>
              </a:rPr>
              <a:t>&gt;&gt;&gt; S="PYTHON"</a:t>
            </a:r>
          </a:p>
          <a:p>
            <a:r>
              <a:rPr lang="en-US" dirty="0">
                <a:latin typeface="Times New Roman" pitchFamily="18" charset="0"/>
                <a:cs typeface="Times New Roman" pitchFamily="18" charset="0"/>
              </a:rPr>
              <a:t>&gt;&gt;&gt; S[-1]</a:t>
            </a:r>
            <a:r>
              <a:rPr lang="en-US" b="1" dirty="0">
                <a:latin typeface="Times New Roman" pitchFamily="18" charset="0"/>
                <a:cs typeface="Times New Roman" pitchFamily="18" charset="0"/>
              </a:rPr>
              <a:t>#Access the last character of a String  ‘S’</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'N'</a:t>
            </a:r>
          </a:p>
          <a:p>
            <a:pPr marL="0" indent="0">
              <a:buNone/>
            </a:pPr>
            <a:endParaRPr lang="en-US" b="1" u="sng" dirty="0"/>
          </a:p>
          <a:p>
            <a:pPr marL="0" indent="0">
              <a:buNone/>
            </a:pPr>
            <a:endParaRPr lang="en-US" b="1" dirty="0">
              <a:latin typeface="Courier New" pitchFamily="49" charset="0"/>
              <a:cs typeface="Courier New" pitchFamily="49" charset="0"/>
            </a:endParaRPr>
          </a:p>
        </p:txBody>
      </p:sp>
      <p:pic>
        <p:nvPicPr>
          <p:cNvPr id="4" name="Picture 3" descr="C:\Users\shri\Desktop\Neg_Acc_Charac_String.PNG"/>
          <p:cNvPicPr/>
          <p:nvPr/>
        </p:nvPicPr>
        <p:blipFill>
          <a:blip r:embed="rId2"/>
          <a:srcRect/>
          <a:stretch>
            <a:fillRect/>
          </a:stretch>
        </p:blipFill>
        <p:spPr bwMode="auto">
          <a:xfrm>
            <a:off x="838200" y="3200400"/>
            <a:ext cx="4591050" cy="857250"/>
          </a:xfrm>
          <a:prstGeom prst="rect">
            <a:avLst/>
          </a:prstGeom>
          <a:noFill/>
          <a:ln w="9525">
            <a:noFill/>
            <a:miter lim="800000"/>
            <a:headEnd/>
            <a:tailEnd/>
          </a:ln>
        </p:spPr>
      </p:pic>
    </p:spTree>
    <p:extLst>
      <p:ext uri="{BB962C8B-B14F-4D97-AF65-F5344CB8AC3E}">
        <p14:creationId xmlns:p14="http://schemas.microsoft.com/office/powerpoint/2010/main" val="2501200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 </a:t>
            </a:r>
          </a:p>
        </p:txBody>
      </p:sp>
      <p:sp>
        <p:nvSpPr>
          <p:cNvPr id="3" name="Content Placeholder 2"/>
          <p:cNvSpPr>
            <a:spLocks noGrp="1"/>
          </p:cNvSpPr>
          <p:nvPr>
            <p:ph sz="quarter" idx="1"/>
          </p:nvPr>
        </p:nvSpPr>
        <p:spPr>
          <a:xfrm>
            <a:off x="533400" y="1066800"/>
            <a:ext cx="8229600" cy="4937760"/>
          </a:xfrm>
        </p:spPr>
        <p:txBody>
          <a:bodyPr>
            <a:normAutofit/>
          </a:bodyPr>
          <a:lstStyle/>
          <a:p>
            <a:pPr marL="0" indent="0">
              <a:buNone/>
            </a:pPr>
            <a:r>
              <a:rPr lang="en-US" sz="2800" b="1" u="sng" dirty="0">
                <a:latin typeface="Times New Roman" pitchFamily="18" charset="0"/>
                <a:cs typeface="Times New Roman" pitchFamily="18" charset="0"/>
              </a:rPr>
              <a:t>Example:</a:t>
            </a:r>
            <a:endParaRPr lang="en-US" sz="2800" dirty="0">
              <a:latin typeface="Times New Roman" pitchFamily="18" charset="0"/>
              <a:cs typeface="Times New Roman" pitchFamily="18" charset="0"/>
            </a:endParaRPr>
          </a:p>
          <a:p>
            <a:pPr marL="0" indent="0">
              <a:buNone/>
            </a:pPr>
            <a:r>
              <a:rPr lang="en-US" sz="2800" dirty="0">
                <a:latin typeface="Times New Roman" pitchFamily="18" charset="0"/>
                <a:cs typeface="Times New Roman" pitchFamily="18" charset="0"/>
              </a:rPr>
              <a:t>	S="IIT-Bombay"</a:t>
            </a:r>
          </a:p>
          <a:p>
            <a:pPr marL="0" indent="0">
              <a:buNone/>
            </a:pPr>
            <a:r>
              <a:rPr lang="en-US" sz="2800" dirty="0">
                <a:latin typeface="Times New Roman" pitchFamily="18" charset="0"/>
                <a:cs typeface="Times New Roman" pitchFamily="18" charset="0"/>
              </a:rPr>
              <a:t>	&gt;&gt;&gt; S[-3]</a:t>
            </a:r>
          </a:p>
          <a:p>
            <a:pPr marL="0" indent="0">
              <a:buNone/>
            </a:pPr>
            <a:r>
              <a:rPr lang="en-US" sz="2800" dirty="0">
                <a:latin typeface="Times New Roman" pitchFamily="18" charset="0"/>
                <a:cs typeface="Times New Roman" pitchFamily="18" charset="0"/>
              </a:rPr>
              <a:t>	&gt;&gt;&gt;</a:t>
            </a:r>
            <a:r>
              <a:rPr lang="en-US" sz="2800" b="1" dirty="0">
                <a:latin typeface="Times New Roman" pitchFamily="18" charset="0"/>
                <a:cs typeface="Times New Roman" pitchFamily="18" charset="0"/>
              </a:rPr>
              <a:t>‘b’</a:t>
            </a:r>
            <a:endParaRPr lang="en-US" sz="2800" dirty="0">
              <a:latin typeface="Times New Roman" pitchFamily="18" charset="0"/>
              <a:cs typeface="Times New Roman" pitchFamily="18" charset="0"/>
            </a:endParaRPr>
          </a:p>
          <a:p>
            <a:pPr marL="0" indent="0" algn="just">
              <a:buNone/>
            </a:pPr>
            <a:endParaRPr lang="en-US" sz="5600" dirty="0">
              <a:latin typeface="Times New Roman" pitchFamily="18" charset="0"/>
              <a:cs typeface="Times New Roman" pitchFamily="18" charset="0"/>
            </a:endParaRPr>
          </a:p>
          <a:p>
            <a:pPr marL="0" indent="0" algn="just">
              <a:buNone/>
            </a:pPr>
            <a:endParaRPr lang="en-US" sz="2500" b="1" dirty="0">
              <a:latin typeface="Courier New" pitchFamily="49" charset="0"/>
              <a:cs typeface="Courier New" pitchFamily="49" charset="0"/>
            </a:endParaRPr>
          </a:p>
          <a:p>
            <a:pPr marL="0" indent="0" algn="just">
              <a:buNone/>
            </a:pPr>
            <a:endParaRPr lang="en-US" sz="2500" b="1" dirty="0">
              <a:latin typeface="Courier New" pitchFamily="49" charset="0"/>
              <a:cs typeface="Courier New" pitchFamily="49" charset="0"/>
            </a:endParaRPr>
          </a:p>
          <a:p>
            <a:pPr marL="0" indent="0" algn="just">
              <a:buNone/>
            </a:pPr>
            <a:endParaRPr lang="en-US" sz="2500" b="1" dirty="0">
              <a:latin typeface="Courier New" pitchFamily="49" charset="0"/>
              <a:cs typeface="Courier New" pitchFamily="49" charset="0"/>
            </a:endParaRPr>
          </a:p>
          <a:p>
            <a:pPr marL="0" indent="0" algn="just">
              <a:buNone/>
            </a:pPr>
            <a:endParaRPr lang="en-US" sz="2300" b="1" dirty="0">
              <a:latin typeface="Courier New" pitchFamily="49" charset="0"/>
              <a:cs typeface="Courier New" pitchFamily="49" charset="0"/>
            </a:endParaRPr>
          </a:p>
          <a:p>
            <a:pPr marL="0" indent="0" algn="just">
              <a:buNone/>
            </a:pPr>
            <a:endParaRPr lang="en-US" sz="1900" b="1" dirty="0">
              <a:latin typeface="Courier New" pitchFamily="49" charset="0"/>
              <a:cs typeface="Courier New" pitchFamily="49" charset="0"/>
            </a:endParaRPr>
          </a:p>
          <a:p>
            <a:pPr marL="0" indent="0" algn="just">
              <a:buNone/>
            </a:pPr>
            <a:endParaRPr lang="en-US" sz="1800" dirty="0">
              <a:latin typeface="Courier New" pitchFamily="49" charset="0"/>
              <a:cs typeface="Courier New"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546278485"/>
              </p:ext>
            </p:extLst>
          </p:nvPr>
        </p:nvGraphicFramePr>
        <p:xfrm>
          <a:off x="2743200" y="3657600"/>
          <a:ext cx="6096000" cy="3708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70840">
                <a:tc>
                  <a:txBody>
                    <a:bodyPr/>
                    <a:lstStyle/>
                    <a:p>
                      <a:pPr lvl="0" algn="just"/>
                      <a:endParaRPr lang="en-US" sz="1400" dirty="0">
                        <a:solidFill>
                          <a:schemeClr val="tx1"/>
                        </a:solidFill>
                      </a:endParaRPr>
                    </a:p>
                  </a:txBody>
                  <a:tcP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21341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dirty="0">
                <a:latin typeface="Times New Roman" pitchFamily="18" charset="0"/>
                <a:cs typeface="Times New Roman" pitchFamily="18" charset="0"/>
              </a:rPr>
              <a:t>Traversing string with for and while Loop</a:t>
            </a:r>
            <a:endParaRPr lang="en-US"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lnSpcReduction="10000"/>
          </a:bodyPr>
          <a:lstStyle/>
          <a:p>
            <a:pPr marL="0" indent="0">
              <a:buNone/>
            </a:pPr>
            <a:r>
              <a:rPr lang="en-US" sz="1800" dirty="0">
                <a:latin typeface="Times New Roman" pitchFamily="18" charset="0"/>
                <a:cs typeface="Times New Roman" pitchFamily="18" charset="0"/>
              </a:rPr>
              <a:t>Loop is used to traverse all characters in a string</a:t>
            </a:r>
            <a:endParaRPr lang="en-US" sz="1800" b="1" u="sng" dirty="0">
              <a:latin typeface="Times New Roman" pitchFamily="18" charset="0"/>
              <a:cs typeface="Times New Roman" pitchFamily="18" charset="0"/>
            </a:endParaRPr>
          </a:p>
          <a:p>
            <a:pPr marL="0" indent="0">
              <a:buNone/>
            </a:pPr>
            <a:r>
              <a:rPr lang="en-US" sz="1800" b="1" u="sng" dirty="0">
                <a:latin typeface="Times New Roman" pitchFamily="18" charset="0"/>
                <a:cs typeface="Times New Roman" pitchFamily="18" charset="0"/>
              </a:rPr>
              <a:t>Program:-</a:t>
            </a:r>
            <a:r>
              <a:rPr lang="en-US" sz="1800" dirty="0">
                <a:latin typeface="Times New Roman" pitchFamily="18" charset="0"/>
                <a:cs typeface="Times New Roman" pitchFamily="18" charset="0"/>
              </a:rPr>
              <a:t>To traverse all the elements of a String using for loop. </a:t>
            </a:r>
          </a:p>
          <a:p>
            <a:pPr marL="0" indent="0">
              <a:buNone/>
            </a:pPr>
            <a:r>
              <a:rPr lang="en-US" sz="1800" dirty="0">
                <a:latin typeface="Times New Roman" pitchFamily="18" charset="0"/>
                <a:cs typeface="Times New Roman" pitchFamily="18" charset="0"/>
              </a:rPr>
              <a:t>	S="India"</a:t>
            </a:r>
          </a:p>
          <a:p>
            <a:pPr marL="0" indent="0">
              <a:buNone/>
            </a:pPr>
            <a:r>
              <a:rPr lang="en-US" sz="1800" dirty="0">
                <a:latin typeface="Times New Roman" pitchFamily="18" charset="0"/>
                <a:cs typeface="Times New Roman" pitchFamily="18" charset="0"/>
              </a:rPr>
              <a:t>	for </a:t>
            </a:r>
            <a:r>
              <a:rPr lang="en-US" sz="1800" dirty="0" err="1">
                <a:latin typeface="Times New Roman" pitchFamily="18" charset="0"/>
                <a:cs typeface="Times New Roman" pitchFamily="18" charset="0"/>
              </a:rPr>
              <a:t>ch</a:t>
            </a:r>
            <a:r>
              <a:rPr lang="en-US" sz="1800" dirty="0">
                <a:latin typeface="Times New Roman" pitchFamily="18" charset="0"/>
                <a:cs typeface="Times New Roman" pitchFamily="18" charset="0"/>
              </a:rPr>
              <a:t> in S:</a:t>
            </a:r>
          </a:p>
          <a:p>
            <a:pPr marL="0" indent="0">
              <a:buNone/>
            </a:pPr>
            <a:r>
              <a:rPr lang="en-US" sz="1800" dirty="0">
                <a:latin typeface="Times New Roman" pitchFamily="18" charset="0"/>
                <a:cs typeface="Times New Roman" pitchFamily="18" charset="0"/>
              </a:rPr>
              <a:t>	print(</a:t>
            </a:r>
            <a:r>
              <a:rPr lang="en-US" sz="1800" dirty="0" err="1">
                <a:latin typeface="Times New Roman" pitchFamily="18" charset="0"/>
                <a:cs typeface="Times New Roman" pitchFamily="18" charset="0"/>
              </a:rPr>
              <a:t>ch,end</a:t>
            </a:r>
            <a:r>
              <a:rPr lang="en-US" sz="1800" dirty="0">
                <a:latin typeface="Times New Roman" pitchFamily="18" charset="0"/>
                <a:cs typeface="Times New Roman" pitchFamily="18" charset="0"/>
              </a:rPr>
              <a:t>="") </a:t>
            </a:r>
          </a:p>
          <a:p>
            <a:pPr marL="0" indent="0">
              <a:buNone/>
            </a:pPr>
            <a:r>
              <a:rPr lang="en-US" sz="1800" b="1" u="sng" dirty="0">
                <a:latin typeface="Times New Roman" pitchFamily="18" charset="0"/>
                <a:cs typeface="Times New Roman" pitchFamily="18" charset="0"/>
              </a:rPr>
              <a:t>Output:</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India</a:t>
            </a:r>
          </a:p>
          <a:p>
            <a:pPr marL="0" indent="0">
              <a:buNone/>
            </a:pPr>
            <a:endParaRPr lang="en-US" sz="1800" b="1" u="sng" dirty="0">
              <a:latin typeface="Times New Roman" pitchFamily="18" charset="0"/>
              <a:cs typeface="Times New Roman" pitchFamily="18" charset="0"/>
            </a:endParaRPr>
          </a:p>
          <a:p>
            <a:pPr marL="0" indent="0">
              <a:buNone/>
            </a:pPr>
            <a:r>
              <a:rPr lang="en-US" sz="1800" b="1" u="sng" dirty="0">
                <a:latin typeface="Times New Roman" pitchFamily="18" charset="0"/>
                <a:cs typeface="Times New Roman" pitchFamily="18" charset="0"/>
              </a:rPr>
              <a:t>Program :-</a:t>
            </a:r>
            <a:r>
              <a:rPr lang="en-US" sz="1800" dirty="0">
                <a:latin typeface="Times New Roman" pitchFamily="18" charset="0"/>
                <a:cs typeface="Times New Roman" pitchFamily="18" charset="0"/>
              </a:rPr>
              <a:t>To Traverse every second character of a string using for loop.</a:t>
            </a:r>
          </a:p>
          <a:p>
            <a:pPr marL="0" indent="0">
              <a:buNone/>
            </a:pPr>
            <a:r>
              <a:rPr lang="en-US" sz="1800" dirty="0">
                <a:latin typeface="Times New Roman" pitchFamily="18" charset="0"/>
                <a:cs typeface="Times New Roman" pitchFamily="18" charset="0"/>
              </a:rPr>
              <a:t>	S="ILOVEPYTHONPROGRAMMING"</a:t>
            </a:r>
          </a:p>
          <a:p>
            <a:pPr marL="0" indent="0">
              <a:buNone/>
            </a:pPr>
            <a:r>
              <a:rPr lang="en-US" sz="1800" dirty="0">
                <a:latin typeface="Times New Roman" pitchFamily="18" charset="0"/>
                <a:cs typeface="Times New Roman" pitchFamily="18" charset="0"/>
              </a:rPr>
              <a:t>	for </a:t>
            </a:r>
            <a:r>
              <a:rPr lang="en-US" sz="1800" dirty="0" err="1">
                <a:latin typeface="Times New Roman" pitchFamily="18" charset="0"/>
                <a:cs typeface="Times New Roman" pitchFamily="18" charset="0"/>
              </a:rPr>
              <a:t>ch</a:t>
            </a:r>
            <a:r>
              <a:rPr lang="en-US" sz="1800" dirty="0">
                <a:latin typeface="Times New Roman" pitchFamily="18" charset="0"/>
                <a:cs typeface="Times New Roman" pitchFamily="18" charset="0"/>
              </a:rPr>
              <a:t>  in range(0,len(S),2):</a:t>
            </a:r>
            <a:r>
              <a:rPr lang="en-US" sz="1800" b="1" dirty="0">
                <a:latin typeface="Times New Roman" pitchFamily="18" charset="0"/>
                <a:cs typeface="Times New Roman" pitchFamily="18" charset="0"/>
              </a:rPr>
              <a:t>#Traverse each Second character </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print(S[</a:t>
            </a:r>
            <a:r>
              <a:rPr lang="en-US" sz="1800" dirty="0" err="1">
                <a:latin typeface="Times New Roman" pitchFamily="18" charset="0"/>
                <a:cs typeface="Times New Roman" pitchFamily="18" charset="0"/>
              </a:rPr>
              <a:t>ch</a:t>
            </a:r>
            <a:r>
              <a:rPr lang="en-US" sz="1800" dirty="0">
                <a:latin typeface="Times New Roman" pitchFamily="18" charset="0"/>
                <a:cs typeface="Times New Roman" pitchFamily="18" charset="0"/>
              </a:rPr>
              <a:t>],end=" ")</a:t>
            </a:r>
          </a:p>
          <a:p>
            <a:pPr marL="0" indent="0">
              <a:buNone/>
            </a:pPr>
            <a:r>
              <a:rPr lang="en-US" sz="1800" b="1" dirty="0">
                <a:latin typeface="Times New Roman" pitchFamily="18" charset="0"/>
                <a:cs typeface="Times New Roman" pitchFamily="18" charset="0"/>
              </a:rPr>
              <a:t> </a:t>
            </a:r>
            <a:endParaRPr lang="en-US" sz="1800" dirty="0">
              <a:latin typeface="Times New Roman" pitchFamily="18" charset="0"/>
              <a:cs typeface="Times New Roman" pitchFamily="18" charset="0"/>
            </a:endParaRPr>
          </a:p>
          <a:p>
            <a:pPr marL="0" indent="0">
              <a:buNone/>
            </a:pPr>
            <a:r>
              <a:rPr lang="en-US" sz="1800" b="1" u="sng" dirty="0">
                <a:latin typeface="Times New Roman" pitchFamily="18" charset="0"/>
                <a:cs typeface="Times New Roman" pitchFamily="18" charset="0"/>
              </a:rPr>
              <a:t>Output:</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I O E Y H N R G A M N</a:t>
            </a:r>
          </a:p>
          <a:p>
            <a:pPr marL="0" indent="0">
              <a:buNone/>
            </a:pPr>
            <a:endParaRPr lang="en-US" sz="1800" b="1" u="sng" dirty="0"/>
          </a:p>
          <a:p>
            <a:pPr marL="0" indent="0">
              <a:buNone/>
            </a:pPr>
            <a:endParaRPr lang="en-US" sz="1800" b="1" u="sng" dirty="0">
              <a:latin typeface="Courier New" pitchFamily="49" charset="0"/>
              <a:cs typeface="Courier New" pitchFamily="49" charset="0"/>
            </a:endParaRPr>
          </a:p>
        </p:txBody>
      </p:sp>
    </p:spTree>
    <p:extLst>
      <p:ext uri="{BB962C8B-B14F-4D97-AF65-F5344CB8AC3E}">
        <p14:creationId xmlns:p14="http://schemas.microsoft.com/office/powerpoint/2010/main" val="13005774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332</TotalTime>
  <Words>1041</Words>
  <Application>Microsoft Office PowerPoint</Application>
  <PresentationFormat>On-screen Show (4:3)</PresentationFormat>
  <Paragraphs>228</Paragraphs>
  <Slides>21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 Unicode MS</vt:lpstr>
      <vt:lpstr>Bookman Old Style</vt:lpstr>
      <vt:lpstr>Calibri</vt:lpstr>
      <vt:lpstr>Courier New</vt:lpstr>
      <vt:lpstr>Gill Sans MT</vt:lpstr>
      <vt:lpstr>Palatino Linotype</vt:lpstr>
      <vt:lpstr>Times New Roman</vt:lpstr>
      <vt:lpstr>Wingdings</vt:lpstr>
      <vt:lpstr>Wingdings 3</vt:lpstr>
      <vt:lpstr>Origin</vt:lpstr>
      <vt:lpstr>PowerPoint Presentation</vt:lpstr>
      <vt:lpstr> Introduction to Strings</vt:lpstr>
      <vt:lpstr>                    The str class </vt:lpstr>
      <vt:lpstr>Python Basic Built-in Functions for String</vt:lpstr>
      <vt:lpstr>The Index[] Operator </vt:lpstr>
      <vt:lpstr>Continued </vt:lpstr>
      <vt:lpstr>Access Characters via Negative Index  </vt:lpstr>
      <vt:lpstr>Continued </vt:lpstr>
      <vt:lpstr>Traversing string with for and while Loop</vt:lpstr>
      <vt:lpstr>Traversing with a while Loop</vt:lpstr>
      <vt:lpstr>Immutable Strings</vt:lpstr>
      <vt:lpstr>The String Operators </vt:lpstr>
      <vt:lpstr>String Slicing With Step Size</vt:lpstr>
      <vt:lpstr>The String +, * and in Operators </vt:lpstr>
      <vt:lpstr>The in and not in Operator </vt:lpstr>
      <vt:lpstr>String Operations  and Comparisions</vt:lpstr>
      <vt:lpstr>The split() method </vt:lpstr>
      <vt:lpstr>Methods to convert a String to another String </vt:lpstr>
      <vt:lpstr>Stripping Unwanted characters from a String</vt:lpstr>
      <vt:lpstr>Formatting String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dc:creator>
  <cp:lastModifiedBy>Bisht, Naveenta</cp:lastModifiedBy>
  <cp:revision>64</cp:revision>
  <dcterms:created xsi:type="dcterms:W3CDTF">2006-08-16T00:00:00Z</dcterms:created>
  <dcterms:modified xsi:type="dcterms:W3CDTF">2018-01-19T12:21:55Z</dcterms:modified>
</cp:coreProperties>
</file>