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0A4C1-D03D-4B85-AA76-7894DE82141C}" type="datetimeFigureOut">
              <a:rPr lang="en-US" smtClean="0"/>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27CC9-E9F5-453D-B27B-DDF4B29F3A4A}" type="slidenum">
              <a:rPr lang="en-US" smtClean="0"/>
              <a:t>‹#›</a:t>
            </a:fld>
            <a:endParaRPr lang="en-US"/>
          </a:p>
        </p:txBody>
      </p:sp>
    </p:spTree>
    <p:extLst>
      <p:ext uri="{BB962C8B-B14F-4D97-AF65-F5344CB8AC3E}">
        <p14:creationId xmlns:p14="http://schemas.microsoft.com/office/powerpoint/2010/main" val="291122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27CC9-E9F5-453D-B27B-DDF4B29F3A4A}" type="slidenum">
              <a:rPr lang="en-US" smtClean="0"/>
              <a:t>12</a:t>
            </a:fld>
            <a:endParaRPr lang="en-US"/>
          </a:p>
        </p:txBody>
      </p:sp>
    </p:spTree>
    <p:extLst>
      <p:ext uri="{BB962C8B-B14F-4D97-AF65-F5344CB8AC3E}">
        <p14:creationId xmlns:p14="http://schemas.microsoft.com/office/powerpoint/2010/main" val="404666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6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2796"/>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301218" y="2747108"/>
            <a:ext cx="5715000" cy="1077218"/>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8</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Lists </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95285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Comprehensions</a:t>
            </a:r>
          </a:p>
        </p:txBody>
      </p:sp>
      <p:sp>
        <p:nvSpPr>
          <p:cNvPr id="3" name="Content Placeholder 2"/>
          <p:cNvSpPr>
            <a:spLocks noGrp="1"/>
          </p:cNvSpPr>
          <p:nvPr>
            <p:ph sz="quarter" idx="1"/>
          </p:nvPr>
        </p:nvSpPr>
        <p:spPr/>
        <p:txBody>
          <a:bodyPr/>
          <a:lstStyle/>
          <a:p>
            <a:pPr algn="just"/>
            <a:r>
              <a:rPr lang="en-US" sz="1800" dirty="0">
                <a:latin typeface="Courier New" pitchFamily="49" charset="0"/>
                <a:cs typeface="Courier New" pitchFamily="49" charset="0"/>
              </a:rPr>
              <a:t>List Comprehension is used to create a new list form existing sequences.</a:t>
            </a:r>
          </a:p>
          <a:p>
            <a:pPr marL="0" indent="0" algn="just">
              <a:buNone/>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It is a tool for transforming a given list  into another list.</a:t>
            </a:r>
          </a:p>
          <a:p>
            <a:pPr marL="0" indent="0">
              <a:buNone/>
            </a:pPr>
            <a:r>
              <a:rPr lang="en-US" sz="2000" b="1" u="sng" dirty="0">
                <a:latin typeface="Courier New" pitchFamily="49" charset="0"/>
                <a:cs typeface="Courier New" pitchFamily="49" charset="0"/>
              </a:rPr>
              <a:t>Syntax of List Comprehension:</a:t>
            </a:r>
            <a:endParaRPr lang="en-US" sz="2000" b="1"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[&lt;expression&gt; for &lt;element&gt; in &lt;sequence&gt; if &lt;conditional&gt;]</a:t>
            </a:r>
          </a:p>
          <a:p>
            <a:pPr marL="0" indent="0">
              <a:buNone/>
            </a:pPr>
            <a:r>
              <a:rPr lang="en-US" sz="1600" b="1" u="sng" dirty="0">
                <a:latin typeface="Courier New" pitchFamily="49" charset="0"/>
                <a:cs typeface="Courier New" pitchFamily="49" charset="0"/>
              </a:rPr>
              <a:t>Example: </a:t>
            </a:r>
          </a:p>
          <a:p>
            <a:pPr marL="0" indent="0">
              <a:buNone/>
            </a:pPr>
            <a:endParaRPr lang="en-US" sz="1600" b="1" u="sng" dirty="0">
              <a:latin typeface="Courier New" pitchFamily="49" charset="0"/>
              <a:cs typeface="Courier New" pitchFamily="49" charset="0"/>
            </a:endParaRPr>
          </a:p>
          <a:p>
            <a:pPr marL="0" indent="0">
              <a:buNone/>
            </a:pPr>
            <a:endParaRPr lang="en-US" sz="1600" b="1" u="sng" dirty="0">
              <a:latin typeface="Courier New" pitchFamily="49" charset="0"/>
              <a:cs typeface="Courier New" pitchFamily="49" charset="0"/>
            </a:endParaRPr>
          </a:p>
          <a:p>
            <a:pPr marL="0" indent="0">
              <a:buNone/>
            </a:pPr>
            <a:endParaRPr lang="en-US" sz="16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73046773"/>
              </p:ext>
            </p:extLst>
          </p:nvPr>
        </p:nvGraphicFramePr>
        <p:xfrm>
          <a:off x="2057400" y="4114800"/>
          <a:ext cx="4648200" cy="1424305"/>
        </p:xfrm>
        <a:graphic>
          <a:graphicData uri="http://schemas.openxmlformats.org/drawingml/2006/table">
            <a:tbl>
              <a:tblPr firstRow="1" firstCol="1" bandRow="1">
                <a:tableStyleId>{5C22544A-7EE6-4342-B048-85BDC9FD1C3A}</a:tableStyleId>
              </a:tblPr>
              <a:tblGrid>
                <a:gridCol w="4648200">
                  <a:extLst>
                    <a:ext uri="{9D8B030D-6E8A-4147-A177-3AD203B41FA5}">
                      <a16:colId xmlns:a16="http://schemas.microsoft.com/office/drawing/2014/main" val="20000"/>
                    </a:ext>
                  </a:extLst>
                </a:gridCol>
              </a:tblGrid>
              <a:tr h="1424305">
                <a:tc>
                  <a:txBody>
                    <a:bodyPr/>
                    <a:lstStyle/>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List1=[10,20,30,40,50]</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List1=[x+10 for x in List1]</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&gt;&gt;&gt; List1  </a:t>
                      </a:r>
                      <a:endParaRPr lang="en-US" sz="1400" b="0" dirty="0">
                        <a:solidFill>
                          <a:schemeClr val="tx1"/>
                        </a:solidFill>
                        <a:effectLst/>
                        <a:latin typeface="Courier New" pitchFamily="49" charset="0"/>
                        <a:cs typeface="Courier New" pitchFamily="49" charset="0"/>
                      </a:endParaRPr>
                    </a:p>
                    <a:p>
                      <a:pPr marL="0" marR="0" algn="just">
                        <a:lnSpc>
                          <a:spcPct val="115000"/>
                        </a:lnSpc>
                        <a:spcBef>
                          <a:spcPts val="0"/>
                        </a:spcBef>
                        <a:spcAft>
                          <a:spcPts val="0"/>
                        </a:spcAft>
                      </a:pPr>
                      <a:r>
                        <a:rPr lang="en-US" sz="1600" b="0" dirty="0">
                          <a:solidFill>
                            <a:schemeClr val="tx1"/>
                          </a:solidFill>
                          <a:effectLst/>
                          <a:latin typeface="Courier New" pitchFamily="49" charset="0"/>
                          <a:cs typeface="Courier New" pitchFamily="49" charset="0"/>
                        </a:rPr>
                        <a:t>[20, 30, 40, 50, 60]</a:t>
                      </a:r>
                      <a:endParaRPr lang="en-US" sz="1400" b="0" dirty="0">
                        <a:solidFill>
                          <a:schemeClr val="tx1"/>
                        </a:solidFill>
                        <a:effectLst/>
                        <a:latin typeface="Courier New" pitchFamily="49" charset="0"/>
                        <a:ea typeface="Times New Roman"/>
                        <a:cs typeface="Courier New" pitchFamily="49"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377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2400" b="1" dirty="0">
                <a:latin typeface="Courier New" pitchFamily="49" charset="0"/>
                <a:cs typeface="Courier New" pitchFamily="49" charset="0"/>
              </a:rPr>
              <a:t>Splitting a String in List</a:t>
            </a:r>
            <a:br>
              <a:rPr lang="en-US" sz="1400" dirty="0"/>
            </a:br>
            <a:endParaRPr lang="en-US" dirty="0"/>
          </a:p>
        </p:txBody>
      </p:sp>
      <p:sp>
        <p:nvSpPr>
          <p:cNvPr id="3" name="Content Placeholder 2"/>
          <p:cNvSpPr>
            <a:spLocks noGrp="1"/>
          </p:cNvSpPr>
          <p:nvPr>
            <p:ph sz="quarter" idx="1"/>
          </p:nvPr>
        </p:nvSpPr>
        <p:spPr/>
        <p:txBody>
          <a:bodyPr>
            <a:normAutofit/>
          </a:bodyPr>
          <a:lstStyle/>
          <a:p>
            <a:pPr algn="just"/>
            <a:r>
              <a:rPr lang="en-US" sz="2000" dirty="0">
                <a:latin typeface="Courier New" pitchFamily="49" charset="0"/>
                <a:cs typeface="Courier New" pitchFamily="49" charset="0"/>
              </a:rPr>
              <a:t>The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 class </a:t>
            </a:r>
            <a:r>
              <a:rPr lang="en-US" sz="2000" dirty="0">
                <a:latin typeface="Courier New" pitchFamily="49" charset="0"/>
                <a:cs typeface="Courier New" pitchFamily="49" charset="0"/>
              </a:rPr>
              <a:t>contains the split method.  </a:t>
            </a:r>
          </a:p>
          <a:p>
            <a:pPr algn="just"/>
            <a:r>
              <a:rPr lang="en-US" sz="2000" dirty="0">
                <a:latin typeface="Courier New" pitchFamily="49" charset="0"/>
                <a:cs typeface="Courier New" pitchFamily="49" charset="0"/>
              </a:rPr>
              <a:t>It is used to split the string into words. </a:t>
            </a:r>
          </a:p>
          <a:p>
            <a:pPr marL="0" indent="0" algn="just">
              <a:buNone/>
            </a:pPr>
            <a:r>
              <a:rPr lang="en-US" sz="2000" dirty="0">
                <a:latin typeface="Courier New" pitchFamily="49" charset="0"/>
                <a:cs typeface="Courier New" pitchFamily="49" charset="0"/>
              </a:rPr>
              <a:t>  </a:t>
            </a:r>
          </a:p>
          <a:p>
            <a:pPr algn="just"/>
            <a:endParaRPr lang="en-US" sz="2000" dirty="0">
              <a:latin typeface="Courier New" pitchFamily="49" charset="0"/>
              <a:cs typeface="Courier New" pitchFamily="49" charset="0"/>
            </a:endParaRPr>
          </a:p>
          <a:p>
            <a:pPr marL="0" indent="0" algn="just">
              <a:buNone/>
            </a:pPr>
            <a:r>
              <a:rPr lang="en-US" sz="2000" b="1" u="sng" dirty="0">
                <a:latin typeface="Courier New" pitchFamily="49" charset="0"/>
                <a:cs typeface="Courier New" pitchFamily="49" charset="0"/>
              </a:rPr>
              <a:t>Example: </a:t>
            </a:r>
          </a:p>
          <a:p>
            <a:pPr marL="0" indent="0" algn="just">
              <a:buNone/>
            </a:pPr>
            <a:r>
              <a:rPr lang="en-US" sz="1800" dirty="0">
                <a:latin typeface="Courier New" pitchFamily="49" charset="0"/>
                <a:cs typeface="Courier New" pitchFamily="49" charset="0"/>
              </a:rPr>
              <a:t>&gt;&gt;&gt; L1 = "Welcome to Python Programming"</a:t>
            </a:r>
          </a:p>
          <a:p>
            <a:pPr marL="0" indent="0" algn="just">
              <a:buNone/>
            </a:pPr>
            <a:r>
              <a:rPr lang="en-US" sz="1800" dirty="0">
                <a:latin typeface="Courier New" pitchFamily="49" charset="0"/>
                <a:cs typeface="Courier New" pitchFamily="49" charset="0"/>
              </a:rPr>
              <a:t>&gt;&gt;&gt; L1.split()</a:t>
            </a:r>
          </a:p>
          <a:p>
            <a:pPr marL="0" indent="0" algn="just">
              <a:buNone/>
            </a:pPr>
            <a:r>
              <a:rPr lang="en-US" sz="1800" dirty="0">
                <a:latin typeface="Courier New" pitchFamily="49" charset="0"/>
                <a:cs typeface="Courier New" pitchFamily="49" charset="0"/>
              </a:rPr>
              <a:t>['Welcome', 'to', 'Python', 'Programming']</a:t>
            </a:r>
          </a:p>
          <a:p>
            <a:pPr marL="0" indent="0" algn="just">
              <a:buNone/>
            </a:pPr>
            <a:endParaRPr lang="en-US" sz="1800" dirty="0">
              <a:latin typeface="Courier New" pitchFamily="49" charset="0"/>
              <a:cs typeface="Courier New" pitchFamily="49" charset="0"/>
            </a:endParaRPr>
          </a:p>
          <a:p>
            <a:pPr marL="0" indent="0" algn="just">
              <a:buNone/>
            </a:pPr>
            <a:endParaRPr lang="en-US" sz="2000" b="1" u="sng"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73454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List to a Function </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List is a mutable object. </a:t>
            </a:r>
          </a:p>
          <a:p>
            <a:pPr algn="just"/>
            <a:r>
              <a:rPr lang="en-US" sz="2000" dirty="0">
                <a:latin typeface="Courier New" pitchFamily="49" charset="0"/>
                <a:cs typeface="Courier New" pitchFamily="49" charset="0"/>
              </a:rPr>
              <a:t>Contents of List can be changed easily therefore list is said to be mutable object. </a:t>
            </a:r>
          </a:p>
          <a:p>
            <a:pPr algn="just"/>
            <a:r>
              <a:rPr lang="en-US" sz="2000" dirty="0">
                <a:latin typeface="Courier New" pitchFamily="49" charset="0"/>
                <a:cs typeface="Courier New" pitchFamily="49" charset="0"/>
              </a:rPr>
              <a:t>Thus Programmer can pass list to function and perform various operations on it. </a:t>
            </a:r>
          </a:p>
          <a:p>
            <a:pPr marL="0" indent="0" algn="just">
              <a:buNone/>
            </a:pPr>
            <a:r>
              <a:rPr lang="en-US" sz="2000" b="1" u="sng" dirty="0">
                <a:latin typeface="Courier New" pitchFamily="49" charset="0"/>
                <a:cs typeface="Courier New" pitchFamily="49" charset="0"/>
              </a:rPr>
              <a:t>Syntax to pass List to a function:      </a:t>
            </a:r>
          </a:p>
          <a:p>
            <a:pPr marL="0" indent="0" algn="just">
              <a:buNone/>
            </a:pPr>
            <a:r>
              <a:rPr lang="en-US" sz="2000" dirty="0">
                <a:latin typeface="Courier New" pitchFamily="49" charset="0"/>
                <a:cs typeface="Courier New" pitchFamily="49" charset="0"/>
              </a:rPr>
              <a:t>                  </a:t>
            </a:r>
            <a:r>
              <a:rPr lang="en-US" sz="1800" dirty="0" err="1">
                <a:latin typeface="Courier New" pitchFamily="49" charset="0"/>
                <a:cs typeface="Courier New" pitchFamily="49" charset="0"/>
              </a:rPr>
              <a:t>function_name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List_Name</a:t>
            </a:r>
            <a:r>
              <a:rPr lang="en-US" sz="1800" dirty="0">
                <a:latin typeface="Courier New" pitchFamily="49" charset="0"/>
                <a:cs typeface="Courier New" pitchFamily="49" charset="0"/>
              </a:rPr>
              <a:t>) </a:t>
            </a:r>
          </a:p>
          <a:p>
            <a:pPr marL="0" indent="0" algn="just">
              <a:buNone/>
            </a:pPr>
            <a:r>
              <a:rPr lang="en-US" sz="2000" b="1" u="sng" dirty="0">
                <a:latin typeface="Courier New" pitchFamily="49" charset="0"/>
                <a:cs typeface="Courier New" pitchFamily="49" charset="0"/>
              </a:rPr>
              <a:t>Example:</a:t>
            </a:r>
          </a:p>
          <a:p>
            <a:pPr marL="0" indent="0" algn="just">
              <a:buNone/>
            </a:pPr>
            <a:r>
              <a:rPr lang="en-US" sz="2000" b="1" u="sng" dirty="0">
                <a:latin typeface="Courier New" pitchFamily="49" charset="0"/>
                <a:cs typeface="Courier New" pitchFamily="49" charset="0"/>
              </a:rPr>
              <a:t> </a:t>
            </a:r>
          </a:p>
          <a:p>
            <a:pPr marL="0" indent="0" algn="just">
              <a:buNone/>
            </a:pPr>
            <a:endParaRPr lang="en-US" sz="2000" b="1" u="sng" dirty="0">
              <a:latin typeface="Courier New" pitchFamily="49" charset="0"/>
              <a:cs typeface="Courier New"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45021894"/>
              </p:ext>
            </p:extLst>
          </p:nvPr>
        </p:nvGraphicFramePr>
        <p:xfrm>
          <a:off x="2286000" y="3886200"/>
          <a:ext cx="5715000" cy="228600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2286000">
                <a:tc>
                  <a:txBody>
                    <a:bodyPr/>
                    <a:lstStyle/>
                    <a:p>
                      <a:pPr algn="just"/>
                      <a:r>
                        <a:rPr lang="en-US" b="0" dirty="0" err="1">
                          <a:solidFill>
                            <a:schemeClr val="tx1"/>
                          </a:solidFill>
                          <a:latin typeface="Courier New" pitchFamily="49" charset="0"/>
                          <a:cs typeface="Courier New" pitchFamily="49" charset="0"/>
                        </a:rPr>
                        <a:t>def</a:t>
                      </a:r>
                      <a:r>
                        <a:rPr lang="en-US" b="0" dirty="0">
                          <a:solidFill>
                            <a:schemeClr val="tx1"/>
                          </a:solidFill>
                          <a:latin typeface="Courier New" pitchFamily="49" charset="0"/>
                          <a:cs typeface="Courier New" pitchFamily="49" charset="0"/>
                        </a:rPr>
                        <a:t> </a:t>
                      </a:r>
                      <a:r>
                        <a:rPr lang="en-US" b="0" dirty="0" err="1">
                          <a:solidFill>
                            <a:schemeClr val="tx1"/>
                          </a:solidFill>
                          <a:latin typeface="Courier New" pitchFamily="49" charset="0"/>
                          <a:cs typeface="Courier New" pitchFamily="49" charset="0"/>
                        </a:rPr>
                        <a:t>Print_Contents_List</a:t>
                      </a:r>
                      <a:r>
                        <a:rPr lang="en-US" b="0" dirty="0">
                          <a:solidFill>
                            <a:schemeClr val="tx1"/>
                          </a:solidFill>
                          <a:latin typeface="Courier New" pitchFamily="49" charset="0"/>
                          <a:cs typeface="Courier New" pitchFamily="49" charset="0"/>
                        </a:rPr>
                        <a:t>(L):</a:t>
                      </a:r>
                    </a:p>
                    <a:p>
                      <a:pPr algn="just"/>
                      <a:r>
                        <a:rPr lang="en-US" b="0" dirty="0">
                          <a:solidFill>
                            <a:schemeClr val="tx1"/>
                          </a:solidFill>
                          <a:latin typeface="Courier New" pitchFamily="49" charset="0"/>
                          <a:cs typeface="Courier New" pitchFamily="49" charset="0"/>
                        </a:rPr>
                        <a:t>    for x in L:</a:t>
                      </a:r>
                    </a:p>
                    <a:p>
                      <a:pPr algn="just"/>
                      <a:r>
                        <a:rPr lang="en-US" b="0" dirty="0">
                          <a:solidFill>
                            <a:schemeClr val="tx1"/>
                          </a:solidFill>
                          <a:latin typeface="Courier New" pitchFamily="49" charset="0"/>
                          <a:cs typeface="Courier New" pitchFamily="49" charset="0"/>
                        </a:rPr>
                        <a:t>        print(x, end=' ')</a:t>
                      </a:r>
                    </a:p>
                    <a:p>
                      <a:pPr algn="just"/>
                      <a:r>
                        <a:rPr lang="en-US" b="0" dirty="0">
                          <a:solidFill>
                            <a:schemeClr val="tx1"/>
                          </a:solidFill>
                          <a:latin typeface="Courier New" pitchFamily="49" charset="0"/>
                          <a:cs typeface="Courier New" pitchFamily="49" charset="0"/>
                        </a:rPr>
                        <a:t>L1 = [10,20,30,40,50]</a:t>
                      </a:r>
                    </a:p>
                    <a:p>
                      <a:pPr algn="just"/>
                      <a:r>
                        <a:rPr lang="en-US" b="0" dirty="0" err="1">
                          <a:solidFill>
                            <a:schemeClr val="tx1"/>
                          </a:solidFill>
                          <a:latin typeface="Courier New" pitchFamily="49" charset="0"/>
                          <a:cs typeface="Courier New" pitchFamily="49" charset="0"/>
                        </a:rPr>
                        <a:t>Print_Contents_List</a:t>
                      </a:r>
                      <a:r>
                        <a:rPr lang="en-US" b="0" dirty="0">
                          <a:solidFill>
                            <a:schemeClr val="tx1"/>
                          </a:solidFill>
                          <a:latin typeface="Courier New" pitchFamily="49" charset="0"/>
                          <a:cs typeface="Courier New" pitchFamily="49" charset="0"/>
                        </a:rPr>
                        <a:t>(L1)</a:t>
                      </a:r>
                      <a:r>
                        <a:rPr lang="en-US" b="1" dirty="0">
                          <a:solidFill>
                            <a:schemeClr val="tx1"/>
                          </a:solidFill>
                          <a:latin typeface="Courier New" pitchFamily="49" charset="0"/>
                          <a:cs typeface="Courier New" pitchFamily="49" charset="0"/>
                        </a:rPr>
                        <a:t>#Pass List L1</a:t>
                      </a:r>
                    </a:p>
                    <a:p>
                      <a:pPr algn="just"/>
                      <a:r>
                        <a:rPr lang="en-US" b="1" dirty="0">
                          <a:solidFill>
                            <a:schemeClr val="tx1"/>
                          </a:solidFill>
                          <a:latin typeface="Courier New" pitchFamily="49" charset="0"/>
                          <a:cs typeface="Courier New" pitchFamily="49" charset="0"/>
                        </a:rPr>
                        <a:t>Output:</a:t>
                      </a:r>
                    </a:p>
                    <a:p>
                      <a:pPr algn="just"/>
                      <a:r>
                        <a:rPr lang="en-US" b="0" dirty="0">
                          <a:solidFill>
                            <a:schemeClr val="tx1"/>
                          </a:solidFill>
                          <a:latin typeface="Courier New" pitchFamily="49" charset="0"/>
                          <a:cs typeface="Courier New" pitchFamily="49" charset="0"/>
                        </a:rPr>
                        <a:t>10 20 30 40 50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629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Various Methods Supported on Lists</a:t>
            </a:r>
            <a:endParaRPr lang="en-US"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16944518"/>
              </p:ext>
            </p:extLst>
          </p:nvPr>
        </p:nvGraphicFramePr>
        <p:xfrm>
          <a:off x="457200" y="1219200"/>
          <a:ext cx="8229600" cy="519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ctr"/>
                      <a:r>
                        <a:rPr lang="en-US" b="1" dirty="0">
                          <a:solidFill>
                            <a:sysClr val="windowText" lastClr="000000"/>
                          </a:solidFill>
                          <a:latin typeface="Courier New" pitchFamily="49" charset="0"/>
                          <a:cs typeface="Courier New" pitchFamily="49" charset="0"/>
                        </a:rPr>
                        <a:t>Method</a:t>
                      </a:r>
                      <a:r>
                        <a:rPr lang="en-US" b="1" baseline="0" dirty="0">
                          <a:solidFill>
                            <a:sysClr val="windowText" lastClr="000000"/>
                          </a:solidFill>
                          <a:latin typeface="Courier New" pitchFamily="49" charset="0"/>
                          <a:cs typeface="Courier New" pitchFamily="49" charset="0"/>
                        </a:rPr>
                        <a:t> Name</a:t>
                      </a:r>
                      <a:endParaRPr lang="en-US"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0" lang="en-US" sz="1800" b="1" kern="1200" dirty="0">
                          <a:solidFill>
                            <a:sysClr val="windowText" lastClr="000000"/>
                          </a:solidFill>
                          <a:effectLst/>
                          <a:latin typeface="Courier New" pitchFamily="49" charset="0"/>
                          <a:ea typeface="+mn-ea"/>
                          <a:cs typeface="Courier New" pitchFamily="49" charset="0"/>
                        </a:rPr>
                        <a:t>Meaning</a:t>
                      </a:r>
                      <a:endParaRPr lang="en-US" b="1" dirty="0">
                        <a:solidFill>
                          <a:sysClr val="windowText" lastClr="000000"/>
                        </a:solidFill>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70840">
                <a:tc>
                  <a:txBody>
                    <a:bodyPr/>
                    <a:lstStyle/>
                    <a:p>
                      <a:pPr algn="l"/>
                      <a:r>
                        <a:rPr kumimoji="0" lang="en-US" sz="1200" b="0" kern="1200" dirty="0">
                          <a:solidFill>
                            <a:schemeClr val="dk1"/>
                          </a:solidFill>
                          <a:effectLst/>
                          <a:latin typeface="Courier New" pitchFamily="49" charset="0"/>
                          <a:ea typeface="+mn-ea"/>
                          <a:cs typeface="Courier New" pitchFamily="49" charset="0"/>
                        </a:rPr>
                        <a:t>None append(object x)</a:t>
                      </a:r>
                      <a:endParaRPr lang="en-US" sz="12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kumimoji="0" lang="en-US" sz="1200" kern="1200" dirty="0">
                          <a:solidFill>
                            <a:schemeClr val="dk1"/>
                          </a:solidFill>
                          <a:effectLst/>
                          <a:latin typeface="Courier New" pitchFamily="49" charset="0"/>
                          <a:ea typeface="+mn-ea"/>
                          <a:cs typeface="Courier New" pitchFamily="49" charset="0"/>
                        </a:rPr>
                        <a:t>Adds an element x to the end of the list. None is the return type of method append.</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70840">
                <a:tc>
                  <a:txBody>
                    <a:bodyPr/>
                    <a:lstStyle/>
                    <a:p>
                      <a:pPr marL="0" marR="0" algn="l">
                        <a:lnSpc>
                          <a:spcPct val="115000"/>
                        </a:lnSpc>
                        <a:spcBef>
                          <a:spcPts val="0"/>
                        </a:spcBef>
                        <a:spcAft>
                          <a:spcPts val="0"/>
                        </a:spcAft>
                      </a:pPr>
                      <a:r>
                        <a:rPr lang="en-US" sz="1200" b="0" dirty="0">
                          <a:effectLst/>
                          <a:latin typeface="Courier New" pitchFamily="49" charset="0"/>
                          <a:ea typeface="Times New Roman"/>
                          <a:cs typeface="Courier New" pitchFamily="49" charset="0"/>
                        </a:rPr>
                        <a:t>None clear()</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kumimoji="0" lang="en-US" sz="1200" kern="1200" dirty="0">
                          <a:solidFill>
                            <a:schemeClr val="dk1"/>
                          </a:solidFill>
                          <a:effectLst/>
                          <a:latin typeface="Courier New" pitchFamily="49" charset="0"/>
                          <a:ea typeface="+mn-ea"/>
                          <a:cs typeface="Courier New" pitchFamily="49" charset="0"/>
                        </a:rPr>
                        <a:t>Removes all the item from the list.</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2"/>
                  </a:ext>
                </a:extLst>
              </a:tr>
              <a:tr h="370840">
                <a:tc>
                  <a:txBody>
                    <a:bodyPr/>
                    <a:lstStyle/>
                    <a:p>
                      <a:pPr marL="0" marR="0" algn="l">
                        <a:lnSpc>
                          <a:spcPct val="115000"/>
                        </a:lnSpc>
                        <a:spcBef>
                          <a:spcPts val="0"/>
                        </a:spcBef>
                        <a:spcAft>
                          <a:spcPts val="0"/>
                        </a:spcAft>
                      </a:pPr>
                      <a:r>
                        <a:rPr lang="en-US" sz="1200" b="0" dirty="0" err="1">
                          <a:effectLst/>
                          <a:latin typeface="Courier New" pitchFamily="49" charset="0"/>
                          <a:ea typeface="Times New Roman"/>
                          <a:cs typeface="Courier New" pitchFamily="49" charset="0"/>
                        </a:rPr>
                        <a:t>int</a:t>
                      </a:r>
                      <a:r>
                        <a:rPr lang="en-US" sz="1200" b="0" dirty="0">
                          <a:effectLst/>
                          <a:latin typeface="Courier New" pitchFamily="49" charset="0"/>
                          <a:ea typeface="Times New Roman"/>
                          <a:cs typeface="Courier New" pitchFamily="49" charset="0"/>
                        </a:rPr>
                        <a:t> count(object x)</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kumimoji="0" lang="en-US" sz="1200" kern="1200" dirty="0">
                          <a:solidFill>
                            <a:schemeClr val="dk1"/>
                          </a:solidFill>
                          <a:effectLst/>
                          <a:latin typeface="Courier New" pitchFamily="49" charset="0"/>
                          <a:ea typeface="+mn-ea"/>
                          <a:cs typeface="Courier New" pitchFamily="49" charset="0"/>
                        </a:rPr>
                        <a:t>Returns the number of times element x appears in the list. </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70840">
                <a:tc>
                  <a:txBody>
                    <a:bodyPr/>
                    <a:lstStyle/>
                    <a:p>
                      <a:pPr algn="l"/>
                      <a:r>
                        <a:rPr kumimoji="0" lang="en-US" sz="1200" b="0" kern="1200" dirty="0">
                          <a:solidFill>
                            <a:schemeClr val="dk1"/>
                          </a:solidFill>
                          <a:effectLst/>
                          <a:latin typeface="Courier New" pitchFamily="49" charset="0"/>
                          <a:ea typeface="+mn-ea"/>
                          <a:cs typeface="Courier New" pitchFamily="49" charset="0"/>
                        </a:rPr>
                        <a:t>List  copy()</a:t>
                      </a:r>
                      <a:endParaRPr lang="en-US" sz="1200" b="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lang="en-US" sz="1200" dirty="0">
                          <a:latin typeface="Courier New" pitchFamily="49" charset="0"/>
                          <a:cs typeface="Courier New" pitchFamily="49" charset="0"/>
                        </a:rPr>
                        <a:t> </a:t>
                      </a:r>
                      <a:r>
                        <a:rPr kumimoji="0" lang="en-US" sz="1200" kern="1200" dirty="0">
                          <a:solidFill>
                            <a:schemeClr val="dk1"/>
                          </a:solidFill>
                          <a:effectLst/>
                          <a:latin typeface="Courier New" pitchFamily="49" charset="0"/>
                          <a:ea typeface="+mn-ea"/>
                          <a:cs typeface="Courier New" pitchFamily="49" charset="0"/>
                        </a:rPr>
                        <a:t>This method returns a shallow copy of the list. </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4"/>
                  </a:ext>
                </a:extLst>
              </a:tr>
              <a:tr h="370840">
                <a:tc>
                  <a:txBody>
                    <a:bodyPr/>
                    <a:lstStyle/>
                    <a:p>
                      <a:pPr marL="0" marR="0" algn="l">
                        <a:lnSpc>
                          <a:spcPct val="115000"/>
                        </a:lnSpc>
                        <a:spcBef>
                          <a:spcPts val="0"/>
                        </a:spcBef>
                        <a:spcAft>
                          <a:spcPts val="0"/>
                        </a:spcAft>
                      </a:pPr>
                      <a:r>
                        <a:rPr lang="en-US" sz="1200" b="0" dirty="0">
                          <a:effectLst/>
                          <a:latin typeface="Courier New" pitchFamily="49" charset="0"/>
                          <a:ea typeface="Times New Roman"/>
                          <a:cs typeface="Courier New" pitchFamily="49" charset="0"/>
                        </a:rPr>
                        <a:t>None extend(list L2)</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kumimoji="0" lang="en-US" sz="1200" kern="1200" dirty="0">
                          <a:solidFill>
                            <a:schemeClr val="dk1"/>
                          </a:solidFill>
                          <a:effectLst/>
                          <a:latin typeface="Courier New" pitchFamily="49" charset="0"/>
                          <a:ea typeface="+mn-ea"/>
                          <a:cs typeface="Courier New" pitchFamily="49" charset="0"/>
                        </a:rPr>
                        <a:t>Appends all the elements of list L2 to the list.</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70840">
                <a:tc>
                  <a:txBody>
                    <a:bodyPr/>
                    <a:lstStyle/>
                    <a:p>
                      <a:pPr marL="0" marR="0" algn="l">
                        <a:lnSpc>
                          <a:spcPct val="115000"/>
                        </a:lnSpc>
                        <a:spcBef>
                          <a:spcPts val="0"/>
                        </a:spcBef>
                        <a:spcAft>
                          <a:spcPts val="0"/>
                        </a:spcAft>
                      </a:pPr>
                      <a:r>
                        <a:rPr lang="en-US" sz="1200" b="0" dirty="0" err="1">
                          <a:effectLst/>
                          <a:latin typeface="Courier New" pitchFamily="49" charset="0"/>
                          <a:ea typeface="Times New Roman"/>
                          <a:cs typeface="Courier New" pitchFamily="49" charset="0"/>
                        </a:rPr>
                        <a:t>int</a:t>
                      </a:r>
                      <a:r>
                        <a:rPr lang="en-US" sz="1200" b="0" dirty="0">
                          <a:effectLst/>
                          <a:latin typeface="Courier New" pitchFamily="49" charset="0"/>
                          <a:ea typeface="Times New Roman"/>
                          <a:cs typeface="Courier New" pitchFamily="49" charset="0"/>
                        </a:rPr>
                        <a:t>  index(object x)</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kumimoji="0" lang="en-US" sz="1200" kern="1200" dirty="0">
                          <a:solidFill>
                            <a:schemeClr val="dk1"/>
                          </a:solidFill>
                          <a:effectLst/>
                          <a:latin typeface="Courier New" pitchFamily="49" charset="0"/>
                          <a:ea typeface="+mn-ea"/>
                          <a:cs typeface="Courier New" pitchFamily="49" charset="0"/>
                        </a:rPr>
                        <a:t>Returns the index of first occurrence of element x from the list. </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r h="370840">
                <a:tc>
                  <a:txBody>
                    <a:bodyPr/>
                    <a:lstStyle/>
                    <a:p>
                      <a:pPr marL="0" marR="0" algn="l">
                        <a:lnSpc>
                          <a:spcPct val="115000"/>
                        </a:lnSpc>
                        <a:spcBef>
                          <a:spcPts val="0"/>
                        </a:spcBef>
                        <a:spcAft>
                          <a:spcPts val="0"/>
                        </a:spcAft>
                      </a:pPr>
                      <a:r>
                        <a:rPr lang="en-US" sz="1200" b="0" dirty="0">
                          <a:effectLst/>
                          <a:latin typeface="Courier New" pitchFamily="49" charset="0"/>
                          <a:ea typeface="Times New Roman"/>
                          <a:cs typeface="Courier New" pitchFamily="49" charset="0"/>
                        </a:rPr>
                        <a:t>None insert(</a:t>
                      </a:r>
                      <a:r>
                        <a:rPr lang="en-US" sz="1200" b="0" dirty="0" err="1">
                          <a:effectLst/>
                          <a:latin typeface="Courier New" pitchFamily="49" charset="0"/>
                          <a:ea typeface="Times New Roman"/>
                          <a:cs typeface="Courier New" pitchFamily="49" charset="0"/>
                        </a:rPr>
                        <a:t>int</a:t>
                      </a:r>
                      <a:r>
                        <a:rPr lang="en-US" sz="1200" b="0" dirty="0">
                          <a:effectLst/>
                          <a:latin typeface="Courier New" pitchFamily="49" charset="0"/>
                          <a:ea typeface="Times New Roman"/>
                          <a:cs typeface="Courier New" pitchFamily="49" charset="0"/>
                        </a:rPr>
                        <a:t> index, Object X) </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just"/>
                      <a:r>
                        <a:rPr kumimoji="0" lang="en-US" sz="1200" kern="1200" dirty="0">
                          <a:solidFill>
                            <a:schemeClr val="dk1"/>
                          </a:solidFill>
                          <a:effectLst/>
                          <a:latin typeface="Courier New" pitchFamily="49" charset="0"/>
                          <a:ea typeface="+mn-ea"/>
                          <a:cs typeface="Courier New" pitchFamily="49" charset="0"/>
                        </a:rPr>
                        <a:t>Insert the element at given index. </a:t>
                      </a:r>
                      <a:endParaRPr lang="en-US" sz="1200" dirty="0">
                        <a:latin typeface="Courier New" pitchFamily="49" charset="0"/>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370840">
                <a:tc>
                  <a:txBody>
                    <a:bodyPr/>
                    <a:lstStyle/>
                    <a:p>
                      <a:pPr marL="0" marR="0" algn="l">
                        <a:lnSpc>
                          <a:spcPct val="115000"/>
                        </a:lnSpc>
                        <a:spcBef>
                          <a:spcPts val="0"/>
                        </a:spcBef>
                        <a:spcAft>
                          <a:spcPts val="0"/>
                        </a:spcAft>
                      </a:pPr>
                      <a:r>
                        <a:rPr lang="en-US" sz="1200" b="0" dirty="0">
                          <a:effectLst/>
                          <a:latin typeface="Courier New" pitchFamily="49" charset="0"/>
                          <a:ea typeface="Times New Roman"/>
                          <a:cs typeface="Courier New" pitchFamily="49" charset="0"/>
                        </a:rPr>
                        <a:t>Object pop(i)</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just">
                        <a:lnSpc>
                          <a:spcPct val="115000"/>
                        </a:lnSpc>
                        <a:spcBef>
                          <a:spcPts val="0"/>
                        </a:spcBef>
                        <a:spcAft>
                          <a:spcPts val="0"/>
                        </a:spcAft>
                      </a:pPr>
                      <a:r>
                        <a:rPr lang="en-US" sz="1200" dirty="0">
                          <a:effectLst/>
                          <a:latin typeface="Courier New" pitchFamily="49" charset="0"/>
                          <a:ea typeface="Times New Roman"/>
                          <a:cs typeface="Courier New" pitchFamily="49" charset="0"/>
                        </a:rPr>
                        <a:t>Removes the element from the given position. Also it returns the removed element. </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8"/>
                  </a:ext>
                </a:extLst>
              </a:tr>
              <a:tr h="370840">
                <a:tc>
                  <a:txBody>
                    <a:bodyPr/>
                    <a:lstStyle/>
                    <a:p>
                      <a:pPr marL="0" marR="0" algn="l">
                        <a:lnSpc>
                          <a:spcPct val="115000"/>
                        </a:lnSpc>
                        <a:spcBef>
                          <a:spcPts val="0"/>
                        </a:spcBef>
                        <a:spcAft>
                          <a:spcPts val="0"/>
                        </a:spcAft>
                      </a:pPr>
                      <a:r>
                        <a:rPr kumimoji="0" lang="en-US" sz="1200" b="0" kern="1200" dirty="0">
                          <a:solidFill>
                            <a:schemeClr val="dk1"/>
                          </a:solidFill>
                          <a:effectLst/>
                          <a:latin typeface="Courier New" pitchFamily="49" charset="0"/>
                          <a:ea typeface="+mn-ea"/>
                          <a:cs typeface="Courier New" pitchFamily="49" charset="0"/>
                        </a:rPr>
                        <a:t>None remove(object x)</a:t>
                      </a:r>
                      <a:endParaRPr lang="en-US" sz="1200" b="0" dirty="0">
                        <a:effectLst/>
                        <a:latin typeface="Courier New" pitchFamily="49" charset="0"/>
                        <a:ea typeface="Times New Roman"/>
                        <a:cs typeface="Courier New" pitchFamily="49"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just">
                        <a:lnSpc>
                          <a:spcPct val="115000"/>
                        </a:lnSpc>
                        <a:spcBef>
                          <a:spcPts val="0"/>
                        </a:spcBef>
                        <a:spcAft>
                          <a:spcPts val="0"/>
                        </a:spcAft>
                      </a:pPr>
                      <a:r>
                        <a:rPr kumimoji="0" lang="en-US" sz="1200" kern="1200" dirty="0">
                          <a:solidFill>
                            <a:schemeClr val="dk1"/>
                          </a:solidFill>
                          <a:effectLst/>
                          <a:latin typeface="Courier New" pitchFamily="49" charset="0"/>
                          <a:ea typeface="+mn-ea"/>
                          <a:cs typeface="Courier New" pitchFamily="49" charset="0"/>
                        </a:rPr>
                        <a:t>Removes the first occurrence of element x from the list. </a:t>
                      </a:r>
                      <a:endParaRPr lang="en-US" sz="1200" dirty="0">
                        <a:effectLst/>
                        <a:latin typeface="Courier New" pitchFamily="49" charset="0"/>
                        <a:ea typeface="Times New Roman"/>
                        <a:cs typeface="Courier New" pitchFamily="49"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70840">
                <a:tc>
                  <a:txBody>
                    <a:bodyPr/>
                    <a:lstStyle/>
                    <a:p>
                      <a:pPr marL="0" marR="0" algn="l">
                        <a:lnSpc>
                          <a:spcPct val="115000"/>
                        </a:lnSpc>
                        <a:spcBef>
                          <a:spcPts val="0"/>
                        </a:spcBef>
                        <a:spcAft>
                          <a:spcPts val="0"/>
                        </a:spcAft>
                      </a:pPr>
                      <a:r>
                        <a:rPr lang="en-US" sz="1200" b="0" dirty="0">
                          <a:effectLst/>
                          <a:latin typeface="Courier New" pitchFamily="49" charset="0"/>
                          <a:ea typeface="Times New Roman"/>
                          <a:cs typeface="Courier New" pitchFamily="49" charset="0"/>
                        </a:rPr>
                        <a:t>None  reverse()</a:t>
                      </a: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just">
                        <a:lnSpc>
                          <a:spcPct val="115000"/>
                        </a:lnSpc>
                        <a:spcBef>
                          <a:spcPts val="0"/>
                        </a:spcBef>
                        <a:spcAft>
                          <a:spcPts val="0"/>
                        </a:spcAft>
                      </a:pPr>
                      <a:r>
                        <a:rPr lang="en-US" sz="1200" dirty="0">
                          <a:effectLst/>
                          <a:latin typeface="Courier New" pitchFamily="49" charset="0"/>
                          <a:ea typeface="Times New Roman"/>
                          <a:cs typeface="Courier New" pitchFamily="49" charset="0"/>
                        </a:rPr>
                        <a:t>Reverse the element of the list.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0"/>
                  </a:ext>
                </a:extLst>
              </a:tr>
              <a:tr h="370840">
                <a:tc>
                  <a:txBody>
                    <a:bodyPr/>
                    <a:lstStyle/>
                    <a:p>
                      <a:pPr marL="0" marR="0" algn="l">
                        <a:lnSpc>
                          <a:spcPct val="115000"/>
                        </a:lnSpc>
                        <a:spcBef>
                          <a:spcPts val="0"/>
                        </a:spcBef>
                        <a:spcAft>
                          <a:spcPts val="0"/>
                        </a:spcAft>
                      </a:pPr>
                      <a:r>
                        <a:rPr lang="en-US" sz="1200" b="0" dirty="0">
                          <a:effectLst/>
                          <a:latin typeface="Courier New" pitchFamily="49" charset="0"/>
                          <a:ea typeface="Times New Roman"/>
                          <a:cs typeface="Courier New" pitchFamily="49" charset="0"/>
                        </a:rPr>
                        <a:t>None sort()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just">
                        <a:lnSpc>
                          <a:spcPct val="115000"/>
                        </a:lnSpc>
                        <a:spcBef>
                          <a:spcPts val="0"/>
                        </a:spcBef>
                        <a:spcAft>
                          <a:spcPts val="0"/>
                        </a:spcAft>
                      </a:pPr>
                      <a:r>
                        <a:rPr lang="en-US" sz="1200" dirty="0">
                          <a:effectLst/>
                          <a:latin typeface="Courier New" pitchFamily="49" charset="0"/>
                          <a:ea typeface="Times New Roman"/>
                          <a:cs typeface="Courier New" pitchFamily="49" charset="0"/>
                        </a:rPr>
                        <a:t>Sort the elements of list.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2568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p:txBody>
          <a:bodyPr/>
          <a:lstStyle/>
          <a:p>
            <a:pPr algn="just"/>
            <a:r>
              <a:rPr lang="en-US" sz="2000" dirty="0">
                <a:latin typeface="Courier New" pitchFamily="49" charset="0"/>
                <a:cs typeface="Courier New" pitchFamily="49" charset="0"/>
              </a:rPr>
              <a:t>List is mutable kind of object. </a:t>
            </a:r>
          </a:p>
          <a:p>
            <a:pPr algn="just"/>
            <a:r>
              <a:rPr lang="en-US" sz="2000" dirty="0">
                <a:latin typeface="Courier New" pitchFamily="49" charset="0"/>
                <a:cs typeface="Courier New" pitchFamily="49" charset="0"/>
              </a:rPr>
              <a:t>It is a sequence of zero or more elements. </a:t>
            </a:r>
          </a:p>
          <a:p>
            <a:pPr lvl="0" algn="just"/>
            <a:r>
              <a:rPr lang="en-US" sz="2000" dirty="0">
                <a:latin typeface="Courier New" pitchFamily="49" charset="0"/>
                <a:cs typeface="Courier New" pitchFamily="49" charset="0"/>
              </a:rPr>
              <a:t>Index operator(positive and negative indices) is used to access elements of a list. </a:t>
            </a:r>
          </a:p>
          <a:p>
            <a:pPr algn="just"/>
            <a:r>
              <a:rPr lang="en-US" sz="2000" dirty="0">
                <a:latin typeface="Courier New" pitchFamily="49" charset="0"/>
                <a:cs typeface="Courier New" pitchFamily="49" charset="0"/>
              </a:rPr>
              <a:t>List can be easily passed to a function and same time it can be returned from the function.   	 </a:t>
            </a:r>
          </a:p>
          <a:p>
            <a:pPr lvl="0" algn="just"/>
            <a:r>
              <a:rPr lang="en-US" sz="2000" dirty="0">
                <a:latin typeface="Courier New" pitchFamily="49" charset="0"/>
                <a:cs typeface="Courier New" pitchFamily="49" charset="0"/>
              </a:rPr>
              <a:t>You can use the methods append, extend, insert, pop, and remove to add, insert, and remove elements from a list.  </a:t>
            </a:r>
          </a:p>
        </p:txBody>
      </p:sp>
    </p:spTree>
    <p:extLst>
      <p:ext uri="{BB962C8B-B14F-4D97-AF65-F5344CB8AC3E}">
        <p14:creationId xmlns:p14="http://schemas.microsoft.com/office/powerpoint/2010/main" val="300091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to List</a:t>
            </a:r>
          </a:p>
        </p:txBody>
      </p:sp>
      <p:sp>
        <p:nvSpPr>
          <p:cNvPr id="3" name="Content Placeholder 2"/>
          <p:cNvSpPr>
            <a:spLocks noGrp="1"/>
          </p:cNvSpPr>
          <p:nvPr>
            <p:ph sz="quarter" idx="1"/>
          </p:nvPr>
        </p:nvSpPr>
        <p:spPr/>
        <p:txBody>
          <a:bodyPr>
            <a:normAutofit/>
          </a:bodyPr>
          <a:lstStyle/>
          <a:p>
            <a:pPr algn="just">
              <a:lnSpc>
                <a:spcPct val="150000"/>
              </a:lnSpc>
            </a:pPr>
            <a:r>
              <a:rPr lang="en-US" sz="2200" dirty="0">
                <a:latin typeface="Courier New" pitchFamily="49" charset="0"/>
                <a:cs typeface="Courier New" pitchFamily="49" charset="0"/>
              </a:rPr>
              <a:t>A list is a sequence of values called </a:t>
            </a:r>
            <a:r>
              <a:rPr lang="en-US" sz="2200" b="1" dirty="0">
                <a:latin typeface="Courier New" pitchFamily="49" charset="0"/>
                <a:cs typeface="Courier New" pitchFamily="49" charset="0"/>
              </a:rPr>
              <a:t>items</a:t>
            </a:r>
            <a:r>
              <a:rPr lang="en-US" sz="2200" dirty="0">
                <a:latin typeface="Courier New" pitchFamily="49" charset="0"/>
                <a:cs typeface="Courier New" pitchFamily="49" charset="0"/>
              </a:rPr>
              <a:t> or </a:t>
            </a:r>
            <a:r>
              <a:rPr lang="en-US" sz="2200" b="1" dirty="0">
                <a:latin typeface="Courier New" pitchFamily="49" charset="0"/>
                <a:cs typeface="Courier New" pitchFamily="49" charset="0"/>
              </a:rPr>
              <a:t>elements</a:t>
            </a:r>
            <a:r>
              <a:rPr lang="en-US" sz="2200" dirty="0">
                <a:latin typeface="Courier New" pitchFamily="49" charset="0"/>
                <a:cs typeface="Courier New" pitchFamily="49" charset="0"/>
              </a:rPr>
              <a:t>. </a:t>
            </a:r>
          </a:p>
          <a:p>
            <a:pPr algn="just">
              <a:lnSpc>
                <a:spcPct val="150000"/>
              </a:lnSpc>
            </a:pPr>
            <a:r>
              <a:rPr lang="en-US" sz="2200" dirty="0">
                <a:latin typeface="Courier New" pitchFamily="49" charset="0"/>
                <a:cs typeface="Courier New" pitchFamily="49" charset="0"/>
              </a:rPr>
              <a:t>The elements can be of any type.  </a:t>
            </a:r>
          </a:p>
          <a:p>
            <a:pPr algn="just">
              <a:lnSpc>
                <a:spcPct val="150000"/>
              </a:lnSpc>
            </a:pPr>
            <a:r>
              <a:rPr lang="en-US" sz="2200" dirty="0">
                <a:latin typeface="Courier New" pitchFamily="49" charset="0"/>
                <a:cs typeface="Courier New" pitchFamily="49" charset="0"/>
              </a:rPr>
              <a:t>The List class define lists. </a:t>
            </a:r>
          </a:p>
          <a:p>
            <a:pPr algn="just">
              <a:lnSpc>
                <a:spcPct val="150000"/>
              </a:lnSpc>
            </a:pPr>
            <a:r>
              <a:rPr lang="en-US" sz="2200" dirty="0">
                <a:latin typeface="Courier New" pitchFamily="49" charset="0"/>
                <a:cs typeface="Courier New" pitchFamily="49" charset="0"/>
              </a:rPr>
              <a:t>The programmer can use list’s constructor to create a list.    </a:t>
            </a:r>
          </a:p>
        </p:txBody>
      </p:sp>
    </p:spTree>
    <p:extLst>
      <p:ext uri="{BB962C8B-B14F-4D97-AF65-F5344CB8AC3E}">
        <p14:creationId xmlns:p14="http://schemas.microsoft.com/office/powerpoint/2010/main" val="166498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848600" cy="990600"/>
          </a:xfrm>
        </p:spPr>
        <p:txBody>
          <a:bodyPr>
            <a:noAutofit/>
          </a:bodyPr>
          <a:lstStyle/>
          <a:p>
            <a:r>
              <a:rPr lang="en-US" sz="1800" b="1" dirty="0"/>
              <a:t> </a:t>
            </a:r>
            <a:br>
              <a:rPr lang="en-US" sz="1800" dirty="0"/>
            </a:br>
            <a:r>
              <a:rPr lang="en-US" sz="1800" dirty="0"/>
              <a:t>   </a:t>
            </a:r>
            <a:br>
              <a:rPr lang="en-US" sz="1800" dirty="0"/>
            </a:br>
            <a:br>
              <a:rPr lang="en-US" sz="1800" dirty="0"/>
            </a:br>
            <a:br>
              <a:rPr lang="en-US" sz="1800" dirty="0"/>
            </a:br>
            <a:br>
              <a:rPr lang="en-US" sz="1800" dirty="0"/>
            </a:br>
            <a:br>
              <a:rPr lang="en-US" sz="1800" dirty="0"/>
            </a:br>
            <a:br>
              <a:rPr lang="en-US" sz="1800" dirty="0"/>
            </a:br>
            <a:r>
              <a:rPr lang="en-US" sz="2400" b="1" dirty="0"/>
              <a:t>Creating List With and Without using Constructor of List class</a:t>
            </a:r>
            <a:br>
              <a:rPr lang="en-US" sz="1800" dirty="0"/>
            </a:br>
            <a:endParaRPr lang="en-US" sz="1800" dirty="0"/>
          </a:p>
        </p:txBody>
      </p:sp>
      <p:sp>
        <p:nvSpPr>
          <p:cNvPr id="3" name="Content Placeholder 2"/>
          <p:cNvSpPr>
            <a:spLocks noGrp="1"/>
          </p:cNvSpPr>
          <p:nvPr>
            <p:ph sz="quarter" idx="1"/>
          </p:nvPr>
        </p:nvSpPr>
        <p:spPr/>
        <p:txBody>
          <a:bodyPr>
            <a:noAutofit/>
          </a:bodyPr>
          <a:lstStyle/>
          <a:p>
            <a:pPr marL="171450" lvl="0" indent="-171450" algn="just"/>
            <a:r>
              <a:rPr lang="en-US" sz="1800" dirty="0">
                <a:latin typeface="Courier New" pitchFamily="49" charset="0"/>
                <a:cs typeface="Courier New" pitchFamily="49" charset="0"/>
              </a:rPr>
              <a:t> </a:t>
            </a:r>
            <a:r>
              <a:rPr lang="en-US" sz="1600" b="1" dirty="0">
                <a:latin typeface="Courier New" pitchFamily="49" charset="0"/>
                <a:cs typeface="Courier New" pitchFamily="49" charset="0"/>
              </a:rPr>
              <a:t>Create a Empty List </a:t>
            </a:r>
            <a:endParaRPr lang="en-US" sz="16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               L1 = list();  </a:t>
            </a:r>
          </a:p>
          <a:p>
            <a:pPr marL="171450" lvl="0" indent="-171450" algn="just"/>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Create a list with any three integer elements such as 10, 20, 30. </a:t>
            </a:r>
            <a:endParaRPr lang="en-US" sz="1600" dirty="0">
              <a:latin typeface="Courier New" pitchFamily="49" charset="0"/>
              <a:cs typeface="Courier New" pitchFamily="49" charset="0"/>
            </a:endParaRPr>
          </a:p>
          <a:p>
            <a:pPr marL="0" indent="0" algn="just">
              <a:buNone/>
            </a:pPr>
            <a:r>
              <a:rPr lang="en-US" sz="1600" dirty="0">
                <a:latin typeface="Courier New" pitchFamily="49" charset="0"/>
                <a:cs typeface="Courier New" pitchFamily="49" charset="0"/>
              </a:rPr>
              <a:t>               L2 = list([10,20,30])</a:t>
            </a:r>
          </a:p>
          <a:p>
            <a:pPr lvl="0" algn="just"/>
            <a:r>
              <a:rPr lang="en-US" sz="1600" b="1" dirty="0">
                <a:latin typeface="Courier New" pitchFamily="49" charset="0"/>
                <a:cs typeface="Courier New" pitchFamily="49" charset="0"/>
              </a:rPr>
              <a:t>Create a list with </a:t>
            </a:r>
            <a:r>
              <a:rPr lang="en-US" sz="1600" b="1" dirty="0" err="1">
                <a:latin typeface="Courier New" pitchFamily="49" charset="0"/>
                <a:cs typeface="Courier New" pitchFamily="49" charset="0"/>
              </a:rPr>
              <a:t>with</a:t>
            </a:r>
            <a:r>
              <a:rPr lang="en-US" sz="1600" b="1" dirty="0">
                <a:latin typeface="Courier New" pitchFamily="49" charset="0"/>
                <a:cs typeface="Courier New" pitchFamily="49" charset="0"/>
              </a:rPr>
              <a:t> three string elements such as “</a:t>
            </a:r>
            <a:r>
              <a:rPr lang="en-US" sz="1600" b="1" dirty="0" err="1">
                <a:latin typeface="Courier New" pitchFamily="49" charset="0"/>
                <a:cs typeface="Courier New" pitchFamily="49" charset="0"/>
              </a:rPr>
              <a:t>Apple”,”Banana”,”Grapes</a:t>
            </a:r>
            <a:r>
              <a:rPr lang="en-US" sz="1600" b="1" dirty="0">
                <a:latin typeface="Courier New" pitchFamily="49" charset="0"/>
                <a:cs typeface="Courier New" pitchFamily="49" charset="0"/>
              </a:rPr>
              <a:t>”.</a:t>
            </a:r>
          </a:p>
          <a:p>
            <a:pPr marL="0" indent="0" algn="just">
              <a:buNone/>
            </a:pPr>
            <a:r>
              <a:rPr lang="en-US" sz="1600" dirty="0">
                <a:latin typeface="Courier New" pitchFamily="49" charset="0"/>
                <a:cs typeface="Courier New" pitchFamily="49" charset="0"/>
              </a:rPr>
              <a:t>               L3 = list(["</a:t>
            </a:r>
            <a:r>
              <a:rPr lang="en-US" sz="1600" dirty="0" err="1">
                <a:latin typeface="Courier New" pitchFamily="49" charset="0"/>
                <a:cs typeface="Courier New" pitchFamily="49" charset="0"/>
              </a:rPr>
              <a:t>Apple","Banana","Grapes</a:t>
            </a:r>
            <a:r>
              <a:rPr lang="en-US" sz="1600" dirty="0">
                <a:latin typeface="Courier New" pitchFamily="49" charset="0"/>
                <a:cs typeface="Courier New" pitchFamily="49" charset="0"/>
              </a:rPr>
              <a:t>"])         </a:t>
            </a:r>
          </a:p>
          <a:p>
            <a:pPr lvl="0" algn="just"/>
            <a:r>
              <a:rPr lang="en-US" sz="1600" b="1" dirty="0">
                <a:latin typeface="Courier New" pitchFamily="49" charset="0"/>
                <a:cs typeface="Courier New" pitchFamily="49" charset="0"/>
              </a:rPr>
              <a:t>Create a list using in build </a:t>
            </a:r>
            <a:r>
              <a:rPr lang="en-US" sz="1600" b="1" i="1" dirty="0">
                <a:latin typeface="Courier New" pitchFamily="49" charset="0"/>
                <a:cs typeface="Courier New" pitchFamily="49" charset="0"/>
              </a:rPr>
              <a:t>range() </a:t>
            </a:r>
            <a:r>
              <a:rPr lang="en-US" sz="1600" b="1" dirty="0">
                <a:latin typeface="Courier New" pitchFamily="49" charset="0"/>
                <a:cs typeface="Courier New" pitchFamily="49" charset="0"/>
              </a:rPr>
              <a:t>function.</a:t>
            </a:r>
            <a:endParaRPr lang="en-US" sz="1600" dirty="0">
              <a:latin typeface="Courier New" pitchFamily="49" charset="0"/>
              <a:cs typeface="Courier New" pitchFamily="49" charset="0"/>
            </a:endParaRPr>
          </a:p>
          <a:p>
            <a:pPr marL="274320" lvl="1" indent="0" algn="just">
              <a:buNone/>
            </a:pPr>
            <a:r>
              <a:rPr lang="en-US" sz="1200" dirty="0">
                <a:latin typeface="Courier New" pitchFamily="49" charset="0"/>
                <a:cs typeface="Courier New" pitchFamily="49" charset="0"/>
              </a:rPr>
              <a:t>       </a:t>
            </a:r>
            <a:r>
              <a:rPr lang="en-US" sz="1400" dirty="0">
                <a:latin typeface="Courier New" pitchFamily="49" charset="0"/>
                <a:cs typeface="Courier New" pitchFamily="49" charset="0"/>
              </a:rPr>
              <a:t>L4 = list(range(0,6))</a:t>
            </a:r>
            <a:r>
              <a:rPr lang="en-US" sz="1200" dirty="0">
                <a:latin typeface="Courier New" pitchFamily="49" charset="0"/>
                <a:cs typeface="Courier New" pitchFamily="49" charset="0"/>
              </a:rPr>
              <a:t> </a:t>
            </a:r>
            <a:r>
              <a:rPr lang="en-US" sz="1200" b="1" dirty="0">
                <a:latin typeface="Courier New" pitchFamily="49" charset="0"/>
                <a:cs typeface="Courier New" pitchFamily="49" charset="0"/>
              </a:rPr>
              <a:t>#create a list with elements from  0 to 5</a:t>
            </a:r>
            <a:endParaRPr lang="en-US" sz="1600" b="1" dirty="0">
              <a:latin typeface="Courier New" pitchFamily="49" charset="0"/>
              <a:cs typeface="Courier New" pitchFamily="49" charset="0"/>
            </a:endParaRPr>
          </a:p>
          <a:p>
            <a:pPr lvl="0" algn="just"/>
            <a:r>
              <a:rPr lang="en-US" sz="1600" b="1" dirty="0">
                <a:latin typeface="Courier New" pitchFamily="49" charset="0"/>
                <a:cs typeface="Courier New" pitchFamily="49" charset="0"/>
              </a:rPr>
              <a:t>Create a list within build characters X,Y, and Z. </a:t>
            </a:r>
          </a:p>
          <a:p>
            <a:pPr marL="0" indent="0" algn="just">
              <a:buNone/>
            </a:pPr>
            <a:r>
              <a:rPr lang="en-US" sz="1600" b="1" dirty="0">
                <a:latin typeface="Courier New" pitchFamily="49" charset="0"/>
                <a:cs typeface="Courier New" pitchFamily="49" charset="0"/>
              </a:rPr>
              <a:t>                  </a:t>
            </a:r>
            <a:r>
              <a:rPr lang="en-US" sz="1600" dirty="0">
                <a:latin typeface="Courier New" pitchFamily="49" charset="0"/>
                <a:cs typeface="Courier New" pitchFamily="49" charset="0"/>
              </a:rPr>
              <a:t>L5=list("xyz") </a:t>
            </a:r>
          </a:p>
          <a:p>
            <a:pPr marL="0" indent="0" algn="just">
              <a:buNone/>
            </a:pPr>
            <a:r>
              <a:rPr lang="en-US" sz="1800" b="1" u="sng" dirty="0">
                <a:solidFill>
                  <a:schemeClr val="accent2">
                    <a:lumMod val="75000"/>
                  </a:schemeClr>
                </a:solidFill>
                <a:latin typeface="Courier New" pitchFamily="49" charset="0"/>
                <a:cs typeface="Courier New" pitchFamily="49" charset="0"/>
              </a:rPr>
              <a:t>Creating List  without using the constructor   </a:t>
            </a:r>
          </a:p>
          <a:p>
            <a:pPr marL="0" lvl="0" indent="0">
              <a:buNone/>
            </a:pPr>
            <a:r>
              <a:rPr lang="en-US" sz="1800" b="1" dirty="0">
                <a:latin typeface="Courier New" pitchFamily="49" charset="0"/>
                <a:cs typeface="Courier New" pitchFamily="49" charset="0"/>
              </a:rPr>
              <a:t>Create a list with any three integer elements such as 10, 20,30. </a:t>
            </a:r>
            <a:endParaRPr lang="en-US" sz="1800"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L1=[10,20,30]  </a:t>
            </a:r>
          </a:p>
          <a:p>
            <a:pPr marL="0" indent="0" algn="just">
              <a:buNone/>
            </a:pPr>
            <a:endParaRPr lang="en-US" sz="1600" b="1" dirty="0"/>
          </a:p>
          <a:p>
            <a:pPr marL="0" indent="0" algn="just">
              <a:buNone/>
            </a:pPr>
            <a:endParaRPr lang="en-US" sz="1600" b="1" dirty="0"/>
          </a:p>
          <a:p>
            <a:pPr marL="0" indent="0" algn="just">
              <a:buNone/>
            </a:pPr>
            <a:endParaRPr lang="en-US" sz="1400" dirty="0">
              <a:latin typeface="Courier New" pitchFamily="49" charset="0"/>
              <a:cs typeface="Courier New" pitchFamily="49" charset="0"/>
            </a:endParaRPr>
          </a:p>
          <a:p>
            <a:pPr algn="just"/>
            <a:endParaRPr lang="en-US" sz="1600" dirty="0">
              <a:latin typeface="Courier New" pitchFamily="49" charset="0"/>
              <a:cs typeface="Courier New" pitchFamily="49" charset="0"/>
            </a:endParaRPr>
          </a:p>
          <a:p>
            <a:pPr marL="0" indent="0" algn="just">
              <a:buNone/>
            </a:pPr>
            <a:endParaRPr lang="en-US" sz="1600" dirty="0">
              <a:latin typeface="Courier New" pitchFamily="49" charset="0"/>
              <a:cs typeface="Courier New" pitchFamily="49" charset="0"/>
            </a:endParaRPr>
          </a:p>
          <a:p>
            <a:pPr marL="0" indent="0">
              <a:buNone/>
            </a:pPr>
            <a:r>
              <a:rPr lang="en-US" sz="1800" dirty="0"/>
              <a:t>  </a:t>
            </a:r>
          </a:p>
        </p:txBody>
      </p:sp>
    </p:spTree>
    <p:extLst>
      <p:ext uri="{BB962C8B-B14F-4D97-AF65-F5344CB8AC3E}">
        <p14:creationId xmlns:p14="http://schemas.microsoft.com/office/powerpoint/2010/main" val="150039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Elements of list.   </a:t>
            </a:r>
          </a:p>
        </p:txBody>
      </p:sp>
      <p:sp>
        <p:nvSpPr>
          <p:cNvPr id="3" name="Content Placeholder 2"/>
          <p:cNvSpPr>
            <a:spLocks noGrp="1"/>
          </p:cNvSpPr>
          <p:nvPr>
            <p:ph sz="quarter" idx="1"/>
          </p:nvPr>
        </p:nvSpPr>
        <p:spPr/>
        <p:txBody>
          <a:bodyPr>
            <a:normAutofit/>
          </a:bodyPr>
          <a:lstStyle/>
          <a:p>
            <a:pPr algn="just"/>
            <a:r>
              <a:rPr lang="en-US" sz="1800" dirty="0">
                <a:latin typeface="Courier New" pitchFamily="49" charset="0"/>
                <a:cs typeface="Courier New" pitchFamily="49" charset="0"/>
              </a:rPr>
              <a:t>The elements of a list are identified by their positions.  </a:t>
            </a:r>
          </a:p>
          <a:p>
            <a:pPr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index [] </a:t>
            </a:r>
            <a:r>
              <a:rPr lang="en-US" sz="1800" dirty="0">
                <a:latin typeface="Courier New" pitchFamily="49" charset="0"/>
                <a:cs typeface="Courier New" pitchFamily="49" charset="0"/>
              </a:rPr>
              <a:t>operator is used to access the elements of a list.   </a:t>
            </a:r>
          </a:p>
          <a:p>
            <a:pPr marL="0" indent="0" algn="just">
              <a:buNone/>
            </a:pPr>
            <a:r>
              <a:rPr lang="en-US" sz="1800" b="1" u="sng" dirty="0">
                <a:latin typeface="Courier New" pitchFamily="49" charset="0"/>
                <a:cs typeface="Courier New" pitchFamily="49" charset="0"/>
              </a:rPr>
              <a:t>Syntax: </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Name_of_Variable_of_a_List</a:t>
            </a:r>
            <a:r>
              <a:rPr lang="en-US" sz="1800" b="1" dirty="0">
                <a:latin typeface="Courier New" pitchFamily="49" charset="0"/>
                <a:cs typeface="Courier New" pitchFamily="49" charset="0"/>
              </a:rPr>
              <a:t>[index]</a:t>
            </a:r>
          </a:p>
          <a:p>
            <a:pPr marL="0" indent="0" algn="just">
              <a:buNone/>
            </a:pPr>
            <a:r>
              <a:rPr lang="en-US" sz="1800" b="1" dirty="0">
                <a:latin typeface="Courier New" pitchFamily="49" charset="0"/>
                <a:cs typeface="Courier New" pitchFamily="49" charset="0"/>
              </a:rPr>
              <a:t>Example: </a:t>
            </a:r>
            <a:r>
              <a:rPr lang="en-US" sz="1800" dirty="0">
                <a:latin typeface="Courier New" pitchFamily="49" charset="0"/>
                <a:cs typeface="Courier New" pitchFamily="49" charset="0"/>
              </a:rPr>
              <a:t>Create a list of 5 elements</a:t>
            </a:r>
          </a:p>
          <a:p>
            <a:pPr marL="0" indent="0" algn="just">
              <a:buNone/>
            </a:pPr>
            <a:r>
              <a:rPr lang="en-US" sz="1800" dirty="0">
                <a:latin typeface="Courier New" pitchFamily="49" charset="0"/>
                <a:cs typeface="Courier New" pitchFamily="49" charset="0"/>
              </a:rPr>
              <a:t>L1 = [10,20,30,40,50]  </a:t>
            </a:r>
          </a:p>
          <a:p>
            <a:pPr marL="0" indent="0" algn="just">
              <a:buNone/>
            </a:pPr>
            <a:r>
              <a:rPr lang="en-US" sz="1800" dirty="0">
                <a:latin typeface="Courier New" pitchFamily="49" charset="0"/>
                <a:cs typeface="Courier New" pitchFamily="49" charset="0"/>
              </a:rPr>
              <a:t>           </a:t>
            </a:r>
          </a:p>
          <a:p>
            <a:pPr marL="0" indent="0" algn="just">
              <a:buNone/>
            </a:pPr>
            <a:r>
              <a:rPr lang="en-US" sz="1800" dirty="0">
                <a:latin typeface="Courier New" pitchFamily="49" charset="0"/>
                <a:cs typeface="Courier New" pitchFamily="49" charset="0"/>
              </a:rPr>
              <a:t>           </a:t>
            </a:r>
          </a:p>
          <a:p>
            <a:pPr marL="0" indent="0" algn="just">
              <a:buNone/>
            </a:pPr>
            <a:r>
              <a:rPr lang="en-US" sz="1800" dirty="0">
                <a:latin typeface="Courier New" pitchFamily="49" charset="0"/>
                <a:cs typeface="Courier New" pitchFamily="49" charset="0"/>
              </a:rPr>
              <a:t>   </a:t>
            </a:r>
          </a:p>
          <a:p>
            <a:pPr marL="0" indent="0" algn="just">
              <a:buNone/>
            </a:pPr>
            <a:r>
              <a:rPr lang="en-US" sz="1800" dirty="0">
                <a:latin typeface="Courier New" pitchFamily="49" charset="0"/>
                <a:cs typeface="Courier New" pitchFamily="49" charset="0"/>
              </a:rPr>
              <a:t>           L1[0]   L1[1]   L1[2]  L1[3]   L1[4]</a:t>
            </a:r>
          </a:p>
          <a:p>
            <a:pPr marL="0" indent="0" algn="just">
              <a:buNone/>
            </a:pPr>
            <a:r>
              <a:rPr lang="en-US" sz="1400" dirty="0">
                <a:latin typeface="Courier New" pitchFamily="49" charset="0"/>
                <a:cs typeface="Courier New" pitchFamily="49" charset="0"/>
              </a:rPr>
              <a:t>&gt;&gt;&gt; L1                </a:t>
            </a:r>
            <a:r>
              <a:rPr lang="en-US" sz="1400" b="1" dirty="0">
                <a:latin typeface="Courier New" pitchFamily="49" charset="0"/>
                <a:cs typeface="Courier New" pitchFamily="49" charset="0"/>
              </a:rPr>
              <a:t>#print the complete List   </a:t>
            </a:r>
          </a:p>
          <a:p>
            <a:pPr marL="0" indent="0" algn="just">
              <a:buNone/>
            </a:pPr>
            <a:r>
              <a:rPr lang="en-US" sz="1400" dirty="0">
                <a:latin typeface="Courier New" pitchFamily="49" charset="0"/>
                <a:cs typeface="Courier New" pitchFamily="49" charset="0"/>
              </a:rPr>
              <a:t>10, 20, 30, 40, 50]</a:t>
            </a:r>
          </a:p>
          <a:p>
            <a:pPr marL="0" indent="0" algn="just">
              <a:buNone/>
            </a:pPr>
            <a:r>
              <a:rPr lang="en-US" sz="1400" dirty="0">
                <a:latin typeface="Courier New" pitchFamily="49" charset="0"/>
                <a:cs typeface="Courier New" pitchFamily="49" charset="0"/>
              </a:rPr>
              <a:t>&gt;&gt;&gt; L1[0]            </a:t>
            </a:r>
            <a:r>
              <a:rPr lang="en-US" sz="1400" b="1" dirty="0">
                <a:latin typeface="Courier New" pitchFamily="49" charset="0"/>
                <a:cs typeface="Courier New" pitchFamily="49" charset="0"/>
              </a:rPr>
              <a:t># Print the first element of the List</a:t>
            </a:r>
            <a:endParaRPr lang="en-US" sz="1400" dirty="0">
              <a:latin typeface="Courier New" pitchFamily="49" charset="0"/>
              <a:cs typeface="Courier New" pitchFamily="49" charset="0"/>
            </a:endParaRPr>
          </a:p>
          <a:p>
            <a:pPr marL="0" indent="0" algn="just">
              <a:buNone/>
            </a:pPr>
            <a:r>
              <a:rPr lang="en-US" sz="1400" dirty="0">
                <a:latin typeface="Courier New" pitchFamily="49" charset="0"/>
                <a:cs typeface="Courier New" pitchFamily="49" charset="0"/>
              </a:rPr>
              <a:t>10</a:t>
            </a:r>
          </a:p>
          <a:p>
            <a:pPr marL="0" indent="0" algn="just">
              <a:buNone/>
            </a:pPr>
            <a:endParaRPr lang="en-US" sz="1800"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a:p>
            <a:pPr marL="0" indent="0" algn="just">
              <a:buNone/>
            </a:pPr>
            <a:endParaRPr lang="en-US" sz="2400" dirty="0">
              <a:latin typeface="Courier New" pitchFamily="49" charset="0"/>
              <a:cs typeface="Courier New"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8789638"/>
              </p:ext>
            </p:extLst>
          </p:nvPr>
        </p:nvGraphicFramePr>
        <p:xfrm>
          <a:off x="1955800" y="3558540"/>
          <a:ext cx="5080000" cy="3657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142240">
                <a:tc>
                  <a:txBody>
                    <a:bodyPr/>
                    <a:lstStyle/>
                    <a:p>
                      <a:pPr algn="ctr"/>
                      <a:r>
                        <a:rPr lang="en-US" dirty="0">
                          <a:latin typeface="Courier New" pitchFamily="49" charset="0"/>
                          <a:cs typeface="Courier New" pitchFamily="49"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itchFamily="49" charset="0"/>
                          <a:cs typeface="Courier New"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itchFamily="49" charset="0"/>
                          <a:cs typeface="Courier New" pitchFamily="49"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itchFamily="49" charset="0"/>
                          <a:cs typeface="Courier New"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ourier New" pitchFamily="49" charset="0"/>
                          <a:cs typeface="Courier New" pitchFamily="49"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9" name="Straight Arrow Connector 8"/>
          <p:cNvCxnSpPr/>
          <p:nvPr/>
        </p:nvCxnSpPr>
        <p:spPr>
          <a:xfrm flipV="1">
            <a:off x="2352675" y="3952875"/>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V="1">
            <a:off x="3381375" y="39624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4495800" y="39624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6496050" y="39624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p:nvPr/>
        </p:nvCxnSpPr>
        <p:spPr>
          <a:xfrm flipV="1">
            <a:off x="5486400" y="39624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989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90600"/>
          </a:xfrm>
        </p:spPr>
        <p:txBody>
          <a:bodyPr>
            <a:normAutofit/>
          </a:bodyPr>
          <a:lstStyle/>
          <a:p>
            <a:pPr algn="just"/>
            <a:r>
              <a:rPr lang="en-US" sz="2400" b="1" dirty="0"/>
              <a:t>Accessing List Elements through Negative Indices</a:t>
            </a:r>
            <a:r>
              <a:rPr lang="en-US" dirty="0"/>
              <a:t>   </a:t>
            </a:r>
          </a:p>
        </p:txBody>
      </p:sp>
      <p:sp>
        <p:nvSpPr>
          <p:cNvPr id="3" name="Content Placeholder 2"/>
          <p:cNvSpPr>
            <a:spLocks noGrp="1"/>
          </p:cNvSpPr>
          <p:nvPr>
            <p:ph sz="quarter" idx="1"/>
          </p:nvPr>
        </p:nvSpPr>
        <p:spPr/>
        <p:txBody>
          <a:bodyPr>
            <a:normAutofit fontScale="62500" lnSpcReduction="20000"/>
          </a:bodyPr>
          <a:lstStyle/>
          <a:p>
            <a:pPr algn="just">
              <a:lnSpc>
                <a:spcPct val="160000"/>
              </a:lnSpc>
            </a:pPr>
            <a:r>
              <a:rPr lang="en-US" sz="2200" dirty="0">
                <a:latin typeface="Courier New" pitchFamily="49" charset="0"/>
                <a:cs typeface="Courier New" pitchFamily="49" charset="0"/>
              </a:rPr>
              <a:t>The negative index accesses elements from the end of the list counting in backward direction. </a:t>
            </a:r>
          </a:p>
          <a:p>
            <a:pPr algn="just">
              <a:lnSpc>
                <a:spcPct val="160000"/>
              </a:lnSpc>
            </a:pPr>
            <a:r>
              <a:rPr lang="en-US" sz="2200" dirty="0">
                <a:latin typeface="Courier New" pitchFamily="49" charset="0"/>
                <a:cs typeface="Courier New" pitchFamily="49" charset="0"/>
              </a:rPr>
              <a:t>The </a:t>
            </a:r>
            <a:r>
              <a:rPr lang="en-US" sz="2200" b="1" dirty="0">
                <a:latin typeface="Courier New" pitchFamily="49" charset="0"/>
                <a:cs typeface="Courier New" pitchFamily="49" charset="0"/>
              </a:rPr>
              <a:t>index</a:t>
            </a:r>
            <a:r>
              <a:rPr lang="en-US" sz="2200" dirty="0">
                <a:latin typeface="Courier New" pitchFamily="49" charset="0"/>
                <a:cs typeface="Courier New" pitchFamily="49" charset="0"/>
              </a:rPr>
              <a:t> of last element of any non-empty list is always </a:t>
            </a:r>
            <a:r>
              <a:rPr lang="en-US" sz="2200" b="1" dirty="0">
                <a:latin typeface="Courier New" pitchFamily="49" charset="0"/>
                <a:cs typeface="Courier New" pitchFamily="49" charset="0"/>
              </a:rPr>
              <a:t>-1</a:t>
            </a:r>
          </a:p>
          <a:p>
            <a:pPr algn="just">
              <a:lnSpc>
                <a:spcPct val="160000"/>
              </a:lnSpc>
            </a:pPr>
            <a:r>
              <a:rPr lang="en-US" sz="2200" dirty="0">
                <a:latin typeface="Courier New" pitchFamily="49" charset="0"/>
                <a:cs typeface="Courier New" pitchFamily="49" charset="0"/>
              </a:rPr>
              <a:t>List1  with five elements 10,20, 30, 40, 50,60 </a:t>
            </a:r>
          </a:p>
          <a:p>
            <a:pPr marL="0" indent="0" algn="just">
              <a:lnSpc>
                <a:spcPct val="160000"/>
              </a:lnSpc>
              <a:buNone/>
            </a:pPr>
            <a:r>
              <a:rPr lang="en-US" sz="2200" b="1" u="sng" dirty="0">
                <a:latin typeface="Courier New" pitchFamily="49" charset="0"/>
                <a:cs typeface="Courier New" pitchFamily="49" charset="0"/>
              </a:rPr>
              <a:t>Example:</a:t>
            </a:r>
            <a:r>
              <a:rPr lang="en-US" sz="2200" dirty="0">
                <a:latin typeface="Courier New" pitchFamily="49" charset="0"/>
                <a:cs typeface="Courier New" pitchFamily="49" charset="0"/>
              </a:rPr>
              <a:t>     List1 = [10, 20, 30, 40, 50, 60]</a:t>
            </a:r>
          </a:p>
          <a:p>
            <a:pPr marL="0" indent="0" algn="just">
              <a:lnSpc>
                <a:spcPct val="160000"/>
              </a:lnSpc>
              <a:buNone/>
            </a:pPr>
            <a:endParaRPr lang="en-US" sz="1800" dirty="0">
              <a:latin typeface="Courier New" pitchFamily="49" charset="0"/>
              <a:cs typeface="Courier New" pitchFamily="49" charset="0"/>
            </a:endParaRPr>
          </a:p>
          <a:p>
            <a:pPr marL="0" indent="0" algn="just">
              <a:lnSpc>
                <a:spcPct val="160000"/>
              </a:lnSpc>
              <a:buNone/>
            </a:pPr>
            <a:r>
              <a:rPr lang="en-US" sz="1800" dirty="0">
                <a:latin typeface="Courier New" pitchFamily="49" charset="0"/>
                <a:cs typeface="Courier New" pitchFamily="49" charset="0"/>
              </a:rPr>
              <a:t> </a:t>
            </a:r>
          </a:p>
          <a:p>
            <a:pPr marL="0" indent="0" algn="just">
              <a:buNone/>
            </a:pPr>
            <a:endParaRPr lang="en-US" sz="2000"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&gt;&gt;&gt; List1[-1]             </a:t>
            </a:r>
            <a:r>
              <a:rPr lang="en-US" sz="2000" b="1" dirty="0">
                <a:latin typeface="Courier New" pitchFamily="49" charset="0"/>
                <a:cs typeface="Courier New" pitchFamily="49" charset="0"/>
              </a:rPr>
              <a:t>#Access Last element of a List</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60</a:t>
            </a:r>
          </a:p>
          <a:p>
            <a:pPr marL="0" indent="0" algn="just">
              <a:buNone/>
            </a:pPr>
            <a:r>
              <a:rPr lang="en-US" sz="2000" dirty="0">
                <a:latin typeface="Courier New" pitchFamily="49" charset="0"/>
                <a:cs typeface="Courier New" pitchFamily="49" charset="0"/>
              </a:rPr>
              <a:t>&gt;&gt;&gt;List1[-2]              </a:t>
            </a:r>
            <a:r>
              <a:rPr lang="en-US" sz="2000" b="1" dirty="0">
                <a:latin typeface="Courier New" pitchFamily="49" charset="0"/>
                <a:cs typeface="Courier New" pitchFamily="49" charset="0"/>
              </a:rPr>
              <a:t>#Access the second last element of List </a:t>
            </a: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50</a:t>
            </a:r>
          </a:p>
          <a:p>
            <a:pPr marL="0" indent="0" algn="just">
              <a:buNone/>
            </a:pPr>
            <a:r>
              <a:rPr lang="en-US" sz="2000" dirty="0">
                <a:latin typeface="Courier New" pitchFamily="49" charset="0"/>
                <a:cs typeface="Courier New" pitchFamily="49" charset="0"/>
              </a:rPr>
              <a:t>&gt;&gt;&gt; List1[-3]             </a:t>
            </a:r>
            <a:r>
              <a:rPr lang="en-US" sz="2000" b="1" dirty="0">
                <a:latin typeface="Courier New" pitchFamily="49" charset="0"/>
                <a:cs typeface="Courier New" pitchFamily="49" charset="0"/>
              </a:rPr>
              <a:t>#Access the Third last element of List </a:t>
            </a:r>
            <a:endParaRPr lang="en-US" sz="2000" dirty="0">
              <a:latin typeface="Courier New" pitchFamily="49" charset="0"/>
              <a:cs typeface="Courier New" pitchFamily="49" charset="0"/>
            </a:endParaRPr>
          </a:p>
          <a:p>
            <a:pPr marL="0" indent="0" algn="just">
              <a:buNone/>
            </a:pPr>
            <a:r>
              <a:rPr lang="en-US" sz="2000" dirty="0">
                <a:latin typeface="Courier New" pitchFamily="49" charset="0"/>
                <a:cs typeface="Courier New" pitchFamily="49" charset="0"/>
              </a:rPr>
              <a:t>40</a:t>
            </a:r>
          </a:p>
          <a:p>
            <a:pPr marL="0" indent="0" algn="just">
              <a:buNone/>
            </a:pPr>
            <a:r>
              <a:rPr lang="en-US" sz="2000" dirty="0">
                <a:latin typeface="Courier New" pitchFamily="49" charset="0"/>
                <a:cs typeface="Courier New" pitchFamily="49" charset="0"/>
              </a:rPr>
              <a:t>&gt;&gt;&gt;List1[-6]              </a:t>
            </a:r>
            <a:r>
              <a:rPr lang="en-US" sz="2000" b="1" dirty="0">
                <a:latin typeface="Courier New" pitchFamily="49" charset="0"/>
                <a:cs typeface="Courier New" pitchFamily="49" charset="0"/>
              </a:rPr>
              <a:t>#Access the first Element of the List </a:t>
            </a: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10 </a:t>
            </a:r>
          </a:p>
          <a:p>
            <a:pPr marL="0" indent="0" algn="just">
              <a:buNone/>
            </a:pPr>
            <a:endParaRPr lang="en-US" sz="2400" dirty="0">
              <a:latin typeface="Courier New" pitchFamily="49" charset="0"/>
              <a:cs typeface="Courier New" pitchFamily="49" charset="0"/>
            </a:endParaRPr>
          </a:p>
        </p:txBody>
      </p:sp>
      <p:pic>
        <p:nvPicPr>
          <p:cNvPr id="10" name="Picture 9" descr="C:\Users\shri\Desktop\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124200"/>
            <a:ext cx="4648200" cy="838200"/>
          </a:xfrm>
          <a:prstGeom prst="rect">
            <a:avLst/>
          </a:prstGeom>
          <a:noFill/>
          <a:ln>
            <a:noFill/>
          </a:ln>
        </p:spPr>
      </p:pic>
    </p:spTree>
    <p:extLst>
      <p:ext uri="{BB962C8B-B14F-4D97-AF65-F5344CB8AC3E}">
        <p14:creationId xmlns:p14="http://schemas.microsoft.com/office/powerpoint/2010/main" val="419980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List Slicing    [Start: End]</a:t>
            </a:r>
            <a:r>
              <a:rPr lang="en-US" sz="2800" dirty="0"/>
              <a:t> </a:t>
            </a:r>
          </a:p>
        </p:txBody>
      </p:sp>
      <p:sp>
        <p:nvSpPr>
          <p:cNvPr id="3" name="Content Placeholder 2"/>
          <p:cNvSpPr>
            <a:spLocks noGrp="1"/>
          </p:cNvSpPr>
          <p:nvPr>
            <p:ph sz="quarter" idx="1"/>
          </p:nvPr>
        </p:nvSpPr>
        <p:spPr/>
        <p:txBody>
          <a:bodyPr/>
          <a:lstStyle/>
          <a:p>
            <a:pPr marL="0" indent="0" algn="just">
              <a:buNone/>
            </a:pPr>
            <a:r>
              <a:rPr lang="en-US" sz="1800" dirty="0">
                <a:latin typeface="Courier New" pitchFamily="49" charset="0"/>
                <a:cs typeface="Courier New" pitchFamily="49" charset="0"/>
              </a:rPr>
              <a:t>The slicing operator returns a subset of a list, called </a:t>
            </a:r>
            <a:r>
              <a:rPr lang="en-US" sz="1800" b="1" dirty="0">
                <a:latin typeface="Courier New" pitchFamily="49" charset="0"/>
                <a:cs typeface="Courier New" pitchFamily="49" charset="0"/>
              </a:rPr>
              <a:t>“slice” </a:t>
            </a:r>
            <a:r>
              <a:rPr lang="en-US" sz="1800" dirty="0">
                <a:latin typeface="Courier New" pitchFamily="49" charset="0"/>
                <a:cs typeface="Courier New" pitchFamily="49" charset="0"/>
              </a:rPr>
              <a:t>by specifying two indices i.e. </a:t>
            </a:r>
            <a:r>
              <a:rPr lang="en-US" sz="1800" b="1" dirty="0">
                <a:latin typeface="Courier New" pitchFamily="49" charset="0"/>
                <a:cs typeface="Courier New" pitchFamily="49" charset="0"/>
              </a:rPr>
              <a:t>start</a:t>
            </a:r>
            <a:r>
              <a:rPr lang="en-US" sz="1800" dirty="0">
                <a:latin typeface="Courier New" pitchFamily="49" charset="0"/>
                <a:cs typeface="Courier New" pitchFamily="49" charset="0"/>
              </a:rPr>
              <a:t> and </a:t>
            </a:r>
            <a:r>
              <a:rPr lang="en-US" sz="1800" b="1" dirty="0">
                <a:latin typeface="Courier New" pitchFamily="49" charset="0"/>
                <a:cs typeface="Courier New" pitchFamily="49" charset="0"/>
              </a:rPr>
              <a:t>end. </a:t>
            </a:r>
          </a:p>
          <a:p>
            <a:pPr marL="0" indent="0" algn="just">
              <a:buNone/>
            </a:pPr>
            <a:endParaRPr lang="en-US" sz="1800" b="1" dirty="0">
              <a:latin typeface="Courier New" pitchFamily="49" charset="0"/>
              <a:cs typeface="Courier New" pitchFamily="49" charset="0"/>
            </a:endParaRPr>
          </a:p>
          <a:p>
            <a:pPr marL="0" indent="0" algn="just">
              <a:buNone/>
            </a:pPr>
            <a:r>
              <a:rPr lang="en-US" sz="2000" b="1" u="sng" dirty="0">
                <a:latin typeface="Courier New" pitchFamily="49" charset="0"/>
                <a:cs typeface="Courier New" pitchFamily="49" charset="0"/>
              </a:rPr>
              <a:t>Syntax:</a:t>
            </a:r>
          </a:p>
          <a:p>
            <a:pPr marL="0" indent="0" algn="just">
              <a:buNone/>
            </a:pPr>
            <a:endParaRPr lang="en-US" sz="2000" b="1" u="sng" dirty="0">
              <a:latin typeface="Courier New" pitchFamily="49" charset="0"/>
              <a:cs typeface="Courier New" pitchFamily="49" charset="0"/>
            </a:endParaRPr>
          </a:p>
          <a:p>
            <a:pPr marL="0" indent="0" algn="just">
              <a:buNone/>
            </a:pPr>
            <a:r>
              <a:rPr lang="en-US" sz="1800" dirty="0" err="1">
                <a:latin typeface="Courier New" pitchFamily="49" charset="0"/>
                <a:cs typeface="Courier New" pitchFamily="49" charset="0"/>
              </a:rPr>
              <a:t>Name_of_Variable_of_a_List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Start_Index</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End_Index</a:t>
            </a:r>
            <a:r>
              <a:rPr lang="en-US" sz="1800" dirty="0">
                <a:latin typeface="Courier New" pitchFamily="49" charset="0"/>
                <a:cs typeface="Courier New" pitchFamily="49" charset="0"/>
              </a:rPr>
              <a:t>] </a:t>
            </a:r>
          </a:p>
          <a:p>
            <a:pPr marL="0" indent="0">
              <a:buNone/>
            </a:pPr>
            <a:endParaRPr lang="en-US" sz="1800" b="1" u="sng" dirty="0">
              <a:latin typeface="Courier New" pitchFamily="49" charset="0"/>
              <a:cs typeface="Courier New" pitchFamily="49" charset="0"/>
            </a:endParaRPr>
          </a:p>
          <a:p>
            <a:pPr marL="0" indent="0">
              <a:buNone/>
            </a:pPr>
            <a:r>
              <a:rPr lang="en-US" sz="1800" b="1" u="sng" dirty="0">
                <a:latin typeface="Courier New" pitchFamily="49" charset="0"/>
                <a:cs typeface="Courier New" pitchFamily="49" charset="0"/>
              </a:rPr>
              <a:t>Example:  </a:t>
            </a:r>
          </a:p>
          <a:p>
            <a:pPr marL="0" indent="0">
              <a:buNone/>
            </a:pPr>
            <a:r>
              <a:rPr lang="en-US" sz="1800" dirty="0">
                <a:latin typeface="Courier New" pitchFamily="49" charset="0"/>
                <a:cs typeface="Courier New" pitchFamily="49" charset="0"/>
              </a:rPr>
              <a:t>&gt;&gt;&gt; L1 = ['A','B','C','D','E','F']</a:t>
            </a:r>
          </a:p>
          <a:p>
            <a:pPr marL="0" indent="0">
              <a:buNone/>
            </a:pPr>
            <a:r>
              <a:rPr lang="en-US" sz="1800" dirty="0">
                <a:latin typeface="Courier New" pitchFamily="49" charset="0"/>
                <a:cs typeface="Courier New" pitchFamily="49" charset="0"/>
              </a:rPr>
              <a:t>&gt;&gt;&gt; L1</a:t>
            </a:r>
          </a:p>
          <a:p>
            <a:pPr marL="0" indent="0">
              <a:buNone/>
            </a:pPr>
            <a:r>
              <a:rPr lang="en-US" sz="1800" dirty="0">
                <a:latin typeface="Courier New" pitchFamily="49" charset="0"/>
                <a:cs typeface="Courier New" pitchFamily="49" charset="0"/>
              </a:rPr>
              <a:t>['A', 'B', 'C', 'D', 'E', 'F']</a:t>
            </a:r>
          </a:p>
          <a:p>
            <a:pPr marL="0" indent="0">
              <a:buNone/>
            </a:pPr>
            <a:r>
              <a:rPr lang="en-US" sz="1800" dirty="0">
                <a:latin typeface="Courier New" pitchFamily="49" charset="0"/>
                <a:cs typeface="Courier New" pitchFamily="49" charset="0"/>
              </a:rPr>
              <a:t>&gt;&gt;&gt; L1[1:3]</a:t>
            </a:r>
          </a:p>
          <a:p>
            <a:pPr marL="0" indent="0">
              <a:buNone/>
            </a:pPr>
            <a:r>
              <a:rPr lang="en-US" sz="1800" dirty="0">
                <a:latin typeface="Courier New" pitchFamily="49" charset="0"/>
                <a:cs typeface="Courier New" pitchFamily="49" charset="0"/>
              </a:rPr>
              <a:t>['B', 'C']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079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a:t>The  +,  *, operator on List</a:t>
            </a:r>
          </a:p>
        </p:txBody>
      </p:sp>
      <p:sp>
        <p:nvSpPr>
          <p:cNvPr id="3" name="Content Placeholder 2"/>
          <p:cNvSpPr>
            <a:spLocks noGrp="1"/>
          </p:cNvSpPr>
          <p:nvPr>
            <p:ph sz="quarter" idx="1"/>
          </p:nvPr>
        </p:nvSpPr>
        <p:spPr/>
        <p:txBody>
          <a:bodyPr>
            <a:normAutofit fontScale="55000" lnSpcReduction="20000"/>
          </a:bodyPr>
          <a:lstStyle/>
          <a:p>
            <a:pPr marL="0" indent="0">
              <a:buNone/>
            </a:pPr>
            <a:r>
              <a:rPr lang="en-US" b="1" dirty="0">
                <a:latin typeface="Courier New" pitchFamily="49" charset="0"/>
                <a:cs typeface="Courier New" pitchFamily="49" charset="0"/>
              </a:rPr>
              <a:t>The  +  Operator:  </a:t>
            </a:r>
            <a:r>
              <a:rPr lang="en-US" dirty="0">
                <a:latin typeface="Courier New" pitchFamily="49" charset="0"/>
                <a:cs typeface="Courier New" pitchFamily="49" charset="0"/>
              </a:rPr>
              <a:t>Used to join two lists</a:t>
            </a:r>
            <a:r>
              <a:rPr lang="en-US" b="1" dirty="0">
                <a:latin typeface="Courier New" pitchFamily="49" charset="0"/>
                <a:cs typeface="Courier New" pitchFamily="49" charset="0"/>
              </a:rPr>
              <a:t> </a:t>
            </a:r>
          </a:p>
          <a:p>
            <a:pPr marL="0" indent="0">
              <a:buNone/>
            </a:pPr>
            <a:r>
              <a:rPr lang="en-US" b="1" u="sng" dirty="0">
                <a:latin typeface="Courier New" pitchFamily="49" charset="0"/>
                <a:cs typeface="Courier New" pitchFamily="49" charset="0"/>
              </a:rPr>
              <a:t>Example:</a:t>
            </a:r>
            <a:r>
              <a:rPr lang="en-US" b="1"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&gt;&gt;&gt; L1 = [1,2,3,4]</a:t>
            </a:r>
          </a:p>
          <a:p>
            <a:pPr marL="0" indent="0">
              <a:buNone/>
            </a:pPr>
            <a:r>
              <a:rPr lang="en-US" dirty="0">
                <a:latin typeface="Courier New" pitchFamily="49" charset="0"/>
                <a:cs typeface="Courier New" pitchFamily="49" charset="0"/>
              </a:rPr>
              <a:t>&gt;&gt;&gt; L2 = [4,5,6,7]</a:t>
            </a:r>
          </a:p>
          <a:p>
            <a:pPr marL="0" indent="0">
              <a:buNone/>
            </a:pPr>
            <a:r>
              <a:rPr lang="en-US" dirty="0">
                <a:latin typeface="Courier New" pitchFamily="49" charset="0"/>
                <a:cs typeface="Courier New" pitchFamily="49" charset="0"/>
              </a:rPr>
              <a:t>&gt;&gt;&gt; L3 = L1 + L2</a:t>
            </a:r>
          </a:p>
          <a:p>
            <a:pPr marL="0" indent="0">
              <a:buNone/>
            </a:pPr>
            <a:r>
              <a:rPr lang="en-US" dirty="0">
                <a:latin typeface="Courier New" pitchFamily="49" charset="0"/>
                <a:cs typeface="Courier New" pitchFamily="49" charset="0"/>
              </a:rPr>
              <a:t>&gt;&gt;&gt; L3</a:t>
            </a:r>
          </a:p>
          <a:p>
            <a:pPr marL="0" indent="0">
              <a:buNone/>
            </a:pPr>
            <a:r>
              <a:rPr lang="en-US" dirty="0">
                <a:latin typeface="Courier New" pitchFamily="49" charset="0"/>
                <a:cs typeface="Courier New" pitchFamily="49" charset="0"/>
              </a:rPr>
              <a:t>[1, 2, 3, 4, 4, 5, 6, 7]  </a:t>
            </a:r>
          </a:p>
          <a:p>
            <a:pPr marL="0" indent="0">
              <a:buNone/>
            </a:pPr>
            <a:endParaRPr lang="en-US"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The  *  Operator:  </a:t>
            </a:r>
            <a:r>
              <a:rPr lang="en-US" dirty="0">
                <a:latin typeface="Courier New" pitchFamily="49" charset="0"/>
                <a:cs typeface="Courier New" pitchFamily="49" charset="0"/>
              </a:rPr>
              <a:t>Used to replicate the elements in a list</a:t>
            </a:r>
          </a:p>
          <a:p>
            <a:pPr marL="0" indent="0">
              <a:buNone/>
            </a:pPr>
            <a:r>
              <a:rPr lang="en-US" b="1" u="sng" dirty="0">
                <a:latin typeface="Courier New" pitchFamily="49" charset="0"/>
                <a:cs typeface="Courier New" pitchFamily="49" charset="0"/>
              </a:rPr>
              <a:t>Example:</a:t>
            </a:r>
            <a:r>
              <a:rPr lang="en-US" b="1" dirty="0">
                <a:latin typeface="Courier New" pitchFamily="49" charset="0"/>
                <a:cs typeface="Courier New" pitchFamily="49" charset="0"/>
              </a:rPr>
              <a:t> </a:t>
            </a:r>
          </a:p>
          <a:p>
            <a:pPr marL="0" indent="0">
              <a:buNone/>
            </a:pPr>
            <a:r>
              <a:rPr lang="en-US" dirty="0">
                <a:latin typeface="Courier New" pitchFamily="49" charset="0"/>
                <a:cs typeface="Courier New" pitchFamily="49" charset="0"/>
              </a:rPr>
              <a:t>&gt;&gt;&gt; L1= [1,2,3]</a:t>
            </a:r>
          </a:p>
          <a:p>
            <a:pPr marL="0" indent="0">
              <a:buNone/>
            </a:pPr>
            <a:r>
              <a:rPr lang="en-US" dirty="0">
                <a:latin typeface="Courier New" pitchFamily="49" charset="0"/>
                <a:cs typeface="Courier New" pitchFamily="49" charset="0"/>
              </a:rPr>
              <a:t>&gt;&gt;&gt; L1</a:t>
            </a:r>
          </a:p>
          <a:p>
            <a:pPr marL="0" indent="0">
              <a:buNone/>
            </a:pPr>
            <a:r>
              <a:rPr lang="en-US" dirty="0">
                <a:latin typeface="Courier New" pitchFamily="49" charset="0"/>
                <a:cs typeface="Courier New" pitchFamily="49" charset="0"/>
              </a:rPr>
              <a:t>[1, 2, 3]</a:t>
            </a:r>
          </a:p>
          <a:p>
            <a:pPr marL="0" indent="0">
              <a:buNone/>
            </a:pPr>
            <a:r>
              <a:rPr lang="en-US" dirty="0">
                <a:latin typeface="Courier New" pitchFamily="49" charset="0"/>
                <a:cs typeface="Courier New" pitchFamily="49" charset="0"/>
              </a:rPr>
              <a:t>&gt;&gt;&gt; L2 = L1 * 3</a:t>
            </a:r>
          </a:p>
          <a:p>
            <a:pPr marL="0" indent="0">
              <a:buNone/>
            </a:pPr>
            <a:r>
              <a:rPr lang="en-US" dirty="0">
                <a:latin typeface="Courier New" pitchFamily="49" charset="0"/>
                <a:cs typeface="Courier New" pitchFamily="49" charset="0"/>
              </a:rPr>
              <a:t>&gt;&gt;&gt; L2</a:t>
            </a:r>
          </a:p>
          <a:p>
            <a:pPr marL="0" indent="0">
              <a:buNone/>
            </a:pPr>
            <a:r>
              <a:rPr lang="en-US" dirty="0">
                <a:latin typeface="Courier New" pitchFamily="49" charset="0"/>
                <a:cs typeface="Courier New" pitchFamily="49" charset="0"/>
              </a:rPr>
              <a:t>[1, 2, 3, 1, 2, 3, 1, 2, 3]</a:t>
            </a:r>
          </a:p>
          <a:p>
            <a:pPr marL="0" indent="0">
              <a:buNone/>
            </a:pPr>
            <a:r>
              <a:rPr lang="en-US" dirty="0">
                <a:latin typeface="Courier New" pitchFamily="49" charset="0"/>
                <a:cs typeface="Courier New" pitchFamily="49" charset="0"/>
              </a:rPr>
              <a:t> </a:t>
            </a:r>
          </a:p>
          <a:p>
            <a:pPr marL="0" indent="0">
              <a:buNone/>
            </a:pP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 </a:t>
            </a:r>
          </a:p>
          <a:p>
            <a:pPr marL="0" indent="0">
              <a:buNone/>
            </a:pP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250120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 and is operator on List</a:t>
            </a:r>
            <a:endParaRPr lang="en-US" dirty="0"/>
          </a:p>
        </p:txBody>
      </p:sp>
      <p:sp>
        <p:nvSpPr>
          <p:cNvPr id="3" name="Content Placeholder 2"/>
          <p:cNvSpPr>
            <a:spLocks noGrp="1"/>
          </p:cNvSpPr>
          <p:nvPr>
            <p:ph sz="quarter" idx="1"/>
          </p:nvPr>
        </p:nvSpPr>
        <p:spPr>
          <a:xfrm>
            <a:off x="533400" y="1066800"/>
            <a:ext cx="8229600" cy="4937760"/>
          </a:xfrm>
        </p:spPr>
        <p:txBody>
          <a:bodyPr>
            <a:normAutofit fontScale="25000" lnSpcReduction="20000"/>
          </a:bodyPr>
          <a:lstStyle/>
          <a:p>
            <a:pPr marL="0" indent="0" algn="just">
              <a:buNone/>
            </a:pPr>
            <a:endParaRPr lang="en-US" sz="5600" dirty="0">
              <a:latin typeface="Courier New" pitchFamily="49" charset="0"/>
              <a:cs typeface="Courier New" pitchFamily="49" charset="0"/>
            </a:endParaRPr>
          </a:p>
          <a:p>
            <a:pPr marL="0" indent="0" algn="just">
              <a:buNone/>
            </a:pPr>
            <a:r>
              <a:rPr lang="en-US" sz="5600" dirty="0">
                <a:latin typeface="Courier New" pitchFamily="49" charset="0"/>
                <a:cs typeface="Courier New" pitchFamily="49" charset="0"/>
              </a:rPr>
              <a:t>The </a:t>
            </a:r>
            <a:r>
              <a:rPr lang="en-US" sz="5600" b="1" dirty="0">
                <a:latin typeface="Courier New" pitchFamily="49" charset="0"/>
                <a:cs typeface="Courier New" pitchFamily="49" charset="0"/>
              </a:rPr>
              <a:t>in</a:t>
            </a:r>
            <a:r>
              <a:rPr lang="en-US" sz="5600" dirty="0">
                <a:latin typeface="Courier New" pitchFamily="49" charset="0"/>
                <a:cs typeface="Courier New" pitchFamily="49" charset="0"/>
              </a:rPr>
              <a:t> operator: Determine whether an element is in a list or not.</a:t>
            </a:r>
          </a:p>
          <a:p>
            <a:pPr marL="0" indent="0" algn="just">
              <a:buNone/>
            </a:pPr>
            <a:r>
              <a:rPr lang="en-US" sz="5600" b="1" u="sng" dirty="0">
                <a:latin typeface="Courier New" pitchFamily="49" charset="0"/>
                <a:cs typeface="Courier New" pitchFamily="49" charset="0"/>
              </a:rPr>
              <a:t>Example:</a:t>
            </a:r>
            <a:r>
              <a:rPr lang="en-US" sz="5600" dirty="0">
                <a:latin typeface="Courier New" pitchFamily="49" charset="0"/>
                <a:cs typeface="Courier New" pitchFamily="49" charset="0"/>
              </a:rPr>
              <a:t>  </a:t>
            </a:r>
          </a:p>
          <a:p>
            <a:pPr marL="0" indent="0" algn="just">
              <a:buNone/>
            </a:pPr>
            <a:r>
              <a:rPr lang="en-US" sz="5600" dirty="0">
                <a:latin typeface="Courier New" pitchFamily="49" charset="0"/>
                <a:cs typeface="Courier New" pitchFamily="49" charset="0"/>
              </a:rPr>
              <a:t>&gt;&gt;&gt; L1=['A','B','C',10,20,30]</a:t>
            </a:r>
          </a:p>
          <a:p>
            <a:pPr marL="0" indent="0" algn="just">
              <a:buNone/>
            </a:pPr>
            <a:r>
              <a:rPr lang="en-US" sz="5600" dirty="0">
                <a:latin typeface="Courier New" pitchFamily="49" charset="0"/>
                <a:cs typeface="Courier New" pitchFamily="49" charset="0"/>
              </a:rPr>
              <a:t>&gt;&gt;&gt; 30 in L1</a:t>
            </a:r>
          </a:p>
          <a:p>
            <a:pPr marL="0" indent="0" algn="just">
              <a:buNone/>
            </a:pPr>
            <a:r>
              <a:rPr lang="en-US" sz="5600" dirty="0">
                <a:latin typeface="Courier New" pitchFamily="49" charset="0"/>
                <a:cs typeface="Courier New" pitchFamily="49" charset="0"/>
              </a:rPr>
              <a:t>True</a:t>
            </a:r>
          </a:p>
          <a:p>
            <a:pPr marL="0" indent="0" algn="just">
              <a:buNone/>
            </a:pPr>
            <a:r>
              <a:rPr lang="en-US" sz="5600" dirty="0">
                <a:latin typeface="Courier New" pitchFamily="49" charset="0"/>
                <a:cs typeface="Courier New" pitchFamily="49" charset="0"/>
              </a:rPr>
              <a:t>&gt;&gt;&gt; 'D' in L1</a:t>
            </a:r>
          </a:p>
          <a:p>
            <a:pPr marL="0" indent="0" algn="just">
              <a:buNone/>
            </a:pPr>
            <a:r>
              <a:rPr lang="en-US" sz="5600" dirty="0">
                <a:latin typeface="Courier New" pitchFamily="49" charset="0"/>
                <a:cs typeface="Courier New" pitchFamily="49" charset="0"/>
              </a:rPr>
              <a:t>False </a:t>
            </a:r>
          </a:p>
          <a:p>
            <a:pPr marL="0" indent="0" algn="just">
              <a:buNone/>
            </a:pPr>
            <a:endParaRPr lang="en-US" sz="3000" dirty="0"/>
          </a:p>
          <a:p>
            <a:pPr marL="0" indent="0" algn="just">
              <a:buNone/>
            </a:pPr>
            <a:endParaRPr lang="en-US" sz="4300" dirty="0">
              <a:latin typeface="Courier New" pitchFamily="49" charset="0"/>
              <a:cs typeface="Courier New" pitchFamily="49" charset="0"/>
            </a:endParaRPr>
          </a:p>
          <a:p>
            <a:pPr marL="0" indent="0" algn="just">
              <a:buNone/>
            </a:pPr>
            <a:r>
              <a:rPr lang="en-US" sz="7200" dirty="0">
                <a:latin typeface="Courier New" pitchFamily="49" charset="0"/>
                <a:cs typeface="Courier New" pitchFamily="49" charset="0"/>
              </a:rPr>
              <a:t>The </a:t>
            </a:r>
            <a:r>
              <a:rPr lang="en-US" sz="7200" b="1" dirty="0">
                <a:latin typeface="Courier New" pitchFamily="49" charset="0"/>
                <a:cs typeface="Courier New" pitchFamily="49" charset="0"/>
              </a:rPr>
              <a:t>is </a:t>
            </a:r>
            <a:r>
              <a:rPr lang="en-US" sz="7200" dirty="0">
                <a:latin typeface="Courier New" pitchFamily="49" charset="0"/>
                <a:cs typeface="Courier New" pitchFamily="49" charset="0"/>
              </a:rPr>
              <a:t>Operator:  </a:t>
            </a:r>
            <a:r>
              <a:rPr lang="en-US" sz="4800" dirty="0">
                <a:latin typeface="Courier New" pitchFamily="49" charset="0"/>
                <a:cs typeface="Courier New" pitchFamily="49" charset="0"/>
              </a:rPr>
              <a:t>Check if two variable refer to the same Object of different objects </a:t>
            </a:r>
          </a:p>
          <a:p>
            <a:pPr marL="0" indent="0" algn="just">
              <a:buNone/>
            </a:pPr>
            <a:endParaRPr lang="en-US" sz="4000" b="1" dirty="0">
              <a:latin typeface="Courier New" pitchFamily="49" charset="0"/>
              <a:cs typeface="Courier New" pitchFamily="49" charset="0"/>
            </a:endParaRPr>
          </a:p>
          <a:p>
            <a:pPr marL="0" indent="0" algn="just">
              <a:buNone/>
            </a:pPr>
            <a:r>
              <a:rPr lang="en-US" sz="5600" b="1" u="sng" dirty="0">
                <a:latin typeface="Courier New" pitchFamily="49" charset="0"/>
                <a:cs typeface="Courier New" pitchFamily="49" charset="0"/>
              </a:rPr>
              <a:t>Example:</a:t>
            </a:r>
            <a:r>
              <a:rPr lang="en-US" sz="5600" b="1" dirty="0">
                <a:latin typeface="Courier New" pitchFamily="49" charset="0"/>
                <a:cs typeface="Courier New" pitchFamily="49" charset="0"/>
              </a:rPr>
              <a:t>  </a:t>
            </a:r>
          </a:p>
          <a:p>
            <a:pPr marL="0" indent="0" algn="just">
              <a:buNone/>
            </a:pPr>
            <a:r>
              <a:rPr lang="en-US" sz="6400" dirty="0">
                <a:latin typeface="Courier New" pitchFamily="49" charset="0"/>
                <a:cs typeface="Courier New" pitchFamily="49" charset="0"/>
              </a:rPr>
              <a:t>&gt;&gt;&gt; A= 'Hello'</a:t>
            </a:r>
          </a:p>
          <a:p>
            <a:pPr marL="0" indent="0" algn="just">
              <a:buNone/>
            </a:pPr>
            <a:r>
              <a:rPr lang="en-US" sz="6400" dirty="0">
                <a:latin typeface="Courier New" pitchFamily="49" charset="0"/>
                <a:cs typeface="Courier New" pitchFamily="49" charset="0"/>
              </a:rPr>
              <a:t>&gt;&gt;&gt; B= 'Hello'</a:t>
            </a:r>
          </a:p>
          <a:p>
            <a:pPr marL="0" indent="0" algn="just">
              <a:buNone/>
            </a:pPr>
            <a:r>
              <a:rPr lang="en-US" sz="6400" dirty="0">
                <a:latin typeface="Courier New" pitchFamily="49" charset="0"/>
                <a:cs typeface="Courier New" pitchFamily="49" charset="0"/>
              </a:rPr>
              <a:t>&gt;&gt;&gt; A is B</a:t>
            </a:r>
          </a:p>
          <a:p>
            <a:pPr marL="0" indent="0" algn="just">
              <a:buNone/>
            </a:pPr>
            <a:r>
              <a:rPr lang="en-US" sz="6400" dirty="0">
                <a:latin typeface="Courier New" pitchFamily="49" charset="0"/>
                <a:cs typeface="Courier New" pitchFamily="49" charset="0"/>
              </a:rPr>
              <a:t>True  </a:t>
            </a:r>
          </a:p>
          <a:p>
            <a:pPr marL="0" indent="0" algn="just">
              <a:buNone/>
            </a:pPr>
            <a:r>
              <a:rPr lang="en-US" sz="6400" dirty="0">
                <a:latin typeface="Courier New" pitchFamily="49" charset="0"/>
                <a:cs typeface="Courier New" pitchFamily="49" charset="0"/>
              </a:rPr>
              <a:t>&gt;&gt;&gt; L1 = [1,2,3]</a:t>
            </a:r>
          </a:p>
          <a:p>
            <a:pPr marL="0" indent="0" algn="just">
              <a:buNone/>
            </a:pPr>
            <a:r>
              <a:rPr lang="en-US" sz="6400" dirty="0">
                <a:latin typeface="Courier New" pitchFamily="49" charset="0"/>
                <a:cs typeface="Courier New" pitchFamily="49" charset="0"/>
              </a:rPr>
              <a:t>&gt;&gt;&gt; L2 = [1,2,3]</a:t>
            </a:r>
          </a:p>
          <a:p>
            <a:pPr marL="0" indent="0" algn="just">
              <a:buNone/>
            </a:pPr>
            <a:r>
              <a:rPr lang="en-US" sz="6400" dirty="0">
                <a:latin typeface="Courier New" pitchFamily="49" charset="0"/>
                <a:cs typeface="Courier New" pitchFamily="49" charset="0"/>
              </a:rPr>
              <a:t>&gt;&gt;&gt; L1 is L2</a:t>
            </a:r>
          </a:p>
          <a:p>
            <a:pPr marL="0" indent="0" algn="just">
              <a:buNone/>
            </a:pPr>
            <a:r>
              <a:rPr lang="en-US" sz="6400" dirty="0">
                <a:latin typeface="Courier New" pitchFamily="49" charset="0"/>
                <a:cs typeface="Courier New" pitchFamily="49" charset="0"/>
              </a:rPr>
              <a:t>False</a:t>
            </a:r>
          </a:p>
          <a:p>
            <a:pPr marL="0" indent="0" algn="just">
              <a:buNone/>
            </a:pPr>
            <a:endParaRPr lang="en-US" sz="2500" b="1" dirty="0">
              <a:latin typeface="Courier New" pitchFamily="49" charset="0"/>
              <a:cs typeface="Courier New" pitchFamily="49" charset="0"/>
            </a:endParaRPr>
          </a:p>
          <a:p>
            <a:pPr marL="0" indent="0" algn="just">
              <a:buNone/>
            </a:pPr>
            <a:endParaRPr lang="en-US" sz="2500" b="1" dirty="0">
              <a:latin typeface="Courier New" pitchFamily="49" charset="0"/>
              <a:cs typeface="Courier New" pitchFamily="49" charset="0"/>
            </a:endParaRPr>
          </a:p>
          <a:p>
            <a:pPr marL="0" indent="0" algn="just">
              <a:buNone/>
            </a:pPr>
            <a:endParaRPr lang="en-US" sz="2500" b="1" dirty="0">
              <a:latin typeface="Courier New" pitchFamily="49" charset="0"/>
              <a:cs typeface="Courier New" pitchFamily="49" charset="0"/>
            </a:endParaRPr>
          </a:p>
          <a:p>
            <a:pPr marL="0" indent="0" algn="just">
              <a:buNone/>
            </a:pPr>
            <a:endParaRPr lang="en-US" sz="2300" b="1" dirty="0">
              <a:latin typeface="Courier New" pitchFamily="49" charset="0"/>
              <a:cs typeface="Courier New" pitchFamily="49" charset="0"/>
            </a:endParaRPr>
          </a:p>
          <a:p>
            <a:pPr marL="0" indent="0" algn="just">
              <a:buNone/>
            </a:pPr>
            <a:endParaRPr lang="en-US" sz="1900" b="1"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48734332"/>
              </p:ext>
            </p:extLst>
          </p:nvPr>
        </p:nvGraphicFramePr>
        <p:xfrm>
          <a:off x="2743200" y="3657600"/>
          <a:ext cx="6096000" cy="158496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lvl="0" algn="just"/>
                      <a:r>
                        <a:rPr lang="en-US" sz="1400" b="1" dirty="0">
                          <a:solidFill>
                            <a:schemeClr val="tx1"/>
                          </a:solidFill>
                          <a:latin typeface="Courier New" pitchFamily="49" charset="0"/>
                          <a:cs typeface="Courier New" pitchFamily="49" charset="0"/>
                        </a:rPr>
                        <a:t>Note:</a:t>
                      </a:r>
                      <a:r>
                        <a:rPr lang="en-US" sz="1400" b="1" baseline="0" dirty="0">
                          <a:solidFill>
                            <a:schemeClr val="tx1"/>
                          </a:solidFill>
                          <a:latin typeface="Courier New" pitchFamily="49" charset="0"/>
                          <a:cs typeface="Courier New" pitchFamily="49" charset="0"/>
                        </a:rPr>
                        <a:t> </a:t>
                      </a:r>
                      <a:r>
                        <a:rPr kumimoji="0" lang="en-US" sz="1400" b="0" kern="1200" dirty="0">
                          <a:solidFill>
                            <a:schemeClr val="tx1"/>
                          </a:solidFill>
                          <a:effectLst/>
                          <a:latin typeface="Courier New" pitchFamily="49" charset="0"/>
                          <a:ea typeface="+mn-ea"/>
                          <a:cs typeface="Courier New" pitchFamily="49" charset="0"/>
                        </a:rPr>
                        <a:t>In case of Strings, if both the variables contain same values, then both variables refer to the same object.</a:t>
                      </a:r>
                    </a:p>
                    <a:p>
                      <a:pPr algn="just"/>
                      <a:r>
                        <a:rPr kumimoji="0" lang="en-US" sz="1400" b="0" kern="1200" dirty="0">
                          <a:solidFill>
                            <a:schemeClr val="tx1"/>
                          </a:solidFill>
                          <a:effectLst/>
                          <a:latin typeface="Courier New" pitchFamily="49" charset="0"/>
                          <a:ea typeface="+mn-ea"/>
                          <a:cs typeface="Courier New" pitchFamily="49" charset="0"/>
                        </a:rPr>
                        <a:t> </a:t>
                      </a:r>
                    </a:p>
                    <a:p>
                      <a:pPr lvl="0" algn="just"/>
                      <a:r>
                        <a:rPr kumimoji="0" lang="en-US" sz="1400" b="0" kern="1200" dirty="0">
                          <a:solidFill>
                            <a:schemeClr val="tx1"/>
                          </a:solidFill>
                          <a:effectLst/>
                          <a:latin typeface="Courier New" pitchFamily="49" charset="0"/>
                          <a:ea typeface="+mn-ea"/>
                          <a:cs typeface="Courier New" pitchFamily="49" charset="0"/>
                        </a:rPr>
                        <a:t>In case of list, if two variables containing the list with same and same number of elements then, both the variables refer to the two different objects. </a:t>
                      </a:r>
                      <a:r>
                        <a:rPr kumimoji="0" lang="en-US" sz="1400" b="0" kern="1200" baseline="0" dirty="0">
                          <a:solidFill>
                            <a:schemeClr val="tx1"/>
                          </a:solidFill>
                          <a:effectLst/>
                          <a:latin typeface="Courier New" pitchFamily="49" charset="0"/>
                          <a:ea typeface="+mn-ea"/>
                          <a:cs typeface="Courier New" pitchFamily="49" charset="0"/>
                        </a:rPr>
                        <a:t> </a:t>
                      </a:r>
                      <a:endParaRPr lang="en-US" sz="14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134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 </a:t>
            </a:r>
            <a:r>
              <a:rPr lang="en-US" sz="2800" b="1" dirty="0"/>
              <a:t>del</a:t>
            </a:r>
            <a:r>
              <a:rPr lang="en-US" sz="2800" dirty="0"/>
              <a:t> operator on List</a:t>
            </a:r>
            <a:endParaRPr lang="en-US" dirty="0"/>
          </a:p>
        </p:txBody>
      </p:sp>
      <p:sp>
        <p:nvSpPr>
          <p:cNvPr id="3" name="Content Placeholder 2"/>
          <p:cNvSpPr>
            <a:spLocks noGrp="1"/>
          </p:cNvSpPr>
          <p:nvPr>
            <p:ph sz="quarter" idx="1"/>
          </p:nvPr>
        </p:nvSpPr>
        <p:spPr/>
        <p:txBody>
          <a:bodyPr>
            <a:normAutofit/>
          </a:bodyPr>
          <a:lstStyle/>
          <a:p>
            <a:pPr marL="0" indent="0">
              <a:buNone/>
            </a:pPr>
            <a:r>
              <a:rPr lang="en-US" sz="1800" dirty="0">
                <a:latin typeface="Courier New" pitchFamily="49" charset="0"/>
                <a:cs typeface="Courier New" pitchFamily="49" charset="0"/>
              </a:rPr>
              <a:t>The del operator is used to remove the elements from the list.  </a:t>
            </a:r>
            <a:endParaRPr lang="en-US" sz="1800" b="1" dirty="0">
              <a:latin typeface="Courier New" pitchFamily="49" charset="0"/>
              <a:cs typeface="Courier New" pitchFamily="49" charset="0"/>
            </a:endParaRPr>
          </a:p>
          <a:p>
            <a:pPr marL="0" indent="0">
              <a:buNone/>
            </a:pPr>
            <a:endParaRPr lang="en-US" sz="1800" b="1" u="sng" dirty="0">
              <a:latin typeface="Courier New" pitchFamily="49" charset="0"/>
              <a:cs typeface="Courier New" pitchFamily="49" charset="0"/>
            </a:endParaRPr>
          </a:p>
          <a:p>
            <a:pPr marL="0" indent="0">
              <a:buNone/>
            </a:pPr>
            <a:r>
              <a:rPr lang="en-US" sz="1800" b="1" u="sng" dirty="0">
                <a:latin typeface="Courier New" pitchFamily="49" charset="0"/>
                <a:cs typeface="Courier New" pitchFamily="49" charset="0"/>
              </a:rPr>
              <a:t>Example:</a:t>
            </a:r>
          </a:p>
          <a:p>
            <a:pPr marL="0" indent="0">
              <a:buNone/>
            </a:pPr>
            <a:r>
              <a:rPr lang="en-US" sz="1800" dirty="0">
                <a:latin typeface="Courier New" pitchFamily="49" charset="0"/>
                <a:cs typeface="Courier New" pitchFamily="49" charset="0"/>
              </a:rPr>
              <a:t>&gt;&gt;&gt; L1=[100,200,300]</a:t>
            </a:r>
          </a:p>
          <a:p>
            <a:pPr marL="0" indent="0">
              <a:buNone/>
            </a:pPr>
            <a:r>
              <a:rPr lang="en-US" sz="1800" dirty="0">
                <a:latin typeface="Courier New" pitchFamily="49" charset="0"/>
                <a:cs typeface="Courier New" pitchFamily="49" charset="0"/>
              </a:rPr>
              <a:t>&gt;&gt;&gt; del L1[0]</a:t>
            </a:r>
          </a:p>
          <a:p>
            <a:pPr marL="0" indent="0">
              <a:buNone/>
            </a:pPr>
            <a:r>
              <a:rPr lang="en-US" sz="1800" dirty="0">
                <a:latin typeface="Courier New" pitchFamily="49" charset="0"/>
                <a:cs typeface="Courier New" pitchFamily="49" charset="0"/>
              </a:rPr>
              <a:t>&gt;&gt;&gt; L1</a:t>
            </a:r>
          </a:p>
          <a:p>
            <a:pPr marL="0" indent="0">
              <a:buNone/>
            </a:pPr>
            <a:r>
              <a:rPr lang="en-US" sz="1800" dirty="0">
                <a:latin typeface="Courier New" pitchFamily="49" charset="0"/>
                <a:cs typeface="Courier New" pitchFamily="49" charset="0"/>
              </a:rPr>
              <a:t>[200, 300]</a:t>
            </a:r>
          </a:p>
          <a:p>
            <a:pPr marL="0" indent="0">
              <a:buNone/>
            </a:pPr>
            <a:r>
              <a:rPr lang="en-US" sz="1800" dirty="0">
                <a:latin typeface="Courier New" pitchFamily="49" charset="0"/>
                <a:cs typeface="Courier New" pitchFamily="49" charset="0"/>
              </a:rPr>
              <a:t>&gt;&gt;&gt; L1=[10,20,30]</a:t>
            </a:r>
          </a:p>
          <a:p>
            <a:pPr marL="0" indent="0">
              <a:buNone/>
            </a:pPr>
            <a:r>
              <a:rPr lang="en-US" sz="1800" dirty="0">
                <a:latin typeface="Courier New" pitchFamily="49" charset="0"/>
                <a:cs typeface="Courier New" pitchFamily="49" charset="0"/>
              </a:rPr>
              <a:t>&gt;&gt;&gt; del L1[-3]</a:t>
            </a:r>
          </a:p>
          <a:p>
            <a:pPr marL="0" indent="0">
              <a:buNone/>
            </a:pPr>
            <a:r>
              <a:rPr lang="en-US" sz="1800" dirty="0">
                <a:latin typeface="Courier New" pitchFamily="49" charset="0"/>
                <a:cs typeface="Courier New" pitchFamily="49" charset="0"/>
              </a:rPr>
              <a:t>&gt;&gt;&gt; L1</a:t>
            </a:r>
          </a:p>
          <a:p>
            <a:pPr marL="0" indent="0">
              <a:buNone/>
            </a:pPr>
            <a:r>
              <a:rPr lang="en-US" sz="1800" dirty="0">
                <a:latin typeface="Courier New" pitchFamily="49" charset="0"/>
                <a:cs typeface="Courier New" pitchFamily="49" charset="0"/>
              </a:rPr>
              <a:t>[20, 30] </a:t>
            </a:r>
          </a:p>
        </p:txBody>
      </p:sp>
    </p:spTree>
    <p:extLst>
      <p:ext uri="{BB962C8B-B14F-4D97-AF65-F5344CB8AC3E}">
        <p14:creationId xmlns:p14="http://schemas.microsoft.com/office/powerpoint/2010/main" val="1300577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190</TotalTime>
  <Words>1279</Words>
  <Application>Microsoft Office PowerPoint</Application>
  <PresentationFormat>On-screen Show (4:3)</PresentationFormat>
  <Paragraphs>210</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Unicode MS</vt:lpstr>
      <vt:lpstr>Bookman Old Style</vt:lpstr>
      <vt:lpstr>Calibri</vt:lpstr>
      <vt:lpstr>Courier New</vt:lpstr>
      <vt:lpstr>Gill Sans MT</vt:lpstr>
      <vt:lpstr>Palatino Linotype</vt:lpstr>
      <vt:lpstr>Times New Roman</vt:lpstr>
      <vt:lpstr>Wingdings</vt:lpstr>
      <vt:lpstr>Wingdings 3</vt:lpstr>
      <vt:lpstr>Origin</vt:lpstr>
      <vt:lpstr>PowerPoint Presentation</vt:lpstr>
      <vt:lpstr> Introduction to List</vt:lpstr>
      <vt:lpstr>           Creating List With and Without using Constructor of List class </vt:lpstr>
      <vt:lpstr>Accessing Elements of list.   </vt:lpstr>
      <vt:lpstr>Accessing List Elements through Negative Indices   </vt:lpstr>
      <vt:lpstr>List Slicing    [Start: End] </vt:lpstr>
      <vt:lpstr>The  +,  *, operator on List</vt:lpstr>
      <vt:lpstr>The  ‘in’ and is operator on List</vt:lpstr>
      <vt:lpstr>The del operator on List</vt:lpstr>
      <vt:lpstr>List Comprehensions</vt:lpstr>
      <vt:lpstr>Splitting a String in List </vt:lpstr>
      <vt:lpstr>Passing List to a Function </vt:lpstr>
      <vt:lpstr>Various Methods Supported on Lists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27</cp:revision>
  <dcterms:created xsi:type="dcterms:W3CDTF">2006-08-16T00:00:00Z</dcterms:created>
  <dcterms:modified xsi:type="dcterms:W3CDTF">2018-01-19T12:23:05Z</dcterms:modified>
</cp:coreProperties>
</file>