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60" r:id="rId3"/>
    <p:sldId id="261" r:id="rId4"/>
    <p:sldId id="262" r:id="rId5"/>
    <p:sldId id="263" r:id="rId6"/>
    <p:sldId id="257" r:id="rId7"/>
    <p:sldId id="258"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55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98922"/>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276600" y="2400072"/>
            <a:ext cx="5715000" cy="2062103"/>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9</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List Processing :Searching and Sorting </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13032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762001"/>
            <a:ext cx="8212785" cy="506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34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057400"/>
            <a:ext cx="78581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76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Sorting Techniques  </a:t>
            </a:r>
          </a:p>
        </p:txBody>
      </p:sp>
      <p:sp>
        <p:nvSpPr>
          <p:cNvPr id="3" name="Content Placeholder 2"/>
          <p:cNvSpPr>
            <a:spLocks noGrp="1"/>
          </p:cNvSpPr>
          <p:nvPr>
            <p:ph sz="quarter" idx="1"/>
          </p:nvPr>
        </p:nvSpPr>
        <p:spPr/>
        <p:txBody>
          <a:bodyPr>
            <a:normAutofit fontScale="92500" lnSpcReduction="20000"/>
          </a:bodyPr>
          <a:lstStyle/>
          <a:p>
            <a:pPr algn="just"/>
            <a:r>
              <a:rPr lang="en-US" sz="2400" dirty="0"/>
              <a:t> </a:t>
            </a:r>
            <a:r>
              <a:rPr lang="en-US" sz="1800" dirty="0">
                <a:latin typeface="Courier New" pitchFamily="49" charset="0"/>
                <a:cs typeface="Courier New" pitchFamily="49" charset="0"/>
              </a:rPr>
              <a:t>Sorting means rearranging the elements of a list, so that they are kept in some relevant order.  </a:t>
            </a:r>
          </a:p>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The order can be either ascending or descending. Consider list L1, if the elements within the list are arranged in ascending order in such a way that </a:t>
            </a:r>
            <a:r>
              <a:rPr lang="en-US" sz="1800" b="1" dirty="0">
                <a:latin typeface="Courier New" pitchFamily="49" charset="0"/>
                <a:cs typeface="Courier New" pitchFamily="49" charset="0"/>
              </a:rPr>
              <a:t>L1[0] &lt; L1[1] &lt; …………&lt;L[N]</a:t>
            </a:r>
            <a:r>
              <a:rPr lang="en-US" sz="1800" dirty="0">
                <a:latin typeface="Courier New" pitchFamily="49" charset="0"/>
                <a:cs typeface="Courier New" pitchFamily="49" charset="0"/>
              </a:rPr>
              <a:t>.  </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Sorting algorithms are broadly classified into two types</a:t>
            </a:r>
          </a:p>
          <a:p>
            <a:pPr marL="0" indent="0" algn="just">
              <a:buNone/>
            </a:pPr>
            <a:r>
              <a:rPr lang="en-US" sz="1800" dirty="0">
                <a:latin typeface="Courier New" pitchFamily="49" charset="0"/>
                <a:cs typeface="Courier New" pitchFamily="49" charset="0"/>
              </a:rPr>
              <a:t>      a)   </a:t>
            </a:r>
            <a:r>
              <a:rPr lang="en-US" sz="1800" b="1" dirty="0">
                <a:latin typeface="Courier New" pitchFamily="49" charset="0"/>
                <a:cs typeface="Courier New" pitchFamily="49" charset="0"/>
              </a:rPr>
              <a:t>Internal sorting  </a:t>
            </a:r>
            <a:r>
              <a:rPr lang="en-US" sz="1800" dirty="0">
                <a:latin typeface="Courier New" pitchFamily="49" charset="0"/>
                <a:cs typeface="Courier New" pitchFamily="49" charset="0"/>
              </a:rPr>
              <a:t>- main memory</a:t>
            </a:r>
          </a:p>
          <a:p>
            <a:pPr marL="0" indent="0" algn="just">
              <a:buNone/>
            </a:pPr>
            <a:r>
              <a:rPr lang="en-US" sz="1800" dirty="0">
                <a:latin typeface="Courier New" pitchFamily="49" charset="0"/>
                <a:cs typeface="Courier New" pitchFamily="49" charset="0"/>
              </a:rPr>
              <a:t>      b)   </a:t>
            </a:r>
            <a:r>
              <a:rPr lang="en-US" sz="1800" b="1" dirty="0">
                <a:latin typeface="Courier New" pitchFamily="49" charset="0"/>
                <a:cs typeface="Courier New" pitchFamily="49" charset="0"/>
              </a:rPr>
              <a:t>External Sorting  </a:t>
            </a:r>
            <a:r>
              <a:rPr lang="en-US" sz="1800" dirty="0">
                <a:latin typeface="Courier New" pitchFamily="49" charset="0"/>
                <a:cs typeface="Courier New" pitchFamily="49" charset="0"/>
              </a:rPr>
              <a:t>-  Secondary memory    </a:t>
            </a:r>
          </a:p>
          <a:p>
            <a:pPr marL="0" indent="0" algn="just">
              <a:buNone/>
            </a:pPr>
            <a:r>
              <a:rPr lang="en-US" sz="1800" dirty="0">
                <a:latin typeface="Courier New" pitchFamily="49" charset="0"/>
                <a:cs typeface="Courier New" pitchFamily="49" charset="0"/>
              </a:rPr>
              <a:t>Various sorting algorithms are as follows </a:t>
            </a:r>
          </a:p>
          <a:p>
            <a:pPr marL="0" indent="0" algn="just">
              <a:buNone/>
            </a:pPr>
            <a:r>
              <a:rPr lang="en-US" sz="1800" dirty="0">
                <a:latin typeface="Courier New" pitchFamily="49" charset="0"/>
                <a:cs typeface="Courier New" pitchFamily="49" charset="0"/>
              </a:rPr>
              <a:t>     a) Bubble sort,</a:t>
            </a:r>
          </a:p>
          <a:p>
            <a:pPr marL="0" indent="0" algn="just">
              <a:buNone/>
            </a:pPr>
            <a:r>
              <a:rPr lang="en-US" sz="1800" dirty="0">
                <a:latin typeface="Courier New" pitchFamily="49" charset="0"/>
                <a:cs typeface="Courier New" pitchFamily="49" charset="0"/>
              </a:rPr>
              <a:t>     b) Selection sort </a:t>
            </a:r>
          </a:p>
          <a:p>
            <a:pPr marL="0" indent="0" algn="just">
              <a:buNone/>
            </a:pPr>
            <a:r>
              <a:rPr lang="en-US" sz="1800" dirty="0">
                <a:latin typeface="Courier New" pitchFamily="49" charset="0"/>
                <a:cs typeface="Courier New" pitchFamily="49" charset="0"/>
              </a:rPr>
              <a:t>     c) Insertion sort </a:t>
            </a:r>
          </a:p>
          <a:p>
            <a:pPr marL="0" indent="0" algn="just">
              <a:buNone/>
            </a:pPr>
            <a:r>
              <a:rPr lang="en-US" sz="1800" dirty="0">
                <a:latin typeface="Courier New" pitchFamily="49" charset="0"/>
                <a:cs typeface="Courier New" pitchFamily="49" charset="0"/>
              </a:rPr>
              <a:t>     d) Quick Sort </a:t>
            </a:r>
          </a:p>
          <a:p>
            <a:pPr marL="0" indent="0" algn="just">
              <a:buNone/>
            </a:pPr>
            <a:r>
              <a:rPr lang="en-US" sz="1800" dirty="0">
                <a:latin typeface="Courier New" pitchFamily="49" charset="0"/>
                <a:cs typeface="Courier New" pitchFamily="49" charset="0"/>
              </a:rPr>
              <a:t>     e) Merge Sort </a:t>
            </a:r>
          </a:p>
          <a:p>
            <a:pPr algn="just"/>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315732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a:t>
            </a:r>
          </a:p>
        </p:txBody>
      </p:sp>
      <p:sp>
        <p:nvSpPr>
          <p:cNvPr id="3" name="Content Placeholder 2"/>
          <p:cNvSpPr>
            <a:spLocks noGrp="1"/>
          </p:cNvSpPr>
          <p:nvPr>
            <p:ph sz="quarter" idx="1"/>
          </p:nvPr>
        </p:nvSpPr>
        <p:spPr/>
        <p:txBody>
          <a:bodyPr>
            <a:normAutofit/>
          </a:bodyPr>
          <a:lstStyle/>
          <a:p>
            <a:pPr algn="just"/>
            <a:r>
              <a:rPr lang="en-US" sz="2000" dirty="0">
                <a:latin typeface="Courier New" pitchFamily="49" charset="0"/>
                <a:cs typeface="Courier New" pitchFamily="49" charset="0"/>
              </a:rPr>
              <a:t>Bubble sort, sorts the list elements by repeatedly moving the largest element to the highest index position of the list.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The consecutive adjacent pair of elements in lists is compared with each other.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If the element at lower index is greater than the element at the higher index, then the two elements are interchanged so that element with smaller value is placed before the bigger one.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The algorithm repeats this process till the list of unsorted element exhausts.</a:t>
            </a:r>
          </a:p>
        </p:txBody>
      </p:sp>
    </p:spTree>
    <p:extLst>
      <p:ext uri="{BB962C8B-B14F-4D97-AF65-F5344CB8AC3E}">
        <p14:creationId xmlns:p14="http://schemas.microsoft.com/office/powerpoint/2010/main" val="1021686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sz="1600" b="1" u="sng" dirty="0">
                <a:latin typeface="Courier New" pitchFamily="49" charset="0"/>
                <a:cs typeface="Courier New" pitchFamily="49" charset="0"/>
              </a:rPr>
              <a:t>Example of Bubble sort: </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Consider elements within the list as follows </a:t>
            </a:r>
          </a:p>
          <a:p>
            <a:pPr marL="0" indent="0">
              <a:buNone/>
            </a:pPr>
            <a:r>
              <a:rPr lang="en-US" sz="1600" dirty="0">
                <a:latin typeface="Courier New" pitchFamily="49" charset="0"/>
                <a:cs typeface="Courier New" pitchFamily="49" charset="0"/>
              </a:rPr>
              <a:t>L1 = [30, 50, 45, 20, 90, 78]</a:t>
            </a:r>
          </a:p>
          <a:p>
            <a:pPr marL="0" indent="0">
              <a:buNone/>
            </a:pPr>
            <a:r>
              <a:rPr lang="en-US" sz="1600" dirty="0">
                <a:latin typeface="Courier New" pitchFamily="49" charset="0"/>
                <a:cs typeface="Courier New" pitchFamily="49" charset="0"/>
              </a:rPr>
              <a:t>Sort the list using Bubble sort.</a:t>
            </a:r>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90800"/>
            <a:ext cx="5526809"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04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619250"/>
            <a:ext cx="85058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38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dirty="0">
                <a:latin typeface="Courier New" pitchFamily="49" charset="0"/>
                <a:cs typeface="Courier New" pitchFamily="49" charset="0"/>
              </a:rPr>
              <a:t>The whole process of selection sort will be as follows</a:t>
            </a:r>
          </a:p>
          <a:p>
            <a:pPr marL="0" indent="0" algn="just">
              <a:buNone/>
            </a:pPr>
            <a:endParaRPr lang="en-US" dirty="0">
              <a:latin typeface="Courier New" pitchFamily="49" charset="0"/>
              <a:cs typeface="Courier New" pitchFamily="49" charset="0"/>
            </a:endParaRPr>
          </a:p>
          <a:p>
            <a:pPr marL="0" indent="0" algn="just">
              <a:buNone/>
            </a:pPr>
            <a:r>
              <a:rPr lang="en-US" b="1" u="sng" dirty="0">
                <a:latin typeface="Courier New" pitchFamily="49" charset="0"/>
                <a:cs typeface="Courier New" pitchFamily="49" charset="0"/>
              </a:rPr>
              <a:t>Iteration 1:</a:t>
            </a:r>
            <a:r>
              <a:rPr lang="en-US" b="1" dirty="0">
                <a:latin typeface="Courier New" pitchFamily="49" charset="0"/>
                <a:cs typeface="Courier New" pitchFamily="49" charset="0"/>
              </a:rPr>
              <a:t>	</a:t>
            </a:r>
            <a:endParaRPr lang="en-US" dirty="0">
              <a:latin typeface="Courier New" pitchFamily="49" charset="0"/>
              <a:cs typeface="Courier New" pitchFamily="49" charset="0"/>
            </a:endParaRPr>
          </a:p>
          <a:p>
            <a:pPr marL="0" lvl="0" indent="0" algn="just">
              <a:buNone/>
            </a:pPr>
            <a:r>
              <a:rPr lang="en-US" dirty="0">
                <a:latin typeface="Courier New" pitchFamily="49" charset="0"/>
                <a:cs typeface="Courier New" pitchFamily="49" charset="0"/>
              </a:rPr>
              <a:t>Search the smallest element from list[0] to list[N-1]. </a:t>
            </a:r>
          </a:p>
          <a:p>
            <a:pPr marL="0" lvl="0" indent="0" algn="just">
              <a:buNone/>
            </a:pPr>
            <a:r>
              <a:rPr lang="en-US" dirty="0">
                <a:latin typeface="Courier New" pitchFamily="49" charset="0"/>
                <a:cs typeface="Courier New" pitchFamily="49" charset="0"/>
              </a:rPr>
              <a:t>Interchange list[0] with smallest element.</a:t>
            </a:r>
          </a:p>
          <a:p>
            <a:pPr marL="0" indent="0" algn="just">
              <a:buNone/>
            </a:pPr>
            <a:r>
              <a:rPr lang="en-US" dirty="0">
                <a:latin typeface="Courier New" pitchFamily="49" charset="0"/>
                <a:cs typeface="Courier New" pitchFamily="49" charset="0"/>
              </a:rPr>
              <a:t>Result: list[0] is sorted.</a:t>
            </a:r>
          </a:p>
          <a:p>
            <a:pPr marL="0" indent="0" algn="just">
              <a:buNone/>
            </a:pPr>
            <a:endParaRPr lang="en-US" dirty="0">
              <a:latin typeface="Courier New" pitchFamily="49" charset="0"/>
              <a:cs typeface="Courier New" pitchFamily="49" charset="0"/>
            </a:endParaRPr>
          </a:p>
          <a:p>
            <a:pPr marL="0" indent="0" algn="just">
              <a:buNone/>
            </a:pPr>
            <a:r>
              <a:rPr lang="en-US" b="1" u="sng" dirty="0">
                <a:latin typeface="Courier New" pitchFamily="49" charset="0"/>
                <a:cs typeface="Courier New" pitchFamily="49" charset="0"/>
              </a:rPr>
              <a:t>Iteration 2:</a:t>
            </a:r>
            <a:endParaRPr lang="en-US" dirty="0">
              <a:latin typeface="Courier New" pitchFamily="49" charset="0"/>
              <a:cs typeface="Courier New" pitchFamily="49" charset="0"/>
            </a:endParaRPr>
          </a:p>
          <a:p>
            <a:pPr marL="0" lvl="0" indent="0" algn="just">
              <a:buNone/>
            </a:pPr>
            <a:r>
              <a:rPr lang="en-US" dirty="0">
                <a:latin typeface="Courier New" pitchFamily="49" charset="0"/>
                <a:cs typeface="Courier New" pitchFamily="49" charset="0"/>
              </a:rPr>
              <a:t>Search the smallest element from list[1] to list[N-1]. </a:t>
            </a:r>
          </a:p>
          <a:p>
            <a:pPr marL="0" lvl="0" indent="0" algn="just">
              <a:buNone/>
            </a:pPr>
            <a:r>
              <a:rPr lang="en-US" dirty="0">
                <a:latin typeface="Courier New" pitchFamily="49" charset="0"/>
                <a:cs typeface="Courier New" pitchFamily="49" charset="0"/>
              </a:rPr>
              <a:t>Interchange list[1] with smallest element.</a:t>
            </a:r>
          </a:p>
          <a:p>
            <a:pPr marL="0" indent="0" algn="just">
              <a:buNone/>
            </a:pPr>
            <a:r>
              <a:rPr lang="en-US" dirty="0">
                <a:latin typeface="Courier New" pitchFamily="49" charset="0"/>
                <a:cs typeface="Courier New" pitchFamily="49" charset="0"/>
              </a:rPr>
              <a:t>Result: list[0],list[1] is sorted.</a:t>
            </a:r>
          </a:p>
          <a:p>
            <a:pPr marL="0" indent="0" algn="just">
              <a:buNone/>
            </a:pPr>
            <a:endParaRPr lang="en-US" dirty="0">
              <a:latin typeface="Courier New" pitchFamily="49" charset="0"/>
              <a:cs typeface="Courier New" pitchFamily="49" charset="0"/>
            </a:endParaRPr>
          </a:p>
          <a:p>
            <a:pPr marL="0" indent="0" algn="just">
              <a:buNone/>
            </a:pPr>
            <a:r>
              <a:rPr lang="en-US" b="1" u="sng" dirty="0">
                <a:latin typeface="Courier New" pitchFamily="49" charset="0"/>
                <a:cs typeface="Courier New" pitchFamily="49" charset="0"/>
              </a:rPr>
              <a:t>Iteration  N-1:</a:t>
            </a:r>
            <a:endParaRPr lang="en-US" dirty="0">
              <a:latin typeface="Courier New" pitchFamily="49" charset="0"/>
              <a:cs typeface="Courier New" pitchFamily="49" charset="0"/>
            </a:endParaRPr>
          </a:p>
          <a:p>
            <a:pPr marL="0" lvl="0" indent="0" algn="just">
              <a:buNone/>
            </a:pPr>
            <a:r>
              <a:rPr lang="en-US" dirty="0">
                <a:latin typeface="Courier New" pitchFamily="49" charset="0"/>
                <a:cs typeface="Courier New" pitchFamily="49" charset="0"/>
              </a:rPr>
              <a:t>Search the smallest element from list[N-1] to list[N-1]. </a:t>
            </a:r>
          </a:p>
          <a:p>
            <a:pPr marL="0" lvl="0" indent="0" algn="just">
              <a:buNone/>
            </a:pPr>
            <a:r>
              <a:rPr lang="en-US" dirty="0">
                <a:latin typeface="Courier New" pitchFamily="49" charset="0"/>
                <a:cs typeface="Courier New" pitchFamily="49" charset="0"/>
              </a:rPr>
              <a:t>Interchange list[N-1] with smallest element.</a:t>
            </a:r>
          </a:p>
          <a:p>
            <a:pPr marL="0" indent="0" algn="just">
              <a:buNone/>
            </a:pPr>
            <a:r>
              <a:rPr lang="en-US" dirty="0">
                <a:latin typeface="Courier New" pitchFamily="49" charset="0"/>
                <a:cs typeface="Courier New" pitchFamily="49" charset="0"/>
              </a:rPr>
              <a:t>Result: list[0]…………list[N-1].</a:t>
            </a:r>
          </a:p>
          <a:p>
            <a:pPr marL="0" indent="0" algn="just">
              <a:buNone/>
            </a:pP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61437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375143"/>
            <a:ext cx="5276850" cy="5304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311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a:t>
            </a:r>
          </a:p>
        </p:txBody>
      </p:sp>
      <p:sp>
        <p:nvSpPr>
          <p:cNvPr id="3" name="Content Placeholder 2"/>
          <p:cNvSpPr>
            <a:spLocks noGrp="1"/>
          </p:cNvSpPr>
          <p:nvPr>
            <p:ph sz="quarter" idx="1"/>
          </p:nvPr>
        </p:nvSpPr>
        <p:spPr/>
        <p:txBody>
          <a:bodyPr>
            <a:normAutofit/>
          </a:bodyPr>
          <a:lstStyle/>
          <a:p>
            <a:pPr algn="just"/>
            <a:r>
              <a:rPr lang="en-US" sz="2000" dirty="0">
                <a:latin typeface="Courier New" pitchFamily="49" charset="0"/>
                <a:cs typeface="Courier New" pitchFamily="49" charset="0"/>
              </a:rPr>
              <a:t>Insertion</a:t>
            </a:r>
            <a:r>
              <a:rPr lang="en-US" sz="2000" b="1" dirty="0">
                <a:latin typeface="Courier New" pitchFamily="49" charset="0"/>
                <a:cs typeface="Courier New" pitchFamily="49" charset="0"/>
              </a:rPr>
              <a:t> </a:t>
            </a:r>
            <a:r>
              <a:rPr lang="en-US" sz="2000" dirty="0">
                <a:latin typeface="Courier New" pitchFamily="49" charset="0"/>
                <a:cs typeface="Courier New" pitchFamily="49" charset="0"/>
              </a:rPr>
              <a:t>sort is based on the principle of inserting the elements at its correct place in a previously sorted list. </a:t>
            </a:r>
          </a:p>
          <a:p>
            <a:pPr algn="just"/>
            <a:r>
              <a:rPr lang="en-US" sz="2000" dirty="0">
                <a:latin typeface="Courier New" pitchFamily="49" charset="0"/>
                <a:cs typeface="Courier New" pitchFamily="49" charset="0"/>
              </a:rPr>
              <a:t>It always maintains a sorted </a:t>
            </a:r>
            <a:r>
              <a:rPr lang="en-US" sz="2000" dirty="0" err="1">
                <a:latin typeface="Courier New" pitchFamily="49" charset="0"/>
                <a:cs typeface="Courier New" pitchFamily="49" charset="0"/>
              </a:rPr>
              <a:t>sublist</a:t>
            </a:r>
            <a:r>
              <a:rPr lang="en-US" sz="2000" dirty="0">
                <a:latin typeface="Courier New" pitchFamily="49" charset="0"/>
                <a:cs typeface="Courier New" pitchFamily="49" charset="0"/>
              </a:rPr>
              <a:t> in the lower portion of the list.</a:t>
            </a:r>
          </a:p>
          <a:p>
            <a:pPr algn="just"/>
            <a:r>
              <a:rPr lang="en-US" sz="2000" dirty="0">
                <a:latin typeface="Courier New" pitchFamily="49" charset="0"/>
                <a:cs typeface="Courier New" pitchFamily="49" charset="0"/>
              </a:rPr>
              <a:t> Each new element is inserted back into the previous sub list. </a:t>
            </a:r>
          </a:p>
          <a:p>
            <a:pPr marL="0" indent="0" algn="just">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94435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sz="quarter" idx="1"/>
          </p:nvPr>
        </p:nvSpPr>
        <p:spPr/>
        <p:txBody>
          <a:bodyPr>
            <a:normAutofit/>
          </a:bodyPr>
          <a:lstStyle/>
          <a:p>
            <a:pPr marL="0" indent="0" algn="just">
              <a:buNone/>
            </a:pPr>
            <a:r>
              <a:rPr lang="en-US" sz="1800" dirty="0">
                <a:latin typeface="Courier New" pitchFamily="49" charset="0"/>
                <a:cs typeface="Courier New" pitchFamily="49" charset="0"/>
              </a:rPr>
              <a:t>Quick sort in one of the fastest internal sorting algorithms. The quick sort algorithm is based on three main strategies.</a:t>
            </a:r>
          </a:p>
          <a:p>
            <a:pPr marL="0" lvl="0" indent="0" algn="just">
              <a:buNone/>
            </a:pPr>
            <a:endParaRPr lang="en-US" sz="1800" b="1" dirty="0">
              <a:latin typeface="Courier New" pitchFamily="49" charset="0"/>
              <a:cs typeface="Courier New" pitchFamily="49" charset="0"/>
            </a:endParaRPr>
          </a:p>
          <a:p>
            <a:pPr marL="0" lvl="0" indent="0" algn="just">
              <a:buNone/>
            </a:pPr>
            <a:r>
              <a:rPr lang="en-US" sz="1800" b="1" dirty="0">
                <a:latin typeface="Courier New" pitchFamily="49" charset="0"/>
                <a:cs typeface="Courier New" pitchFamily="49" charset="0"/>
              </a:rPr>
              <a:t>Split or Partition:  </a:t>
            </a:r>
            <a:r>
              <a:rPr lang="en-US" sz="1800" dirty="0">
                <a:latin typeface="Courier New" pitchFamily="49" charset="0"/>
                <a:cs typeface="Courier New" pitchFamily="49" charset="0"/>
              </a:rPr>
              <a:t>Select a random element called pivot from the sequence of elements to be sorted. Suppose the selected element is </a:t>
            </a:r>
            <a:r>
              <a:rPr lang="en-US" sz="1800" b="1" dirty="0">
                <a:latin typeface="Courier New" pitchFamily="49" charset="0"/>
                <a:cs typeface="Courier New" pitchFamily="49" charset="0"/>
              </a:rPr>
              <a:t>X </a:t>
            </a:r>
            <a:r>
              <a:rPr lang="en-US" sz="1800" dirty="0">
                <a:latin typeface="Courier New" pitchFamily="49" charset="0"/>
                <a:cs typeface="Courier New" pitchFamily="49" charset="0"/>
              </a:rPr>
              <a:t>where </a:t>
            </a:r>
            <a:r>
              <a:rPr lang="en-US" sz="1800" b="1" dirty="0">
                <a:latin typeface="Courier New" pitchFamily="49" charset="0"/>
                <a:cs typeface="Courier New" pitchFamily="49" charset="0"/>
              </a:rPr>
              <a:t>X</a:t>
            </a:r>
            <a:r>
              <a:rPr lang="en-US" sz="1800" dirty="0">
                <a:latin typeface="Courier New" pitchFamily="49" charset="0"/>
                <a:cs typeface="Courier New" pitchFamily="49" charset="0"/>
              </a:rPr>
              <a:t> is any number. Now split (Divide) the list into the two small lists  </a:t>
            </a:r>
            <a:r>
              <a:rPr lang="en-US" sz="1800" b="1" dirty="0">
                <a:latin typeface="Courier New" pitchFamily="49" charset="0"/>
                <a:cs typeface="Courier New" pitchFamily="49" charset="0"/>
              </a:rPr>
              <a:t>Y </a:t>
            </a:r>
            <a:r>
              <a:rPr lang="en-US" sz="1800" dirty="0">
                <a:latin typeface="Courier New" pitchFamily="49" charset="0"/>
                <a:cs typeface="Courier New" pitchFamily="49" charset="0"/>
              </a:rPr>
              <a:t>and</a:t>
            </a:r>
            <a:r>
              <a:rPr lang="en-US" sz="1800" b="1" dirty="0">
                <a:latin typeface="Courier New" pitchFamily="49" charset="0"/>
                <a:cs typeface="Courier New" pitchFamily="49" charset="0"/>
              </a:rPr>
              <a:t> Z </a:t>
            </a:r>
            <a:r>
              <a:rPr lang="en-US" sz="1800" dirty="0">
                <a:latin typeface="Courier New" pitchFamily="49" charset="0"/>
                <a:cs typeface="Courier New" pitchFamily="49" charset="0"/>
              </a:rPr>
              <a:t>such that</a:t>
            </a:r>
            <a:r>
              <a:rPr lang="en-US" sz="1800" b="1" dirty="0">
                <a:latin typeface="Courier New" pitchFamily="49" charset="0"/>
                <a:cs typeface="Courier New" pitchFamily="49" charset="0"/>
              </a:rPr>
              <a:t> </a:t>
            </a:r>
            <a:endParaRPr lang="en-US" sz="1800" dirty="0">
              <a:latin typeface="Courier New" pitchFamily="49" charset="0"/>
              <a:cs typeface="Courier New" pitchFamily="49" charset="0"/>
            </a:endParaRPr>
          </a:p>
          <a:p>
            <a:pPr lvl="0" algn="just"/>
            <a:r>
              <a:rPr lang="en-US" sz="1800" dirty="0">
                <a:latin typeface="Courier New" pitchFamily="49" charset="0"/>
                <a:cs typeface="Courier New" pitchFamily="49" charset="0"/>
              </a:rPr>
              <a:t>All the elements of the first part </a:t>
            </a:r>
            <a:r>
              <a:rPr lang="en-US" sz="1800" b="1" dirty="0">
                <a:latin typeface="Courier New" pitchFamily="49" charset="0"/>
                <a:cs typeface="Courier New" pitchFamily="49" charset="0"/>
              </a:rPr>
              <a:t>Y</a:t>
            </a:r>
            <a:r>
              <a:rPr lang="en-US" sz="1800" dirty="0">
                <a:latin typeface="Courier New" pitchFamily="49" charset="0"/>
                <a:cs typeface="Courier New" pitchFamily="49" charset="0"/>
              </a:rPr>
              <a:t> are less than the selected element </a:t>
            </a:r>
            <a:r>
              <a:rPr lang="en-US" sz="1800" b="1" dirty="0">
                <a:latin typeface="Courier New" pitchFamily="49" charset="0"/>
                <a:cs typeface="Courier New" pitchFamily="49" charset="0"/>
              </a:rPr>
              <a:t>pivot</a:t>
            </a:r>
            <a:r>
              <a:rPr lang="en-US" sz="1800" dirty="0">
                <a:latin typeface="Courier New" pitchFamily="49" charset="0"/>
                <a:cs typeface="Courier New" pitchFamily="49" charset="0"/>
              </a:rPr>
              <a:t>.  </a:t>
            </a:r>
          </a:p>
          <a:p>
            <a:pPr lvl="0" algn="just"/>
            <a:r>
              <a:rPr lang="en-US" sz="1800" dirty="0">
                <a:latin typeface="Courier New" pitchFamily="49" charset="0"/>
                <a:cs typeface="Courier New" pitchFamily="49" charset="0"/>
              </a:rPr>
              <a:t> All the elements of the second part </a:t>
            </a:r>
            <a:r>
              <a:rPr lang="en-US" sz="1800" b="1" dirty="0">
                <a:latin typeface="Courier New" pitchFamily="49" charset="0"/>
                <a:cs typeface="Courier New" pitchFamily="49" charset="0"/>
              </a:rPr>
              <a:t>Z</a:t>
            </a:r>
            <a:r>
              <a:rPr lang="en-US" sz="1800" dirty="0">
                <a:latin typeface="Courier New" pitchFamily="49" charset="0"/>
                <a:cs typeface="Courier New" pitchFamily="49" charset="0"/>
              </a:rPr>
              <a:t> are greater than the selected element </a:t>
            </a:r>
            <a:r>
              <a:rPr lang="en-US" sz="1800" b="1" dirty="0">
                <a:latin typeface="Courier New" pitchFamily="49" charset="0"/>
                <a:cs typeface="Courier New" pitchFamily="49" charset="0"/>
              </a:rPr>
              <a:t>Pivot</a:t>
            </a:r>
            <a:r>
              <a:rPr lang="en-US" sz="1800" dirty="0">
                <a:latin typeface="Courier New" pitchFamily="49" charset="0"/>
                <a:cs typeface="Courier New" pitchFamily="49" charset="0"/>
              </a:rPr>
              <a:t>.   </a:t>
            </a:r>
          </a:p>
          <a:p>
            <a:pPr lvl="0" algn="just"/>
            <a:r>
              <a:rPr lang="en-US" sz="1800" b="1" dirty="0">
                <a:latin typeface="Courier New" pitchFamily="49" charset="0"/>
                <a:cs typeface="Courier New" pitchFamily="49" charset="0"/>
              </a:rPr>
              <a:t>Sort</a:t>
            </a:r>
            <a:r>
              <a:rPr lang="en-US" sz="1800" dirty="0">
                <a:latin typeface="Courier New" pitchFamily="49" charset="0"/>
                <a:cs typeface="Courier New" pitchFamily="49" charset="0"/>
              </a:rPr>
              <a:t> the Sub arrays. </a:t>
            </a:r>
          </a:p>
          <a:p>
            <a:pPr lvl="0" algn="just"/>
            <a:r>
              <a:rPr lang="en-US" sz="1800" b="1" dirty="0">
                <a:latin typeface="Courier New" pitchFamily="49" charset="0"/>
                <a:cs typeface="Courier New" pitchFamily="49" charset="0"/>
              </a:rPr>
              <a:t>Merge</a:t>
            </a:r>
            <a:r>
              <a:rPr lang="en-US" sz="1800" dirty="0">
                <a:latin typeface="Courier New" pitchFamily="49" charset="0"/>
                <a:cs typeface="Courier New" pitchFamily="49" charset="0"/>
              </a:rPr>
              <a:t> (Join/Concatenate) the sorted sub array.    </a:t>
            </a:r>
          </a:p>
          <a:p>
            <a:endParaRPr lang="en-US" dirty="0"/>
          </a:p>
        </p:txBody>
      </p:sp>
    </p:spTree>
    <p:extLst>
      <p:ext uri="{BB962C8B-B14F-4D97-AF65-F5344CB8AC3E}">
        <p14:creationId xmlns:p14="http://schemas.microsoft.com/office/powerpoint/2010/main" val="2704223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90600"/>
          </a:xfrm>
        </p:spPr>
        <p:txBody>
          <a:bodyPr/>
          <a:lstStyle/>
          <a:p>
            <a:r>
              <a:rPr lang="en-US" dirty="0"/>
              <a:t>Introduction to Searching Techniques</a:t>
            </a:r>
          </a:p>
        </p:txBody>
      </p:sp>
      <p:sp>
        <p:nvSpPr>
          <p:cNvPr id="3" name="Content Placeholder 2"/>
          <p:cNvSpPr>
            <a:spLocks noGrp="1"/>
          </p:cNvSpPr>
          <p:nvPr>
            <p:ph sz="quarter" idx="1"/>
          </p:nvPr>
        </p:nvSpPr>
        <p:spPr>
          <a:xfrm>
            <a:off x="304800" y="1219200"/>
            <a:ext cx="8229600" cy="4937760"/>
          </a:xfrm>
        </p:spPr>
        <p:txBody>
          <a:bodyPr/>
          <a:lstStyle/>
          <a:p>
            <a:r>
              <a:rPr lang="en-US" sz="2000" dirty="0">
                <a:latin typeface="Courier New" pitchFamily="49" charset="0"/>
                <a:cs typeface="Courier New" pitchFamily="49" charset="0"/>
              </a:rPr>
              <a:t>Searching is a technique of finding an element from a given list of elements. </a:t>
            </a:r>
          </a:p>
          <a:p>
            <a:pPr marL="0" indent="0">
              <a:buNone/>
            </a:pPr>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The searching techniques should be able to locate the element to be searched as quickly as possible.  </a:t>
            </a:r>
          </a:p>
          <a:p>
            <a:pPr marL="0" indent="0">
              <a:buNone/>
            </a:pPr>
            <a:endParaRPr lang="en-US" sz="2000" dirty="0">
              <a:latin typeface="Courier New" pitchFamily="49" charset="0"/>
              <a:cs typeface="Courier New" pitchFamily="49" charset="0"/>
            </a:endParaRPr>
          </a:p>
          <a:p>
            <a:pPr marL="0" marR="0" algn="just">
              <a:lnSpc>
                <a:spcPct val="115000"/>
              </a:lnSpc>
              <a:spcBef>
                <a:spcPts val="0"/>
              </a:spcBef>
              <a:spcAft>
                <a:spcPts val="1000"/>
              </a:spcAft>
            </a:pPr>
            <a:r>
              <a:rPr lang="en-US" sz="2000" dirty="0">
                <a:latin typeface="Courier New"/>
                <a:ea typeface="Times New Roman"/>
                <a:cs typeface="Mangal"/>
              </a:rPr>
              <a:t>The search techniques are categorized as follows.</a:t>
            </a:r>
            <a:endParaRPr lang="en-US" sz="1800" dirty="0">
              <a:latin typeface="Calibri"/>
              <a:ea typeface="Times New Roman"/>
              <a:cs typeface="Mangal"/>
            </a:endParaRPr>
          </a:p>
          <a:p>
            <a:pPr marL="342900" marR="0" lvl="0" indent="-342900" algn="just">
              <a:lnSpc>
                <a:spcPct val="115000"/>
              </a:lnSpc>
              <a:spcBef>
                <a:spcPts val="0"/>
              </a:spcBef>
              <a:spcAft>
                <a:spcPts val="0"/>
              </a:spcAft>
              <a:buFont typeface="+mj-lt"/>
              <a:buAutoNum type="alphaLcParenR"/>
            </a:pPr>
            <a:r>
              <a:rPr lang="en-US" sz="2000" dirty="0">
                <a:latin typeface="Courier New"/>
                <a:ea typeface="Times New Roman"/>
                <a:cs typeface="Mangal"/>
              </a:rPr>
              <a:t>Linear or Sequential Search          </a:t>
            </a:r>
            <a:endParaRPr lang="en-US" sz="1800" dirty="0">
              <a:latin typeface="Calibri"/>
              <a:ea typeface="Times New Roman"/>
              <a:cs typeface="Mangal"/>
            </a:endParaRPr>
          </a:p>
          <a:p>
            <a:pPr marL="342900" marR="0" lvl="0" indent="-342900" algn="just">
              <a:lnSpc>
                <a:spcPct val="115000"/>
              </a:lnSpc>
              <a:spcBef>
                <a:spcPts val="0"/>
              </a:spcBef>
              <a:spcAft>
                <a:spcPts val="1000"/>
              </a:spcAft>
              <a:buFont typeface="+mj-lt"/>
              <a:buAutoNum type="alphaLcParenR"/>
            </a:pPr>
            <a:r>
              <a:rPr lang="en-US" sz="2000" dirty="0">
                <a:latin typeface="Courier New"/>
                <a:ea typeface="Times New Roman"/>
                <a:cs typeface="Mangal"/>
              </a:rPr>
              <a:t>Binary Search </a:t>
            </a:r>
            <a:r>
              <a:rPr lang="en-US" sz="2000" dirty="0">
                <a:latin typeface="Courier New" pitchFamily="49" charset="0"/>
                <a:cs typeface="Courier New" pitchFamily="49" charset="0"/>
              </a:rPr>
              <a:t> </a:t>
            </a:r>
          </a:p>
          <a:p>
            <a:pPr lvl="1"/>
            <a:endParaRPr lang="en-US" dirty="0"/>
          </a:p>
        </p:txBody>
      </p:sp>
    </p:spTree>
    <p:extLst>
      <p:ext uri="{BB962C8B-B14F-4D97-AF65-F5344CB8AC3E}">
        <p14:creationId xmlns:p14="http://schemas.microsoft.com/office/powerpoint/2010/main" val="162533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2800" b="1" dirty="0">
                <a:latin typeface="Courier New" pitchFamily="49" charset="0"/>
                <a:cs typeface="Courier New" pitchFamily="49" charset="0"/>
              </a:rPr>
              <a:t>Merge Sort</a:t>
            </a:r>
            <a:br>
              <a:rPr lang="en-US" sz="1400" dirty="0"/>
            </a:br>
            <a:endParaRPr lang="en-US" dirty="0"/>
          </a:p>
        </p:txBody>
      </p:sp>
      <p:sp>
        <p:nvSpPr>
          <p:cNvPr id="3" name="Content Placeholder 2"/>
          <p:cNvSpPr>
            <a:spLocks noGrp="1"/>
          </p:cNvSpPr>
          <p:nvPr>
            <p:ph sz="quarter" idx="1"/>
          </p:nvPr>
        </p:nvSpPr>
        <p:spPr/>
        <p:txBody>
          <a:bodyPr>
            <a:normAutofit/>
          </a:bodyPr>
          <a:lstStyle/>
          <a:p>
            <a:pPr algn="just"/>
            <a:r>
              <a:rPr lang="en-US" sz="2000" dirty="0">
                <a:latin typeface="Courier New" pitchFamily="49" charset="0"/>
                <a:cs typeface="Courier New" pitchFamily="49" charset="0"/>
              </a:rPr>
              <a:t>The merge sort is based on three main strategies. </a:t>
            </a:r>
          </a:p>
          <a:p>
            <a:pPr lvl="0" algn="just"/>
            <a:r>
              <a:rPr lang="en-US" sz="2000" dirty="0">
                <a:latin typeface="Courier New" pitchFamily="49" charset="0"/>
                <a:cs typeface="Courier New" pitchFamily="49" charset="0"/>
              </a:rPr>
              <a:t>Split the List into two Sub List </a:t>
            </a:r>
            <a:r>
              <a:rPr lang="en-US" sz="2000" b="1" dirty="0">
                <a:latin typeface="Courier New" pitchFamily="49" charset="0"/>
                <a:cs typeface="Courier New" pitchFamily="49" charset="0"/>
              </a:rPr>
              <a:t>(Split or Divide):</a:t>
            </a:r>
            <a:r>
              <a:rPr lang="en-US" sz="2000" dirty="0">
                <a:latin typeface="Courier New" pitchFamily="49" charset="0"/>
                <a:cs typeface="Courier New" pitchFamily="49" charset="0"/>
              </a:rPr>
              <a:t> Split means partitioning the n elements of list into two sub lists. Where each sub list contains n/2 elements each.       </a:t>
            </a:r>
          </a:p>
          <a:p>
            <a:pPr lvl="0" algn="just"/>
            <a:r>
              <a:rPr lang="en-US" sz="2000" dirty="0">
                <a:latin typeface="Courier New" pitchFamily="49" charset="0"/>
                <a:cs typeface="Courier New" pitchFamily="49" charset="0"/>
              </a:rPr>
              <a:t> Sort Sub Lists </a:t>
            </a:r>
            <a:r>
              <a:rPr lang="en-US" sz="2000" b="1" dirty="0">
                <a:latin typeface="Courier New" pitchFamily="49" charset="0"/>
                <a:cs typeface="Courier New" pitchFamily="49" charset="0"/>
              </a:rPr>
              <a:t>(Conquer)</a:t>
            </a:r>
            <a:r>
              <a:rPr lang="en-US" sz="2000" dirty="0">
                <a:latin typeface="Courier New" pitchFamily="49" charset="0"/>
                <a:cs typeface="Courier New" pitchFamily="49" charset="0"/>
              </a:rPr>
              <a:t>: Sorting two sub arrays recursively using merge sort.</a:t>
            </a:r>
          </a:p>
          <a:p>
            <a:pPr lvl="0" algn="just"/>
            <a:r>
              <a:rPr lang="en-US" sz="2000" dirty="0">
                <a:latin typeface="Courier New" pitchFamily="49" charset="0"/>
                <a:cs typeface="Courier New" pitchFamily="49" charset="0"/>
              </a:rPr>
              <a:t>Merge the sorted sub lists </a:t>
            </a:r>
            <a:r>
              <a:rPr lang="en-US" sz="2000" b="1" dirty="0">
                <a:latin typeface="Courier New" pitchFamily="49" charset="0"/>
                <a:cs typeface="Courier New" pitchFamily="49" charset="0"/>
              </a:rPr>
              <a:t>(Combine)</a:t>
            </a:r>
            <a:r>
              <a:rPr lang="en-US" sz="2000" dirty="0">
                <a:latin typeface="Courier New" pitchFamily="49" charset="0"/>
                <a:cs typeface="Courier New" pitchFamily="49" charset="0"/>
              </a:rPr>
              <a:t>: Combine means merging two sorted sub lists each of size n/2 to produce the sorted list of n elements.</a:t>
            </a:r>
            <a:r>
              <a:rPr lang="en-US" sz="2400" dirty="0"/>
              <a:t> </a:t>
            </a:r>
          </a:p>
          <a:p>
            <a:endParaRPr lang="en-US" dirty="0"/>
          </a:p>
        </p:txBody>
      </p:sp>
    </p:spTree>
    <p:extLst>
      <p:ext uri="{BB962C8B-B14F-4D97-AF65-F5344CB8AC3E}">
        <p14:creationId xmlns:p14="http://schemas.microsoft.com/office/powerpoint/2010/main" val="243984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Merge Sort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6553200" cy="537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395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Linear search, searches element sequentially from the list till the element is found.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 Binary search is most efficient algorithm  which reduces no of comparisons to search the element. </a:t>
            </a:r>
          </a:p>
          <a:p>
            <a:pPr marL="0" indent="0" algn="just">
              <a:buNone/>
            </a:pPr>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Various sorting algorithms such as bubble sort, selection sort, quick sort and merge sort have been covered.  </a:t>
            </a:r>
          </a:p>
          <a:p>
            <a:pPr marL="0" indent="0">
              <a:buNone/>
            </a:pPr>
            <a:r>
              <a:rPr lang="en-US" dirty="0"/>
              <a:t> </a:t>
            </a:r>
          </a:p>
        </p:txBody>
      </p:sp>
    </p:spTree>
    <p:extLst>
      <p:ext uri="{BB962C8B-B14F-4D97-AF65-F5344CB8AC3E}">
        <p14:creationId xmlns:p14="http://schemas.microsoft.com/office/powerpoint/2010/main" val="325724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2400" b="1" dirty="0">
                <a:latin typeface="Courier New" pitchFamily="49" charset="0"/>
                <a:cs typeface="Courier New" pitchFamily="49" charset="0"/>
              </a:rPr>
              <a:t>Linear/Sequential Search</a:t>
            </a:r>
            <a:br>
              <a:rPr lang="en-US" sz="1400" dirty="0"/>
            </a:br>
            <a:endParaRPr lang="en-US" dirty="0"/>
          </a:p>
        </p:txBody>
      </p:sp>
      <p:sp>
        <p:nvSpPr>
          <p:cNvPr id="3" name="Content Placeholder 2"/>
          <p:cNvSpPr>
            <a:spLocks noGrp="1"/>
          </p:cNvSpPr>
          <p:nvPr>
            <p:ph sz="quarter" idx="1"/>
          </p:nvPr>
        </p:nvSpPr>
        <p:spPr/>
        <p:txBody>
          <a:bodyPr>
            <a:normAutofit/>
          </a:bodyPr>
          <a:lstStyle/>
          <a:p>
            <a:pPr algn="just"/>
            <a:r>
              <a:rPr lang="en-US" dirty="0"/>
              <a:t> </a:t>
            </a:r>
            <a:r>
              <a:rPr lang="en-US" sz="2000" dirty="0">
                <a:latin typeface="Courier New" pitchFamily="49" charset="0"/>
                <a:cs typeface="Courier New" pitchFamily="49" charset="0"/>
              </a:rPr>
              <a:t>In Linear Search elements are examined sequentially starting from the first element.  </a:t>
            </a:r>
          </a:p>
          <a:p>
            <a:pPr algn="just"/>
            <a:r>
              <a:rPr lang="en-US" sz="2000" dirty="0">
                <a:latin typeface="Courier New" pitchFamily="49" charset="0"/>
                <a:cs typeface="Courier New" pitchFamily="49" charset="0"/>
              </a:rPr>
              <a:t>It compares the element to be searched i.e. the (</a:t>
            </a:r>
            <a:r>
              <a:rPr lang="en-US" sz="2000" b="1" dirty="0">
                <a:latin typeface="Courier New" pitchFamily="49" charset="0"/>
                <a:cs typeface="Courier New" pitchFamily="49" charset="0"/>
              </a:rPr>
              <a:t>Key</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element)</a:t>
            </a:r>
            <a:r>
              <a:rPr lang="en-US" sz="2000" dirty="0">
                <a:latin typeface="Courier New" pitchFamily="49" charset="0"/>
                <a:cs typeface="Courier New" pitchFamily="49" charset="0"/>
              </a:rPr>
              <a:t> sequentially with each element in the list. </a:t>
            </a:r>
          </a:p>
          <a:p>
            <a:pPr algn="just"/>
            <a:r>
              <a:rPr lang="en-US" sz="2000" dirty="0">
                <a:latin typeface="Courier New" pitchFamily="49" charset="0"/>
                <a:cs typeface="Courier New" pitchFamily="49" charset="0"/>
              </a:rPr>
              <a:t>The process of searching terminates when the element to be searched is found within the list . </a:t>
            </a:r>
          </a:p>
          <a:p>
            <a:pPr algn="just"/>
            <a:r>
              <a:rPr lang="en-US" sz="2000" dirty="0">
                <a:latin typeface="Courier New" pitchFamily="49" charset="0"/>
                <a:cs typeface="Courier New" pitchFamily="49" charset="0"/>
              </a:rPr>
              <a:t>The Process of searching the element to be searched may be exhausted if the element to be searched is not found within the list. </a:t>
            </a:r>
          </a:p>
          <a:p>
            <a:endParaRPr lang="en-US" dirty="0"/>
          </a:p>
        </p:txBody>
      </p:sp>
    </p:spTree>
    <p:extLst>
      <p:ext uri="{BB962C8B-B14F-4D97-AF65-F5344CB8AC3E}">
        <p14:creationId xmlns:p14="http://schemas.microsoft.com/office/powerpoint/2010/main" val="104985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9966"/>
            <a:ext cx="8229600" cy="533400"/>
          </a:xfrm>
        </p:spPr>
        <p:txBody>
          <a:bodyPr>
            <a:noAutofit/>
          </a:bodyPr>
          <a:lstStyle/>
          <a:p>
            <a:pPr lvl="0"/>
            <a:br>
              <a:rPr lang="en-US" sz="2400" b="1" dirty="0">
                <a:solidFill>
                  <a:schemeClr val="tx1"/>
                </a:solidFill>
                <a:latin typeface="Courier New" pitchFamily="49" charset="0"/>
                <a:ea typeface="Times New Roman" pitchFamily="18" charset="0"/>
                <a:cs typeface="Courier New" pitchFamily="49" charset="0"/>
              </a:rPr>
            </a:br>
            <a:br>
              <a:rPr lang="en-US" sz="2400" b="1" dirty="0">
                <a:solidFill>
                  <a:schemeClr val="tx1"/>
                </a:solidFill>
                <a:latin typeface="Courier New" pitchFamily="49" charset="0"/>
                <a:ea typeface="Times New Roman" pitchFamily="18" charset="0"/>
                <a:cs typeface="Courier New" pitchFamily="49" charset="0"/>
              </a:rPr>
            </a:br>
            <a:br>
              <a:rPr lang="en-US" sz="2400" b="1" dirty="0">
                <a:solidFill>
                  <a:schemeClr val="tx1"/>
                </a:solidFill>
                <a:latin typeface="Courier New" pitchFamily="49" charset="0"/>
                <a:ea typeface="Times New Roman" pitchFamily="18" charset="0"/>
                <a:cs typeface="Courier New" pitchFamily="49" charset="0"/>
              </a:rPr>
            </a:br>
            <a:br>
              <a:rPr lang="en-US" sz="2400" b="1" dirty="0">
                <a:solidFill>
                  <a:schemeClr val="tx1"/>
                </a:solidFill>
                <a:latin typeface="Courier New" pitchFamily="49" charset="0"/>
                <a:ea typeface="Times New Roman" pitchFamily="18" charset="0"/>
                <a:cs typeface="Courier New" pitchFamily="49" charset="0"/>
              </a:rPr>
            </a:br>
            <a:r>
              <a:rPr lang="en-US" sz="2400" b="1" dirty="0">
                <a:solidFill>
                  <a:schemeClr val="tx1"/>
                </a:solidFill>
                <a:latin typeface="Courier New" pitchFamily="49" charset="0"/>
                <a:ea typeface="Times New Roman" pitchFamily="18" charset="0"/>
                <a:cs typeface="Courier New" pitchFamily="49" charset="0"/>
              </a:rPr>
              <a:t>Unordered List – Analysis of Sequential Search</a:t>
            </a:r>
            <a:r>
              <a:rPr lang="en-US" sz="2000" b="1" dirty="0">
                <a:solidFill>
                  <a:schemeClr val="tx1"/>
                </a:solidFill>
                <a:latin typeface="Courier New" pitchFamily="49" charset="0"/>
                <a:ea typeface="Times New Roman" pitchFamily="18" charset="0"/>
                <a:cs typeface="Courier New" pitchFamily="49" charset="0"/>
              </a:rPr>
              <a:t>    </a:t>
            </a:r>
            <a:endParaRPr lang="en-US" sz="24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sz="quarter" idx="1"/>
                <p:extLst>
                  <p:ext uri="{D42A27DB-BD31-4B8C-83A1-F6EECF244321}">
                    <p14:modId xmlns:p14="http://schemas.microsoft.com/office/powerpoint/2010/main" val="538727004"/>
                  </p:ext>
                </p:extLst>
              </p:nvPr>
            </p:nvGraphicFramePr>
            <p:xfrm>
              <a:off x="609600" y="1371600"/>
              <a:ext cx="8153400" cy="2208276"/>
            </p:xfrm>
            <a:graphic>
              <a:graphicData uri="http://schemas.openxmlformats.org/drawingml/2006/table">
                <a:tbl>
                  <a:tblPr firstRow="1" firstCol="1" bandRow="1">
                    <a:tableStyleId>{5940675A-B579-460E-94D1-54222C63F5DA}</a:tableStyleId>
                  </a:tblPr>
                  <a:tblGrid>
                    <a:gridCol w="2163147">
                      <a:extLst>
                        <a:ext uri="{9D8B030D-6E8A-4147-A177-3AD203B41FA5}">
                          <a16:colId xmlns:a16="http://schemas.microsoft.com/office/drawing/2014/main" val="20000"/>
                        </a:ext>
                      </a:extLst>
                    </a:gridCol>
                    <a:gridCol w="1628599">
                      <a:extLst>
                        <a:ext uri="{9D8B030D-6E8A-4147-A177-3AD203B41FA5}">
                          <a16:colId xmlns:a16="http://schemas.microsoft.com/office/drawing/2014/main" val="20001"/>
                        </a:ext>
                      </a:extLst>
                    </a:gridCol>
                    <a:gridCol w="1895873">
                      <a:extLst>
                        <a:ext uri="{9D8B030D-6E8A-4147-A177-3AD203B41FA5}">
                          <a16:colId xmlns:a16="http://schemas.microsoft.com/office/drawing/2014/main" val="20002"/>
                        </a:ext>
                      </a:extLst>
                    </a:gridCol>
                    <a:gridCol w="2465781">
                      <a:extLst>
                        <a:ext uri="{9D8B030D-6E8A-4147-A177-3AD203B41FA5}">
                          <a16:colId xmlns:a16="http://schemas.microsoft.com/office/drawing/2014/main" val="20003"/>
                        </a:ext>
                      </a:extLst>
                    </a:gridCol>
                  </a:tblGrid>
                  <a:tr h="242111">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Case</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Best Case</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Worst Case         </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Average Case</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extLst>
                      <a:ext uri="{0D108BD9-81ED-4DB2-BD59-A6C34878D82A}">
                        <a16:rowId xmlns:a16="http://schemas.microsoft.com/office/drawing/2014/main" val="10000"/>
                      </a:ext>
                    </a:extLst>
                  </a:tr>
                  <a:tr h="742655">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Element is </a:t>
                          </a:r>
                          <a:endParaRPr lang="en-US" sz="1600" dirty="0">
                            <a:effectLst/>
                            <a:latin typeface="Courier New" pitchFamily="49" charset="0"/>
                            <a:cs typeface="Courier New" pitchFamily="49" charset="0"/>
                          </a:endParaRPr>
                        </a:p>
                        <a:p>
                          <a:pPr marL="0" marR="0" algn="just">
                            <a:lnSpc>
                              <a:spcPct val="115000"/>
                            </a:lnSpc>
                            <a:spcBef>
                              <a:spcPts val="0"/>
                            </a:spcBef>
                            <a:spcAft>
                              <a:spcPts val="0"/>
                            </a:spcAft>
                          </a:pPr>
                          <a:r>
                            <a:rPr lang="en-US" sz="1800" dirty="0">
                              <a:effectLst/>
                              <a:latin typeface="Courier New" pitchFamily="49" charset="0"/>
                              <a:cs typeface="Courier New" pitchFamily="49" charset="0"/>
                            </a:rPr>
                            <a:t>present in the list</a:t>
                          </a:r>
                          <a:endParaRPr lang="en-US" sz="16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    1</a:t>
                          </a:r>
                          <a:endParaRPr lang="en-US" sz="16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a:effectLst/>
                              <a:latin typeface="Courier New" pitchFamily="49" charset="0"/>
                              <a:cs typeface="Courier New" pitchFamily="49" charset="0"/>
                            </a:rPr>
                            <a:t>   N</a:t>
                          </a:r>
                          <a:endParaRPr lang="en-US" sz="160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800" i="1">
                                        <a:effectLst/>
                                        <a:latin typeface="Cambria Math" panose="02040503050406030204" pitchFamily="18" charset="0"/>
                                      </a:rPr>
                                    </m:ctrlPr>
                                  </m:fPr>
                                  <m:num>
                                    <m:r>
                                      <a:rPr lang="en-US" sz="1800">
                                        <a:effectLst/>
                                        <a:latin typeface="Cambria Math"/>
                                      </a:rPr>
                                      <m:t>𝑁</m:t>
                                    </m:r>
                                  </m:num>
                                  <m:den>
                                    <m:r>
                                      <a:rPr lang="en-US" sz="1800">
                                        <a:effectLst/>
                                        <a:latin typeface="Cambria Math"/>
                                      </a:rPr>
                                      <m:t>2</m:t>
                                    </m:r>
                                  </m:den>
                                </m:f>
                              </m:oMath>
                            </m:oMathPara>
                          </a14:m>
                          <a:endParaRPr lang="en-US" sz="160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1"/>
                      </a:ext>
                    </a:extLst>
                  </a:tr>
                  <a:tr h="742655">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Element is not present in the List</a:t>
                          </a:r>
                          <a:endParaRPr lang="en-US" sz="16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a:effectLst/>
                              <a:latin typeface="Courier New" pitchFamily="49" charset="0"/>
                              <a:cs typeface="Courier New" pitchFamily="49" charset="0"/>
                            </a:rPr>
                            <a:t>    N                              </a:t>
                          </a:r>
                          <a:endParaRPr lang="en-US" sz="160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a:effectLst/>
                              <a:latin typeface="Courier New" pitchFamily="49" charset="0"/>
                              <a:cs typeface="Courier New" pitchFamily="49" charset="0"/>
                            </a:rPr>
                            <a:t>   N                </a:t>
                          </a:r>
                          <a:endParaRPr lang="en-US" sz="160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      N</a:t>
                          </a:r>
                          <a:endParaRPr lang="en-US" sz="16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2"/>
                      </a:ext>
                    </a:extLst>
                  </a:tr>
                </a:tbl>
              </a:graphicData>
            </a:graphic>
          </p:graphicFrame>
        </mc:Choice>
        <mc:Fallback xmlns="">
          <p:graphicFrame>
            <p:nvGraphicFramePr>
              <p:cNvPr id="4" name="Content Placeholder 3"/>
              <p:cNvGraphicFramePr>
                <a:graphicFrameLocks noGrp="1"/>
              </p:cNvGraphicFramePr>
              <p:nvPr>
                <p:ph sz="quarter" idx="1"/>
                <p:extLst>
                  <p:ext uri="{D42A27DB-BD31-4B8C-83A1-F6EECF244321}">
                    <p14:modId xmlns:p14="http://schemas.microsoft.com/office/powerpoint/2010/main" val="538727004"/>
                  </p:ext>
                </p:extLst>
              </p:nvPr>
            </p:nvGraphicFramePr>
            <p:xfrm>
              <a:off x="609600" y="1371600"/>
              <a:ext cx="8153400" cy="2208276"/>
            </p:xfrm>
            <a:graphic>
              <a:graphicData uri="http://schemas.openxmlformats.org/drawingml/2006/table">
                <a:tbl>
                  <a:tblPr firstRow="1" firstCol="1" bandRow="1">
                    <a:tableStyleId>{5940675A-B579-460E-94D1-54222C63F5DA}</a:tableStyleId>
                  </a:tblPr>
                  <a:tblGrid>
                    <a:gridCol w="2163147"/>
                    <a:gridCol w="1628599"/>
                    <a:gridCol w="1895873"/>
                    <a:gridCol w="2465781"/>
                  </a:tblGrid>
                  <a:tr h="315468">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Case</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Best Case</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Worst Case         </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Average Case</a:t>
                          </a:r>
                          <a:endParaRPr lang="en-US" sz="1600" dirty="0">
                            <a:effectLst/>
                            <a:latin typeface="Courier New" pitchFamily="49" charset="0"/>
                            <a:ea typeface="Times New Roman"/>
                            <a:cs typeface="Courier New" pitchFamily="49" charset="0"/>
                          </a:endParaRPr>
                        </a:p>
                      </a:txBody>
                      <a:tcPr marL="68580" marR="68580" marT="0" marB="0">
                        <a:solidFill>
                          <a:schemeClr val="bg1">
                            <a:lumMod val="75000"/>
                          </a:schemeClr>
                        </a:solidFill>
                      </a:tcPr>
                    </a:tc>
                  </a:tr>
                  <a:tr h="946404">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Element is </a:t>
                          </a:r>
                          <a:endParaRPr lang="en-US" sz="1600" dirty="0">
                            <a:effectLst/>
                            <a:latin typeface="Courier New" pitchFamily="49" charset="0"/>
                            <a:cs typeface="Courier New" pitchFamily="49" charset="0"/>
                          </a:endParaRPr>
                        </a:p>
                        <a:p>
                          <a:pPr marL="0" marR="0" algn="just">
                            <a:lnSpc>
                              <a:spcPct val="115000"/>
                            </a:lnSpc>
                            <a:spcBef>
                              <a:spcPts val="0"/>
                            </a:spcBef>
                            <a:spcAft>
                              <a:spcPts val="0"/>
                            </a:spcAft>
                          </a:pPr>
                          <a:r>
                            <a:rPr lang="en-US" sz="1800" dirty="0">
                              <a:effectLst/>
                              <a:latin typeface="Courier New" pitchFamily="49" charset="0"/>
                              <a:cs typeface="Courier New" pitchFamily="49" charset="0"/>
                            </a:rPr>
                            <a:t>present in the list</a:t>
                          </a:r>
                          <a:endParaRPr lang="en-US" sz="16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    1</a:t>
                          </a:r>
                          <a:endParaRPr lang="en-US" sz="16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a:effectLst/>
                              <a:latin typeface="Courier New" pitchFamily="49" charset="0"/>
                              <a:cs typeface="Courier New" pitchFamily="49" charset="0"/>
                            </a:rPr>
                            <a:t>   N</a:t>
                          </a:r>
                          <a:endParaRPr lang="en-US" sz="1600">
                            <a:effectLst/>
                            <a:latin typeface="Courier New" pitchFamily="49" charset="0"/>
                            <a:ea typeface="Times New Roman"/>
                            <a:cs typeface="Courier New" pitchFamily="49" charset="0"/>
                          </a:endParaRPr>
                        </a:p>
                      </a:txBody>
                      <a:tcPr marL="68580" marR="68580" marT="0" marB="0"/>
                    </a:tc>
                    <a:tc>
                      <a:txBody>
                        <a:bodyPr/>
                        <a:lstStyle/>
                        <a:p>
                          <a:endParaRPr lang="en-US"/>
                        </a:p>
                      </a:txBody>
                      <a:tcPr marL="68580" marR="68580" marT="0" marB="0">
                        <a:blipFill rotWithShape="1">
                          <a:blip r:embed="rId2"/>
                          <a:stretch>
                            <a:fillRect l="-230370" t="-38065" b="-114194"/>
                          </a:stretch>
                        </a:blipFill>
                      </a:tcPr>
                    </a:tc>
                  </a:tr>
                  <a:tr h="946404">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Element is not present in the List</a:t>
                          </a:r>
                          <a:endParaRPr lang="en-US" sz="16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a:effectLst/>
                              <a:latin typeface="Courier New" pitchFamily="49" charset="0"/>
                              <a:cs typeface="Courier New" pitchFamily="49" charset="0"/>
                            </a:rPr>
                            <a:t>    N                              </a:t>
                          </a:r>
                          <a:endParaRPr lang="en-US" sz="160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a:effectLst/>
                              <a:latin typeface="Courier New" pitchFamily="49" charset="0"/>
                              <a:cs typeface="Courier New" pitchFamily="49" charset="0"/>
                            </a:rPr>
                            <a:t>   N                </a:t>
                          </a:r>
                          <a:endParaRPr lang="en-US" sz="160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800" dirty="0">
                              <a:effectLst/>
                              <a:latin typeface="Courier New" pitchFamily="49" charset="0"/>
                              <a:cs typeface="Courier New" pitchFamily="49" charset="0"/>
                            </a:rPr>
                            <a:t>      N</a:t>
                          </a:r>
                          <a:endParaRPr lang="en-US" sz="1600" dirty="0">
                            <a:effectLst/>
                            <a:latin typeface="Courier New" pitchFamily="49" charset="0"/>
                            <a:ea typeface="Times New Roman"/>
                            <a:cs typeface="Courier New" pitchFamily="49"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293836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Sorted List – Analysis of Sequential Search </a:t>
            </a:r>
            <a:endParaRPr lang="en-US" dirty="0"/>
          </a:p>
        </p:txBody>
      </p:sp>
      <p:sp>
        <p:nvSpPr>
          <p:cNvPr id="3" name="Content Placeholder 2"/>
          <p:cNvSpPr>
            <a:spLocks noGrp="1"/>
          </p:cNvSpPr>
          <p:nvPr>
            <p:ph sz="quarter" idx="1"/>
          </p:nvPr>
        </p:nvSpPr>
        <p:spPr/>
        <p:txBody>
          <a:bodyPr>
            <a:normAutofit/>
          </a:bodyPr>
          <a:lstStyle/>
          <a:p>
            <a:pPr algn="just"/>
            <a:r>
              <a:rPr lang="en-US" sz="1800" dirty="0">
                <a:latin typeface="Courier New" pitchFamily="49" charset="0"/>
                <a:cs typeface="Courier New" pitchFamily="49" charset="0"/>
              </a:rPr>
              <a:t> Expected number of comparisons required for unsuccessful search can be reduced if the list is sorted. </a:t>
            </a:r>
          </a:p>
          <a:p>
            <a:pPr algn="just"/>
            <a:r>
              <a:rPr lang="en-US" sz="1800" b="1" dirty="0">
                <a:latin typeface="Courier New" pitchFamily="49" charset="0"/>
                <a:cs typeface="Courier New" pitchFamily="49" charset="0"/>
              </a:rPr>
              <a:t>Example:</a:t>
            </a:r>
            <a:endParaRPr lang="en-US" sz="1800"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    List1[] =   </a:t>
            </a:r>
            <a:r>
              <a:rPr lang="en-US" sz="1800" dirty="0">
                <a:latin typeface="Courier New" pitchFamily="49" charset="0"/>
                <a:cs typeface="Courier New" pitchFamily="49" charset="0"/>
              </a:rPr>
              <a:t>10 15 20 25 50 60 70 80</a:t>
            </a:r>
          </a:p>
          <a:p>
            <a:pPr marL="0" indent="0" algn="just">
              <a:buNone/>
            </a:pPr>
            <a:endParaRPr lang="en-US" sz="1800" b="1" dirty="0">
              <a:latin typeface="Courier New"/>
              <a:ea typeface="Times New Roman"/>
            </a:endParaRPr>
          </a:p>
          <a:p>
            <a:pPr marL="0" indent="0" algn="just">
              <a:buNone/>
            </a:pPr>
            <a:r>
              <a:rPr lang="en-US" sz="1800" b="1" dirty="0">
                <a:latin typeface="Courier New"/>
                <a:ea typeface="Times New Roman"/>
              </a:rPr>
              <a:t>Element to be searched =</a:t>
            </a:r>
            <a:r>
              <a:rPr lang="en-US" sz="1800" dirty="0">
                <a:latin typeface="Courier New"/>
                <a:ea typeface="Times New Roman"/>
              </a:rPr>
              <a:t> 30</a:t>
            </a:r>
            <a:r>
              <a:rPr lang="en-US" sz="1800" b="1" dirty="0">
                <a:latin typeface="Courier New"/>
                <a:ea typeface="Times New Roman"/>
              </a:rPr>
              <a:t> </a:t>
            </a:r>
          </a:p>
          <a:p>
            <a:pPr marL="0" indent="0" algn="just">
              <a:buNone/>
            </a:pPr>
            <a:r>
              <a:rPr lang="en-US" sz="1800" b="1" dirty="0">
                <a:latin typeface="Courier New"/>
              </a:rPr>
              <a:t>                          </a:t>
            </a:r>
            <a:r>
              <a:rPr lang="en-US" sz="1800" dirty="0">
                <a:latin typeface="Courier New" pitchFamily="49" charset="0"/>
                <a:cs typeface="Courier New" pitchFamily="49" charset="0"/>
              </a:rPr>
              <a:t>Search should terminate here</a:t>
            </a:r>
          </a:p>
          <a:p>
            <a:pPr marL="0" indent="0" algn="just">
              <a:buNone/>
            </a:pPr>
            <a:endParaRPr lang="en-US" sz="1800"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 </a:t>
            </a:r>
            <a:endParaRPr lang="en-US" sz="1800" dirty="0">
              <a:latin typeface="Courier New" pitchFamily="49" charset="0"/>
              <a:cs typeface="Courier New" pitchFamily="49" charset="0"/>
            </a:endParaRPr>
          </a:p>
          <a:p>
            <a:pPr algn="just"/>
            <a:endParaRPr lang="en-US" sz="1800" dirty="0">
              <a:latin typeface="Courier New" pitchFamily="49" charset="0"/>
              <a:cs typeface="Courier New" pitchFamily="49" charset="0"/>
            </a:endParaRPr>
          </a:p>
        </p:txBody>
      </p:sp>
      <p:cxnSp>
        <p:nvCxnSpPr>
          <p:cNvPr id="5" name="Straight Arrow Connector 4"/>
          <p:cNvCxnSpPr/>
          <p:nvPr/>
        </p:nvCxnSpPr>
        <p:spPr>
          <a:xfrm flipV="1">
            <a:off x="4352544" y="2743200"/>
            <a:ext cx="0"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056816725"/>
                  </p:ext>
                </p:extLst>
              </p:nvPr>
            </p:nvGraphicFramePr>
            <p:xfrm>
              <a:off x="1219200" y="4419600"/>
              <a:ext cx="7010399" cy="1717548"/>
            </p:xfrm>
            <a:graphic>
              <a:graphicData uri="http://schemas.openxmlformats.org/drawingml/2006/table">
                <a:tbl>
                  <a:tblPr firstRow="1" firstCol="1" bandRow="1">
                    <a:tableStyleId>{5940675A-B579-460E-94D1-54222C63F5DA}</a:tableStyleId>
                  </a:tblPr>
                  <a:tblGrid>
                    <a:gridCol w="2031215">
                      <a:extLst>
                        <a:ext uri="{9D8B030D-6E8A-4147-A177-3AD203B41FA5}">
                          <a16:colId xmlns:a16="http://schemas.microsoft.com/office/drawing/2014/main" val="20000"/>
                        </a:ext>
                      </a:extLst>
                    </a:gridCol>
                    <a:gridCol w="1505807">
                      <a:extLst>
                        <a:ext uri="{9D8B030D-6E8A-4147-A177-3AD203B41FA5}">
                          <a16:colId xmlns:a16="http://schemas.microsoft.com/office/drawing/2014/main" val="20001"/>
                        </a:ext>
                      </a:extLst>
                    </a:gridCol>
                    <a:gridCol w="1768511">
                      <a:extLst>
                        <a:ext uri="{9D8B030D-6E8A-4147-A177-3AD203B41FA5}">
                          <a16:colId xmlns:a16="http://schemas.microsoft.com/office/drawing/2014/main" val="20002"/>
                        </a:ext>
                      </a:extLst>
                    </a:gridCol>
                    <a:gridCol w="1704866">
                      <a:extLst>
                        <a:ext uri="{9D8B030D-6E8A-4147-A177-3AD203B41FA5}">
                          <a16:colId xmlns:a16="http://schemas.microsoft.com/office/drawing/2014/main" val="20003"/>
                        </a:ext>
                      </a:extLst>
                    </a:gridCol>
                  </a:tblGrid>
                  <a:tr h="123825">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b="1" dirty="0">
                              <a:effectLst/>
                              <a:latin typeface="Courier New" pitchFamily="49" charset="0"/>
                              <a:cs typeface="Courier New" pitchFamily="49" charset="0"/>
                            </a:rPr>
                            <a:t>Best Case</a:t>
                          </a:r>
                          <a:endParaRPr lang="en-US" sz="1200" b="1"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b="1" dirty="0">
                              <a:effectLst/>
                              <a:latin typeface="Courier New" pitchFamily="49" charset="0"/>
                              <a:cs typeface="Courier New" pitchFamily="49" charset="0"/>
                            </a:rPr>
                            <a:t>Worst Case         </a:t>
                          </a:r>
                          <a:endParaRPr lang="en-US" sz="1200" b="1"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b="1" dirty="0">
                              <a:effectLst/>
                              <a:latin typeface="Courier New" pitchFamily="49" charset="0"/>
                              <a:cs typeface="Courier New" pitchFamily="49" charset="0"/>
                            </a:rPr>
                            <a:t>Average Case</a:t>
                          </a:r>
                          <a:endParaRPr lang="en-US" sz="1200" b="1"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0"/>
                      </a:ext>
                    </a:extLst>
                  </a:tr>
                  <a:tr h="377190">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Element is </a:t>
                          </a:r>
                          <a:endParaRPr lang="en-US" sz="1200" dirty="0">
                            <a:effectLst/>
                            <a:latin typeface="Courier New" pitchFamily="49" charset="0"/>
                            <a:cs typeface="Courier New" pitchFamily="49" charset="0"/>
                          </a:endParaRPr>
                        </a:p>
                        <a:p>
                          <a:pPr marL="0" marR="0" algn="just">
                            <a:lnSpc>
                              <a:spcPct val="115000"/>
                            </a:lnSpc>
                            <a:spcBef>
                              <a:spcPts val="0"/>
                            </a:spcBef>
                            <a:spcAft>
                              <a:spcPts val="0"/>
                            </a:spcAft>
                          </a:pPr>
                          <a:r>
                            <a:rPr lang="en-US" sz="1400" dirty="0">
                              <a:effectLst/>
                              <a:latin typeface="Courier New" pitchFamily="49" charset="0"/>
                              <a:cs typeface="Courier New" pitchFamily="49" charset="0"/>
                            </a:rPr>
                            <a:t>present in the list</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1</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a:effectLst/>
                              <a:latin typeface="Courier New" pitchFamily="49" charset="0"/>
                              <a:cs typeface="Courier New" pitchFamily="49" charset="0"/>
                            </a:rPr>
                            <a:t>   </a:t>
                          </a:r>
                          <a:r>
                            <a:rPr lang="en-US" sz="1600">
                              <a:effectLst/>
                              <a:latin typeface="Courier New" pitchFamily="49" charset="0"/>
                              <a:cs typeface="Courier New" pitchFamily="49" charset="0"/>
                            </a:rPr>
                            <a:t>N</a:t>
                          </a:r>
                          <a:endParaRPr lang="en-US" sz="120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1400" i="1">
                                        <a:effectLst/>
                                        <a:latin typeface="Cambria Math" panose="02040503050406030204" pitchFamily="18" charset="0"/>
                                      </a:rPr>
                                    </m:ctrlPr>
                                  </m:fPr>
                                  <m:num>
                                    <m:r>
                                      <a:rPr lang="en-US" sz="1400">
                                        <a:effectLst/>
                                        <a:latin typeface="Cambria Math"/>
                                      </a:rPr>
                                      <m:t>𝑁</m:t>
                                    </m:r>
                                  </m:num>
                                  <m:den>
                                    <m:r>
                                      <a:rPr lang="en-US" sz="1400">
                                        <a:effectLst/>
                                        <a:latin typeface="Cambria Math"/>
                                      </a:rPr>
                                      <m:t>2</m:t>
                                    </m:r>
                                  </m:den>
                                </m:f>
                              </m:oMath>
                            </m:oMathPara>
                          </a14:m>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1"/>
                      </a:ext>
                    </a:extLst>
                  </a:tr>
                  <a:tr h="377190">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Element is not present in the List</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1                             </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N               </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a:t>
                          </a:r>
                          <a14:m>
                            <m:oMath xmlns:m="http://schemas.openxmlformats.org/officeDocument/2006/math">
                              <m:f>
                                <m:fPr>
                                  <m:ctrlPr>
                                    <a:rPr lang="en-US" sz="1800" i="1">
                                      <a:effectLst/>
                                      <a:latin typeface="Cambria Math" panose="02040503050406030204" pitchFamily="18" charset="0"/>
                                    </a:rPr>
                                  </m:ctrlPr>
                                </m:fPr>
                                <m:num>
                                  <m:r>
                                    <a:rPr lang="en-US" sz="1800">
                                      <a:effectLst/>
                                      <a:latin typeface="Cambria Math"/>
                                    </a:rPr>
                                    <m:t>𝑁</m:t>
                                  </m:r>
                                </m:num>
                                <m:den>
                                  <m:r>
                                    <a:rPr lang="en-US" sz="1800">
                                      <a:effectLst/>
                                      <a:latin typeface="Cambria Math"/>
                                    </a:rPr>
                                    <m:t>2</m:t>
                                  </m:r>
                                </m:den>
                              </m:f>
                            </m:oMath>
                          </a14:m>
                          <a:endParaRPr lang="en-US" sz="1200" dirty="0">
                            <a:effectLst/>
                            <a:latin typeface="Courier New" pitchFamily="49" charset="0"/>
                            <a:ea typeface="Times New Roman"/>
                            <a:cs typeface="Courier New" pitchFamily="49" charset="0"/>
                          </a:endParaRPr>
                        </a:p>
                      </a:txBody>
                      <a:tcPr marL="68580" marR="68580" marT="0" marB="0"/>
                    </a:tc>
                    <a:extLst>
                      <a:ext uri="{0D108BD9-81ED-4DB2-BD59-A6C34878D82A}">
                        <a16:rowId xmlns:a16="http://schemas.microsoft.com/office/drawing/2014/main" val="10002"/>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056816725"/>
                  </p:ext>
                </p:extLst>
              </p:nvPr>
            </p:nvGraphicFramePr>
            <p:xfrm>
              <a:off x="1219200" y="4419600"/>
              <a:ext cx="7010399" cy="1717548"/>
            </p:xfrm>
            <a:graphic>
              <a:graphicData uri="http://schemas.openxmlformats.org/drawingml/2006/table">
                <a:tbl>
                  <a:tblPr firstRow="1" firstCol="1" bandRow="1">
                    <a:tableStyleId>{5940675A-B579-460E-94D1-54222C63F5DA}</a:tableStyleId>
                  </a:tblPr>
                  <a:tblGrid>
                    <a:gridCol w="2031215"/>
                    <a:gridCol w="1505807"/>
                    <a:gridCol w="1768511"/>
                    <a:gridCol w="1704866"/>
                  </a:tblGrid>
                  <a:tr h="245364">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b="1" dirty="0">
                              <a:effectLst/>
                              <a:latin typeface="Courier New" pitchFamily="49" charset="0"/>
                              <a:cs typeface="Courier New" pitchFamily="49" charset="0"/>
                            </a:rPr>
                            <a:t>Best Case</a:t>
                          </a:r>
                          <a:endParaRPr lang="en-US" sz="1200" b="1"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b="1" dirty="0">
                              <a:effectLst/>
                              <a:latin typeface="Courier New" pitchFamily="49" charset="0"/>
                              <a:cs typeface="Courier New" pitchFamily="49" charset="0"/>
                            </a:rPr>
                            <a:t>Worst Case         </a:t>
                          </a:r>
                          <a:endParaRPr lang="en-US" sz="1200" b="1"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b="1" dirty="0">
                              <a:effectLst/>
                              <a:latin typeface="Courier New" pitchFamily="49" charset="0"/>
                              <a:cs typeface="Courier New" pitchFamily="49" charset="0"/>
                            </a:rPr>
                            <a:t>Average Case</a:t>
                          </a:r>
                          <a:endParaRPr lang="en-US" sz="1200" b="1" dirty="0">
                            <a:effectLst/>
                            <a:latin typeface="Courier New" pitchFamily="49" charset="0"/>
                            <a:ea typeface="Times New Roman"/>
                            <a:cs typeface="Courier New" pitchFamily="49" charset="0"/>
                          </a:endParaRPr>
                        </a:p>
                      </a:txBody>
                      <a:tcPr marL="68580" marR="68580" marT="0" marB="0"/>
                    </a:tc>
                  </a:tr>
                  <a:tr h="736092">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Element is </a:t>
                          </a:r>
                          <a:endParaRPr lang="en-US" sz="1200" dirty="0">
                            <a:effectLst/>
                            <a:latin typeface="Courier New" pitchFamily="49" charset="0"/>
                            <a:cs typeface="Courier New" pitchFamily="49" charset="0"/>
                          </a:endParaRPr>
                        </a:p>
                        <a:p>
                          <a:pPr marL="0" marR="0" algn="just">
                            <a:lnSpc>
                              <a:spcPct val="115000"/>
                            </a:lnSpc>
                            <a:spcBef>
                              <a:spcPts val="0"/>
                            </a:spcBef>
                            <a:spcAft>
                              <a:spcPts val="0"/>
                            </a:spcAft>
                          </a:pPr>
                          <a:r>
                            <a:rPr lang="en-US" sz="1400" dirty="0">
                              <a:effectLst/>
                              <a:latin typeface="Courier New" pitchFamily="49" charset="0"/>
                              <a:cs typeface="Courier New" pitchFamily="49" charset="0"/>
                            </a:rPr>
                            <a:t>present in the list</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1</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a:effectLst/>
                              <a:latin typeface="Courier New" pitchFamily="49" charset="0"/>
                              <a:cs typeface="Courier New" pitchFamily="49" charset="0"/>
                            </a:rPr>
                            <a:t>   </a:t>
                          </a:r>
                          <a:r>
                            <a:rPr lang="en-US" sz="1600">
                              <a:effectLst/>
                              <a:latin typeface="Courier New" pitchFamily="49" charset="0"/>
                              <a:cs typeface="Courier New" pitchFamily="49" charset="0"/>
                            </a:rPr>
                            <a:t>N</a:t>
                          </a:r>
                          <a:endParaRPr lang="en-US" sz="1200">
                            <a:effectLst/>
                            <a:latin typeface="Courier New" pitchFamily="49" charset="0"/>
                            <a:ea typeface="Times New Roman"/>
                            <a:cs typeface="Courier New" pitchFamily="49" charset="0"/>
                          </a:endParaRPr>
                        </a:p>
                      </a:txBody>
                      <a:tcPr marL="68580" marR="68580" marT="0" marB="0"/>
                    </a:tc>
                    <a:tc>
                      <a:txBody>
                        <a:bodyPr/>
                        <a:lstStyle/>
                        <a:p>
                          <a:endParaRPr lang="en-US"/>
                        </a:p>
                      </a:txBody>
                      <a:tcPr marL="68580" marR="68580" marT="0" marB="0">
                        <a:blipFill rotWithShape="1">
                          <a:blip r:embed="rId2"/>
                          <a:stretch>
                            <a:fillRect l="-310714" t="-35537" b="-113223"/>
                          </a:stretch>
                        </a:blipFill>
                      </a:tcPr>
                    </a:tc>
                  </a:tr>
                  <a:tr h="736092">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Element is not present in the List</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1                             </a:t>
                          </a:r>
                          <a:endParaRPr lang="en-US" sz="1200" dirty="0">
                            <a:effectLst/>
                            <a:latin typeface="Courier New" pitchFamily="49" charset="0"/>
                            <a:ea typeface="Times New Roman"/>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400" dirty="0">
                              <a:effectLst/>
                              <a:latin typeface="Courier New" pitchFamily="49" charset="0"/>
                              <a:cs typeface="Courier New" pitchFamily="49" charset="0"/>
                            </a:rPr>
                            <a:t>   N               </a:t>
                          </a:r>
                          <a:endParaRPr lang="en-US" sz="1200" dirty="0">
                            <a:effectLst/>
                            <a:latin typeface="Courier New" pitchFamily="49" charset="0"/>
                            <a:ea typeface="Times New Roman"/>
                            <a:cs typeface="Courier New" pitchFamily="49" charset="0"/>
                          </a:endParaRPr>
                        </a:p>
                      </a:txBody>
                      <a:tcPr marL="68580" marR="68580" marT="0" marB="0"/>
                    </a:tc>
                    <a:tc>
                      <a:txBody>
                        <a:bodyPr/>
                        <a:lstStyle/>
                        <a:p>
                          <a:endParaRPr lang="en-US"/>
                        </a:p>
                      </a:txBody>
                      <a:tcPr marL="68580" marR="68580" marT="0" marB="0">
                        <a:blipFill rotWithShape="1">
                          <a:blip r:embed="rId2"/>
                          <a:stretch>
                            <a:fillRect l="-310714" t="-135537" b="-13223"/>
                          </a:stretch>
                        </a:blipFill>
                      </a:tcPr>
                    </a:tc>
                  </a:tr>
                </a:tbl>
              </a:graphicData>
            </a:graphic>
          </p:graphicFrame>
        </mc:Fallback>
      </mc:AlternateContent>
    </p:spTree>
    <p:extLst>
      <p:ext uri="{BB962C8B-B14F-4D97-AF65-F5344CB8AC3E}">
        <p14:creationId xmlns:p14="http://schemas.microsoft.com/office/powerpoint/2010/main" val="361189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The Binary Search</a:t>
            </a:r>
            <a:endParaRPr lang="en-US" sz="2800" dirty="0"/>
          </a:p>
        </p:txBody>
      </p:sp>
      <p:sp>
        <p:nvSpPr>
          <p:cNvPr id="3" name="Content Placeholder 2"/>
          <p:cNvSpPr>
            <a:spLocks noGrp="1"/>
          </p:cNvSpPr>
          <p:nvPr>
            <p:ph sz="quarter" idx="1"/>
          </p:nvPr>
        </p:nvSpPr>
        <p:spPr>
          <a:xfrm>
            <a:off x="457200" y="1524000"/>
            <a:ext cx="8229600" cy="4937760"/>
          </a:xfrm>
        </p:spPr>
        <p:txBody>
          <a:bodyPr/>
          <a:lstStyle/>
          <a:p>
            <a:pPr marL="0" indent="0" algn="just">
              <a:buNone/>
            </a:pPr>
            <a:r>
              <a:rPr lang="en-US" sz="2000" b="1" dirty="0">
                <a:latin typeface="Courier New" pitchFamily="49" charset="0"/>
                <a:cs typeface="Courier New" pitchFamily="49" charset="0"/>
              </a:rPr>
              <a:t>Need of Binary Search ? </a:t>
            </a:r>
          </a:p>
          <a:p>
            <a:pPr algn="just"/>
            <a:r>
              <a:rPr lang="en-US" sz="2000" dirty="0">
                <a:latin typeface="Courier New" pitchFamily="49" charset="0"/>
                <a:cs typeface="Courier New" pitchFamily="49" charset="0"/>
              </a:rPr>
              <a:t>Let us consider the size of List is 1 Million (2</a:t>
            </a:r>
            <a:r>
              <a:rPr lang="en-US" sz="2000" baseline="30000" dirty="0">
                <a:latin typeface="Courier New" pitchFamily="49" charset="0"/>
                <a:cs typeface="Courier New" pitchFamily="49" charset="0"/>
              </a:rPr>
              <a:t>20</a:t>
            </a:r>
            <a:r>
              <a:rPr lang="en-US" sz="2000" dirty="0">
                <a:latin typeface="Courier New" pitchFamily="49" charset="0"/>
                <a:cs typeface="Courier New" pitchFamily="49" charset="0"/>
              </a:rPr>
              <a:t>).</a:t>
            </a:r>
          </a:p>
          <a:p>
            <a:pPr algn="just"/>
            <a:r>
              <a:rPr lang="en-US" sz="2000" dirty="0">
                <a:latin typeface="Courier New" pitchFamily="49" charset="0"/>
                <a:cs typeface="Courier New" pitchFamily="49" charset="0"/>
              </a:rPr>
              <a:t>Thus, if we want to search using sequential search algorithm then in the worst case we require </a:t>
            </a:r>
            <a:r>
              <a:rPr lang="en-US" sz="2000" b="1" dirty="0">
                <a:latin typeface="Courier New" pitchFamily="49" charset="0"/>
                <a:cs typeface="Courier New" pitchFamily="49" charset="0"/>
              </a:rPr>
              <a:t>2</a:t>
            </a:r>
            <a:r>
              <a:rPr lang="en-US" sz="2000" b="1" baseline="30000" dirty="0">
                <a:latin typeface="Courier New" pitchFamily="49" charset="0"/>
                <a:cs typeface="Courier New" pitchFamily="49" charset="0"/>
              </a:rPr>
              <a:t>20</a:t>
            </a:r>
            <a:r>
              <a:rPr lang="en-US" sz="2000" dirty="0">
                <a:latin typeface="Courier New" pitchFamily="49" charset="0"/>
                <a:cs typeface="Courier New" pitchFamily="49" charset="0"/>
              </a:rPr>
              <a:t> comparisons. </a:t>
            </a:r>
          </a:p>
          <a:p>
            <a:pPr algn="just"/>
            <a:r>
              <a:rPr lang="en-US" sz="2000" dirty="0">
                <a:latin typeface="Courier New" pitchFamily="49" charset="0"/>
                <a:cs typeface="Courier New" pitchFamily="49" charset="0"/>
              </a:rPr>
              <a:t>It means sequential search algorithm is not good for list with large size. </a:t>
            </a:r>
          </a:p>
          <a:p>
            <a:pPr algn="just"/>
            <a:r>
              <a:rPr lang="en-US" sz="2000" dirty="0">
                <a:latin typeface="Courier New" pitchFamily="49" charset="0"/>
                <a:cs typeface="Courier New" pitchFamily="49" charset="0"/>
              </a:rPr>
              <a:t>Thus we require more efficient algorithms and binary search algorithm is one of the simple and efficient algorithm.  </a:t>
            </a:r>
          </a:p>
          <a:p>
            <a:pPr marL="0" indent="0">
              <a:buNone/>
            </a:pPr>
            <a:endParaRPr lang="en-US" dirty="0"/>
          </a:p>
        </p:txBody>
      </p:sp>
    </p:spTree>
    <p:extLst>
      <p:ext uri="{BB962C8B-B14F-4D97-AF65-F5344CB8AC3E}">
        <p14:creationId xmlns:p14="http://schemas.microsoft.com/office/powerpoint/2010/main" val="276857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dirty="0">
                <a:latin typeface="Courier New" pitchFamily="49" charset="0"/>
                <a:cs typeface="Courier New" pitchFamily="49" charset="0"/>
              </a:rPr>
              <a:t>To implement binary search algorithm the element within the list must be in sorted order i.e. in ascending order. </a:t>
            </a:r>
          </a:p>
          <a:p>
            <a:pPr marL="0" indent="0" algn="just">
              <a:buNone/>
            </a:pPr>
            <a:r>
              <a:rPr lang="en-US" dirty="0">
                <a:latin typeface="Courier New" pitchFamily="49" charset="0"/>
                <a:cs typeface="Courier New" pitchFamily="49" charset="0"/>
              </a:rPr>
              <a:t> </a:t>
            </a:r>
          </a:p>
          <a:p>
            <a:pPr marL="0" indent="0" algn="just">
              <a:buNone/>
            </a:pPr>
            <a:r>
              <a:rPr lang="en-US" dirty="0">
                <a:latin typeface="Courier New" pitchFamily="49" charset="0"/>
                <a:cs typeface="Courier New" pitchFamily="49" charset="0"/>
              </a:rPr>
              <a:t>The binary search algorithm is based on the following three conditions. </a:t>
            </a:r>
          </a:p>
          <a:p>
            <a:pPr marL="0" indent="0" algn="just">
              <a:buNone/>
            </a:pPr>
            <a:endParaRPr lang="en-US" dirty="0">
              <a:latin typeface="Courier New" pitchFamily="49" charset="0"/>
              <a:cs typeface="Courier New" pitchFamily="49" charset="0"/>
            </a:endParaRPr>
          </a:p>
          <a:p>
            <a:pPr lvl="0" algn="just"/>
            <a:r>
              <a:rPr lang="en-US" dirty="0">
                <a:latin typeface="Courier New" pitchFamily="49" charset="0"/>
                <a:cs typeface="Courier New" pitchFamily="49" charset="0"/>
              </a:rPr>
              <a:t>If the key is less than the list’s middle element, then the programmer has to search only in the first half of the list.      </a:t>
            </a:r>
          </a:p>
          <a:p>
            <a:pPr lvl="0" algn="just"/>
            <a:r>
              <a:rPr lang="en-US" dirty="0">
                <a:latin typeface="Courier New" pitchFamily="49" charset="0"/>
                <a:cs typeface="Courier New" pitchFamily="49" charset="0"/>
              </a:rPr>
              <a:t>If the key is greater than the list’s middle element, then the programmer has to search only in the second half of the list. </a:t>
            </a:r>
          </a:p>
          <a:p>
            <a:pPr lvl="0" algn="just"/>
            <a:r>
              <a:rPr lang="en-US" dirty="0">
                <a:latin typeface="Courier New" pitchFamily="49" charset="0"/>
                <a:cs typeface="Courier New" pitchFamily="49" charset="0"/>
              </a:rPr>
              <a:t>If the element to be found i.e. the key element is equal to lists middle element then search ends. </a:t>
            </a:r>
          </a:p>
          <a:p>
            <a:pPr lvl="0" algn="just"/>
            <a:r>
              <a:rPr lang="en-US" dirty="0">
                <a:latin typeface="Courier New" pitchFamily="49" charset="0"/>
                <a:cs typeface="Courier New" pitchFamily="49" charset="0"/>
              </a:rPr>
              <a:t>If the element to be found is not present within the list then the it returns None or -1 which it indicates the element to be searched is not present in the list.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0036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2000" dirty="0">
                <a:latin typeface="Courier New" pitchFamily="49" charset="0"/>
                <a:cs typeface="Courier New" pitchFamily="49" charset="0"/>
              </a:rPr>
              <a:t>Consider the sorted List of 10 integers.</a:t>
            </a:r>
          </a:p>
          <a:p>
            <a:pPr marL="0" indent="0">
              <a:buNone/>
            </a:pPr>
            <a:r>
              <a:rPr lang="en-US" sz="2000" dirty="0">
                <a:latin typeface="Courier New" pitchFamily="49" charset="0"/>
                <a:cs typeface="Courier New" pitchFamily="49" charset="0"/>
              </a:rPr>
              <a:t>                10 18 19 20 25 28 48 55 62 70  </a:t>
            </a:r>
          </a:p>
          <a:p>
            <a:pPr marL="0" indent="0">
              <a:buNone/>
            </a:pPr>
            <a:r>
              <a:rPr lang="en-US" sz="2000" dirty="0">
                <a:latin typeface="Courier New" pitchFamily="49" charset="0"/>
                <a:cs typeface="Courier New" pitchFamily="49" charset="0"/>
              </a:rPr>
              <a:t>         Element to be searched = </a:t>
            </a:r>
            <a:r>
              <a:rPr lang="en-US" sz="2000" b="1" dirty="0">
                <a:latin typeface="Courier New" pitchFamily="49" charset="0"/>
                <a:cs typeface="Courier New" pitchFamily="49" charset="0"/>
              </a:rPr>
              <a:t>48</a:t>
            </a:r>
          </a:p>
          <a:p>
            <a:pPr marL="0" indent="0">
              <a:buNone/>
            </a:pP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76340"/>
            <a:ext cx="8077200" cy="241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87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733425"/>
            <a:ext cx="7915275"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627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97</TotalTime>
  <Words>1077</Words>
  <Application>Microsoft Office PowerPoint</Application>
  <PresentationFormat>On-screen Show (4:3)</PresentationFormat>
  <Paragraphs>140</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 Unicode MS</vt:lpstr>
      <vt:lpstr>Bookman Old Style</vt:lpstr>
      <vt:lpstr>Calibri</vt:lpstr>
      <vt:lpstr>Cambria Math</vt:lpstr>
      <vt:lpstr>Courier New</vt:lpstr>
      <vt:lpstr>Gill Sans MT</vt:lpstr>
      <vt:lpstr>Mangal</vt:lpstr>
      <vt:lpstr>Palatino Linotype</vt:lpstr>
      <vt:lpstr>Times New Roman</vt:lpstr>
      <vt:lpstr>Wingdings</vt:lpstr>
      <vt:lpstr>Wingdings 3</vt:lpstr>
      <vt:lpstr>Origin</vt:lpstr>
      <vt:lpstr>PowerPoint Presentation</vt:lpstr>
      <vt:lpstr>Introduction to Searching Techniques</vt:lpstr>
      <vt:lpstr>Linear/Sequential Search </vt:lpstr>
      <vt:lpstr>    Unordered List – Analysis of Sequential Search    </vt:lpstr>
      <vt:lpstr>Sorted List – Analysis of Sequential Search </vt:lpstr>
      <vt:lpstr>The Binary Search</vt:lpstr>
      <vt:lpstr>Binary Search…….</vt:lpstr>
      <vt:lpstr>PowerPoint Presentation</vt:lpstr>
      <vt:lpstr>PowerPoint Presentation</vt:lpstr>
      <vt:lpstr>PowerPoint Presentation</vt:lpstr>
      <vt:lpstr>PowerPoint Presentation</vt:lpstr>
      <vt:lpstr>Introduction to Sorting Techniques  </vt:lpstr>
      <vt:lpstr>Bubble Sort </vt:lpstr>
      <vt:lpstr>PowerPoint Presentation</vt:lpstr>
      <vt:lpstr>PowerPoint Presentation</vt:lpstr>
      <vt:lpstr>Selection Sort</vt:lpstr>
      <vt:lpstr>PowerPoint Presentation</vt:lpstr>
      <vt:lpstr>Insertion Sort  </vt:lpstr>
      <vt:lpstr>Quick Sort</vt:lpstr>
      <vt:lpstr>Merge Sort </vt:lpstr>
      <vt:lpstr>Example: Merge Sort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amit</dc:creator>
  <cp:lastModifiedBy>Bisht, Naveenta</cp:lastModifiedBy>
  <cp:revision>18</cp:revision>
  <dcterms:created xsi:type="dcterms:W3CDTF">2006-08-16T00:00:00Z</dcterms:created>
  <dcterms:modified xsi:type="dcterms:W3CDTF">2018-01-19T12:25:12Z</dcterms:modified>
</cp:coreProperties>
</file>