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74" r:id="rId4"/>
    <p:sldId id="275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shsshah909/ML-for-Cyber-Analytics.gi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91BA-E2CF-4C57-8229-F18C0CBE0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</a:rPr>
              <a:t>feature selection for network traffic data where numerical and categorical features co-exist.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D3780-CFD9-4A38-9B26-5A28F78C0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Research problem statement.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BA172-E07C-45ED-9B72-F6633070DAB1}"/>
              </a:ext>
            </a:extLst>
          </p:cNvPr>
          <p:cNvSpPr txBox="1"/>
          <p:nvPr/>
        </p:nvSpPr>
        <p:spPr>
          <a:xfrm>
            <a:off x="10010775" y="5962650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Yash Shah</a:t>
            </a:r>
          </a:p>
          <a:p>
            <a:r>
              <a:rPr lang="en-US" dirty="0"/>
              <a:t>ys1300@rit.edu</a:t>
            </a:r>
          </a:p>
        </p:txBody>
      </p:sp>
    </p:spTree>
    <p:extLst>
      <p:ext uri="{BB962C8B-B14F-4D97-AF65-F5344CB8AC3E}">
        <p14:creationId xmlns:p14="http://schemas.microsoft.com/office/powerpoint/2010/main" val="138263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774A-8FBF-44ED-98A0-374F7F7F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933" y="186330"/>
            <a:ext cx="4565074" cy="41095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categorical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EB79-879D-4D73-8956-D1BA0C26F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" y="451164"/>
            <a:ext cx="5358385" cy="4845558"/>
          </a:xfrm>
        </p:spPr>
        <p:txBody>
          <a:bodyPr/>
          <a:lstStyle/>
          <a:p>
            <a:r>
              <a:rPr lang="en-US" sz="1200" b="1" dirty="0"/>
              <a:t>Protocol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1E80D19-71CD-4979-A8B8-3DF882B50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0063"/>
              </p:ext>
            </p:extLst>
          </p:nvPr>
        </p:nvGraphicFramePr>
        <p:xfrm>
          <a:off x="323339" y="1361215"/>
          <a:ext cx="3267585" cy="1432819"/>
        </p:xfrm>
        <a:graphic>
          <a:graphicData uri="http://schemas.openxmlformats.org/drawingml/2006/table">
            <a:tbl>
              <a:tblPr/>
              <a:tblGrid>
                <a:gridCol w="830632">
                  <a:extLst>
                    <a:ext uri="{9D8B030D-6E8A-4147-A177-3AD203B41FA5}">
                      <a16:colId xmlns:a16="http://schemas.microsoft.com/office/drawing/2014/main" val="3569124431"/>
                    </a:ext>
                  </a:extLst>
                </a:gridCol>
                <a:gridCol w="2436953">
                  <a:extLst>
                    <a:ext uri="{9D8B030D-6E8A-4147-A177-3AD203B41FA5}">
                      <a16:colId xmlns:a16="http://schemas.microsoft.com/office/drawing/2014/main" val="1386397739"/>
                    </a:ext>
                  </a:extLst>
                </a:gridCol>
              </a:tblGrid>
              <a:tr h="281866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Protocol ID</a:t>
                      </a:r>
                      <a:endParaRPr lang="en-US">
                        <a:effectLst/>
                      </a:endParaRPr>
                    </a:p>
                  </a:txBody>
                  <a:tcPr marL="45720" marR="4572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Protocol Type</a:t>
                      </a:r>
                      <a:endParaRPr lang="en-US" dirty="0">
                        <a:effectLst/>
                      </a:endParaRPr>
                    </a:p>
                  </a:txBody>
                  <a:tcPr marL="45720" marR="4572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D9D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477073"/>
                  </a:ext>
                </a:extLst>
              </a:tr>
              <a:tr h="383651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IPv6 Hop-by-Hop Option 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HOPOPT)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235298"/>
                  </a:ext>
                </a:extLst>
              </a:tr>
              <a:tr h="383651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Transmission Control Protocol (TCP)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338567"/>
                  </a:ext>
                </a:extLst>
              </a:tr>
              <a:tr h="383651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17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User Datagram Protocol (UDP)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68992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9EAEAB87-1D72-41D5-9B41-9F31ACFF3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4" y="2460677"/>
            <a:ext cx="82666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A87512-7605-46FB-B4C1-6D71CD2278A0}"/>
              </a:ext>
            </a:extLst>
          </p:cNvPr>
          <p:cNvSpPr txBox="1"/>
          <p:nvPr/>
        </p:nvSpPr>
        <p:spPr>
          <a:xfrm>
            <a:off x="323341" y="2871615"/>
            <a:ext cx="5473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One Hot Encoding – Makes n number of columns for n categories. Represents the value. </a:t>
            </a:r>
          </a:p>
          <a:p>
            <a:endParaRPr lang="en-US" sz="1200" dirty="0"/>
          </a:p>
          <a:p>
            <a:r>
              <a:rPr lang="en-US" sz="1200" dirty="0"/>
              <a:t> in a binary vector. </a:t>
            </a:r>
          </a:p>
        </p:txBody>
      </p: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7027E24A-21F1-4BB9-A9D3-541981363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0" y="3328815"/>
            <a:ext cx="2313017" cy="3073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358B26-23F2-485E-BB41-E6D89F33F2F9}"/>
              </a:ext>
            </a:extLst>
          </p:cNvPr>
          <p:cNvSpPr txBox="1"/>
          <p:nvPr/>
        </p:nvSpPr>
        <p:spPr>
          <a:xfrm>
            <a:off x="323340" y="653329"/>
            <a:ext cx="483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effectLst/>
              </a:rPr>
              <a:t>A network protocol is a set of established rules that dictate how to format, transmit and receive data so that computer network devices - from servers and routers to endpoints - can communicate, regardless of the differences in their underlying infrastructures, designs or standards.</a:t>
            </a:r>
            <a:endParaRPr lang="en-US" sz="1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4955A7-3EA8-4D3E-AAB6-F53E72DF7DE6}"/>
              </a:ext>
            </a:extLst>
          </p:cNvPr>
          <p:cNvSpPr txBox="1">
            <a:spLocks/>
          </p:cNvSpPr>
          <p:nvPr/>
        </p:nvSpPr>
        <p:spPr>
          <a:xfrm>
            <a:off x="5796469" y="664534"/>
            <a:ext cx="5667376" cy="2028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b="1" dirty="0"/>
              <a:t>Destination port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B024D-9AFE-4650-B8DD-558003AB90B7}"/>
              </a:ext>
            </a:extLst>
          </p:cNvPr>
          <p:cNvSpPr txBox="1"/>
          <p:nvPr/>
        </p:nvSpPr>
        <p:spPr>
          <a:xfrm>
            <a:off x="5790281" y="849455"/>
            <a:ext cx="18521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solidFill>
                  <a:srgbClr val="000000"/>
                </a:solidFill>
                <a:effectLst/>
              </a:rPr>
              <a:t>Server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solidFill>
                  <a:srgbClr val="000000"/>
                </a:solidFill>
                <a:effectLst/>
              </a:rPr>
              <a:t>53805 unique dest. 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000000"/>
              </a:solidFill>
            </a:endParaRPr>
          </a:p>
          <a:p>
            <a:pPr lvl="2"/>
            <a:endParaRPr lang="en-US" sz="1050" dirty="0">
              <a:solidFill>
                <a:srgbClr val="000000"/>
              </a:solidFill>
            </a:endParaRPr>
          </a:p>
          <a:p>
            <a:pPr lvl="2"/>
            <a:endParaRPr lang="en-US" sz="1050" dirty="0">
              <a:solidFill>
                <a:srgbClr val="000000"/>
              </a:solidFill>
            </a:endParaRPr>
          </a:p>
          <a:p>
            <a:pPr lvl="2"/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F5538-D4B7-450A-BAD8-3D6D7A070E00}"/>
              </a:ext>
            </a:extLst>
          </p:cNvPr>
          <p:cNvSpPr txBox="1"/>
          <p:nvPr/>
        </p:nvSpPr>
        <p:spPr>
          <a:xfrm>
            <a:off x="5856286" y="1167725"/>
            <a:ext cx="5667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Two feature engineering/ encoding methods used</a:t>
            </a:r>
          </a:p>
          <a:p>
            <a:r>
              <a:rPr lang="en-US" sz="1200" dirty="0"/>
              <a:t>1. Freq Encoding - </a:t>
            </a:r>
            <a:r>
              <a:rPr lang="en-US" sz="1200" b="0" i="0" u="none" strike="noStrike" dirty="0">
                <a:solidFill>
                  <a:srgbClr val="1D1C1D"/>
                </a:solidFill>
                <a:effectLst/>
              </a:rPr>
              <a:t>replaces the ports with </a:t>
            </a:r>
            <a:r>
              <a:rPr lang="en-US" sz="1200" dirty="0">
                <a:solidFill>
                  <a:srgbClr val="1D1C1D"/>
                </a:solidFill>
              </a:rPr>
              <a:t>their</a:t>
            </a:r>
            <a:r>
              <a:rPr lang="en-US" sz="1200" b="0" i="0" u="none" strike="noStrike" dirty="0">
                <a:solidFill>
                  <a:srgbClr val="1D1C1D"/>
                </a:solidFill>
                <a:effectLst/>
              </a:rPr>
              <a:t> frequency throughout the data. </a:t>
            </a:r>
            <a:endParaRPr lang="en-US" sz="1200" dirty="0"/>
          </a:p>
          <a:p>
            <a:r>
              <a:rPr lang="en-US" sz="1200" dirty="0"/>
              <a:t>2. Aggregating function - </a:t>
            </a:r>
            <a:r>
              <a:rPr lang="en-US" sz="1200" b="0" i="0" u="none" strike="noStrike" dirty="0">
                <a:solidFill>
                  <a:srgbClr val="1D1C1D"/>
                </a:solidFill>
                <a:effectLst/>
              </a:rPr>
              <a:t>keeps the high frequency values as it is and replaces the others with a new category.</a:t>
            </a:r>
            <a:endParaRPr lang="en-US" sz="12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D5E3A42-AD68-4641-A06D-43D7EA09856B}"/>
              </a:ext>
            </a:extLst>
          </p:cNvPr>
          <p:cNvSpPr txBox="1">
            <a:spLocks/>
          </p:cNvSpPr>
          <p:nvPr/>
        </p:nvSpPr>
        <p:spPr>
          <a:xfrm>
            <a:off x="5856382" y="3170714"/>
            <a:ext cx="2893314" cy="40957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/>
              <a:t>preprocessing data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8E23FA-3B0F-43F7-A1A7-4EB50E4E664D}"/>
              </a:ext>
            </a:extLst>
          </p:cNvPr>
          <p:cNvSpPr txBox="1"/>
          <p:nvPr/>
        </p:nvSpPr>
        <p:spPr>
          <a:xfrm>
            <a:off x="5427662" y="3621895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CIC IDS 2017 - 2.8 million samples – 14 classes – data over 5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Dropped columns which has only 1 value throughout the dataset. 10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Removed the rows with nan and inf values – because its </a:t>
            </a:r>
            <a:r>
              <a:rPr lang="en-US" sz="1100" dirty="0">
                <a:solidFill>
                  <a:srgbClr val="00B050"/>
                </a:solidFill>
              </a:rPr>
              <a:t>less than 0.01</a:t>
            </a:r>
            <a:r>
              <a:rPr lang="en-US" sz="1100" dirty="0"/>
              <a:t> as compared to whole data.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Robust scaling - </a:t>
            </a:r>
            <a:r>
              <a:rPr lang="en-US" sz="1100" b="0" i="0" dirty="0">
                <a:effectLst/>
                <a:latin typeface="+mj-lt"/>
              </a:rPr>
              <a:t>value = (value – median) / (p75 – p25). </a:t>
            </a:r>
            <a:r>
              <a:rPr lang="en-US" sz="1100" dirty="0">
                <a:latin typeface="+mj-lt"/>
              </a:rPr>
              <a:t>(p=percentile) – </a:t>
            </a:r>
            <a:r>
              <a:rPr lang="en-US" sz="1100" dirty="0">
                <a:solidFill>
                  <a:srgbClr val="00B050"/>
                </a:solidFill>
                <a:latin typeface="+mj-lt"/>
              </a:rPr>
              <a:t>hence does not get affected by outliers and at the same time keeps them in the data.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4A6140B-4991-4EFA-85C8-54EA09F1E795}"/>
              </a:ext>
            </a:extLst>
          </p:cNvPr>
          <p:cNvSpPr txBox="1">
            <a:spLocks/>
          </p:cNvSpPr>
          <p:nvPr/>
        </p:nvSpPr>
        <p:spPr>
          <a:xfrm>
            <a:off x="5796469" y="4679943"/>
            <a:ext cx="3013139" cy="40957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Feature selection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F190A1-0245-468E-8B40-74B70195F7D2}"/>
              </a:ext>
            </a:extLst>
          </p:cNvPr>
          <p:cNvSpPr txBox="1"/>
          <p:nvPr/>
        </p:nvSpPr>
        <p:spPr>
          <a:xfrm>
            <a:off x="5427662" y="5109988"/>
            <a:ext cx="66881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Removed highly correlated features using the correlation plot – </a:t>
            </a:r>
            <a:r>
              <a:rPr lang="en-US" sz="1000" dirty="0">
                <a:solidFill>
                  <a:srgbClr val="FF0000"/>
                </a:solidFill>
                <a:latin typeface="+mj-lt"/>
              </a:rPr>
              <a:t>Only removes 11 features hence not a viable 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Recursive feature elimination – uses 100 random forests to rate features by importance (how often they were used to split the data.) – selected top 6 features – selected with 0.4 threshold from importance scale</a:t>
            </a:r>
            <a:r>
              <a:rPr lang="en-US" sz="1000" dirty="0">
                <a:solidFill>
                  <a:srgbClr val="00B050"/>
                </a:solidFill>
                <a:latin typeface="+mj-lt"/>
              </a:rPr>
              <a:t> – gives good results even with 6 features</a:t>
            </a:r>
            <a:r>
              <a:rPr lang="en-US" sz="1000" dirty="0">
                <a:latin typeface="+mj-lt"/>
              </a:rPr>
              <a:t> – </a:t>
            </a:r>
            <a:r>
              <a:rPr lang="en-US" sz="1000" dirty="0">
                <a:solidFill>
                  <a:srgbClr val="FF0000"/>
                </a:solidFill>
                <a:latin typeface="+mj-lt"/>
              </a:rPr>
              <a:t>only issue is that since these features are highly correlated, it will give us a different set of features when its run again</a:t>
            </a:r>
            <a:r>
              <a:rPr lang="en-US" sz="1000" dirty="0">
                <a:latin typeface="+mj-lt"/>
              </a:rPr>
              <a:t>.  But it doesn’t make much difference because we get similar results from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ANOVA(</a:t>
            </a:r>
            <a:r>
              <a:rPr lang="en-US" sz="1000" b="1" i="1" dirty="0">
                <a:solidFill>
                  <a:srgbClr val="292929"/>
                </a:solidFill>
                <a:effectLst/>
                <a:latin typeface="+mj-lt"/>
              </a:rPr>
              <a:t>An</a:t>
            </a:r>
            <a:r>
              <a:rPr lang="en-US" sz="1000" b="0" i="1" dirty="0">
                <a:solidFill>
                  <a:srgbClr val="292929"/>
                </a:solidFill>
                <a:effectLst/>
                <a:latin typeface="+mj-lt"/>
              </a:rPr>
              <a:t>alysis </a:t>
            </a:r>
            <a:r>
              <a:rPr lang="en-US" sz="1000" b="1" i="1" dirty="0">
                <a:solidFill>
                  <a:srgbClr val="292929"/>
                </a:solidFill>
                <a:effectLst/>
                <a:latin typeface="+mj-lt"/>
              </a:rPr>
              <a:t>o</a:t>
            </a:r>
            <a:r>
              <a:rPr lang="en-US" sz="1000" b="0" i="1" dirty="0">
                <a:solidFill>
                  <a:srgbClr val="292929"/>
                </a:solidFill>
                <a:effectLst/>
                <a:latin typeface="+mj-lt"/>
              </a:rPr>
              <a:t>f </a:t>
            </a:r>
            <a:r>
              <a:rPr lang="en-US" sz="1000" b="1" i="1" dirty="0">
                <a:solidFill>
                  <a:srgbClr val="292929"/>
                </a:solidFill>
                <a:effectLst/>
                <a:latin typeface="+mj-lt"/>
              </a:rPr>
              <a:t>Va</a:t>
            </a:r>
            <a:r>
              <a:rPr lang="en-US" sz="1000" b="0" i="1" dirty="0">
                <a:solidFill>
                  <a:srgbClr val="292929"/>
                </a:solidFill>
                <a:effectLst/>
                <a:latin typeface="+mj-lt"/>
              </a:rPr>
              <a:t>riance)</a:t>
            </a:r>
            <a:r>
              <a:rPr lang="en-US" sz="1000" dirty="0">
                <a:latin typeface="+mj-lt"/>
              </a:rPr>
              <a:t> - </a:t>
            </a:r>
            <a:r>
              <a:rPr lang="en-US" sz="1000" b="0" i="0" dirty="0">
                <a:solidFill>
                  <a:srgbClr val="292929"/>
                </a:solidFill>
                <a:effectLst/>
                <a:latin typeface="+mj-lt"/>
              </a:rPr>
              <a:t>If there is equal variance between groups/classes, it means this feature has no impact on response and it can not be considered for model training.  – selected about top 20 features.</a:t>
            </a:r>
            <a:endParaRPr lang="en-US" sz="1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latin typeface="+mj-lt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982167A-1F81-42DB-AAB6-38D673134492}"/>
              </a:ext>
            </a:extLst>
          </p:cNvPr>
          <p:cNvSpPr txBox="1">
            <a:spLocks/>
          </p:cNvSpPr>
          <p:nvPr/>
        </p:nvSpPr>
        <p:spPr>
          <a:xfrm>
            <a:off x="5796660" y="2040867"/>
            <a:ext cx="2893314" cy="409575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04664-A496-43D7-AE6C-ED075C29D21E}"/>
              </a:ext>
            </a:extLst>
          </p:cNvPr>
          <p:cNvSpPr txBox="1"/>
          <p:nvPr/>
        </p:nvSpPr>
        <p:spPr>
          <a:xfrm>
            <a:off x="5796660" y="2543505"/>
            <a:ext cx="5727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Jupyter</a:t>
            </a:r>
            <a:r>
              <a:rPr lang="en-US" sz="1050" dirty="0"/>
              <a:t> Notebook with Scikit learn, matplotlib, seaborn. </a:t>
            </a:r>
          </a:p>
        </p:txBody>
      </p:sp>
    </p:spTree>
    <p:extLst>
      <p:ext uri="{BB962C8B-B14F-4D97-AF65-F5344CB8AC3E}">
        <p14:creationId xmlns:p14="http://schemas.microsoft.com/office/powerpoint/2010/main" val="58306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F134-5D95-4EEA-8618-CC307FE8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" y="76200"/>
            <a:ext cx="2309814" cy="428642"/>
          </a:xfrm>
        </p:spPr>
        <p:txBody>
          <a:bodyPr>
            <a:noAutofit/>
          </a:bodyPr>
          <a:lstStyle/>
          <a:p>
            <a:r>
              <a:rPr lang="en-US" sz="1200" dirty="0"/>
              <a:t>Pipeline (only Numerical data)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D59DA4-97EC-4540-A07A-C3D8B23ADFA0}"/>
              </a:ext>
            </a:extLst>
          </p:cNvPr>
          <p:cNvSpPr/>
          <p:nvPr/>
        </p:nvSpPr>
        <p:spPr>
          <a:xfrm>
            <a:off x="753904" y="857250"/>
            <a:ext cx="963929" cy="309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Fetch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CD7693-F533-4D5C-96B8-C6BB51E31718}"/>
              </a:ext>
            </a:extLst>
          </p:cNvPr>
          <p:cNvSpPr/>
          <p:nvPr/>
        </p:nvSpPr>
        <p:spPr>
          <a:xfrm>
            <a:off x="617219" y="1319211"/>
            <a:ext cx="1246824" cy="309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 data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844A1F-5827-4024-88BB-FEE645A68E08}"/>
              </a:ext>
            </a:extLst>
          </p:cNvPr>
          <p:cNvSpPr/>
          <p:nvPr/>
        </p:nvSpPr>
        <p:spPr>
          <a:xfrm rot="5400000">
            <a:off x="1144548" y="1145382"/>
            <a:ext cx="175495" cy="1881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CC8ED4-1C5B-416C-ABE5-738959514B2B}"/>
              </a:ext>
            </a:extLst>
          </p:cNvPr>
          <p:cNvSpPr/>
          <p:nvPr/>
        </p:nvSpPr>
        <p:spPr>
          <a:xfrm>
            <a:off x="383856" y="1781172"/>
            <a:ext cx="827725" cy="140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RFE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DEACED-B935-4E20-AB9D-3D0D5A824203}"/>
              </a:ext>
            </a:extLst>
          </p:cNvPr>
          <p:cNvSpPr/>
          <p:nvPr/>
        </p:nvSpPr>
        <p:spPr>
          <a:xfrm>
            <a:off x="1260156" y="1783553"/>
            <a:ext cx="827723" cy="140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ANOVA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EC5F20-37B1-4D74-9C60-81D00F18A24E}"/>
              </a:ext>
            </a:extLst>
          </p:cNvPr>
          <p:cNvSpPr/>
          <p:nvPr/>
        </p:nvSpPr>
        <p:spPr>
          <a:xfrm>
            <a:off x="280721" y="2099065"/>
            <a:ext cx="935222" cy="342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Decision Tree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C56F98-CA06-4904-B395-1DB736E9BAF0}"/>
              </a:ext>
            </a:extLst>
          </p:cNvPr>
          <p:cNvSpPr/>
          <p:nvPr/>
        </p:nvSpPr>
        <p:spPr>
          <a:xfrm>
            <a:off x="1240979" y="2105008"/>
            <a:ext cx="935222" cy="342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Decision Tree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6C4AD1-99D7-48FD-9459-59422646A121}"/>
              </a:ext>
            </a:extLst>
          </p:cNvPr>
          <p:cNvSpPr/>
          <p:nvPr/>
        </p:nvSpPr>
        <p:spPr>
          <a:xfrm rot="5400000">
            <a:off x="804028" y="1623415"/>
            <a:ext cx="175495" cy="1881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FEC6143-6021-4D81-A1F4-5B1D4E9CB6E2}"/>
              </a:ext>
            </a:extLst>
          </p:cNvPr>
          <p:cNvSpPr/>
          <p:nvPr/>
        </p:nvSpPr>
        <p:spPr>
          <a:xfrm rot="5400000">
            <a:off x="1526784" y="1610915"/>
            <a:ext cx="175495" cy="1881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09C4D6E-B01F-4D59-952F-5C0CD62738A8}"/>
              </a:ext>
            </a:extLst>
          </p:cNvPr>
          <p:cNvSpPr/>
          <p:nvPr/>
        </p:nvSpPr>
        <p:spPr>
          <a:xfrm rot="5400000">
            <a:off x="709970" y="1916306"/>
            <a:ext cx="175495" cy="1881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ED7D152-8003-4DD5-898E-DBA7620CAE16}"/>
              </a:ext>
            </a:extLst>
          </p:cNvPr>
          <p:cNvSpPr/>
          <p:nvPr/>
        </p:nvSpPr>
        <p:spPr>
          <a:xfrm rot="5400000">
            <a:off x="1586269" y="1916305"/>
            <a:ext cx="175495" cy="1881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E3B7B3-0D67-414D-B924-BD97D436F9B8}"/>
              </a:ext>
            </a:extLst>
          </p:cNvPr>
          <p:cNvSpPr/>
          <p:nvPr/>
        </p:nvSpPr>
        <p:spPr>
          <a:xfrm>
            <a:off x="5309246" y="879455"/>
            <a:ext cx="963929" cy="309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Fetch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3462FA-70D8-4E11-AB2D-C2E847FFE15C}"/>
              </a:ext>
            </a:extLst>
          </p:cNvPr>
          <p:cNvSpPr/>
          <p:nvPr/>
        </p:nvSpPr>
        <p:spPr>
          <a:xfrm>
            <a:off x="5172561" y="1341416"/>
            <a:ext cx="1246824" cy="309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 data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52B2B84-05FD-4656-9DCE-452DE53BA0D8}"/>
              </a:ext>
            </a:extLst>
          </p:cNvPr>
          <p:cNvSpPr/>
          <p:nvPr/>
        </p:nvSpPr>
        <p:spPr>
          <a:xfrm rot="5400000">
            <a:off x="5699890" y="1167587"/>
            <a:ext cx="175495" cy="1881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EB76-E001-410B-B8E4-CBA548AA8CF8}"/>
              </a:ext>
            </a:extLst>
          </p:cNvPr>
          <p:cNvSpPr/>
          <p:nvPr/>
        </p:nvSpPr>
        <p:spPr>
          <a:xfrm>
            <a:off x="4930514" y="2971038"/>
            <a:ext cx="827725" cy="140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RFE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E0C5AD-0A57-491F-97E8-C975CDF8887E}"/>
              </a:ext>
            </a:extLst>
          </p:cNvPr>
          <p:cNvSpPr/>
          <p:nvPr/>
        </p:nvSpPr>
        <p:spPr>
          <a:xfrm>
            <a:off x="5806814" y="2973419"/>
            <a:ext cx="827723" cy="1404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ANOVA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FA02B4-F32E-4293-9CAA-01BF3E49C64B}"/>
              </a:ext>
            </a:extLst>
          </p:cNvPr>
          <p:cNvSpPr/>
          <p:nvPr/>
        </p:nvSpPr>
        <p:spPr>
          <a:xfrm>
            <a:off x="4827379" y="3288931"/>
            <a:ext cx="935222" cy="342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Decision Tree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736607-7B5F-442C-A363-20C7A89201AF}"/>
              </a:ext>
            </a:extLst>
          </p:cNvPr>
          <p:cNvSpPr/>
          <p:nvPr/>
        </p:nvSpPr>
        <p:spPr>
          <a:xfrm>
            <a:off x="5787637" y="3294874"/>
            <a:ext cx="935222" cy="342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Decision Tree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9891E80-DB25-49A3-BE5A-F561B6CFBAE0}"/>
              </a:ext>
            </a:extLst>
          </p:cNvPr>
          <p:cNvSpPr/>
          <p:nvPr/>
        </p:nvSpPr>
        <p:spPr>
          <a:xfrm rot="5400000">
            <a:off x="5295590" y="2771491"/>
            <a:ext cx="175495" cy="1881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1F466F3-FB55-4BAD-A531-19EE125DD89F}"/>
              </a:ext>
            </a:extLst>
          </p:cNvPr>
          <p:cNvSpPr/>
          <p:nvPr/>
        </p:nvSpPr>
        <p:spPr>
          <a:xfrm rot="5400000">
            <a:off x="6132926" y="2771491"/>
            <a:ext cx="175495" cy="1881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38389A5-A689-4287-B2F3-06DB85EE7EEB}"/>
              </a:ext>
            </a:extLst>
          </p:cNvPr>
          <p:cNvSpPr/>
          <p:nvPr/>
        </p:nvSpPr>
        <p:spPr>
          <a:xfrm rot="5400000">
            <a:off x="5256628" y="3106172"/>
            <a:ext cx="175495" cy="1881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294EF5A-0023-452A-9B52-F205061E3483}"/>
              </a:ext>
            </a:extLst>
          </p:cNvPr>
          <p:cNvSpPr/>
          <p:nvPr/>
        </p:nvSpPr>
        <p:spPr>
          <a:xfrm rot="5400000">
            <a:off x="6132927" y="3106171"/>
            <a:ext cx="175495" cy="1881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BD60DD2-C518-4C30-B86D-EFB3252946D3}"/>
              </a:ext>
            </a:extLst>
          </p:cNvPr>
          <p:cNvSpPr txBox="1">
            <a:spLocks/>
          </p:cNvSpPr>
          <p:nvPr/>
        </p:nvSpPr>
        <p:spPr>
          <a:xfrm>
            <a:off x="4726789" y="113524"/>
            <a:ext cx="2309814" cy="611151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Pipeline (Freq encoded dest. port)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86799A-763C-4E45-AF93-8DFFE001678A}"/>
              </a:ext>
            </a:extLst>
          </p:cNvPr>
          <p:cNvSpPr/>
          <p:nvPr/>
        </p:nvSpPr>
        <p:spPr>
          <a:xfrm>
            <a:off x="5172561" y="1807450"/>
            <a:ext cx="1246824" cy="309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OHE Protocol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6614CD-5574-4833-8F05-98E9D8845C9C}"/>
              </a:ext>
            </a:extLst>
          </p:cNvPr>
          <p:cNvSpPr/>
          <p:nvPr/>
        </p:nvSpPr>
        <p:spPr>
          <a:xfrm>
            <a:off x="5156259" y="2328437"/>
            <a:ext cx="1263126" cy="423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Freq encoded dest. port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3EB4049-F54B-4E64-92A7-9AB4543E7158}"/>
              </a:ext>
            </a:extLst>
          </p:cNvPr>
          <p:cNvSpPr/>
          <p:nvPr/>
        </p:nvSpPr>
        <p:spPr>
          <a:xfrm rot="5400000">
            <a:off x="5699890" y="1643953"/>
            <a:ext cx="175495" cy="1881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486E2B6-E726-49D3-9738-E1F9C93A0BD7}"/>
              </a:ext>
            </a:extLst>
          </p:cNvPr>
          <p:cNvSpPr/>
          <p:nvPr/>
        </p:nvSpPr>
        <p:spPr>
          <a:xfrm rot="5400000">
            <a:off x="5699890" y="2110954"/>
            <a:ext cx="175495" cy="1881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42503BF-A185-4D18-ACEA-9AE44C599E2B}"/>
              </a:ext>
            </a:extLst>
          </p:cNvPr>
          <p:cNvSpPr txBox="1">
            <a:spLocks/>
          </p:cNvSpPr>
          <p:nvPr/>
        </p:nvSpPr>
        <p:spPr>
          <a:xfrm>
            <a:off x="9230709" y="76199"/>
            <a:ext cx="2232423" cy="535499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Pipeline (Freq encoded dest. port)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073FB8-2FD8-4CF4-9872-970D610251B7}"/>
              </a:ext>
            </a:extLst>
          </p:cNvPr>
          <p:cNvSpPr/>
          <p:nvPr/>
        </p:nvSpPr>
        <p:spPr>
          <a:xfrm>
            <a:off x="9728958" y="620125"/>
            <a:ext cx="963929" cy="49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Fetch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66138B-B506-42A4-B2C2-233D1CBAAD5E}"/>
              </a:ext>
            </a:extLst>
          </p:cNvPr>
          <p:cNvSpPr/>
          <p:nvPr/>
        </p:nvSpPr>
        <p:spPr>
          <a:xfrm>
            <a:off x="9605289" y="1304090"/>
            <a:ext cx="1199593" cy="4015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 data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5F52415-2655-4F53-96F3-CA40AB123906}"/>
              </a:ext>
            </a:extLst>
          </p:cNvPr>
          <p:cNvSpPr/>
          <p:nvPr/>
        </p:nvSpPr>
        <p:spPr>
          <a:xfrm rot="5400000">
            <a:off x="10132618" y="1070379"/>
            <a:ext cx="175495" cy="3029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F0165A5-7D53-4E51-9B0D-9C7C92970338}"/>
              </a:ext>
            </a:extLst>
          </p:cNvPr>
          <p:cNvSpPr/>
          <p:nvPr/>
        </p:nvSpPr>
        <p:spPr>
          <a:xfrm>
            <a:off x="9363242" y="3866963"/>
            <a:ext cx="827725" cy="226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RFE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A81C5C-0144-414E-8CAA-8FFBD4DE5FD1}"/>
              </a:ext>
            </a:extLst>
          </p:cNvPr>
          <p:cNvSpPr/>
          <p:nvPr/>
        </p:nvSpPr>
        <p:spPr>
          <a:xfrm>
            <a:off x="10239542" y="3869345"/>
            <a:ext cx="827723" cy="226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ANOVA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98FB73-8C6B-4202-8789-1666E6C0CF31}"/>
              </a:ext>
            </a:extLst>
          </p:cNvPr>
          <p:cNvSpPr/>
          <p:nvPr/>
        </p:nvSpPr>
        <p:spPr>
          <a:xfrm>
            <a:off x="9230709" y="4407320"/>
            <a:ext cx="935222" cy="5522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Decision Tree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5F62086-68FE-4341-81DC-C3834BA50113}"/>
              </a:ext>
            </a:extLst>
          </p:cNvPr>
          <p:cNvSpPr/>
          <p:nvPr/>
        </p:nvSpPr>
        <p:spPr>
          <a:xfrm>
            <a:off x="10190967" y="4413263"/>
            <a:ext cx="935222" cy="5522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Decision Tree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E4AB679C-5234-4CE9-B20F-FAF06C1BB8D3}"/>
              </a:ext>
            </a:extLst>
          </p:cNvPr>
          <p:cNvSpPr/>
          <p:nvPr/>
        </p:nvSpPr>
        <p:spPr>
          <a:xfrm rot="5400000">
            <a:off x="9679240" y="3607831"/>
            <a:ext cx="195728" cy="3029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1134B57F-D498-4A54-8AC3-49EA75A2A2DF}"/>
              </a:ext>
            </a:extLst>
          </p:cNvPr>
          <p:cNvSpPr/>
          <p:nvPr/>
        </p:nvSpPr>
        <p:spPr>
          <a:xfrm rot="5400000">
            <a:off x="10565652" y="3606571"/>
            <a:ext cx="175495" cy="3029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3EB43062-11A8-4F52-87F9-73C4CF42DF03}"/>
              </a:ext>
            </a:extLst>
          </p:cNvPr>
          <p:cNvSpPr/>
          <p:nvPr/>
        </p:nvSpPr>
        <p:spPr>
          <a:xfrm rot="5400000">
            <a:off x="9643639" y="4064667"/>
            <a:ext cx="226264" cy="3029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4D227D5B-F250-4601-AF03-2AB168D7FB5E}"/>
              </a:ext>
            </a:extLst>
          </p:cNvPr>
          <p:cNvSpPr/>
          <p:nvPr/>
        </p:nvSpPr>
        <p:spPr>
          <a:xfrm rot="5400000">
            <a:off x="10568312" y="4036626"/>
            <a:ext cx="217407" cy="3501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1F47EF-20E0-46AF-BB7D-BF832751511F}"/>
              </a:ext>
            </a:extLst>
          </p:cNvPr>
          <p:cNvSpPr/>
          <p:nvPr/>
        </p:nvSpPr>
        <p:spPr>
          <a:xfrm>
            <a:off x="9616130" y="1912545"/>
            <a:ext cx="1246824" cy="49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OHE Protocol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07C87D-6F64-440B-B50F-56410AB0E822}"/>
              </a:ext>
            </a:extLst>
          </p:cNvPr>
          <p:cNvSpPr/>
          <p:nvPr/>
        </p:nvSpPr>
        <p:spPr>
          <a:xfrm>
            <a:off x="9541759" y="2674150"/>
            <a:ext cx="1263126" cy="9775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Aggregating function dest. port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62B45FB-3A37-4B01-9232-424592804ACA}"/>
              </a:ext>
            </a:extLst>
          </p:cNvPr>
          <p:cNvSpPr/>
          <p:nvPr/>
        </p:nvSpPr>
        <p:spPr>
          <a:xfrm rot="5400000">
            <a:off x="10132617" y="1642447"/>
            <a:ext cx="175495" cy="3029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9EF24300-5481-44E5-9E39-6E446FDB6937}"/>
              </a:ext>
            </a:extLst>
          </p:cNvPr>
          <p:cNvSpPr/>
          <p:nvPr/>
        </p:nvSpPr>
        <p:spPr>
          <a:xfrm rot="5400000">
            <a:off x="10101252" y="2390716"/>
            <a:ext cx="219343" cy="3218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AE02E-29F1-4836-B711-A49CEB193574}"/>
              </a:ext>
            </a:extLst>
          </p:cNvPr>
          <p:cNvSpPr txBox="1"/>
          <p:nvPr/>
        </p:nvSpPr>
        <p:spPr>
          <a:xfrm>
            <a:off x="280721" y="4010025"/>
            <a:ext cx="8488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RFE ~~ 6 features – above 0.4 importance threshold  </a:t>
            </a:r>
          </a:p>
          <a:p>
            <a:r>
              <a:rPr lang="en-US" sz="800" dirty="0"/>
              <a:t>Packet Length Variance</a:t>
            </a:r>
          </a:p>
          <a:p>
            <a:r>
              <a:rPr lang="en-US" sz="800" dirty="0" err="1"/>
              <a:t>Init_Win_bytes_forward</a:t>
            </a:r>
            <a:endParaRPr lang="en-US" sz="800" dirty="0"/>
          </a:p>
          <a:p>
            <a:r>
              <a:rPr lang="en-US" sz="800" dirty="0" err="1"/>
              <a:t>Bwd</a:t>
            </a:r>
            <a:r>
              <a:rPr lang="en-US" sz="800" dirty="0"/>
              <a:t> Packet Length Mean</a:t>
            </a:r>
          </a:p>
          <a:p>
            <a:r>
              <a:rPr lang="en-US" sz="800" dirty="0" err="1"/>
              <a:t>Bwd</a:t>
            </a:r>
            <a:r>
              <a:rPr lang="en-US" sz="800" dirty="0"/>
              <a:t> Packet Length Std </a:t>
            </a:r>
          </a:p>
          <a:p>
            <a:r>
              <a:rPr lang="en-US" sz="800" dirty="0"/>
              <a:t>Packet Length Std</a:t>
            </a:r>
          </a:p>
          <a:p>
            <a:r>
              <a:rPr lang="en-US" sz="800" dirty="0"/>
              <a:t>'Destination </a:t>
            </a:r>
            <a:r>
              <a:rPr lang="en-US" sz="800" dirty="0" err="1"/>
              <a:t>Port_freq_encode</a:t>
            </a:r>
            <a:endParaRPr 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E3104C-1AAC-4536-BC2F-DDD6B4BFB3E6}"/>
              </a:ext>
            </a:extLst>
          </p:cNvPr>
          <p:cNvSpPr txBox="1"/>
          <p:nvPr/>
        </p:nvSpPr>
        <p:spPr>
          <a:xfrm>
            <a:off x="280721" y="5209397"/>
            <a:ext cx="6641626" cy="10772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800" dirty="0"/>
              <a:t>ANOVA for 2</a:t>
            </a:r>
            <a:r>
              <a:rPr lang="en-US" sz="800" baseline="30000" dirty="0"/>
              <a:t>nd</a:t>
            </a:r>
            <a:r>
              <a:rPr lang="en-US" sz="800" dirty="0"/>
              <a:t> pipeline~~ 20 features -  </a:t>
            </a:r>
          </a:p>
          <a:p>
            <a:r>
              <a:rPr lang="en-US" sz="800" dirty="0"/>
              <a:t>Flow Duration</a:t>
            </a:r>
          </a:p>
          <a:p>
            <a:r>
              <a:rPr lang="en-US" sz="800" dirty="0"/>
              <a:t>Flow Duration, </a:t>
            </a:r>
            <a:r>
              <a:rPr lang="en-US" sz="800" dirty="0" err="1"/>
              <a:t>Bwd</a:t>
            </a:r>
            <a:r>
              <a:rPr lang="en-US" sz="800" dirty="0"/>
              <a:t> Packet Length Max, </a:t>
            </a:r>
            <a:r>
              <a:rPr lang="en-US" sz="800" dirty="0" err="1"/>
              <a:t>Bwd</a:t>
            </a:r>
            <a:r>
              <a:rPr lang="en-US" sz="800" dirty="0"/>
              <a:t> Packet Length Mean,</a:t>
            </a:r>
          </a:p>
          <a:p>
            <a:r>
              <a:rPr lang="en-US" sz="800" dirty="0" err="1"/>
              <a:t>Bwd</a:t>
            </a:r>
            <a:r>
              <a:rPr lang="en-US" sz="800" dirty="0"/>
              <a:t> Packet Length Std, Flow IAT Std, Flow IAT Max,</a:t>
            </a:r>
          </a:p>
          <a:p>
            <a:r>
              <a:rPr lang="en-US" sz="800" dirty="0" err="1"/>
              <a:t>Fwd</a:t>
            </a:r>
            <a:r>
              <a:rPr lang="en-US" sz="800" dirty="0"/>
              <a:t> IAT Total, </a:t>
            </a:r>
            <a:r>
              <a:rPr lang="en-US" sz="800" dirty="0" err="1"/>
              <a:t>Fwd</a:t>
            </a:r>
            <a:r>
              <a:rPr lang="en-US" sz="800" dirty="0"/>
              <a:t> IAT Std, </a:t>
            </a:r>
            <a:r>
              <a:rPr lang="en-US" sz="800" dirty="0" err="1"/>
              <a:t>Fwd</a:t>
            </a:r>
            <a:r>
              <a:rPr lang="en-US" sz="800" dirty="0"/>
              <a:t> IAT Max, Max Packet Length,</a:t>
            </a:r>
          </a:p>
          <a:p>
            <a:r>
              <a:rPr lang="en-US" sz="800" dirty="0"/>
              <a:t>Packet Length Mean, Packet Length Std, Packet Length Variance,</a:t>
            </a:r>
          </a:p>
          <a:p>
            <a:r>
              <a:rPr lang="en-US" sz="800" dirty="0"/>
              <a:t>PSH Flag Count, Average Packet Size, Avg </a:t>
            </a:r>
            <a:r>
              <a:rPr lang="en-US" sz="800" dirty="0" err="1"/>
              <a:t>Bwd</a:t>
            </a:r>
            <a:r>
              <a:rPr lang="en-US" sz="800" dirty="0"/>
              <a:t> Segment Size,</a:t>
            </a:r>
          </a:p>
          <a:p>
            <a:r>
              <a:rPr lang="en-US" sz="800" dirty="0"/>
              <a:t>Idle Mean, Idle Max, Idle Min, Destination </a:t>
            </a:r>
            <a:r>
              <a:rPr lang="en-US" sz="800" dirty="0" err="1"/>
              <a:t>Port_freq_encode</a:t>
            </a:r>
            <a:r>
              <a:rPr lang="en-US" sz="80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76AFED-87B7-4F15-BADF-092606C82BC0}"/>
              </a:ext>
            </a:extLst>
          </p:cNvPr>
          <p:cNvSpPr txBox="1"/>
          <p:nvPr/>
        </p:nvSpPr>
        <p:spPr>
          <a:xfrm>
            <a:off x="4011773" y="5193948"/>
            <a:ext cx="6154158" cy="10772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800" dirty="0"/>
              <a:t>ANOVA for 3</a:t>
            </a:r>
            <a:r>
              <a:rPr lang="en-US" sz="800" baseline="30000" dirty="0"/>
              <a:t>nd</a:t>
            </a:r>
            <a:r>
              <a:rPr lang="en-US" sz="800" dirty="0"/>
              <a:t> pipeline~~ 20 features -  </a:t>
            </a:r>
          </a:p>
          <a:p>
            <a:r>
              <a:rPr lang="en-US" sz="800" dirty="0"/>
              <a:t>Flow Duration</a:t>
            </a:r>
          </a:p>
          <a:p>
            <a:r>
              <a:rPr lang="en-US" sz="800" dirty="0"/>
              <a:t>Flow Duration, </a:t>
            </a:r>
            <a:r>
              <a:rPr lang="en-US" sz="800" dirty="0" err="1"/>
              <a:t>Bwd</a:t>
            </a:r>
            <a:r>
              <a:rPr lang="en-US" sz="800" dirty="0"/>
              <a:t> Packet Length Max, </a:t>
            </a:r>
            <a:r>
              <a:rPr lang="en-US" sz="800" dirty="0" err="1"/>
              <a:t>Bwd</a:t>
            </a:r>
            <a:r>
              <a:rPr lang="en-US" sz="800" dirty="0"/>
              <a:t> Packet Length Mean,</a:t>
            </a:r>
          </a:p>
          <a:p>
            <a:r>
              <a:rPr lang="en-US" sz="800" dirty="0" err="1"/>
              <a:t>Bwd</a:t>
            </a:r>
            <a:r>
              <a:rPr lang="en-US" sz="800" dirty="0"/>
              <a:t> Packet Length Std, Flow IAT Std, Flow IAT Max,</a:t>
            </a:r>
          </a:p>
          <a:p>
            <a:r>
              <a:rPr lang="en-US" sz="800" dirty="0" err="1"/>
              <a:t>Fwd</a:t>
            </a:r>
            <a:r>
              <a:rPr lang="en-US" sz="800" dirty="0"/>
              <a:t> IAT Total, </a:t>
            </a:r>
            <a:r>
              <a:rPr lang="en-US" sz="800" dirty="0" err="1"/>
              <a:t>Fwd</a:t>
            </a:r>
            <a:r>
              <a:rPr lang="en-US" sz="800" dirty="0"/>
              <a:t> IAT Std, </a:t>
            </a:r>
            <a:r>
              <a:rPr lang="en-US" sz="800" dirty="0" err="1"/>
              <a:t>Fwd</a:t>
            </a:r>
            <a:r>
              <a:rPr lang="en-US" sz="800" dirty="0"/>
              <a:t> IAT Max, Max Packet Length,</a:t>
            </a:r>
          </a:p>
          <a:p>
            <a:r>
              <a:rPr lang="en-US" sz="800" dirty="0"/>
              <a:t>Packet Length Mean, Packet Length Std, Packet Length Variance,</a:t>
            </a:r>
          </a:p>
          <a:p>
            <a:r>
              <a:rPr lang="en-US" sz="800" dirty="0"/>
              <a:t>PSH Flag Count, Average Packet Size, Avg </a:t>
            </a:r>
            <a:r>
              <a:rPr lang="en-US" sz="800" dirty="0" err="1"/>
              <a:t>Bwd</a:t>
            </a:r>
            <a:r>
              <a:rPr lang="en-US" sz="800" dirty="0"/>
              <a:t> Segment Size,</a:t>
            </a:r>
          </a:p>
          <a:p>
            <a:r>
              <a:rPr lang="en-US" sz="800" dirty="0"/>
              <a:t>Idle Mean, Idle Max, Idle Min, 'PROTOCOL 6'.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CF9A78-C505-4B4C-B8F0-97998FC6B53F}"/>
              </a:ext>
            </a:extLst>
          </p:cNvPr>
          <p:cNvSpPr txBox="1"/>
          <p:nvPr/>
        </p:nvSpPr>
        <p:spPr>
          <a:xfrm>
            <a:off x="7220607" y="4959565"/>
            <a:ext cx="488731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Different strategies I have tried over the semester</a:t>
            </a:r>
          </a:p>
          <a:p>
            <a:pPr marL="342900" indent="-342900">
              <a:buAutoNum type="arabicPeriod"/>
            </a:pPr>
            <a:r>
              <a:rPr lang="en-US" sz="1050" dirty="0"/>
              <a:t>Decision tree with only numerical data without feature selection (robust model). </a:t>
            </a:r>
          </a:p>
          <a:p>
            <a:pPr marL="342900" indent="-342900">
              <a:buAutoNum type="arabicPeriod"/>
            </a:pPr>
            <a:r>
              <a:rPr lang="en-US" sz="1050" dirty="0"/>
              <a:t>Decision tree with numerical as well as Protocol feature without feature selection (robust model). </a:t>
            </a:r>
          </a:p>
          <a:p>
            <a:pPr marL="342900" indent="-342900">
              <a:buAutoNum type="arabicPeriod"/>
            </a:pPr>
            <a:r>
              <a:rPr lang="en-US" sz="1050" dirty="0"/>
              <a:t>Decision tree with numerical data, unsupervised feature selection (correlation plot).</a:t>
            </a:r>
          </a:p>
          <a:p>
            <a:pPr marL="342900" indent="-342900">
              <a:buAutoNum type="arabicPeriod"/>
            </a:pPr>
            <a:r>
              <a:rPr lang="en-US" sz="1050" dirty="0"/>
              <a:t>Decision tree after adding protocol feature to the 3</a:t>
            </a:r>
            <a:r>
              <a:rPr lang="en-US" sz="1050" baseline="30000" dirty="0"/>
              <a:t>rd</a:t>
            </a:r>
            <a:r>
              <a:rPr lang="en-US" sz="1050" dirty="0"/>
              <a:t> strategy.</a:t>
            </a:r>
          </a:p>
          <a:p>
            <a:pPr marL="342900" indent="-342900">
              <a:buAutoNum type="arabicPeriod"/>
            </a:pP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3106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746C-83D8-411A-BE83-F5740A03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580" y="69343"/>
            <a:ext cx="1764103" cy="403623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3670DF-AEF6-4ED4-96B5-306E43940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420390"/>
              </p:ext>
            </p:extLst>
          </p:nvPr>
        </p:nvGraphicFramePr>
        <p:xfrm>
          <a:off x="1394793" y="562010"/>
          <a:ext cx="9402414" cy="43729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2607">
                  <a:extLst>
                    <a:ext uri="{9D8B030D-6E8A-4147-A177-3AD203B41FA5}">
                      <a16:colId xmlns:a16="http://schemas.microsoft.com/office/drawing/2014/main" val="3042929053"/>
                    </a:ext>
                  </a:extLst>
                </a:gridCol>
                <a:gridCol w="2023269">
                  <a:extLst>
                    <a:ext uri="{9D8B030D-6E8A-4147-A177-3AD203B41FA5}">
                      <a16:colId xmlns:a16="http://schemas.microsoft.com/office/drawing/2014/main" val="382476850"/>
                    </a:ext>
                  </a:extLst>
                </a:gridCol>
                <a:gridCol w="2023269">
                  <a:extLst>
                    <a:ext uri="{9D8B030D-6E8A-4147-A177-3AD203B41FA5}">
                      <a16:colId xmlns:a16="http://schemas.microsoft.com/office/drawing/2014/main" val="808934489"/>
                    </a:ext>
                  </a:extLst>
                </a:gridCol>
                <a:gridCol w="2023269">
                  <a:extLst>
                    <a:ext uri="{9D8B030D-6E8A-4147-A177-3AD203B41FA5}">
                      <a16:colId xmlns:a16="http://schemas.microsoft.com/office/drawing/2014/main" val="2381834204"/>
                    </a:ext>
                  </a:extLst>
                </a:gridCol>
              </a:tblGrid>
              <a:tr h="619730"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DT – Accuracy (weighted)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DT – Macro Avg Accuracy (Unweighted)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005993"/>
                  </a:ext>
                </a:extLst>
              </a:tr>
              <a:tr h="619730">
                <a:tc>
                  <a:txBody>
                    <a:bodyPr/>
                    <a:lstStyle/>
                    <a:p>
                      <a:r>
                        <a:rPr lang="en-US" sz="1200" dirty="0"/>
                        <a:t>Only numerical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RFE*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99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486075"/>
                  </a:ext>
                </a:extLst>
              </a:tr>
              <a:tr h="26559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542232"/>
                  </a:ext>
                </a:extLst>
              </a:tr>
              <a:tr h="796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Numerical + OHE protocol + freq_encoded dest.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RFE (selects </a:t>
                      </a:r>
                      <a:r>
                        <a:rPr lang="pt-BR" sz="1200" dirty="0"/>
                        <a:t>freq_encoded dest.  But none of the protocol features)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107109"/>
                  </a:ext>
                </a:extLst>
              </a:tr>
              <a:tr h="61973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ANOVA (20 features - </a:t>
                      </a:r>
                      <a:r>
                        <a:rPr lang="en-US" sz="1200" dirty="0" err="1"/>
                        <a:t>Dest</a:t>
                      </a:r>
                      <a:r>
                        <a:rPr lang="en-US" sz="1200" dirty="0"/>
                        <a:t>. Port one of them)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706692"/>
                  </a:ext>
                </a:extLst>
              </a:tr>
              <a:tr h="796796">
                <a:tc>
                  <a:txBody>
                    <a:bodyPr/>
                    <a:lstStyle/>
                    <a:p>
                      <a:r>
                        <a:rPr lang="en-US" sz="1200" dirty="0"/>
                        <a:t>Numerical + OHE protocol + </a:t>
                      </a:r>
                      <a:r>
                        <a:rPr lang="en-US" sz="1200" dirty="0" err="1"/>
                        <a:t>agg</a:t>
                      </a:r>
                      <a:r>
                        <a:rPr lang="en-US" sz="1200" dirty="0"/>
                        <a:t> function </a:t>
                      </a:r>
                      <a:r>
                        <a:rPr lang="en-US" sz="1200" dirty="0" err="1"/>
                        <a:t>dest</a:t>
                      </a:r>
                      <a:r>
                        <a:rPr lang="en-US" sz="1200" dirty="0"/>
                        <a:t>. Port with 90% threshold**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RFE (selects </a:t>
                      </a:r>
                      <a:r>
                        <a:rPr lang="en-US" sz="1200" dirty="0" err="1"/>
                        <a:t>agg</a:t>
                      </a:r>
                      <a:r>
                        <a:rPr lang="en-US" sz="1200" dirty="0"/>
                        <a:t> function </a:t>
                      </a:r>
                      <a:r>
                        <a:rPr lang="en-US" sz="1200" dirty="0" err="1"/>
                        <a:t>Dest</a:t>
                      </a:r>
                      <a:r>
                        <a:rPr lang="en-US" sz="1200" dirty="0"/>
                        <a:t> port as a feature but none of the protocol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39332"/>
                  </a:ext>
                </a:extLst>
              </a:tr>
              <a:tr h="61973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ANOVA (20 features – protocol 6 one of them)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706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16F59A-080F-481F-B113-A9CF871E2191}"/>
              </a:ext>
            </a:extLst>
          </p:cNvPr>
          <p:cNvSpPr txBox="1"/>
          <p:nvPr/>
        </p:nvSpPr>
        <p:spPr>
          <a:xfrm>
            <a:off x="367862" y="4982338"/>
            <a:ext cx="11166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Increase in number of features from RFE would increase the accuracies but I was looking for the minimum I could go for. </a:t>
            </a:r>
          </a:p>
          <a:p>
            <a:r>
              <a:rPr lang="en-US" sz="1200" dirty="0"/>
              <a:t>** Accuracies decrease as the threshold for </a:t>
            </a:r>
            <a:r>
              <a:rPr lang="en-US" sz="1200" dirty="0" err="1"/>
              <a:t>agg</a:t>
            </a:r>
            <a:r>
              <a:rPr lang="en-US" sz="1200" dirty="0"/>
              <a:t>. Function decreases. </a:t>
            </a:r>
            <a:r>
              <a:rPr lang="en-US" sz="1200" dirty="0" err="1"/>
              <a:t>i.e</a:t>
            </a:r>
            <a:r>
              <a:rPr lang="en-US" sz="1200" dirty="0"/>
              <a:t> 85-80-75</a:t>
            </a:r>
          </a:p>
          <a:p>
            <a:endParaRPr lang="en-US" sz="1200" dirty="0"/>
          </a:p>
          <a:p>
            <a:r>
              <a:rPr lang="en-US" sz="1200" dirty="0"/>
              <a:t>Was hoping for better results from RFE (since it is based on the decision trees itself). </a:t>
            </a:r>
          </a:p>
          <a:p>
            <a:r>
              <a:rPr lang="en-US" sz="1200" dirty="0" err="1"/>
              <a:t>Anova</a:t>
            </a:r>
            <a:r>
              <a:rPr lang="en-US" sz="1200" dirty="0"/>
              <a:t> gets better results as compared to RFE, but that may simply because its using more number of features than RFE.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Generally bad results for labels with less samples – Web Attack Brute force, Web attack </a:t>
            </a:r>
            <a:r>
              <a:rPr lang="en-US" sz="1200" dirty="0" err="1"/>
              <a:t>sql</a:t>
            </a:r>
            <a:r>
              <a:rPr lang="en-US" sz="1200" dirty="0"/>
              <a:t> Injection, Web attack XSS, Heartbleed, Infiltration. </a:t>
            </a:r>
          </a:p>
          <a:p>
            <a:endParaRPr lang="en-US" sz="1200" dirty="0"/>
          </a:p>
          <a:p>
            <a:r>
              <a:rPr lang="en-US" sz="1200" dirty="0"/>
              <a:t>Tried to implement </a:t>
            </a:r>
            <a:r>
              <a:rPr lang="en-US" sz="1200" dirty="0" err="1"/>
              <a:t>svm</a:t>
            </a:r>
            <a:r>
              <a:rPr lang="en-US" sz="1200" dirty="0"/>
              <a:t> and </a:t>
            </a:r>
            <a:r>
              <a:rPr lang="en-US" sz="1200" dirty="0" err="1"/>
              <a:t>knn</a:t>
            </a:r>
            <a:r>
              <a:rPr lang="en-US" sz="1200" dirty="0"/>
              <a:t>, to tackle the disadvantages of Decision Tree, but both of them were taking a lot of time.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733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BAF3-E7FF-4B0F-9AE1-2B873B3A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602" y="102845"/>
            <a:ext cx="3286795" cy="454204"/>
          </a:xfrm>
        </p:spPr>
        <p:txBody>
          <a:bodyPr>
            <a:normAutofit fontScale="90000"/>
          </a:bodyPr>
          <a:lstStyle/>
          <a:p>
            <a:r>
              <a:rPr lang="en-US" dirty="0"/>
              <a:t>TAKEAWAYS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E74E6-6F3F-47CE-9E8D-66E52653177B}"/>
              </a:ext>
            </a:extLst>
          </p:cNvPr>
          <p:cNvSpPr txBox="1"/>
          <p:nvPr/>
        </p:nvSpPr>
        <p:spPr>
          <a:xfrm>
            <a:off x="704193" y="683172"/>
            <a:ext cx="10857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Learned how to build an ML project from scratch.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Preprocessing and Importance of Scaling/normalization.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Encoding techniques and their Impact on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selection and their impact 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Disadvantages of Decision trees for this dataset (if Class imbalance problem is not tackled).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CF07F7-5C2C-4DA7-90FD-1DB4104E79C4}"/>
              </a:ext>
            </a:extLst>
          </p:cNvPr>
          <p:cNvSpPr txBox="1">
            <a:spLocks/>
          </p:cNvSpPr>
          <p:nvPr/>
        </p:nvSpPr>
        <p:spPr>
          <a:xfrm>
            <a:off x="4756666" y="6090457"/>
            <a:ext cx="2752240" cy="533032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Thankyou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398F23-AB31-4CA2-8E8E-F39CD4790284}"/>
              </a:ext>
            </a:extLst>
          </p:cNvPr>
          <p:cNvSpPr txBox="1">
            <a:spLocks/>
          </p:cNvSpPr>
          <p:nvPr/>
        </p:nvSpPr>
        <p:spPr>
          <a:xfrm>
            <a:off x="4719879" y="2366182"/>
            <a:ext cx="2752240" cy="533032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GIThub</a:t>
            </a:r>
            <a:r>
              <a:rPr lang="en-US" sz="2000" dirty="0"/>
              <a:t> repo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2F4F0-6073-4FEA-A0D3-DC9C680A4660}"/>
              </a:ext>
            </a:extLst>
          </p:cNvPr>
          <p:cNvSpPr txBox="1"/>
          <p:nvPr/>
        </p:nvSpPr>
        <p:spPr>
          <a:xfrm>
            <a:off x="704193" y="3310614"/>
            <a:ext cx="10857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2"/>
              </a:rPr>
              <a:t>Link</a:t>
            </a:r>
            <a:r>
              <a:rPr lang="en-US"/>
              <a:t>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Includes – 3 notebooks for the 3 pipelines.</a:t>
            </a:r>
          </a:p>
          <a:p>
            <a:r>
              <a:rPr lang="en-US" dirty="0"/>
              <a:t>                  - A readme file explaining everything I have done.</a:t>
            </a:r>
          </a:p>
          <a:p>
            <a:r>
              <a:rPr lang="en-US" dirty="0"/>
              <a:t>		   -  This PPT as well. </a:t>
            </a:r>
          </a:p>
        </p:txBody>
      </p:sp>
    </p:spTree>
    <p:extLst>
      <p:ext uri="{BB962C8B-B14F-4D97-AF65-F5344CB8AC3E}">
        <p14:creationId xmlns:p14="http://schemas.microsoft.com/office/powerpoint/2010/main" val="8903507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2114</TotalTime>
  <Words>1111</Words>
  <Application>Microsoft Office PowerPoint</Application>
  <PresentationFormat>Widescreen</PresentationFormat>
  <Paragraphs>139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inherit</vt:lpstr>
      <vt:lpstr>Open Sans</vt:lpstr>
      <vt:lpstr>Parcel</vt:lpstr>
      <vt:lpstr>feature selection for network traffic data where numerical and categorical features co-exist.</vt:lpstr>
      <vt:lpstr>categorical features</vt:lpstr>
      <vt:lpstr>Pipeline (only Numerical data)</vt:lpstr>
      <vt:lpstr>Results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perform feature selection for network traffic data where numerical and categorical features co-exist?</dc:title>
  <dc:creator>Yash Shah (RIT Student)</dc:creator>
  <cp:lastModifiedBy>Yash Shah (RIT Student)</cp:lastModifiedBy>
  <cp:revision>42</cp:revision>
  <dcterms:created xsi:type="dcterms:W3CDTF">2022-02-15T02:13:03Z</dcterms:created>
  <dcterms:modified xsi:type="dcterms:W3CDTF">2022-04-29T02:53:25Z</dcterms:modified>
</cp:coreProperties>
</file>