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%27alice@example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%27alice@example.com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AI-generated content may be incorrect.">
            <a:extLst>
              <a:ext uri="{FF2B5EF4-FFF2-40B4-BE49-F238E27FC236}">
                <a16:creationId xmlns:a16="http://schemas.microsoft.com/office/drawing/2014/main" id="{690B856B-7221-7816-E5BB-58B84E55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5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5745479"/>
            <a:ext cx="5946140" cy="22860"/>
            <a:chOff x="914400" y="5745479"/>
            <a:chExt cx="5946140" cy="22860"/>
          </a:xfrm>
        </p:grpSpPr>
        <p:sp>
          <p:nvSpPr>
            <p:cNvPr id="3" name="object 3"/>
            <p:cNvSpPr/>
            <p:nvPr/>
          </p:nvSpPr>
          <p:spPr>
            <a:xfrm>
              <a:off x="914400" y="5745492"/>
              <a:ext cx="5943600" cy="21590"/>
            </a:xfrm>
            <a:custGeom>
              <a:avLst/>
              <a:gdLst/>
              <a:ahLst/>
              <a:cxnLst/>
              <a:rect l="l" t="t" r="r" b="b"/>
              <a:pathLst>
                <a:path w="5943600" h="21589">
                  <a:moveTo>
                    <a:pt x="5943600" y="0"/>
                  </a:moveTo>
                  <a:lnTo>
                    <a:pt x="0" y="0"/>
                  </a:lnTo>
                  <a:lnTo>
                    <a:pt x="0" y="21577"/>
                  </a:lnTo>
                  <a:lnTo>
                    <a:pt x="5943600" y="21577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7365" y="574700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04" y="5747003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4">
                  <a:moveTo>
                    <a:pt x="3048" y="3048"/>
                  </a:moveTo>
                  <a:lnTo>
                    <a:pt x="0" y="3048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3048" y="3048"/>
                  </a:lnTo>
                  <a:close/>
                </a:path>
                <a:path w="5946140" h="18414">
                  <a:moveTo>
                    <a:pt x="5945695" y="0"/>
                  </a:moveTo>
                  <a:lnTo>
                    <a:pt x="5942660" y="0"/>
                  </a:lnTo>
                  <a:lnTo>
                    <a:pt x="5942660" y="3048"/>
                  </a:lnTo>
                  <a:lnTo>
                    <a:pt x="5945695" y="3048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365" y="5750051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04" y="576529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5765291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942660" y="3048"/>
                  </a:lnTo>
                  <a:lnTo>
                    <a:pt x="5945695" y="3048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004" y="5950965"/>
            <a:ext cx="1217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latin typeface="Trebuchet MS"/>
                <a:cs typeface="Trebuchet MS"/>
              </a:rPr>
              <a:t>Screenshots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22199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187445"/>
            <a:ext cx="5943600" cy="2279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688" y="1229867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15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520" y="1039367"/>
            <a:ext cx="88392" cy="883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0494" y="1001776"/>
            <a:ext cx="467359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70" dirty="0">
                <a:solidFill>
                  <a:srgbClr val="4F8EF2"/>
                </a:solidFill>
                <a:latin typeface="Arial MT"/>
                <a:cs typeface="Arial MT"/>
              </a:rPr>
              <a:t>qU</a:t>
            </a:r>
            <a:r>
              <a:rPr sz="700" spc="-95" dirty="0">
                <a:solidFill>
                  <a:srgbClr val="4F8EF2"/>
                </a:solidFill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4F62EF"/>
                </a:solidFill>
                <a:latin typeface="Arial MT"/>
                <a:cs typeface="Arial MT"/>
              </a:rPr>
              <a:t>eries.sqI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708" y="1437131"/>
            <a:ext cx="1719580" cy="5810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97790" marR="5080" indent="-85725">
              <a:lnSpc>
                <a:spcPct val="94100"/>
              </a:lnSpc>
              <a:spcBef>
                <a:spcPts val="155"/>
              </a:spcBef>
              <a:buClr>
                <a:srgbClr val="6B6B6B"/>
              </a:buClr>
              <a:buChar char="•"/>
              <a:tabLst>
                <a:tab pos="305435" algn="l"/>
                <a:tab pos="1092200" algn="l"/>
              </a:tabLst>
            </a:pPr>
            <a:r>
              <a:rPr sz="800" spc="-130" dirty="0">
                <a:latin typeface="Arial MT"/>
                <a:cs typeface="Arial MT"/>
              </a:rPr>
              <a:t>CREATE</a:t>
            </a:r>
            <a:r>
              <a:rPr sz="800" spc="150" dirty="0">
                <a:latin typeface="Arial MT"/>
                <a:cs typeface="Arial MT"/>
              </a:rPr>
              <a:t> </a:t>
            </a:r>
            <a:r>
              <a:rPr sz="800" spc="-95" dirty="0">
                <a:latin typeface="Arial MT"/>
                <a:cs typeface="Arial MT"/>
              </a:rPr>
              <a:t>TABLE</a:t>
            </a:r>
            <a:r>
              <a:rPr sz="800" spc="150" dirty="0"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02B8C"/>
                </a:solidFill>
                <a:latin typeface="Arial MT"/>
                <a:cs typeface="Arial MT"/>
              </a:rPr>
              <a:t>Customer</a:t>
            </a:r>
            <a:r>
              <a:rPr sz="800" spc="200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0F5DB5"/>
                </a:solidFill>
                <a:latin typeface="Arial MT"/>
                <a:cs typeface="Arial MT"/>
              </a:rPr>
              <a:t>(</a:t>
            </a:r>
            <a:r>
              <a:rPr sz="800" spc="-10" dirty="0">
                <a:solidFill>
                  <a:srgbClr val="0F5DB5"/>
                </a:solidFill>
                <a:latin typeface="Arial MT"/>
                <a:cs typeface="Arial MT"/>
              </a:rPr>
              <a:t> 	</a:t>
            </a:r>
            <a:r>
              <a:rPr sz="750" spc="-10" dirty="0">
                <a:latin typeface="Arial MT"/>
                <a:cs typeface="Arial MT"/>
              </a:rPr>
              <a:t>CustomerID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70" dirty="0">
                <a:latin typeface="Arial MT"/>
                <a:cs typeface="Arial MT"/>
              </a:rPr>
              <a:t>PRIMARY</a:t>
            </a:r>
            <a:r>
              <a:rPr sz="750" spc="150" dirty="0">
                <a:latin typeface="Arial MT"/>
                <a:cs typeface="Arial MT"/>
              </a:rPr>
              <a:t> </a:t>
            </a:r>
            <a:r>
              <a:rPr sz="750" spc="-60" dirty="0">
                <a:latin typeface="Arial MT"/>
                <a:cs typeface="Arial MT"/>
              </a:rPr>
              <a:t>KEY,</a:t>
            </a:r>
            <a:r>
              <a:rPr sz="750" spc="500" dirty="0">
                <a:latin typeface="Arial MT"/>
                <a:cs typeface="Arial MT"/>
              </a:rPr>
              <a:t> 	</a:t>
            </a:r>
            <a:r>
              <a:rPr sz="750" spc="-75" dirty="0">
                <a:solidFill>
                  <a:srgbClr val="280000"/>
                </a:solidFill>
                <a:latin typeface="Arial MT"/>
                <a:cs typeface="Arial MT"/>
              </a:rPr>
              <a:t>Name</a:t>
            </a:r>
            <a:r>
              <a:rPr sz="750" spc="145" dirty="0">
                <a:solidFill>
                  <a:srgbClr val="280000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VARCHAR(i00),</a:t>
            </a:r>
            <a:endParaRPr sz="750">
              <a:latin typeface="Arial MT"/>
              <a:cs typeface="Arial MT"/>
            </a:endParaRPr>
          </a:p>
          <a:p>
            <a:pPr marL="305435">
              <a:lnSpc>
                <a:spcPts val="865"/>
              </a:lnSpc>
            </a:pPr>
            <a:r>
              <a:rPr sz="750" dirty="0">
                <a:solidFill>
                  <a:srgbClr val="000059"/>
                </a:solidFill>
                <a:latin typeface="Arial MT"/>
                <a:cs typeface="Arial MT"/>
              </a:rPr>
              <a:t>Contact</a:t>
            </a:r>
            <a:r>
              <a:rPr sz="750" spc="475" dirty="0">
                <a:solidFill>
                  <a:srgbClr val="000059"/>
                </a:solidFill>
                <a:latin typeface="Arial MT"/>
                <a:cs typeface="Arial MT"/>
              </a:rPr>
              <a:t> </a:t>
            </a:r>
            <a:r>
              <a:rPr sz="750" spc="-65" dirty="0">
                <a:latin typeface="Arial MT"/>
                <a:cs typeface="Arial MT"/>
              </a:rPr>
              <a:t>VARCHAR(15)</a:t>
            </a:r>
            <a:r>
              <a:rPr sz="750" spc="75" dirty="0"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002B8C"/>
                </a:solidFill>
                <a:latin typeface="Arial MT"/>
                <a:cs typeface="Arial MT"/>
              </a:rPr>
              <a:t>,</a:t>
            </a:r>
            <a:endParaRPr sz="750">
              <a:latin typeface="Arial MT"/>
              <a:cs typeface="Arial MT"/>
            </a:endParaRPr>
          </a:p>
          <a:p>
            <a:pPr marL="309245">
              <a:lnSpc>
                <a:spcPct val="100000"/>
              </a:lnSpc>
              <a:spcBef>
                <a:spcPts val="15"/>
              </a:spcBef>
            </a:pPr>
            <a:r>
              <a:rPr sz="700" spc="-40" dirty="0">
                <a:solidFill>
                  <a:srgbClr val="002B8C"/>
                </a:solidFill>
                <a:latin typeface="Arial MT"/>
                <a:cs typeface="Arial MT"/>
              </a:rPr>
              <a:t>Ena</a:t>
            </a:r>
            <a:r>
              <a:rPr sz="700" spc="-100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</a:t>
            </a:r>
            <a:r>
              <a:rPr sz="700" spc="95" dirty="0"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2B8C"/>
                </a:solidFill>
                <a:latin typeface="Arial MT"/>
                <a:cs typeface="Arial MT"/>
              </a:rPr>
              <a:t>L</a:t>
            </a:r>
            <a:r>
              <a:rPr sz="700" spc="290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700" spc="-70" dirty="0">
                <a:latin typeface="Arial MT"/>
                <a:cs typeface="Arial MT"/>
              </a:rPr>
              <a:t>VARCHAR</a:t>
            </a:r>
            <a:r>
              <a:rPr sz="700" spc="-70" dirty="0">
                <a:solidFill>
                  <a:srgbClr val="2885D6"/>
                </a:solidFill>
                <a:latin typeface="Arial MT"/>
                <a:cs typeface="Arial MT"/>
              </a:rPr>
              <a:t>(</a:t>
            </a:r>
            <a:r>
              <a:rPr sz="700" spc="-110" dirty="0">
                <a:solidFill>
                  <a:srgbClr val="2885D6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289999"/>
                </a:solidFill>
                <a:latin typeface="Arial MT"/>
                <a:cs typeface="Arial MT"/>
              </a:rPr>
              <a:t>100}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031" y="2321559"/>
            <a:ext cx="1534795" cy="78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5" dirty="0">
                <a:latin typeface="Arial MT"/>
                <a:cs typeface="Arial MT"/>
              </a:rPr>
              <a:t>CREATE</a:t>
            </a:r>
            <a:r>
              <a:rPr sz="700" spc="204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TABLE</a:t>
            </a:r>
            <a:r>
              <a:rPr sz="700" spc="250" dirty="0">
                <a:latin typeface="Arial MT"/>
                <a:cs typeface="Arial MT"/>
              </a:rPr>
              <a:t> </a:t>
            </a:r>
            <a:r>
              <a:rPr sz="700" spc="-85" dirty="0">
                <a:solidFill>
                  <a:srgbClr val="280000"/>
                </a:solidFill>
                <a:latin typeface="Arial MT"/>
                <a:cs typeface="Arial MT"/>
              </a:rPr>
              <a:t>F</a:t>
            </a:r>
            <a:r>
              <a:rPr sz="700" spc="-85" dirty="0">
                <a:latin typeface="Arial MT"/>
                <a:cs typeface="Arial MT"/>
              </a:rPr>
              <a:t>1</a:t>
            </a:r>
            <a:r>
              <a:rPr sz="700" spc="-30" dirty="0">
                <a:latin typeface="Arial MT"/>
                <a:cs typeface="Arial MT"/>
              </a:rPr>
              <a:t> </a:t>
            </a:r>
            <a:r>
              <a:rPr sz="700" spc="114" dirty="0">
                <a:solidFill>
                  <a:srgbClr val="59B1FF"/>
                </a:solidFill>
                <a:latin typeface="Arial MT"/>
                <a:cs typeface="Arial MT"/>
              </a:rPr>
              <a:t>ight</a:t>
            </a:r>
            <a:r>
              <a:rPr sz="700" spc="250" dirty="0">
                <a:solidFill>
                  <a:srgbClr val="59B1FF"/>
                </a:solidFill>
                <a:latin typeface="Arial MT"/>
                <a:cs typeface="Arial MT"/>
              </a:rPr>
              <a:t> </a:t>
            </a:r>
            <a:r>
              <a:rPr sz="700" spc="45" dirty="0">
                <a:solidFill>
                  <a:srgbClr val="2885D6"/>
                </a:solidFill>
                <a:latin typeface="Arial MT"/>
                <a:cs typeface="Arial MT"/>
              </a:rPr>
              <a:t>(</a:t>
            </a:r>
            <a:endParaRPr sz="700">
              <a:latin typeface="Arial MT"/>
              <a:cs typeface="Arial MT"/>
            </a:endParaRPr>
          </a:p>
          <a:p>
            <a:pPr marL="224154" marR="5080" indent="-1905">
              <a:lnSpc>
                <a:spcPts val="860"/>
              </a:lnSpc>
              <a:spcBef>
                <a:spcPts val="10"/>
              </a:spcBef>
            </a:pPr>
            <a:r>
              <a:rPr sz="700" spc="-80" dirty="0">
                <a:solidFill>
                  <a:srgbClr val="002B8C"/>
                </a:solidFill>
                <a:latin typeface="Arial MT"/>
                <a:cs typeface="Arial MT"/>
              </a:rPr>
              <a:t>F</a:t>
            </a:r>
            <a:r>
              <a:rPr sz="700" spc="-114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700" spc="80" dirty="0">
                <a:latin typeface="Arial MT"/>
                <a:cs typeface="Arial MT"/>
              </a:rPr>
              <a:t>Llgnt</a:t>
            </a:r>
            <a:r>
              <a:rPr sz="700" spc="-100" dirty="0">
                <a:latin typeface="Arial MT"/>
                <a:cs typeface="Arial MT"/>
              </a:rPr>
              <a:t> </a:t>
            </a:r>
            <a:r>
              <a:rPr sz="700" spc="95" dirty="0">
                <a:latin typeface="Arial MT"/>
                <a:cs typeface="Arial MT"/>
              </a:rPr>
              <a:t>ID</a:t>
            </a:r>
            <a:r>
              <a:rPr sz="700" spc="130" dirty="0"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8C2B00"/>
                </a:solidFill>
                <a:latin typeface="Arial MT"/>
                <a:cs typeface="Arial MT"/>
              </a:rPr>
              <a:t>INT</a:t>
            </a:r>
            <a:r>
              <a:rPr sz="700" spc="215" dirty="0">
                <a:solidFill>
                  <a:srgbClr val="8C2B00"/>
                </a:solidFill>
                <a:latin typeface="Arial MT"/>
                <a:cs typeface="Arial MT"/>
              </a:rPr>
              <a:t> </a:t>
            </a:r>
            <a:r>
              <a:rPr sz="700" spc="-35" dirty="0">
                <a:latin typeface="Arial MT"/>
                <a:cs typeface="Arial MT"/>
              </a:rPr>
              <a:t>PRIMARY</a:t>
            </a:r>
            <a:r>
              <a:rPr sz="700" spc="29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kEY,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2889DD"/>
                </a:solidFill>
                <a:latin typeface="Arial MT"/>
                <a:cs typeface="Arial MT"/>
              </a:rPr>
              <a:t>At</a:t>
            </a:r>
            <a:r>
              <a:rPr sz="750" spc="275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1</a:t>
            </a:r>
            <a:r>
              <a:rPr sz="750" dirty="0">
                <a:solidFill>
                  <a:srgbClr val="002B8C"/>
                </a:solidFill>
                <a:latin typeface="Arial MT"/>
                <a:cs typeface="Arial MT"/>
              </a:rPr>
              <a:t>1ne</a:t>
            </a:r>
            <a:r>
              <a:rPr sz="750" spc="295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750" spc="-65" dirty="0">
                <a:latin typeface="Arial MT"/>
                <a:cs typeface="Arial MT"/>
              </a:rPr>
              <a:t>VARCHAR(100)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-50" dirty="0">
                <a:latin typeface="Arial MT"/>
                <a:cs typeface="Arial MT"/>
              </a:rPr>
              <a:t>,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2889DD"/>
                </a:solidFill>
                <a:latin typeface="Arial MT"/>
                <a:cs typeface="Arial MT"/>
              </a:rPr>
              <a:t>Sourc</a:t>
            </a:r>
            <a:r>
              <a:rPr sz="750" spc="-60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e</a:t>
            </a:r>
            <a:r>
              <a:rPr sz="750" spc="220" dirty="0">
                <a:latin typeface="Arial MT"/>
                <a:cs typeface="Arial MT"/>
              </a:rPr>
              <a:t> </a:t>
            </a:r>
            <a:r>
              <a:rPr sz="750" spc="-100" dirty="0">
                <a:latin typeface="Arial MT"/>
                <a:cs typeface="Arial MT"/>
              </a:rPr>
              <a:t>VARCHAR(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9999"/>
                </a:solidFill>
                <a:latin typeface="Arial MT"/>
                <a:cs typeface="Arial MT"/>
              </a:rPr>
              <a:t>50}</a:t>
            </a:r>
            <a:r>
              <a:rPr sz="750" spc="-11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000028"/>
                </a:solidFill>
                <a:latin typeface="Arial MT"/>
                <a:cs typeface="Arial MT"/>
              </a:rPr>
              <a:t>,</a:t>
            </a:r>
            <a:endParaRPr sz="750">
              <a:latin typeface="Arial MT"/>
              <a:cs typeface="Arial MT"/>
            </a:endParaRPr>
          </a:p>
          <a:p>
            <a:pPr marL="222885" marR="66675">
              <a:lnSpc>
                <a:spcPct val="95200"/>
              </a:lnSpc>
              <a:spcBef>
                <a:spcPts val="40"/>
              </a:spcBef>
            </a:pPr>
            <a:r>
              <a:rPr sz="700" spc="-70" dirty="0">
                <a:solidFill>
                  <a:srgbClr val="000028"/>
                </a:solidFill>
                <a:latin typeface="Arial MT"/>
                <a:cs typeface="Arial MT"/>
              </a:rPr>
              <a:t>De</a:t>
            </a:r>
            <a:r>
              <a:rPr sz="700" spc="-35" dirty="0">
                <a:solidFill>
                  <a:srgbClr val="000028"/>
                </a:solidFill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st1n</a:t>
            </a:r>
            <a:r>
              <a:rPr sz="700" spc="-85" dirty="0"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2B8C"/>
                </a:solidFill>
                <a:latin typeface="Arial MT"/>
                <a:cs typeface="Arial MT"/>
              </a:rPr>
              <a:t>at</a:t>
            </a:r>
            <a:r>
              <a:rPr sz="700" spc="-75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700" spc="50" dirty="0">
                <a:latin typeface="Arial MT"/>
                <a:cs typeface="Arial MT"/>
              </a:rPr>
              <a:t>ion</a:t>
            </a:r>
            <a:r>
              <a:rPr sz="700" spc="200" dirty="0">
                <a:latin typeface="Arial MT"/>
                <a:cs typeface="Arial MT"/>
              </a:rPr>
              <a:t>  </a:t>
            </a:r>
            <a:r>
              <a:rPr sz="700" spc="-65" dirty="0">
                <a:latin typeface="Arial MT"/>
                <a:cs typeface="Arial MT"/>
              </a:rPr>
              <a:t>VARCHAR</a:t>
            </a:r>
            <a:r>
              <a:rPr sz="700" spc="-65" dirty="0">
                <a:solidFill>
                  <a:srgbClr val="000F59"/>
                </a:solidFill>
                <a:latin typeface="Arial MT"/>
                <a:cs typeface="Arial MT"/>
              </a:rPr>
              <a:t>(</a:t>
            </a:r>
            <a:r>
              <a:rPr sz="700" spc="-20" dirty="0">
                <a:solidFill>
                  <a:srgbClr val="000F59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9999"/>
                </a:solidFill>
                <a:latin typeface="Arial MT"/>
                <a:cs typeface="Arial MT"/>
              </a:rPr>
              <a:t>50)</a:t>
            </a:r>
            <a:r>
              <a:rPr sz="700" spc="-20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000028"/>
                </a:solidFill>
                <a:latin typeface="Arial MT"/>
                <a:cs typeface="Arial MT"/>
              </a:rPr>
              <a:t>,</a:t>
            </a:r>
            <a:r>
              <a:rPr sz="700" spc="500" dirty="0">
                <a:solidFill>
                  <a:srgbClr val="000028"/>
                </a:solidFill>
                <a:latin typeface="Arial MT"/>
                <a:cs typeface="Arial MT"/>
              </a:rPr>
              <a:t> </a:t>
            </a:r>
            <a:r>
              <a:rPr sz="750" spc="-70" dirty="0">
                <a:solidFill>
                  <a:srgbClr val="000028"/>
                </a:solidFill>
                <a:latin typeface="Arial MT"/>
                <a:cs typeface="Arial MT"/>
              </a:rPr>
              <a:t>Dep</a:t>
            </a:r>
            <a:r>
              <a:rPr sz="750" spc="-110" dirty="0">
                <a:solidFill>
                  <a:srgbClr val="000028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2B8C"/>
                </a:solidFill>
                <a:latin typeface="Arial MT"/>
                <a:cs typeface="Arial MT"/>
              </a:rPr>
              <a:t>a</a:t>
            </a:r>
            <a:r>
              <a:rPr sz="750" dirty="0">
                <a:latin typeface="Arial MT"/>
                <a:cs typeface="Arial MT"/>
              </a:rPr>
              <a:t>°t</a:t>
            </a:r>
            <a:r>
              <a:rPr sz="750" spc="7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ure</a:t>
            </a:r>
            <a:r>
              <a:rPr sz="750" dirty="0">
                <a:solidFill>
                  <a:srgbClr val="8C2B00"/>
                </a:solidFill>
                <a:latin typeface="Arial MT"/>
                <a:cs typeface="Arial MT"/>
              </a:rPr>
              <a:t>Time</a:t>
            </a:r>
            <a:r>
              <a:rPr sz="750" spc="285" dirty="0">
                <a:solidFill>
                  <a:srgbClr val="8C2B00"/>
                </a:solidFill>
                <a:latin typeface="Arial MT"/>
                <a:cs typeface="Arial MT"/>
              </a:rPr>
              <a:t> </a:t>
            </a:r>
            <a:r>
              <a:rPr sz="750" spc="-90" dirty="0">
                <a:latin typeface="Arial MT"/>
                <a:cs typeface="Arial MT"/>
              </a:rPr>
              <a:t>DATETIME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002B8C"/>
                </a:solidFill>
                <a:latin typeface="Arial MT"/>
                <a:cs typeface="Arial MT"/>
              </a:rPr>
              <a:t>,</a:t>
            </a:r>
            <a:r>
              <a:rPr sz="750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Ar</a:t>
            </a:r>
            <a:r>
              <a:rPr sz="750" spc="310" dirty="0">
                <a:latin typeface="Arial MT"/>
                <a:cs typeface="Arial MT"/>
              </a:rPr>
              <a:t> </a:t>
            </a:r>
            <a:r>
              <a:rPr sz="750" spc="50" dirty="0">
                <a:latin typeface="Arial MT"/>
                <a:cs typeface="Arial MT"/>
              </a:rPr>
              <a:t>ivalTime</a:t>
            </a:r>
            <a:r>
              <a:rPr sz="750" spc="20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DATETIME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891" y="3396995"/>
            <a:ext cx="3295015" cy="91249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06705" marR="1632585" indent="-294640">
              <a:lnSpc>
                <a:spcPts val="860"/>
              </a:lnSpc>
              <a:spcBef>
                <a:spcPts val="210"/>
              </a:spcBef>
            </a:pPr>
            <a:r>
              <a:rPr sz="800" dirty="0">
                <a:solidFill>
                  <a:srgbClr val="6B6B6B"/>
                </a:solidFill>
                <a:latin typeface="Arial MT"/>
                <a:cs typeface="Arial MT"/>
              </a:rPr>
              <a:t>-</a:t>
            </a:r>
            <a:r>
              <a:rPr sz="800" spc="8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800" spc="-130" dirty="0">
                <a:latin typeface="Arial MT"/>
                <a:cs typeface="Arial MT"/>
              </a:rPr>
              <a:t>CREATE</a:t>
            </a:r>
            <a:r>
              <a:rPr sz="800" spc="195" dirty="0">
                <a:latin typeface="Arial MT"/>
                <a:cs typeface="Arial MT"/>
              </a:rPr>
              <a:t> </a:t>
            </a:r>
            <a:r>
              <a:rPr sz="800" spc="-95" dirty="0">
                <a:latin typeface="Arial MT"/>
                <a:cs typeface="Arial MT"/>
              </a:rPr>
              <a:t>TABLE</a:t>
            </a:r>
            <a:r>
              <a:rPr sz="800" spc="185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2B8C"/>
                </a:solidFill>
                <a:latin typeface="Arial MT"/>
                <a:cs typeface="Arial MT"/>
              </a:rPr>
              <a:t>Booking</a:t>
            </a:r>
            <a:r>
              <a:rPr sz="800" spc="155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2889DD"/>
                </a:solidFill>
                <a:latin typeface="Arial MT"/>
                <a:cs typeface="Arial MT"/>
              </a:rPr>
              <a:t>(</a:t>
            </a:r>
            <a:r>
              <a:rPr sz="800" spc="500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02B8C"/>
                </a:solidFill>
                <a:latin typeface="Arial MT"/>
                <a:cs typeface="Arial MT"/>
              </a:rPr>
              <a:t>Book1ngID</a:t>
            </a:r>
            <a:r>
              <a:rPr sz="800" spc="100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INT</a:t>
            </a:r>
            <a:r>
              <a:rPr sz="800" spc="140" dirty="0">
                <a:latin typeface="Arial MT"/>
                <a:cs typeface="Arial MT"/>
              </a:rPr>
              <a:t> </a:t>
            </a:r>
            <a:r>
              <a:rPr sz="800" spc="-110" dirty="0">
                <a:latin typeface="Arial MT"/>
                <a:cs typeface="Arial MT"/>
              </a:rPr>
              <a:t>PRIMARY</a:t>
            </a:r>
            <a:r>
              <a:rPr sz="800" spc="180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KEY,</a:t>
            </a:r>
            <a:endParaRPr sz="800">
              <a:latin typeface="Arial MT"/>
              <a:cs typeface="Arial MT"/>
            </a:endParaRPr>
          </a:p>
          <a:p>
            <a:pPr marL="306705" marR="2199005" indent="-3175">
              <a:lnSpc>
                <a:spcPts val="860"/>
              </a:lnSpc>
              <a:spcBef>
                <a:spcPts val="10"/>
              </a:spcBef>
            </a:pPr>
            <a:r>
              <a:rPr sz="750" dirty="0">
                <a:latin typeface="Arial MT"/>
                <a:cs typeface="Arial MT"/>
              </a:rPr>
              <a:t>CustomerID</a:t>
            </a:r>
            <a:r>
              <a:rPr sz="750" spc="290" dirty="0">
                <a:latin typeface="Arial MT"/>
                <a:cs typeface="Arial MT"/>
              </a:rPr>
              <a:t> </a:t>
            </a:r>
            <a:r>
              <a:rPr sz="750" spc="65" dirty="0">
                <a:solidFill>
                  <a:srgbClr val="280000"/>
                </a:solidFill>
                <a:latin typeface="Arial MT"/>
                <a:cs typeface="Arial MT"/>
              </a:rPr>
              <a:t>IN*, </a:t>
            </a:r>
            <a:r>
              <a:rPr sz="750" dirty="0">
                <a:solidFill>
                  <a:srgbClr val="002B8C"/>
                </a:solidFill>
                <a:latin typeface="Arial MT"/>
                <a:cs typeface="Arial MT"/>
              </a:rPr>
              <a:t>F</a:t>
            </a:r>
            <a:r>
              <a:rPr sz="750" dirty="0">
                <a:latin typeface="Arial MT"/>
                <a:cs typeface="Arial MT"/>
              </a:rPr>
              <a:t>L1gnt</a:t>
            </a:r>
            <a:r>
              <a:rPr sz="750" spc="-10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ID</a:t>
            </a:r>
            <a:r>
              <a:rPr sz="750" spc="280" dirty="0"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8C2B00"/>
                </a:solidFill>
                <a:latin typeface="Arial MT"/>
                <a:cs typeface="Arial MT"/>
              </a:rPr>
              <a:t>INT,</a:t>
            </a:r>
            <a:endParaRPr sz="750">
              <a:latin typeface="Arial MT"/>
              <a:cs typeface="Arial MT"/>
            </a:endParaRPr>
          </a:p>
          <a:p>
            <a:pPr marL="307340">
              <a:lnSpc>
                <a:spcPts val="819"/>
              </a:lnSpc>
            </a:pPr>
            <a:r>
              <a:rPr sz="750" dirty="0">
                <a:solidFill>
                  <a:srgbClr val="002B8C"/>
                </a:solidFill>
                <a:latin typeface="Arial MT"/>
                <a:cs typeface="Arial MT"/>
              </a:rPr>
              <a:t>Book1</a:t>
            </a:r>
            <a:r>
              <a:rPr sz="750" dirty="0">
                <a:solidFill>
                  <a:srgbClr val="2889DD"/>
                </a:solidFill>
                <a:latin typeface="Arial MT"/>
                <a:cs typeface="Arial MT"/>
              </a:rPr>
              <a:t>ngDate</a:t>
            </a:r>
            <a:r>
              <a:rPr sz="750" spc="160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50" spc="-110" dirty="0">
                <a:solidFill>
                  <a:srgbClr val="2889DD"/>
                </a:solidFill>
                <a:latin typeface="Arial MT"/>
                <a:cs typeface="Arial MT"/>
              </a:rPr>
              <a:t>DATE</a:t>
            </a:r>
            <a:r>
              <a:rPr sz="750" spc="-85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000059"/>
                </a:solidFill>
                <a:latin typeface="Arial MT"/>
                <a:cs typeface="Arial MT"/>
              </a:rPr>
              <a:t>,</a:t>
            </a:r>
            <a:endParaRPr sz="750">
              <a:latin typeface="Arial MT"/>
              <a:cs typeface="Arial MT"/>
            </a:endParaRPr>
          </a:p>
          <a:p>
            <a:pPr marL="310515">
              <a:lnSpc>
                <a:spcPts val="800"/>
              </a:lnSpc>
              <a:spcBef>
                <a:spcPts val="15"/>
              </a:spcBef>
            </a:pPr>
            <a:r>
              <a:rPr sz="700" spc="70" dirty="0">
                <a:solidFill>
                  <a:srgbClr val="2889DD"/>
                </a:solidFill>
                <a:latin typeface="Arial MT"/>
                <a:cs typeface="Arial MT"/>
              </a:rPr>
              <a:t>Stat</a:t>
            </a:r>
            <a:r>
              <a:rPr sz="700" spc="-75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889DD"/>
                </a:solidFill>
                <a:latin typeface="Arial MT"/>
                <a:cs typeface="Arial MT"/>
              </a:rPr>
              <a:t>us</a:t>
            </a:r>
            <a:r>
              <a:rPr sz="700" spc="310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00" spc="-65" dirty="0">
                <a:solidFill>
                  <a:srgbClr val="000059"/>
                </a:solidFill>
                <a:latin typeface="Arial MT"/>
                <a:cs typeface="Arial MT"/>
              </a:rPr>
              <a:t>VARCHAR(</a:t>
            </a:r>
            <a:r>
              <a:rPr sz="700" spc="5" dirty="0">
                <a:solidFill>
                  <a:srgbClr val="000059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A5C3"/>
                </a:solidFill>
                <a:latin typeface="Arial MT"/>
                <a:cs typeface="Arial MT"/>
              </a:rPr>
              <a:t>20}</a:t>
            </a:r>
            <a:r>
              <a:rPr sz="700" spc="-80" dirty="0">
                <a:solidFill>
                  <a:srgbClr val="00A5C3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000028"/>
                </a:solidFill>
                <a:latin typeface="Arial MT"/>
                <a:cs typeface="Arial MT"/>
              </a:rPr>
              <a:t>,</a:t>
            </a:r>
            <a:endParaRPr sz="700">
              <a:latin typeface="Arial MT"/>
              <a:cs typeface="Arial MT"/>
            </a:endParaRPr>
          </a:p>
          <a:p>
            <a:pPr marL="306070" marR="5080">
              <a:lnSpc>
                <a:spcPts val="860"/>
              </a:lnSpc>
              <a:spcBef>
                <a:spcPts val="70"/>
              </a:spcBef>
            </a:pPr>
            <a:r>
              <a:rPr sz="800" spc="-105" dirty="0">
                <a:latin typeface="Arial MT"/>
                <a:cs typeface="Arial MT"/>
              </a:rPr>
              <a:t>FOREIGN</a:t>
            </a:r>
            <a:r>
              <a:rPr sz="800" spc="125" dirty="0">
                <a:latin typeface="Arial MT"/>
                <a:cs typeface="Arial MT"/>
              </a:rPr>
              <a:t> </a:t>
            </a:r>
            <a:r>
              <a:rPr sz="800" spc="-95" dirty="0">
                <a:latin typeface="Arial MT"/>
                <a:cs typeface="Arial MT"/>
              </a:rPr>
              <a:t>KEY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(Custome</a:t>
            </a:r>
            <a:r>
              <a:rPr sz="800" spc="1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ID)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spc="-140" dirty="0">
                <a:latin typeface="Arial MT"/>
                <a:cs typeface="Arial MT"/>
              </a:rPr>
              <a:t>REFERENCES</a:t>
            </a:r>
            <a:r>
              <a:rPr sz="800" spc="21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Customer(CustomerID), </a:t>
            </a:r>
            <a:r>
              <a:rPr sz="800" spc="-105" dirty="0">
                <a:latin typeface="Arial MT"/>
                <a:cs typeface="Arial MT"/>
              </a:rPr>
              <a:t>FOREIGN</a:t>
            </a:r>
            <a:r>
              <a:rPr sz="800" spc="120" dirty="0">
                <a:latin typeface="Arial MT"/>
                <a:cs typeface="Arial MT"/>
              </a:rPr>
              <a:t> </a:t>
            </a:r>
            <a:r>
              <a:rPr sz="800" spc="-95" dirty="0">
                <a:latin typeface="Arial MT"/>
                <a:cs typeface="Arial MT"/>
              </a:rPr>
              <a:t>KEY</a:t>
            </a:r>
            <a:r>
              <a:rPr sz="800" spc="190" dirty="0">
                <a:latin typeface="Arial MT"/>
                <a:cs typeface="Arial MT"/>
              </a:rPr>
              <a:t> </a:t>
            </a:r>
            <a:r>
              <a:rPr sz="800" spc="60" dirty="0">
                <a:latin typeface="Arial MT"/>
                <a:cs typeface="Arial MT"/>
              </a:rPr>
              <a:t>(FlightID)</a:t>
            </a:r>
            <a:r>
              <a:rPr sz="800" spc="204" dirty="0">
                <a:latin typeface="Arial MT"/>
                <a:cs typeface="Arial MT"/>
              </a:rPr>
              <a:t> </a:t>
            </a:r>
            <a:r>
              <a:rPr sz="800" spc="-145" dirty="0">
                <a:latin typeface="Arial MT"/>
                <a:cs typeface="Arial MT"/>
              </a:rPr>
              <a:t>REFERENCES</a:t>
            </a:r>
            <a:r>
              <a:rPr sz="800" spc="275" dirty="0">
                <a:latin typeface="Arial MT"/>
                <a:cs typeface="Arial MT"/>
              </a:rPr>
              <a:t> </a:t>
            </a:r>
            <a:r>
              <a:rPr sz="800" spc="55" dirty="0">
                <a:latin typeface="Arial MT"/>
                <a:cs typeface="Arial MT"/>
              </a:rPr>
              <a:t>Flight(*1ightID)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031" y="4610608"/>
            <a:ext cx="2997835" cy="78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5" dirty="0">
                <a:latin typeface="Arial MT"/>
                <a:cs typeface="Arial MT"/>
              </a:rPr>
              <a:t>CREATE</a:t>
            </a:r>
            <a:r>
              <a:rPr sz="700" spc="204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TABLE</a:t>
            </a:r>
            <a:r>
              <a:rPr sz="700" spc="21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Payment</a:t>
            </a:r>
            <a:r>
              <a:rPr sz="700" spc="275" dirty="0">
                <a:latin typeface="Arial MT"/>
                <a:cs typeface="Arial MT"/>
              </a:rPr>
              <a:t> </a:t>
            </a:r>
            <a:r>
              <a:rPr sz="700" spc="-50" dirty="0">
                <a:solidFill>
                  <a:srgbClr val="2885D6"/>
                </a:solidFill>
                <a:latin typeface="Arial MT"/>
                <a:cs typeface="Arial MT"/>
              </a:rPr>
              <a:t>(</a:t>
            </a:r>
            <a:endParaRPr sz="700">
              <a:latin typeface="Arial MT"/>
              <a:cs typeface="Arial MT"/>
            </a:endParaRPr>
          </a:p>
          <a:p>
            <a:pPr marL="223520">
              <a:lnSpc>
                <a:spcPts val="815"/>
              </a:lnSpc>
              <a:spcBef>
                <a:spcPts val="20"/>
              </a:spcBef>
            </a:pPr>
            <a:r>
              <a:rPr sz="700" spc="-10" dirty="0">
                <a:solidFill>
                  <a:srgbClr val="2889DD"/>
                </a:solidFill>
                <a:latin typeface="Arial MT"/>
                <a:cs typeface="Arial MT"/>
              </a:rPr>
              <a:t>Payment</a:t>
            </a:r>
            <a:r>
              <a:rPr sz="700" spc="-114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2889DD"/>
                </a:solidFill>
                <a:latin typeface="Arial MT"/>
                <a:cs typeface="Arial MT"/>
              </a:rPr>
              <a:t>I</a:t>
            </a:r>
            <a:r>
              <a:rPr sz="700" spc="15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0028"/>
                </a:solidFill>
                <a:latin typeface="Arial MT"/>
                <a:cs typeface="Arial MT"/>
              </a:rPr>
              <a:t>D</a:t>
            </a:r>
            <a:r>
              <a:rPr sz="700" spc="180" dirty="0">
                <a:solidFill>
                  <a:srgbClr val="000028"/>
                </a:solidFill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INT</a:t>
            </a:r>
            <a:r>
              <a:rPr sz="700" spc="250" dirty="0">
                <a:latin typeface="Arial MT"/>
                <a:cs typeface="Arial MT"/>
              </a:rPr>
              <a:t> </a:t>
            </a:r>
            <a:r>
              <a:rPr sz="700" spc="-35" dirty="0">
                <a:solidFill>
                  <a:srgbClr val="005DB5"/>
                </a:solidFill>
                <a:latin typeface="Arial MT"/>
                <a:cs typeface="Arial MT"/>
              </a:rPr>
              <a:t>PR</a:t>
            </a:r>
            <a:r>
              <a:rPr sz="700" spc="-35" dirty="0">
                <a:latin typeface="Arial MT"/>
                <a:cs typeface="Arial MT"/>
              </a:rPr>
              <a:t>IfñARY</a:t>
            </a:r>
            <a:r>
              <a:rPr sz="700" spc="275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KEY,</a:t>
            </a:r>
            <a:endParaRPr sz="700">
              <a:latin typeface="Arial MT"/>
              <a:cs typeface="Arial MT"/>
            </a:endParaRPr>
          </a:p>
          <a:p>
            <a:pPr marL="222885">
              <a:lnSpc>
                <a:spcPts val="855"/>
              </a:lnSpc>
            </a:pPr>
            <a:r>
              <a:rPr sz="750" spc="-10" dirty="0">
                <a:solidFill>
                  <a:srgbClr val="002B8C"/>
                </a:solidFill>
                <a:latin typeface="Arial MT"/>
                <a:cs typeface="Arial MT"/>
              </a:rPr>
              <a:t>Book1</a:t>
            </a:r>
            <a:r>
              <a:rPr sz="750" spc="-10" dirty="0">
                <a:solidFill>
                  <a:srgbClr val="2889DD"/>
                </a:solidFill>
                <a:latin typeface="Arial MT"/>
                <a:cs typeface="Arial MT"/>
              </a:rPr>
              <a:t>ngl</a:t>
            </a:r>
            <a:r>
              <a:rPr sz="750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0028"/>
                </a:solidFill>
                <a:latin typeface="Arial MT"/>
                <a:cs typeface="Arial MT"/>
              </a:rPr>
              <a:t>D</a:t>
            </a:r>
            <a:r>
              <a:rPr sz="750" spc="80" dirty="0">
                <a:solidFill>
                  <a:srgbClr val="000028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2889DD"/>
                </a:solidFill>
                <a:latin typeface="Arial MT"/>
                <a:cs typeface="Arial MT"/>
              </a:rPr>
              <a:t>INT,</a:t>
            </a:r>
            <a:endParaRPr sz="750">
              <a:latin typeface="Arial MT"/>
              <a:cs typeface="Arial MT"/>
            </a:endParaRPr>
          </a:p>
          <a:p>
            <a:pPr marL="224154">
              <a:lnSpc>
                <a:spcPts val="865"/>
              </a:lnSpc>
            </a:pPr>
            <a:r>
              <a:rPr sz="750" spc="-20" dirty="0">
                <a:latin typeface="Arial MT"/>
                <a:cs typeface="Arial MT"/>
              </a:rPr>
              <a:t>Amount</a:t>
            </a:r>
            <a:r>
              <a:rPr sz="750" spc="170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DECIMAL(10,2),</a:t>
            </a:r>
            <a:endParaRPr sz="750">
              <a:latin typeface="Arial MT"/>
              <a:cs typeface="Arial MT"/>
            </a:endParaRPr>
          </a:p>
          <a:p>
            <a:pPr marL="222885" marR="1530350">
              <a:lnSpc>
                <a:spcPts val="860"/>
              </a:lnSpc>
              <a:spcBef>
                <a:spcPts val="45"/>
              </a:spcBef>
            </a:pPr>
            <a:r>
              <a:rPr sz="750" dirty="0">
                <a:solidFill>
                  <a:srgbClr val="2889DD"/>
                </a:solidFill>
                <a:latin typeface="Arial MT"/>
                <a:cs typeface="Arial MT"/>
              </a:rPr>
              <a:t>PaymentDate</a:t>
            </a:r>
            <a:r>
              <a:rPr sz="750" spc="140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50" spc="-110" dirty="0">
                <a:latin typeface="Arial MT"/>
                <a:cs typeface="Arial MT"/>
              </a:rPr>
              <a:t>DATE</a:t>
            </a:r>
            <a:r>
              <a:rPr sz="750" spc="-85" dirty="0"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000059"/>
                </a:solidFill>
                <a:latin typeface="Arial MT"/>
                <a:cs typeface="Arial MT"/>
              </a:rPr>
              <a:t>,</a:t>
            </a:r>
            <a:r>
              <a:rPr sz="750" spc="500" dirty="0">
                <a:solidFill>
                  <a:srgbClr val="000059"/>
                </a:solidFill>
                <a:latin typeface="Arial MT"/>
                <a:cs typeface="Arial MT"/>
              </a:rPr>
              <a:t> </a:t>
            </a:r>
            <a:r>
              <a:rPr sz="750" spc="-30" dirty="0">
                <a:solidFill>
                  <a:srgbClr val="2889DD"/>
                </a:solidFill>
                <a:latin typeface="Arial MT"/>
                <a:cs typeface="Arial MT"/>
              </a:rPr>
              <a:t>PaymentMode</a:t>
            </a:r>
            <a:r>
              <a:rPr sz="750" spc="270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50" spc="-95" dirty="0">
                <a:latin typeface="Arial MT"/>
                <a:cs typeface="Arial MT"/>
              </a:rPr>
              <a:t>VARCHAR</a:t>
            </a:r>
            <a:r>
              <a:rPr sz="750" spc="-95" dirty="0">
                <a:solidFill>
                  <a:srgbClr val="000F59"/>
                </a:solidFill>
                <a:latin typeface="Arial MT"/>
                <a:cs typeface="Arial MT"/>
              </a:rPr>
              <a:t>(</a:t>
            </a:r>
            <a:r>
              <a:rPr sz="750" spc="-90" dirty="0">
                <a:solidFill>
                  <a:srgbClr val="000F59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0099B3"/>
                </a:solidFill>
                <a:latin typeface="Arial MT"/>
                <a:cs typeface="Arial MT"/>
              </a:rPr>
              <a:t>20)</a:t>
            </a:r>
            <a:r>
              <a:rPr sz="750" spc="-85" dirty="0">
                <a:solidFill>
                  <a:srgbClr val="0099B3"/>
                </a:solidFill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000028"/>
                </a:solidFill>
                <a:latin typeface="Arial MT"/>
                <a:cs typeface="Arial MT"/>
              </a:rPr>
              <a:t>,</a:t>
            </a:r>
            <a:endParaRPr sz="750">
              <a:latin typeface="Arial MT"/>
              <a:cs typeface="Arial MT"/>
            </a:endParaRPr>
          </a:p>
          <a:p>
            <a:pPr marL="222250">
              <a:lnSpc>
                <a:spcPts val="819"/>
              </a:lnSpc>
            </a:pPr>
            <a:r>
              <a:rPr sz="750" spc="-75" dirty="0">
                <a:latin typeface="Arial MT"/>
                <a:cs typeface="Arial MT"/>
              </a:rPr>
              <a:t>FOREIGN</a:t>
            </a:r>
            <a:r>
              <a:rPr sz="750" spc="140" dirty="0">
                <a:latin typeface="Arial MT"/>
                <a:cs typeface="Arial MT"/>
              </a:rPr>
              <a:t> </a:t>
            </a:r>
            <a:r>
              <a:rPr sz="750" spc="-55" dirty="0">
                <a:latin typeface="Arial MT"/>
                <a:cs typeface="Arial MT"/>
              </a:rPr>
              <a:t>KEY</a:t>
            </a:r>
            <a:r>
              <a:rPr sz="750" spc="2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(Book</a:t>
            </a:r>
            <a:r>
              <a:rPr sz="750" dirty="0">
                <a:solidFill>
                  <a:srgbClr val="002B8C"/>
                </a:solidFill>
                <a:latin typeface="Arial MT"/>
                <a:cs typeface="Arial MT"/>
              </a:rPr>
              <a:t>1</a:t>
            </a:r>
            <a:r>
              <a:rPr sz="750" dirty="0">
                <a:solidFill>
                  <a:srgbClr val="B55D00"/>
                </a:solidFill>
                <a:latin typeface="Arial MT"/>
                <a:cs typeface="Arial MT"/>
              </a:rPr>
              <a:t>ng</a:t>
            </a:r>
            <a:r>
              <a:rPr sz="750" dirty="0">
                <a:solidFill>
                  <a:srgbClr val="005DB5"/>
                </a:solidFill>
                <a:latin typeface="Arial MT"/>
                <a:cs typeface="Arial MT"/>
              </a:rPr>
              <a:t>I</a:t>
            </a:r>
            <a:r>
              <a:rPr sz="750" spc="-50" dirty="0">
                <a:solidFill>
                  <a:srgbClr val="005DB5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D)</a:t>
            </a:r>
            <a:r>
              <a:rPr sz="750" spc="229" dirty="0">
                <a:latin typeface="Arial MT"/>
                <a:cs typeface="Arial MT"/>
              </a:rPr>
              <a:t> </a:t>
            </a:r>
            <a:r>
              <a:rPr sz="750" spc="-90" dirty="0">
                <a:latin typeface="Arial MT"/>
                <a:cs typeface="Arial MT"/>
              </a:rPr>
              <a:t>REFERENCEs</a:t>
            </a:r>
            <a:r>
              <a:rPr sz="750" spc="265" dirty="0">
                <a:latin typeface="Arial MT"/>
                <a:cs typeface="Arial MT"/>
              </a:rPr>
              <a:t> </a:t>
            </a:r>
            <a:r>
              <a:rPr sz="750" spc="-30" dirty="0">
                <a:solidFill>
                  <a:srgbClr val="005DB5"/>
                </a:solidFill>
                <a:latin typeface="Arial MT"/>
                <a:cs typeface="Arial MT"/>
              </a:rPr>
              <a:t>Books</a:t>
            </a:r>
            <a:r>
              <a:rPr sz="750" spc="-100" dirty="0">
                <a:solidFill>
                  <a:srgbClr val="005DB5"/>
                </a:solidFill>
                <a:latin typeface="Arial MT"/>
                <a:cs typeface="Arial MT"/>
              </a:rPr>
              <a:t> </a:t>
            </a:r>
            <a:r>
              <a:rPr sz="750" spc="-10" dirty="0">
                <a:solidFill>
                  <a:srgbClr val="2889DD"/>
                </a:solidFill>
                <a:latin typeface="Arial MT"/>
                <a:cs typeface="Arial MT"/>
              </a:rPr>
              <a:t>ng{BookingID)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0221" y="5796026"/>
            <a:ext cx="4418965" cy="10191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06070" marR="3325495" indent="-294005">
              <a:lnSpc>
                <a:spcPts val="860"/>
              </a:lnSpc>
              <a:spcBef>
                <a:spcPts val="160"/>
              </a:spcBef>
            </a:pPr>
            <a:r>
              <a:rPr sz="750" dirty="0">
                <a:solidFill>
                  <a:srgbClr val="6B6B6B"/>
                </a:solidFill>
                <a:latin typeface="Arial MT"/>
                <a:cs typeface="Arial MT"/>
              </a:rPr>
              <a:t>-</a:t>
            </a:r>
            <a:r>
              <a:rPr sz="750" spc="13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750" spc="-85" dirty="0">
                <a:latin typeface="Arial MT"/>
                <a:cs typeface="Arial MT"/>
              </a:rPr>
              <a:t>CREATE</a:t>
            </a:r>
            <a:r>
              <a:rPr sz="750" spc="225" dirty="0">
                <a:latin typeface="Arial MT"/>
                <a:cs typeface="Arial MT"/>
              </a:rPr>
              <a:t> </a:t>
            </a:r>
            <a:r>
              <a:rPr sz="750" spc="-55" dirty="0">
                <a:latin typeface="Arial MT"/>
                <a:cs typeface="Arial MT"/>
              </a:rPr>
              <a:t>TABLE</a:t>
            </a:r>
            <a:r>
              <a:rPr sz="750" spc="245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2B8C"/>
                </a:solidFill>
                <a:latin typeface="Arial MT"/>
                <a:cs typeface="Arial MT"/>
              </a:rPr>
              <a:t>Seat</a:t>
            </a:r>
            <a:r>
              <a:rPr sz="750" spc="270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000F59"/>
                </a:solidFill>
                <a:latin typeface="Arial MT"/>
                <a:cs typeface="Arial MT"/>
              </a:rPr>
              <a:t>(</a:t>
            </a:r>
            <a:r>
              <a:rPr sz="750" dirty="0">
                <a:solidFill>
                  <a:srgbClr val="000F59"/>
                </a:solidFill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Seat</a:t>
            </a:r>
            <a:r>
              <a:rPr sz="750" spc="-140" dirty="0"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005DB5"/>
                </a:solidFill>
                <a:latin typeface="Arial MT"/>
                <a:cs typeface="Arial MT"/>
              </a:rPr>
              <a:t>ID</a:t>
            </a:r>
            <a:r>
              <a:rPr sz="750" spc="275" dirty="0">
                <a:solidFill>
                  <a:srgbClr val="005DB5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2889DD"/>
                </a:solidFill>
                <a:latin typeface="Arial MT"/>
                <a:cs typeface="Arial MT"/>
              </a:rPr>
              <a:t>INT,</a:t>
            </a:r>
            <a:r>
              <a:rPr sz="750" spc="105" dirty="0">
                <a:solidFill>
                  <a:srgbClr val="2889DD"/>
                </a:solidFill>
                <a:latin typeface="Arial MT"/>
                <a:cs typeface="Arial MT"/>
              </a:rPr>
              <a:t> </a:t>
            </a:r>
            <a:r>
              <a:rPr sz="750" spc="105" dirty="0">
                <a:latin typeface="Arial MT"/>
                <a:cs typeface="Arial MT"/>
              </a:rPr>
              <a:t>FlightID</a:t>
            </a:r>
            <a:r>
              <a:rPr sz="750" spc="65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INT,</a:t>
            </a:r>
            <a:endParaRPr sz="750">
              <a:latin typeface="Arial MT"/>
              <a:cs typeface="Arial MT"/>
            </a:endParaRPr>
          </a:p>
          <a:p>
            <a:pPr marL="304800" marR="2912110" indent="6350">
              <a:lnSpc>
                <a:spcPts val="860"/>
              </a:lnSpc>
              <a:spcBef>
                <a:spcPts val="10"/>
              </a:spcBef>
            </a:pPr>
            <a:r>
              <a:rPr sz="800" spc="-30" dirty="0">
                <a:latin typeface="Arial MT"/>
                <a:cs typeface="Arial MT"/>
              </a:rPr>
              <a:t>seatNumber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VARCHAR(IO),</a:t>
            </a:r>
            <a:r>
              <a:rPr sz="800" spc="50" dirty="0">
                <a:latin typeface="Arial MT"/>
                <a:cs typeface="Arial MT"/>
              </a:rPr>
              <a:t> IsAvailable</a:t>
            </a:r>
            <a:r>
              <a:rPr sz="800" spc="254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BOOLEAN,</a:t>
            </a:r>
            <a:endParaRPr sz="800">
              <a:latin typeface="Arial MT"/>
              <a:cs typeface="Arial MT"/>
            </a:endParaRPr>
          </a:p>
          <a:p>
            <a:pPr marL="306070">
              <a:lnSpc>
                <a:spcPts val="810"/>
              </a:lnSpc>
            </a:pPr>
            <a:r>
              <a:rPr sz="800" spc="-110" dirty="0">
                <a:latin typeface="Arial MT"/>
                <a:cs typeface="Arial MT"/>
              </a:rPr>
              <a:t>PRIMARY</a:t>
            </a:r>
            <a:r>
              <a:rPr sz="800" spc="265" dirty="0">
                <a:latin typeface="Arial MT"/>
                <a:cs typeface="Arial MT"/>
              </a:rPr>
              <a:t> </a:t>
            </a:r>
            <a:r>
              <a:rPr sz="800" spc="-95" dirty="0">
                <a:latin typeface="Arial MT"/>
                <a:cs typeface="Arial MT"/>
              </a:rPr>
              <a:t>KEY</a:t>
            </a:r>
            <a:r>
              <a:rPr sz="800" spc="29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(5eatID,</a:t>
            </a:r>
            <a:r>
              <a:rPr sz="800" spc="300" dirty="0">
                <a:latin typeface="Arial MT"/>
                <a:cs typeface="Arial MT"/>
              </a:rPr>
              <a:t> </a:t>
            </a:r>
            <a:r>
              <a:rPr sz="800" spc="65" dirty="0">
                <a:latin typeface="Arial MT"/>
                <a:cs typeface="Arial MT"/>
              </a:rPr>
              <a:t>FlightID),</a:t>
            </a:r>
            <a:endParaRPr sz="800">
              <a:latin typeface="Arial MT"/>
              <a:cs typeface="Arial MT"/>
            </a:endParaRPr>
          </a:p>
          <a:p>
            <a:pPr marL="306070">
              <a:lnSpc>
                <a:spcPts val="910"/>
              </a:lnSpc>
            </a:pPr>
            <a:r>
              <a:rPr sz="800" spc="-105" dirty="0">
                <a:latin typeface="Arial MT"/>
                <a:cs typeface="Arial MT"/>
              </a:rPr>
              <a:t>FOREIGN</a:t>
            </a:r>
            <a:r>
              <a:rPr sz="800" spc="140" dirty="0">
                <a:latin typeface="Arial MT"/>
                <a:cs typeface="Arial MT"/>
              </a:rPr>
              <a:t> </a:t>
            </a:r>
            <a:r>
              <a:rPr sz="800" spc="-95" dirty="0">
                <a:latin typeface="Arial MT"/>
                <a:cs typeface="Arial MT"/>
              </a:rPr>
              <a:t>KEY</a:t>
            </a:r>
            <a:r>
              <a:rPr sz="800" spc="185" dirty="0">
                <a:latin typeface="Arial MT"/>
                <a:cs typeface="Arial MT"/>
              </a:rPr>
              <a:t> </a:t>
            </a:r>
            <a:r>
              <a:rPr sz="800" spc="65" dirty="0">
                <a:latin typeface="Arial MT"/>
                <a:cs typeface="Arial MT"/>
              </a:rPr>
              <a:t>(FlightID)</a:t>
            </a:r>
            <a:r>
              <a:rPr sz="800" spc="200" dirty="0">
                <a:latin typeface="Arial MT"/>
                <a:cs typeface="Arial MT"/>
              </a:rPr>
              <a:t> </a:t>
            </a:r>
            <a:r>
              <a:rPr sz="800" spc="-140" dirty="0">
                <a:latin typeface="Arial MT"/>
                <a:cs typeface="Arial MT"/>
              </a:rPr>
              <a:t>REFERENCES</a:t>
            </a:r>
            <a:r>
              <a:rPr sz="800" spc="245" dirty="0">
                <a:latin typeface="Arial MT"/>
                <a:cs typeface="Arial MT"/>
              </a:rPr>
              <a:t> </a:t>
            </a:r>
            <a:r>
              <a:rPr sz="800" spc="65" dirty="0">
                <a:latin typeface="Arial MT"/>
                <a:cs typeface="Arial MT"/>
              </a:rPr>
              <a:t>Flight(FlightID)</a:t>
            </a:r>
            <a:endParaRPr sz="800">
              <a:latin typeface="Arial MT"/>
              <a:cs typeface="Arial MT"/>
            </a:endParaRPr>
          </a:p>
          <a:p>
            <a:pPr marL="89535">
              <a:lnSpc>
                <a:spcPct val="100000"/>
              </a:lnSpc>
              <a:spcBef>
                <a:spcPts val="770"/>
              </a:spcBef>
              <a:tabLst>
                <a:tab pos="2143125" algn="l"/>
              </a:tabLst>
            </a:pPr>
            <a:r>
              <a:rPr sz="800" spc="-75" dirty="0">
                <a:latin typeface="Courier New"/>
                <a:cs typeface="Courier New"/>
              </a:rPr>
              <a:t>INSERT</a:t>
            </a:r>
            <a:r>
              <a:rPr sz="800" spc="-60" dirty="0">
                <a:latin typeface="Courier New"/>
                <a:cs typeface="Courier New"/>
              </a:rPr>
              <a:t> </a:t>
            </a:r>
            <a:r>
              <a:rPr sz="800" spc="-70" dirty="0">
                <a:latin typeface="Courier New"/>
                <a:cs typeface="Courier New"/>
              </a:rPr>
              <a:t>INTO</a:t>
            </a:r>
            <a:r>
              <a:rPr sz="800" spc="-90" dirty="0">
                <a:latin typeface="Courier New"/>
                <a:cs typeface="Courier New"/>
              </a:rPr>
              <a:t> </a:t>
            </a:r>
            <a:r>
              <a:rPr sz="800" spc="-40" dirty="0">
                <a:solidFill>
                  <a:srgbClr val="000059"/>
                </a:solidFill>
                <a:latin typeface="Courier New"/>
                <a:cs typeface="Courier New"/>
              </a:rPr>
              <a:t>Custome</a:t>
            </a:r>
            <a:r>
              <a:rPr sz="800" spc="295" dirty="0">
                <a:solidFill>
                  <a:srgbClr val="000059"/>
                </a:solidFill>
                <a:latin typeface="Courier New"/>
                <a:cs typeface="Courier New"/>
              </a:rPr>
              <a:t> </a:t>
            </a:r>
            <a:r>
              <a:rPr sz="800" spc="-85" dirty="0">
                <a:latin typeface="Courier New"/>
                <a:cs typeface="Courier New"/>
              </a:rPr>
              <a:t>VALUES</a:t>
            </a:r>
            <a:r>
              <a:rPr sz="800" spc="-135" dirty="0">
                <a:latin typeface="Courier New"/>
                <a:cs typeface="Courier New"/>
              </a:rPr>
              <a:t> </a:t>
            </a:r>
            <a:r>
              <a:rPr sz="800" spc="-25" dirty="0">
                <a:solidFill>
                  <a:srgbClr val="2885D6"/>
                </a:solidFill>
                <a:latin typeface="Courier New"/>
                <a:cs typeface="Courier New"/>
              </a:rPr>
              <a:t>(1,</a:t>
            </a:r>
            <a:r>
              <a:rPr sz="800" dirty="0">
                <a:solidFill>
                  <a:srgbClr val="2885D6"/>
                </a:solidFill>
                <a:latin typeface="Courier New"/>
                <a:cs typeface="Courier New"/>
              </a:rPr>
              <a:t>	</a:t>
            </a:r>
            <a:r>
              <a:rPr sz="800" spc="-75" dirty="0">
                <a:latin typeface="Courier New"/>
                <a:cs typeface="Courier New"/>
              </a:rPr>
              <a:t>Smith</a:t>
            </a:r>
            <a:r>
              <a:rPr sz="800" spc="-30" dirty="0">
                <a:latin typeface="Courier New"/>
                <a:cs typeface="Courier New"/>
              </a:rPr>
              <a:t> </a:t>
            </a:r>
            <a:r>
              <a:rPr sz="800" spc="-80" dirty="0">
                <a:latin typeface="Courier New"/>
                <a:cs typeface="Courier New"/>
              </a:rPr>
              <a:t>,</a:t>
            </a:r>
            <a:r>
              <a:rPr sz="800" spc="-50" dirty="0">
                <a:latin typeface="Courier New"/>
                <a:cs typeface="Courier New"/>
              </a:rPr>
              <a:t> </a:t>
            </a:r>
            <a:r>
              <a:rPr sz="800" spc="-75" dirty="0">
                <a:solidFill>
                  <a:srgbClr val="DD1144"/>
                </a:solidFill>
                <a:latin typeface="Courier New"/>
                <a:cs typeface="Courier New"/>
              </a:rPr>
              <a:t>'98765#3210',</a:t>
            </a:r>
            <a:r>
              <a:rPr sz="800" spc="2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800" spc="-60" dirty="0">
                <a:solidFill>
                  <a:srgbClr val="DD3AA5"/>
                </a:solidFill>
                <a:latin typeface="Courier New"/>
                <a:cs typeface="Courier New"/>
                <a:hlinkClick r:id="rId3"/>
              </a:rPr>
              <a:t>'alice@example.com');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5800" y="982471"/>
            <a:ext cx="551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EBEBEB"/>
                </a:solidFill>
                <a:latin typeface="Arial MT"/>
                <a:cs typeface="Arial MT"/>
              </a:rPr>
              <a:t>43ebnvdy4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7227" y="6777228"/>
            <a:ext cx="22352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5" dirty="0">
                <a:latin typeface="Courier New"/>
                <a:cs typeface="Courier New"/>
              </a:rPr>
              <a:t>INSERT</a:t>
            </a:r>
            <a:r>
              <a:rPr sz="800" spc="-35" dirty="0">
                <a:latin typeface="Courier New"/>
                <a:cs typeface="Courier New"/>
              </a:rPr>
              <a:t> </a:t>
            </a:r>
            <a:r>
              <a:rPr sz="800" spc="-70" dirty="0">
                <a:latin typeface="Courier New"/>
                <a:cs typeface="Courier New"/>
              </a:rPr>
              <a:t>INTO</a:t>
            </a:r>
            <a:r>
              <a:rPr sz="800" spc="-55" dirty="0">
                <a:latin typeface="Courier New"/>
                <a:cs typeface="Courier New"/>
              </a:rPr>
              <a:t> </a:t>
            </a:r>
            <a:r>
              <a:rPr sz="800" spc="-75" dirty="0">
                <a:latin typeface="Courier New"/>
                <a:cs typeface="Courier New"/>
              </a:rPr>
              <a:t>Flight</a:t>
            </a:r>
            <a:r>
              <a:rPr sz="800" spc="45" dirty="0">
                <a:latin typeface="Courier New"/>
                <a:cs typeface="Courier New"/>
              </a:rPr>
              <a:t> </a:t>
            </a:r>
            <a:r>
              <a:rPr sz="800" spc="-85" dirty="0">
                <a:latin typeface="Courier New"/>
                <a:cs typeface="Courier New"/>
              </a:rPr>
              <a:t>VALUES</a:t>
            </a:r>
            <a:r>
              <a:rPr sz="800" spc="-110" dirty="0">
                <a:latin typeface="Courier New"/>
                <a:cs typeface="Courier New"/>
              </a:rPr>
              <a:t> </a:t>
            </a:r>
            <a:r>
              <a:rPr sz="800" spc="-60" dirty="0">
                <a:solidFill>
                  <a:srgbClr val="000F59"/>
                </a:solidFill>
                <a:latin typeface="Courier New"/>
                <a:cs typeface="Courier New"/>
              </a:rPr>
              <a:t>(1001,</a:t>
            </a:r>
            <a:r>
              <a:rPr sz="800" spc="-20" dirty="0">
                <a:solidFill>
                  <a:srgbClr val="000F59"/>
                </a:solidFill>
                <a:latin typeface="Courier New"/>
                <a:cs typeface="Courier New"/>
              </a:rPr>
              <a:t> </a:t>
            </a:r>
            <a:r>
              <a:rPr sz="800" spc="-40" dirty="0">
                <a:solidFill>
                  <a:srgbClr val="DD1144"/>
                </a:solidFill>
                <a:latin typeface="Courier New"/>
                <a:cs typeface="Courier New"/>
              </a:rPr>
              <a:t>'Indigo',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7937" y="6893306"/>
            <a:ext cx="223964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30" dirty="0">
                <a:latin typeface="Courier New"/>
                <a:cs typeface="Courier New"/>
              </a:rPr>
              <a:t>INSERT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-20" dirty="0">
                <a:latin typeface="Courier New"/>
                <a:cs typeface="Courier New"/>
              </a:rPr>
              <a:t>INTO</a:t>
            </a:r>
            <a:r>
              <a:rPr sz="750" spc="-90" dirty="0">
                <a:latin typeface="Courier New"/>
                <a:cs typeface="Courier New"/>
              </a:rPr>
              <a:t> </a:t>
            </a:r>
            <a:r>
              <a:rPr sz="750" spc="-35" dirty="0">
                <a:solidFill>
                  <a:srgbClr val="002B8C"/>
                </a:solidFill>
                <a:latin typeface="Courier New"/>
                <a:cs typeface="Courier New"/>
              </a:rPr>
              <a:t>Booking</a:t>
            </a:r>
            <a:r>
              <a:rPr sz="750" spc="-25" dirty="0">
                <a:solidFill>
                  <a:srgbClr val="002B8C"/>
                </a:solidFill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VALUES</a:t>
            </a:r>
            <a:r>
              <a:rPr sz="750" spc="-15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(5001,</a:t>
            </a:r>
            <a:r>
              <a:rPr sz="750" spc="-80" dirty="0">
                <a:latin typeface="Courier New"/>
                <a:cs typeface="Courier New"/>
              </a:rPr>
              <a:t> </a:t>
            </a:r>
            <a:r>
              <a:rPr sz="750" spc="-20" dirty="0">
                <a:solidFill>
                  <a:srgbClr val="289999"/>
                </a:solidFill>
                <a:latin typeface="Courier New"/>
                <a:cs typeface="Courier New"/>
              </a:rPr>
              <a:t>l,</a:t>
            </a:r>
            <a:r>
              <a:rPr sz="750" spc="-80" dirty="0">
                <a:solidFill>
                  <a:srgbClr val="289999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solidFill>
                  <a:srgbClr val="009999"/>
                </a:solidFill>
                <a:latin typeface="Courier New"/>
                <a:cs typeface="Courier New"/>
              </a:rPr>
              <a:t>1001,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3169" y="6777228"/>
            <a:ext cx="2967990" cy="255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35"/>
              </a:lnSpc>
              <a:spcBef>
                <a:spcPts val="100"/>
              </a:spcBef>
            </a:pPr>
            <a:r>
              <a:rPr sz="800" spc="-75" dirty="0">
                <a:solidFill>
                  <a:srgbClr val="DD1144"/>
                </a:solidFill>
                <a:latin typeface="Courier New"/>
                <a:cs typeface="Courier New"/>
              </a:rPr>
              <a:t>'Mumbai',</a:t>
            </a:r>
            <a:r>
              <a:rPr sz="800" spc="-2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800" spc="-90" dirty="0">
                <a:solidFill>
                  <a:srgbClr val="DD3AA5"/>
                </a:solidFill>
                <a:latin typeface="Courier New"/>
                <a:cs typeface="Courier New"/>
              </a:rPr>
              <a:t>'2025-0d-</a:t>
            </a:r>
            <a:r>
              <a:rPr sz="800" spc="-35" dirty="0">
                <a:solidFill>
                  <a:srgbClr val="DD3AA5"/>
                </a:solidFill>
                <a:latin typeface="Courier New"/>
                <a:cs typeface="Courier New"/>
              </a:rPr>
              <a:t>15</a:t>
            </a:r>
            <a:r>
              <a:rPr sz="800" spc="10" dirty="0">
                <a:solidFill>
                  <a:srgbClr val="DD3AA5"/>
                </a:solidFill>
                <a:latin typeface="Courier New"/>
                <a:cs typeface="Courier New"/>
              </a:rPr>
              <a:t> </a:t>
            </a:r>
            <a:r>
              <a:rPr sz="800" spc="-75" dirty="0">
                <a:solidFill>
                  <a:srgbClr val="DD1144"/>
                </a:solidFill>
                <a:latin typeface="Courier New"/>
                <a:cs typeface="Courier New"/>
              </a:rPr>
              <a:t>08:00:00',</a:t>
            </a:r>
            <a:r>
              <a:rPr sz="80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800" spc="-85" dirty="0">
                <a:solidFill>
                  <a:srgbClr val="DD3AA5"/>
                </a:solidFill>
                <a:latin typeface="Courier New"/>
                <a:cs typeface="Courier New"/>
              </a:rPr>
              <a:t>'2025-04-</a:t>
            </a:r>
            <a:r>
              <a:rPr sz="800" spc="-30" dirty="0">
                <a:solidFill>
                  <a:srgbClr val="DD3AA5"/>
                </a:solidFill>
                <a:latin typeface="Courier New"/>
                <a:cs typeface="Courier New"/>
              </a:rPr>
              <a:t>15</a:t>
            </a:r>
            <a:r>
              <a:rPr sz="800" spc="5" dirty="0">
                <a:solidFill>
                  <a:srgbClr val="DD3AA5"/>
                </a:solidFill>
                <a:latin typeface="Courier New"/>
                <a:cs typeface="Courier New"/>
              </a:rPr>
              <a:t> </a:t>
            </a:r>
            <a:r>
              <a:rPr sz="800" spc="-30" dirty="0">
                <a:solidFill>
                  <a:srgbClr val="DD1144"/>
                </a:solidFill>
                <a:latin typeface="Courier New"/>
                <a:cs typeface="Courier New"/>
              </a:rPr>
              <a:t>10:00:00');</a:t>
            </a:r>
            <a:endParaRPr sz="800">
              <a:latin typeface="Courier New"/>
              <a:cs typeface="Courier New"/>
            </a:endParaRPr>
          </a:p>
          <a:p>
            <a:pPr marL="276225">
              <a:lnSpc>
                <a:spcPts val="875"/>
              </a:lnSpc>
            </a:pPr>
            <a:r>
              <a:rPr sz="750" spc="-10" dirty="0">
                <a:latin typeface="Courier New"/>
                <a:cs typeface="Courier New"/>
              </a:rPr>
              <a:t>'Confirmed');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7937" y="7003033"/>
            <a:ext cx="4135120" cy="248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30" dirty="0">
                <a:latin typeface="Courier New"/>
                <a:cs typeface="Courier New"/>
              </a:rPr>
              <a:t>INSERT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-25" dirty="0">
                <a:latin typeface="Courier New"/>
                <a:cs typeface="Courier New"/>
              </a:rPr>
              <a:t>INTO</a:t>
            </a:r>
            <a:r>
              <a:rPr sz="750" spc="-85" dirty="0">
                <a:latin typeface="Courier New"/>
                <a:cs typeface="Courier New"/>
              </a:rPr>
              <a:t> </a:t>
            </a:r>
            <a:r>
              <a:rPr sz="750" spc="-30" dirty="0">
                <a:latin typeface="Courier New"/>
                <a:cs typeface="Courier New"/>
              </a:rPr>
              <a:t>Payment</a:t>
            </a:r>
            <a:r>
              <a:rPr sz="750" spc="-40" dirty="0">
                <a:latin typeface="Courier New"/>
                <a:cs typeface="Courier New"/>
              </a:rPr>
              <a:t> </a:t>
            </a:r>
            <a:r>
              <a:rPr sz="750" spc="-50" dirty="0">
                <a:latin typeface="Courier New"/>
                <a:cs typeface="Courier New"/>
              </a:rPr>
              <a:t>VALUES</a:t>
            </a:r>
            <a:r>
              <a:rPr sz="750" spc="-150" dirty="0"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(7001,</a:t>
            </a:r>
            <a:r>
              <a:rPr sz="750" spc="-75" dirty="0">
                <a:latin typeface="Courier New"/>
                <a:cs typeface="Courier New"/>
              </a:rPr>
              <a:t> </a:t>
            </a:r>
            <a:r>
              <a:rPr sz="750" spc="-30" dirty="0">
                <a:solidFill>
                  <a:srgbClr val="289999"/>
                </a:solidFill>
                <a:latin typeface="Courier New"/>
                <a:cs typeface="Courier New"/>
              </a:rPr>
              <a:t>5001,</a:t>
            </a:r>
            <a:r>
              <a:rPr sz="750" spc="-45" dirty="0">
                <a:solidFill>
                  <a:srgbClr val="289999"/>
                </a:solidFill>
                <a:latin typeface="Courier New"/>
                <a:cs typeface="Courier New"/>
              </a:rPr>
              <a:t> </a:t>
            </a:r>
            <a:r>
              <a:rPr sz="750" spc="-40" dirty="0">
                <a:solidFill>
                  <a:srgbClr val="009999"/>
                </a:solidFill>
                <a:latin typeface="Courier New"/>
                <a:cs typeface="Courier New"/>
              </a:rPr>
              <a:t>5500.00,</a:t>
            </a:r>
            <a:r>
              <a:rPr sz="750" spc="-3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750" spc="-55" dirty="0">
                <a:latin typeface="Courier New"/>
                <a:cs typeface="Courier New"/>
              </a:rPr>
              <a:t>'2025-0#-</a:t>
            </a:r>
            <a:r>
              <a:rPr sz="750" spc="-35" dirty="0">
                <a:latin typeface="Courier New"/>
                <a:cs typeface="Courier New"/>
              </a:rPr>
              <a:t>09',</a:t>
            </a:r>
            <a:r>
              <a:rPr sz="750" spc="-50" dirty="0">
                <a:latin typeface="Courier New"/>
                <a:cs typeface="Courier New"/>
              </a:rPr>
              <a:t> </a:t>
            </a:r>
            <a:r>
              <a:rPr sz="750" spc="-35" dirty="0">
                <a:solidFill>
                  <a:srgbClr val="DD1144"/>
                </a:solidFill>
                <a:latin typeface="Courier New"/>
                <a:cs typeface="Courier New"/>
              </a:rPr>
              <a:t>'Credit</a:t>
            </a:r>
            <a:r>
              <a:rPr sz="750" spc="-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750" spc="-10" dirty="0">
                <a:latin typeface="Courier New"/>
                <a:cs typeface="Courier New"/>
              </a:rPr>
              <a:t>Card');</a:t>
            </a:r>
            <a:endParaRPr sz="750">
              <a:latin typeface="Courier New"/>
              <a:cs typeface="Courier New"/>
            </a:endParaRPr>
          </a:p>
          <a:p>
            <a:pPr marL="14604">
              <a:lnSpc>
                <a:spcPct val="100000"/>
              </a:lnSpc>
              <a:spcBef>
                <a:spcPts val="10"/>
              </a:spcBef>
            </a:pPr>
            <a:r>
              <a:rPr sz="700" dirty="0">
                <a:latin typeface="Arial MT"/>
                <a:cs typeface="Arial MT"/>
              </a:rPr>
              <a:t>INSERT</a:t>
            </a:r>
            <a:r>
              <a:rPr sz="700" spc="24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INTO</a:t>
            </a:r>
            <a:r>
              <a:rPr sz="700" spc="220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Seat</a:t>
            </a:r>
            <a:r>
              <a:rPr sz="700" spc="290" dirty="0">
                <a:latin typeface="Arial MT"/>
                <a:cs typeface="Arial MT"/>
              </a:rPr>
              <a:t> </a:t>
            </a:r>
            <a:r>
              <a:rPr sz="700" spc="-35" dirty="0">
                <a:latin typeface="Arial MT"/>
                <a:cs typeface="Arial MT"/>
              </a:rPr>
              <a:t>VALUES</a:t>
            </a:r>
            <a:r>
              <a:rPr sz="700" spc="30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(1,</a:t>
            </a:r>
            <a:r>
              <a:rPr sz="700" spc="235" dirty="0">
                <a:latin typeface="Arial MT"/>
                <a:cs typeface="Arial MT"/>
              </a:rPr>
              <a:t>  </a:t>
            </a:r>
            <a:r>
              <a:rPr sz="700" spc="50" dirty="0">
                <a:latin typeface="Arial MT"/>
                <a:cs typeface="Arial MT"/>
              </a:rPr>
              <a:t>1001,</a:t>
            </a:r>
            <a:r>
              <a:rPr sz="700" spc="390" dirty="0">
                <a:latin typeface="Arial MT"/>
                <a:cs typeface="Arial MT"/>
              </a:rPr>
              <a:t> </a:t>
            </a:r>
            <a:r>
              <a:rPr sz="700" spc="-10" dirty="0">
                <a:solidFill>
                  <a:srgbClr val="DD1144"/>
                </a:solidFill>
                <a:latin typeface="Arial MT"/>
                <a:cs typeface="Arial MT"/>
              </a:rPr>
              <a:t>'</a:t>
            </a:r>
            <a:r>
              <a:rPr sz="700" spc="-60" dirty="0">
                <a:solidFill>
                  <a:srgbClr val="DD1144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E63A44"/>
                </a:solidFill>
                <a:latin typeface="Arial MT"/>
                <a:cs typeface="Arial MT"/>
              </a:rPr>
              <a:t>A1</a:t>
            </a:r>
            <a:r>
              <a:rPr sz="700" dirty="0">
                <a:solidFill>
                  <a:srgbClr val="DD3AA5"/>
                </a:solidFill>
                <a:latin typeface="Arial MT"/>
                <a:cs typeface="Arial MT"/>
              </a:rPr>
              <a:t>'</a:t>
            </a:r>
            <a:r>
              <a:rPr sz="700" spc="-30" dirty="0">
                <a:solidFill>
                  <a:srgbClr val="DD3AA5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0028"/>
                </a:solidFill>
                <a:latin typeface="Arial MT"/>
                <a:cs typeface="Arial MT"/>
              </a:rPr>
              <a:t>,</a:t>
            </a:r>
            <a:r>
              <a:rPr sz="700" spc="400" dirty="0">
                <a:solidFill>
                  <a:srgbClr val="000028"/>
                </a:solidFill>
                <a:latin typeface="Arial MT"/>
                <a:cs typeface="Arial MT"/>
              </a:rPr>
              <a:t> </a:t>
            </a:r>
            <a:r>
              <a:rPr sz="700" spc="-95" dirty="0">
                <a:latin typeface="Arial MT"/>
                <a:cs typeface="Arial MT"/>
              </a:rPr>
              <a:t>TRUE</a:t>
            </a:r>
            <a:r>
              <a:rPr sz="700" spc="-55" dirty="0"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0021"/>
                </a:solidFill>
                <a:latin typeface="Arial MT"/>
                <a:cs typeface="Arial MT"/>
              </a:rPr>
              <a:t>)</a:t>
            </a:r>
            <a:r>
              <a:rPr sz="700" spc="60" dirty="0">
                <a:solidFill>
                  <a:srgbClr val="000021"/>
                </a:solidFill>
                <a:latin typeface="Arial MT"/>
                <a:cs typeface="Arial MT"/>
              </a:rPr>
              <a:t> </a:t>
            </a:r>
            <a:r>
              <a:rPr sz="700" spc="-50" dirty="0">
                <a:latin typeface="Arial MT"/>
                <a:cs typeface="Arial MT"/>
              </a:rPr>
              <a:t>j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179064"/>
            <a:ext cx="5855335" cy="282511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7800"/>
              </a:lnSpc>
              <a:spcBef>
                <a:spcPts val="845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Airline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Reservation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 relationships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entities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clear relationships,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supports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scalability,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reliability,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secure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foundation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building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full-</a:t>
            </a:r>
            <a:r>
              <a:rPr sz="1800" dirty="0">
                <a:latin typeface="Calibri"/>
                <a:cs typeface="Calibri"/>
              </a:rPr>
              <a:t>fledged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airline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2263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600200"/>
            <a:ext cx="5946140" cy="22225"/>
            <a:chOff x="914400" y="1600200"/>
            <a:chExt cx="5946140" cy="22225"/>
          </a:xfrm>
        </p:grpSpPr>
        <p:sp>
          <p:nvSpPr>
            <p:cNvPr id="3" name="object 3"/>
            <p:cNvSpPr/>
            <p:nvPr/>
          </p:nvSpPr>
          <p:spPr>
            <a:xfrm>
              <a:off x="914400" y="1600199"/>
              <a:ext cx="5943600" cy="21590"/>
            </a:xfrm>
            <a:custGeom>
              <a:avLst/>
              <a:gdLst/>
              <a:ahLst/>
              <a:cxnLst/>
              <a:rect l="l" t="t" r="r" b="b"/>
              <a:pathLst>
                <a:path w="5943600" h="21590">
                  <a:moveTo>
                    <a:pt x="594360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943600" y="2159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7365" y="160083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04" y="1600834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5">
                  <a:moveTo>
                    <a:pt x="3048" y="3048"/>
                  </a:moveTo>
                  <a:lnTo>
                    <a:pt x="0" y="3048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3048" y="3048"/>
                  </a:lnTo>
                  <a:close/>
                </a:path>
                <a:path w="5946140" h="18415">
                  <a:moveTo>
                    <a:pt x="5945695" y="0"/>
                  </a:moveTo>
                  <a:lnTo>
                    <a:pt x="5942660" y="0"/>
                  </a:lnTo>
                  <a:lnTo>
                    <a:pt x="5942660" y="3048"/>
                  </a:lnTo>
                  <a:lnTo>
                    <a:pt x="5945695" y="3048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365" y="1603882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40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04" y="161912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1619122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942660" y="3048"/>
                  </a:lnTo>
                  <a:lnTo>
                    <a:pt x="5945695" y="3048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4400" y="4846320"/>
            <a:ext cx="5946140" cy="22860"/>
            <a:chOff x="914400" y="4846320"/>
            <a:chExt cx="5946140" cy="22860"/>
          </a:xfrm>
        </p:grpSpPr>
        <p:sp>
          <p:nvSpPr>
            <p:cNvPr id="10" name="object 10"/>
            <p:cNvSpPr/>
            <p:nvPr/>
          </p:nvSpPr>
          <p:spPr>
            <a:xfrm>
              <a:off x="914400" y="4846319"/>
              <a:ext cx="5943600" cy="21590"/>
            </a:xfrm>
            <a:custGeom>
              <a:avLst/>
              <a:gdLst/>
              <a:ahLst/>
              <a:cxnLst/>
              <a:rect l="l" t="t" r="r" b="b"/>
              <a:pathLst>
                <a:path w="5943600" h="21589">
                  <a:moveTo>
                    <a:pt x="594360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943600" y="2159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7365" y="484784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704" y="4847856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4">
                  <a:moveTo>
                    <a:pt x="3048" y="3048"/>
                  </a:moveTo>
                  <a:lnTo>
                    <a:pt x="0" y="3048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48"/>
                  </a:lnTo>
                  <a:close/>
                </a:path>
                <a:path w="5946140" h="18414">
                  <a:moveTo>
                    <a:pt x="5945695" y="0"/>
                  </a:moveTo>
                  <a:lnTo>
                    <a:pt x="5942660" y="0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7365" y="4850892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704" y="486613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704" y="4866144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14400" y="7854950"/>
            <a:ext cx="5946140" cy="23495"/>
            <a:chOff x="914400" y="7854950"/>
            <a:chExt cx="5946140" cy="23495"/>
          </a:xfrm>
        </p:grpSpPr>
        <p:sp>
          <p:nvSpPr>
            <p:cNvPr id="17" name="object 17"/>
            <p:cNvSpPr/>
            <p:nvPr/>
          </p:nvSpPr>
          <p:spPr>
            <a:xfrm>
              <a:off x="914400" y="7854949"/>
              <a:ext cx="5943600" cy="20955"/>
            </a:xfrm>
            <a:custGeom>
              <a:avLst/>
              <a:gdLst/>
              <a:ahLst/>
              <a:cxnLst/>
              <a:rect l="l" t="t" r="r" b="b"/>
              <a:pathLst>
                <a:path w="5943600" h="20954">
                  <a:moveTo>
                    <a:pt x="5943600" y="0"/>
                  </a:moveTo>
                  <a:lnTo>
                    <a:pt x="0" y="0"/>
                  </a:lnTo>
                  <a:lnTo>
                    <a:pt x="0" y="20955"/>
                  </a:lnTo>
                  <a:lnTo>
                    <a:pt x="5943600" y="2095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365" y="785685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704" y="7856867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5">
                  <a:moveTo>
                    <a:pt x="3048" y="3048"/>
                  </a:moveTo>
                  <a:lnTo>
                    <a:pt x="0" y="3048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48"/>
                  </a:lnTo>
                  <a:close/>
                </a:path>
                <a:path w="5946140" h="18415">
                  <a:moveTo>
                    <a:pt x="5945695" y="0"/>
                  </a:moveTo>
                  <a:lnTo>
                    <a:pt x="5942660" y="0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7365" y="7859902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40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4704" y="787514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704" y="7875155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02004" y="920242"/>
            <a:ext cx="5930265" cy="787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80" dirty="0">
                <a:latin typeface="Trebuchet MS"/>
                <a:cs typeface="Trebuchet MS"/>
              </a:rPr>
              <a:t>✈️</a:t>
            </a:r>
            <a:r>
              <a:rPr sz="1800" b="1" spc="-16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Calibri"/>
                <a:cs typeface="Calibri"/>
              </a:rPr>
              <a:t>Airline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Reservation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Management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7800"/>
              </a:lnSpc>
              <a:spcBef>
                <a:spcPts val="84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Airline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Reservation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Management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System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 management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simplifying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tickets.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maintains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seat availability.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tickets,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view </a:t>
            </a:r>
            <a:r>
              <a:rPr sz="1800" spc="-10" dirty="0">
                <a:latin typeface="Calibri"/>
                <a:cs typeface="Calibri"/>
              </a:rPr>
              <a:t>schedules,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cancel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Objectives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2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spc="-10" dirty="0">
                <a:latin typeface="Calibri"/>
                <a:cs typeface="Calibri"/>
              </a:rPr>
              <a:t>Automate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airline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18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spc="-10" dirty="0">
                <a:latin typeface="Calibri"/>
                <a:cs typeface="Calibri"/>
              </a:rPr>
              <a:t>Efficiently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Enable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quick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ticket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cancellations.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Maintain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history.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accurate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Symbol"/>
              <a:buChar char="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5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airlines,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agents,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travelers.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2740025"/>
            <a:ext cx="5946140" cy="22860"/>
            <a:chOff x="914400" y="2740025"/>
            <a:chExt cx="5946140" cy="22860"/>
          </a:xfrm>
        </p:grpSpPr>
        <p:sp>
          <p:nvSpPr>
            <p:cNvPr id="3" name="object 3"/>
            <p:cNvSpPr/>
            <p:nvPr/>
          </p:nvSpPr>
          <p:spPr>
            <a:xfrm>
              <a:off x="914400" y="2740024"/>
              <a:ext cx="5943600" cy="21590"/>
            </a:xfrm>
            <a:custGeom>
              <a:avLst/>
              <a:gdLst/>
              <a:ahLst/>
              <a:cxnLst/>
              <a:rect l="l" t="t" r="r" b="b"/>
              <a:pathLst>
                <a:path w="5943600" h="21589">
                  <a:moveTo>
                    <a:pt x="594360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943600" y="2159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7365" y="274104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04" y="2741040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4">
                  <a:moveTo>
                    <a:pt x="3048" y="3048"/>
                  </a:moveTo>
                  <a:lnTo>
                    <a:pt x="0" y="3048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3048" y="3048"/>
                  </a:lnTo>
                  <a:close/>
                </a:path>
                <a:path w="5946140" h="18414">
                  <a:moveTo>
                    <a:pt x="5945695" y="0"/>
                  </a:moveTo>
                  <a:lnTo>
                    <a:pt x="5942660" y="0"/>
                  </a:lnTo>
                  <a:lnTo>
                    <a:pt x="5942660" y="3048"/>
                  </a:lnTo>
                  <a:lnTo>
                    <a:pt x="5945695" y="3048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365" y="2744088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047" y="15240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04" y="275932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2759328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942660" y="3048"/>
                  </a:lnTo>
                  <a:lnTo>
                    <a:pt x="5945695" y="3048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14400" y="5645150"/>
            <a:ext cx="5946140" cy="22860"/>
            <a:chOff x="914400" y="5645150"/>
            <a:chExt cx="5946140" cy="22860"/>
          </a:xfrm>
        </p:grpSpPr>
        <p:sp>
          <p:nvSpPr>
            <p:cNvPr id="10" name="object 10"/>
            <p:cNvSpPr/>
            <p:nvPr/>
          </p:nvSpPr>
          <p:spPr>
            <a:xfrm>
              <a:off x="914400" y="5645149"/>
              <a:ext cx="5943600" cy="20955"/>
            </a:xfrm>
            <a:custGeom>
              <a:avLst/>
              <a:gdLst/>
              <a:ahLst/>
              <a:cxnLst/>
              <a:rect l="l" t="t" r="r" b="b"/>
              <a:pathLst>
                <a:path w="5943600" h="20954">
                  <a:moveTo>
                    <a:pt x="5943600" y="0"/>
                  </a:moveTo>
                  <a:lnTo>
                    <a:pt x="0" y="0"/>
                  </a:lnTo>
                  <a:lnTo>
                    <a:pt x="0" y="20955"/>
                  </a:lnTo>
                  <a:lnTo>
                    <a:pt x="5943600" y="2095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7365" y="564642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704" y="5646432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4">
                  <a:moveTo>
                    <a:pt x="3048" y="3048"/>
                  </a:moveTo>
                  <a:lnTo>
                    <a:pt x="0" y="3048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48"/>
                  </a:lnTo>
                  <a:close/>
                </a:path>
                <a:path w="5946140" h="18414">
                  <a:moveTo>
                    <a:pt x="5945695" y="0"/>
                  </a:moveTo>
                  <a:lnTo>
                    <a:pt x="5942660" y="0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7365" y="5649468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704" y="566470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704" y="5664720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02004" y="743458"/>
            <a:ext cx="5795645" cy="77577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2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Handles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cancellations,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schedules.</a:t>
            </a:r>
            <a:endParaRPr sz="1800">
              <a:latin typeface="Calibri"/>
              <a:cs typeface="Calibri"/>
            </a:endParaRPr>
          </a:p>
          <a:p>
            <a:pPr marL="469900" marR="450215" indent="-229235">
              <a:lnSpc>
                <a:spcPct val="117900"/>
              </a:lnSpc>
              <a:spcBef>
                <a:spcPts val="79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gateways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loyalty programs.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spc="-10" dirty="0">
                <a:latin typeface="Calibri"/>
                <a:cs typeface="Calibri"/>
              </a:rPr>
              <a:t>Scalable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domestic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international flights.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Font typeface="Symbol"/>
              <a:buChar char="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Technology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469900" marR="187960" indent="-229235">
              <a:lnSpc>
                <a:spcPct val="117900"/>
              </a:lnSpc>
              <a:spcBef>
                <a:spcPts val="83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b="1" spc="-10" dirty="0">
                <a:latin typeface="Calibri"/>
                <a:cs typeface="Calibri"/>
              </a:rPr>
              <a:t>Frontend: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Optional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(HTML/CSS/PHP/Java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included here)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Backend: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MySQL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PostgreSQL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(SQL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queries)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20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DBMS: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Database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(RDBMS)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b="1" spc="-20" dirty="0">
                <a:latin typeface="Calibri"/>
                <a:cs typeface="Calibri"/>
              </a:rPr>
              <a:t>Tools: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MySQL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Workbench,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phpMyAdmin,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Oracle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Calibri"/>
                <a:cs typeface="Calibri"/>
              </a:rPr>
              <a:t>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Diagram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00" spc="-10" dirty="0">
                <a:latin typeface="Calibri"/>
                <a:cs typeface="Calibri"/>
              </a:rPr>
              <a:t>Entities: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Customer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(CustomerID,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Email)</a:t>
            </a:r>
            <a:endParaRPr sz="1800">
              <a:latin typeface="Calibri"/>
              <a:cs typeface="Calibri"/>
            </a:endParaRPr>
          </a:p>
          <a:p>
            <a:pPr marL="469900" marR="1289050" indent="-229235">
              <a:lnSpc>
                <a:spcPct val="117800"/>
              </a:lnSpc>
              <a:spcBef>
                <a:spcPts val="82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Flight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(FlightID,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Airline,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Destination, DepartureTime, ArrivalTime)</a:t>
            </a:r>
            <a:endParaRPr sz="1800">
              <a:latin typeface="Calibri"/>
              <a:cs typeface="Calibri"/>
            </a:endParaRPr>
          </a:p>
          <a:p>
            <a:pPr marL="469900" marR="127000" indent="-229235">
              <a:lnSpc>
                <a:spcPct val="117800"/>
              </a:lnSpc>
              <a:spcBef>
                <a:spcPts val="790"/>
              </a:spcBef>
              <a:buFont typeface="Calibri"/>
              <a:buAutoNum type="arabicPeriod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Booking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(BookingID,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CustomerID,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FlightID,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BookingDate, Status)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5614670"/>
            <a:ext cx="5946140" cy="22860"/>
            <a:chOff x="914400" y="5614670"/>
            <a:chExt cx="5946140" cy="22860"/>
          </a:xfrm>
        </p:grpSpPr>
        <p:sp>
          <p:nvSpPr>
            <p:cNvPr id="3" name="object 3"/>
            <p:cNvSpPr/>
            <p:nvPr/>
          </p:nvSpPr>
          <p:spPr>
            <a:xfrm>
              <a:off x="914400" y="5614669"/>
              <a:ext cx="5943600" cy="20955"/>
            </a:xfrm>
            <a:custGeom>
              <a:avLst/>
              <a:gdLst/>
              <a:ahLst/>
              <a:cxnLst/>
              <a:rect l="l" t="t" r="r" b="b"/>
              <a:pathLst>
                <a:path w="5943600" h="20954">
                  <a:moveTo>
                    <a:pt x="5943600" y="0"/>
                  </a:moveTo>
                  <a:lnTo>
                    <a:pt x="0" y="0"/>
                  </a:lnTo>
                  <a:lnTo>
                    <a:pt x="0" y="20955"/>
                  </a:lnTo>
                  <a:lnTo>
                    <a:pt x="5943600" y="2095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7365" y="561594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04" y="5615952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4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5946140" h="18414">
                  <a:moveTo>
                    <a:pt x="5945695" y="0"/>
                  </a:moveTo>
                  <a:lnTo>
                    <a:pt x="5942660" y="0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365" y="5618988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04" y="563422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5634240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004" y="844041"/>
            <a:ext cx="5934710" cy="7233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79705" indent="-229235">
              <a:lnSpc>
                <a:spcPct val="117800"/>
              </a:lnSpc>
              <a:spcBef>
                <a:spcPts val="100"/>
              </a:spcBef>
              <a:buFont typeface="Calibri"/>
              <a:buAutoNum type="arabicPeriod" startAt="4"/>
              <a:tabLst>
                <a:tab pos="469900" algn="l"/>
              </a:tabLst>
            </a:pPr>
            <a:r>
              <a:rPr sz="1800" b="1" spc="-10" dirty="0">
                <a:latin typeface="Calibri"/>
                <a:cs typeface="Calibri"/>
              </a:rPr>
              <a:t>Payment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(PaymentID,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BookingID,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PaymentDate, PaymentMode)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Font typeface="Calibri"/>
              <a:buAutoNum type="arabicPeriod" startAt="4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Seat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(SeatID,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FlightID,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SeatNumber,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IsAvailable)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b="1" spc="-10" dirty="0">
                <a:latin typeface="Calibri"/>
                <a:cs typeface="Calibri"/>
              </a:rPr>
              <a:t>Relationships:</a:t>
            </a:r>
            <a:endParaRPr sz="18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118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Customer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Bookings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(1:M)</a:t>
            </a:r>
            <a:endParaRPr sz="18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120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Flight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Seats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(1:M)</a:t>
            </a:r>
            <a:endParaRPr sz="18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11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Booking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Flight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Customer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118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Payment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Booking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69900" marR="486409" lvl="1" indent="-229235">
              <a:lnSpc>
                <a:spcPct val="117900"/>
              </a:lnSpc>
              <a:spcBef>
                <a:spcPts val="81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Seat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weak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entity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depending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Flight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SeatID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FlightID)</a:t>
            </a:r>
            <a:endParaRPr sz="18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117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90"/>
              </a:spcBef>
              <a:buFont typeface="Symbol"/>
              <a:buChar char=""/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Relationship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Between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Strong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Weak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Entities</a:t>
            </a:r>
            <a:endParaRPr sz="1800">
              <a:latin typeface="Calibri"/>
              <a:cs typeface="Calibri"/>
            </a:endParaRPr>
          </a:p>
          <a:p>
            <a:pPr marL="469900" lvl="1" indent="-228600">
              <a:lnSpc>
                <a:spcPct val="100000"/>
              </a:lnSpc>
              <a:spcBef>
                <a:spcPts val="122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Strong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Entity: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(has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FlightID)</a:t>
            </a:r>
            <a:endParaRPr sz="1800">
              <a:latin typeface="Calibri"/>
              <a:cs typeface="Calibri"/>
            </a:endParaRPr>
          </a:p>
          <a:p>
            <a:pPr marL="469900" marR="705485" lvl="1" indent="-229235">
              <a:lnSpc>
                <a:spcPct val="117800"/>
              </a:lnSpc>
              <a:spcBef>
                <a:spcPts val="819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b="1" dirty="0">
                <a:latin typeface="Calibri"/>
                <a:cs typeface="Calibri"/>
              </a:rPr>
              <a:t>Weak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Entity: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(identified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SeatID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FlightID together)</a:t>
            </a:r>
            <a:endParaRPr sz="1800">
              <a:latin typeface="Calibri"/>
              <a:cs typeface="Calibri"/>
            </a:endParaRPr>
          </a:p>
          <a:p>
            <a:pPr marL="469900" marR="64769" lvl="1" indent="-229235">
              <a:lnSpc>
                <a:spcPct val="120100"/>
              </a:lnSpc>
              <a:spcBef>
                <a:spcPts val="955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265" dirty="0">
                <a:latin typeface="Segoe UI Emoji"/>
                <a:cs typeface="Segoe UI Emoji"/>
              </a:rPr>
              <a:t>➡️</a:t>
            </a:r>
            <a:r>
              <a:rPr sz="1800" spc="-85" dirty="0">
                <a:latin typeface="Segoe UI Emoji"/>
                <a:cs typeface="Segoe UI Emoji"/>
              </a:rPr>
              <a:t> </a:t>
            </a:r>
            <a:r>
              <a:rPr sz="1800" dirty="0">
                <a:latin typeface="Calibri"/>
                <a:cs typeface="Calibri"/>
              </a:rPr>
              <a:t>Seat,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4671771"/>
            <a:ext cx="844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000" spc="-5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spc="-5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5528945"/>
            <a:ext cx="5946140" cy="23495"/>
            <a:chOff x="914400" y="5528945"/>
            <a:chExt cx="5946140" cy="23495"/>
          </a:xfrm>
        </p:grpSpPr>
        <p:sp>
          <p:nvSpPr>
            <p:cNvPr id="4" name="object 4"/>
            <p:cNvSpPr/>
            <p:nvPr/>
          </p:nvSpPr>
          <p:spPr>
            <a:xfrm>
              <a:off x="914400" y="5528944"/>
              <a:ext cx="5943600" cy="21590"/>
            </a:xfrm>
            <a:custGeom>
              <a:avLst/>
              <a:gdLst/>
              <a:ahLst/>
              <a:cxnLst/>
              <a:rect l="l" t="t" r="r" b="b"/>
              <a:pathLst>
                <a:path w="5943600" h="21589">
                  <a:moveTo>
                    <a:pt x="594360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943600" y="2159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7365" y="553059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704" y="5530608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4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5946140" h="18414">
                  <a:moveTo>
                    <a:pt x="5945695" y="0"/>
                  </a:moveTo>
                  <a:lnTo>
                    <a:pt x="5942660" y="0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365" y="5533644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554888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704" y="5548896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2004" y="6033261"/>
            <a:ext cx="3031490" cy="301053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Calibri"/>
                <a:cs typeface="Calibri"/>
              </a:rPr>
              <a:t>SQL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Implementation</a:t>
            </a:r>
            <a:endParaRPr sz="1800">
              <a:latin typeface="Calibri"/>
              <a:cs typeface="Calibri"/>
            </a:endParaRPr>
          </a:p>
          <a:p>
            <a:pPr marL="12700" marR="2187575">
              <a:lnSpc>
                <a:spcPct val="154600"/>
              </a:lnSpc>
              <a:spcBef>
                <a:spcPts val="40"/>
              </a:spcBef>
            </a:pPr>
            <a:r>
              <a:rPr sz="1800" spc="-25" dirty="0">
                <a:latin typeface="Calibri"/>
                <a:cs typeface="Calibri"/>
              </a:rPr>
              <a:t>sql </a:t>
            </a:r>
            <a:r>
              <a:rPr sz="1800" spc="-10" dirty="0">
                <a:latin typeface="Calibri"/>
                <a:cs typeface="Calibri"/>
              </a:rPr>
              <a:t>CopyEdit</a:t>
            </a:r>
            <a:endParaRPr sz="1800">
              <a:latin typeface="Calibri"/>
              <a:cs typeface="Calibri"/>
            </a:endParaRPr>
          </a:p>
          <a:p>
            <a:pPr marL="12700" marR="495934">
              <a:lnSpc>
                <a:spcPct val="1545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--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 CREATE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  <a:p>
            <a:pPr marL="219710" marR="5080">
              <a:lnSpc>
                <a:spcPts val="3360"/>
              </a:lnSpc>
              <a:spcBef>
                <a:spcPts val="90"/>
              </a:spcBef>
            </a:pPr>
            <a:r>
              <a:rPr sz="1800" spc="-10" dirty="0">
                <a:latin typeface="Calibri"/>
                <a:cs typeface="Calibri"/>
              </a:rPr>
              <a:t>CustomerID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KEY,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VARCHAR(100),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5943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43458"/>
            <a:ext cx="2882265" cy="809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565785">
              <a:lnSpc>
                <a:spcPct val="1544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Contact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VARCHAR(15), </a:t>
            </a:r>
            <a:r>
              <a:rPr sz="1800" dirty="0">
                <a:latin typeface="Calibri"/>
                <a:cs typeface="Calibri"/>
              </a:rPr>
              <a:t>Email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VARCHAR(100)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2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800">
              <a:latin typeface="Calibri"/>
              <a:cs typeface="Calibri"/>
            </a:endParaRPr>
          </a:p>
          <a:p>
            <a:pPr marL="12700" marR="736600">
              <a:lnSpc>
                <a:spcPct val="1544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--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 </a:t>
            </a:r>
            <a:r>
              <a:rPr sz="1800" spc="-20" dirty="0">
                <a:latin typeface="Calibri"/>
                <a:cs typeface="Calibri"/>
              </a:rPr>
              <a:t>CREATE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"/>
                <a:cs typeface="Calibri"/>
              </a:rPr>
              <a:t>FlightID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KEY,</a:t>
            </a:r>
            <a:endParaRPr sz="1800">
              <a:latin typeface="Calibri"/>
              <a:cs typeface="Calibri"/>
            </a:endParaRPr>
          </a:p>
          <a:p>
            <a:pPr marL="219710" marR="565150">
              <a:lnSpc>
                <a:spcPct val="1544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Airline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VARCHAR(100), </a:t>
            </a: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VARCHAR(50),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Calibri"/>
                <a:cs typeface="Calibri"/>
              </a:rPr>
              <a:t>Destination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VARCHAR(50),</a:t>
            </a:r>
            <a:endParaRPr sz="1800">
              <a:latin typeface="Calibri"/>
              <a:cs typeface="Calibri"/>
            </a:endParaRPr>
          </a:p>
          <a:p>
            <a:pPr marL="219710" marR="184785">
              <a:lnSpc>
                <a:spcPct val="1544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DepartureTime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DATETIME, </a:t>
            </a:r>
            <a:r>
              <a:rPr sz="1800" spc="-10" dirty="0">
                <a:latin typeface="Calibri"/>
                <a:cs typeface="Calibri"/>
              </a:rPr>
              <a:t>ArrivalTime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DATETIME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2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800">
              <a:latin typeface="Calibri"/>
              <a:cs typeface="Calibri"/>
            </a:endParaRPr>
          </a:p>
          <a:p>
            <a:pPr marL="12700" marR="497840">
              <a:lnSpc>
                <a:spcPct val="155600"/>
              </a:lnSpc>
            </a:pPr>
            <a:r>
              <a:rPr sz="1800" dirty="0">
                <a:latin typeface="Calibri"/>
                <a:cs typeface="Calibri"/>
              </a:rPr>
              <a:t>--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Table </a:t>
            </a:r>
            <a:r>
              <a:rPr sz="1800" spc="-20" dirty="0">
                <a:latin typeface="Calibri"/>
                <a:cs typeface="Calibri"/>
              </a:rPr>
              <a:t>CREATE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"/>
                <a:cs typeface="Calibri"/>
              </a:rPr>
              <a:t>BookingID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KEY,</a:t>
            </a:r>
            <a:endParaRPr sz="1800">
              <a:latin typeface="Calibri"/>
              <a:cs typeface="Calibri"/>
            </a:endParaRPr>
          </a:p>
          <a:p>
            <a:pPr marL="219710" marR="1159510">
              <a:lnSpc>
                <a:spcPts val="3360"/>
              </a:lnSpc>
              <a:spcBef>
                <a:spcPts val="90"/>
              </a:spcBef>
            </a:pPr>
            <a:r>
              <a:rPr sz="1800" spc="-10" dirty="0">
                <a:latin typeface="Calibri"/>
                <a:cs typeface="Calibri"/>
              </a:rPr>
              <a:t>CustomerID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INT, </a:t>
            </a:r>
            <a:r>
              <a:rPr sz="1800" dirty="0">
                <a:latin typeface="Calibri"/>
                <a:cs typeface="Calibri"/>
              </a:rPr>
              <a:t>FlightID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INT,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43458"/>
            <a:ext cx="5709920" cy="7998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3539490">
              <a:lnSpc>
                <a:spcPct val="1544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BookingDate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DATE,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VARCHAR(20),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libri"/>
                <a:cs typeface="Calibri"/>
              </a:rPr>
              <a:t>FOREIGN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(CustomerID)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REFERENCES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latin typeface="Calibri"/>
                <a:cs typeface="Calibri"/>
              </a:rPr>
              <a:t>Customer(CustomerID),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Calibri"/>
                <a:cs typeface="Calibri"/>
              </a:rPr>
              <a:t>FOREIGN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(FlightID)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REFERENCES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Flight(FlightID)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2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800">
              <a:latin typeface="Calibri"/>
              <a:cs typeface="Calibri"/>
            </a:endParaRPr>
          </a:p>
          <a:p>
            <a:pPr marL="12700" marR="3261995">
              <a:lnSpc>
                <a:spcPct val="155600"/>
              </a:lnSpc>
            </a:pPr>
            <a:r>
              <a:rPr sz="1800" dirty="0">
                <a:latin typeface="Calibri"/>
                <a:cs typeface="Calibri"/>
              </a:rPr>
              <a:t>--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Payment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Table </a:t>
            </a:r>
            <a:r>
              <a:rPr sz="1800" spc="-20" dirty="0">
                <a:latin typeface="Calibri"/>
                <a:cs typeface="Calibri"/>
              </a:rPr>
              <a:t>CREATE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Payment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Calibri"/>
                <a:cs typeface="Calibri"/>
              </a:rPr>
              <a:t>PaymentID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"/>
                <a:cs typeface="Calibri"/>
              </a:rPr>
              <a:t>BookingID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DECIMAL(10,2),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80"/>
              </a:spcBef>
            </a:pPr>
            <a:r>
              <a:rPr sz="1800" spc="-25" dirty="0">
                <a:latin typeface="Calibri"/>
                <a:cs typeface="Calibri"/>
              </a:rPr>
              <a:t>PaymentDate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200"/>
              </a:spcBef>
            </a:pPr>
            <a:r>
              <a:rPr sz="1800" spc="-20" dirty="0">
                <a:latin typeface="Calibri"/>
                <a:cs typeface="Calibri"/>
              </a:rPr>
              <a:t>PaymentMode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VARCHAR(20),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"/>
                <a:cs typeface="Calibri"/>
              </a:rPr>
              <a:t>FOREIGN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(BookingID)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REFERENCES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Booking(BookingID)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2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800">
              <a:latin typeface="Calibri"/>
              <a:cs typeface="Calibri"/>
            </a:endParaRPr>
          </a:p>
          <a:p>
            <a:pPr marL="12700" marR="2369185">
              <a:lnSpc>
                <a:spcPct val="1556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--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(Weak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Entity) </a:t>
            </a:r>
            <a:r>
              <a:rPr sz="1800" spc="-20" dirty="0">
                <a:latin typeface="Calibri"/>
                <a:cs typeface="Calibri"/>
              </a:rPr>
              <a:t>CREATE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4117975"/>
            <a:ext cx="5946140" cy="22860"/>
            <a:chOff x="914400" y="4117975"/>
            <a:chExt cx="5946140" cy="22860"/>
          </a:xfrm>
        </p:grpSpPr>
        <p:sp>
          <p:nvSpPr>
            <p:cNvPr id="3" name="object 3"/>
            <p:cNvSpPr/>
            <p:nvPr/>
          </p:nvSpPr>
          <p:spPr>
            <a:xfrm>
              <a:off x="914400" y="4117974"/>
              <a:ext cx="5943600" cy="20955"/>
            </a:xfrm>
            <a:custGeom>
              <a:avLst/>
              <a:gdLst/>
              <a:ahLst/>
              <a:cxnLst/>
              <a:rect l="l" t="t" r="r" b="b"/>
              <a:pathLst>
                <a:path w="5943600" h="20954">
                  <a:moveTo>
                    <a:pt x="5943600" y="0"/>
                  </a:moveTo>
                  <a:lnTo>
                    <a:pt x="0" y="0"/>
                  </a:lnTo>
                  <a:lnTo>
                    <a:pt x="0" y="20955"/>
                  </a:lnTo>
                  <a:lnTo>
                    <a:pt x="5943600" y="20955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7365" y="411911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704" y="4119130"/>
              <a:ext cx="5946140" cy="18415"/>
            </a:xfrm>
            <a:custGeom>
              <a:avLst/>
              <a:gdLst/>
              <a:ahLst/>
              <a:cxnLst/>
              <a:rect l="l" t="t" r="r" b="b"/>
              <a:pathLst>
                <a:path w="5946140" h="18414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5946140" h="18414">
                  <a:moveTo>
                    <a:pt x="5945695" y="0"/>
                  </a:moveTo>
                  <a:lnTo>
                    <a:pt x="5942660" y="0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365" y="4122166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704" y="413740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4137418"/>
              <a:ext cx="5946140" cy="3175"/>
            </a:xfrm>
            <a:custGeom>
              <a:avLst/>
              <a:gdLst/>
              <a:ahLst/>
              <a:cxnLst/>
              <a:rect l="l" t="t" r="r" b="b"/>
              <a:pathLst>
                <a:path w="5946140" h="3175">
                  <a:moveTo>
                    <a:pt x="5945695" y="0"/>
                  </a:moveTo>
                  <a:lnTo>
                    <a:pt x="594271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942660" y="3035"/>
                  </a:lnTo>
                  <a:lnTo>
                    <a:pt x="5945695" y="3035"/>
                  </a:lnTo>
                  <a:lnTo>
                    <a:pt x="5945695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004" y="743458"/>
            <a:ext cx="5831205" cy="8150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marR="4494530">
              <a:lnSpc>
                <a:spcPct val="1544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SeatID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INT, </a:t>
            </a:r>
            <a:r>
              <a:rPr sz="1800" dirty="0">
                <a:latin typeface="Calibri"/>
                <a:cs typeface="Calibri"/>
              </a:rPr>
              <a:t>FlightID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INT,</a:t>
            </a:r>
            <a:endParaRPr sz="1800">
              <a:latin typeface="Calibri"/>
              <a:cs typeface="Calibri"/>
            </a:endParaRPr>
          </a:p>
          <a:p>
            <a:pPr marL="219710" marR="3065780">
              <a:lnSpc>
                <a:spcPct val="1544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SeatNumber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VARCHAR(10), IsAvailable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BOOLEAN,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latin typeface="Calibri"/>
                <a:cs typeface="Calibri"/>
              </a:rPr>
              <a:t>PRIMARY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(SeatID,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FlightID),</a:t>
            </a:r>
            <a:endParaRPr sz="1800">
              <a:latin typeface="Calibri"/>
              <a:cs typeface="Calibri"/>
            </a:endParaRPr>
          </a:p>
          <a:p>
            <a:pPr marL="21971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"/>
                <a:cs typeface="Calibri"/>
              </a:rPr>
              <a:t>FOREIGN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(FlightID)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REFERENCES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Flight(FlightID)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2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2375" dirty="0">
                <a:latin typeface="Trebuchet MS"/>
                <a:cs typeface="Trebuchet MS"/>
              </a:rPr>
              <a:t>🔹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Calibri"/>
                <a:cs typeface="Calibri"/>
              </a:rPr>
              <a:t>Sample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Insertion</a:t>
            </a:r>
            <a:endParaRPr sz="1800">
              <a:latin typeface="Calibri"/>
              <a:cs typeface="Calibri"/>
            </a:endParaRPr>
          </a:p>
          <a:p>
            <a:pPr marL="12700" marR="4987290">
              <a:lnSpc>
                <a:spcPct val="155600"/>
              </a:lnSpc>
              <a:spcBef>
                <a:spcPts val="25"/>
              </a:spcBef>
            </a:pPr>
            <a:r>
              <a:rPr sz="1800" spc="-25" dirty="0">
                <a:latin typeface="Calibri"/>
                <a:cs typeface="Calibri"/>
              </a:rPr>
              <a:t>sql </a:t>
            </a:r>
            <a:r>
              <a:rPr sz="1800" spc="-10" dirty="0">
                <a:latin typeface="Calibri"/>
                <a:cs typeface="Calibri"/>
              </a:rPr>
              <a:t>CopyEdit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Calibri"/>
                <a:cs typeface="Calibri"/>
              </a:rPr>
              <a:t>INSERT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(1,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'Alice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Smith',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'9876543210',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latin typeface="Calibri"/>
                <a:cs typeface="Calibri"/>
                <a:hlinkClick r:id="rId2"/>
              </a:rPr>
              <a:t>'alice@example.com');</a:t>
            </a:r>
            <a:endParaRPr sz="1800">
              <a:latin typeface="Calibri"/>
              <a:cs typeface="Calibri"/>
            </a:endParaRPr>
          </a:p>
          <a:p>
            <a:pPr marL="12700" marR="219075">
              <a:lnSpc>
                <a:spcPct val="119000"/>
              </a:lnSpc>
              <a:spcBef>
                <a:spcPts val="765"/>
              </a:spcBef>
            </a:pPr>
            <a:r>
              <a:rPr sz="1800" dirty="0">
                <a:latin typeface="Calibri"/>
                <a:cs typeface="Calibri"/>
              </a:rPr>
              <a:t>INSERT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VALUES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(1001,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'Indigo',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'Delhi',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'Mumbai', '2025-04-</a:t>
            </a:r>
            <a:r>
              <a:rPr sz="1800" dirty="0">
                <a:latin typeface="Calibri"/>
                <a:cs typeface="Calibri"/>
              </a:rPr>
              <a:t>15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08:00:00',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'2025-</a:t>
            </a:r>
            <a:r>
              <a:rPr sz="1800" spc="-25" dirty="0">
                <a:latin typeface="Calibri"/>
                <a:cs typeface="Calibri"/>
              </a:rPr>
              <a:t>04-</a:t>
            </a:r>
            <a:r>
              <a:rPr sz="1800" dirty="0">
                <a:latin typeface="Calibri"/>
                <a:cs typeface="Calibri"/>
              </a:rPr>
              <a:t>15</a:t>
            </a:r>
            <a:r>
              <a:rPr sz="1800" spc="-10" dirty="0">
                <a:latin typeface="Calibri"/>
                <a:cs typeface="Calibri"/>
              </a:rPr>
              <a:t> 10:00:00');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"/>
                <a:cs typeface="Calibri"/>
              </a:rPr>
              <a:t>INSERT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(5001,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1001,</a:t>
            </a:r>
            <a:r>
              <a:rPr sz="1800" spc="-10" dirty="0">
                <a:latin typeface="Calibri"/>
                <a:cs typeface="Calibri"/>
              </a:rPr>
              <a:t> '2025-04-</a:t>
            </a:r>
            <a:r>
              <a:rPr sz="1800" spc="-20" dirty="0">
                <a:latin typeface="Calibri"/>
                <a:cs typeface="Calibri"/>
              </a:rPr>
              <a:t>09',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10" dirty="0">
                <a:latin typeface="Calibri"/>
                <a:cs typeface="Calibri"/>
              </a:rPr>
              <a:t>'Confirmed');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Calibri"/>
                <a:cs typeface="Calibri"/>
              </a:rPr>
              <a:t>INSERT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Payment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(7001,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5001,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5500.00,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'2025-</a:t>
            </a:r>
            <a:r>
              <a:rPr sz="1800" spc="-25" dirty="0">
                <a:latin typeface="Calibri"/>
                <a:cs typeface="Calibri"/>
              </a:rPr>
              <a:t>04-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09',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'Credit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Card');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Calibri"/>
                <a:cs typeface="Calibri"/>
              </a:rPr>
              <a:t>INSERT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(1,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1001,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'A1',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TRUE);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303" y="908303"/>
            <a:ext cx="5495925" cy="1953895"/>
          </a:xfrm>
          <a:custGeom>
            <a:avLst/>
            <a:gdLst/>
            <a:ahLst/>
            <a:cxnLst/>
            <a:rect l="l" t="t" r="r" b="b"/>
            <a:pathLst>
              <a:path w="5495925" h="1953895">
                <a:moveTo>
                  <a:pt x="5495544" y="1953768"/>
                </a:moveTo>
                <a:lnTo>
                  <a:pt x="0" y="1953768"/>
                </a:lnTo>
                <a:lnTo>
                  <a:pt x="0" y="0"/>
                </a:lnTo>
                <a:lnTo>
                  <a:pt x="5495544" y="0"/>
                </a:lnTo>
                <a:lnTo>
                  <a:pt x="5495544" y="1953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7112" y="1138935"/>
            <a:ext cx="1098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spc="-30" dirty="0">
                <a:solidFill>
                  <a:srgbClr val="EDEDED"/>
                </a:solidFill>
                <a:latin typeface="Arial MT"/>
                <a:cs typeface="Arial MT"/>
              </a:rPr>
              <a:t>sql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805" y="1793493"/>
            <a:ext cx="39497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Output: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0336" y="1443481"/>
            <a:ext cx="6540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7653" y="1443481"/>
            <a:ext cx="48133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40" dirty="0">
                <a:solidFill>
                  <a:srgbClr val="FFFFFF"/>
                </a:solidFill>
                <a:latin typeface="Courier New"/>
                <a:cs typeface="Courier New"/>
              </a:rPr>
              <a:t>Customer;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63" y="2247900"/>
            <a:ext cx="5226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CustomerlD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9056" y="2552700"/>
            <a:ext cx="5715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2916" y="2247900"/>
            <a:ext cx="2679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4709" y="2552700"/>
            <a:ext cx="480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45" dirty="0">
                <a:solidFill>
                  <a:srgbClr val="FFFFFF"/>
                </a:solidFill>
                <a:latin typeface="Arial MT"/>
                <a:cs typeface="Arial MT"/>
              </a:rPr>
              <a:t>Alice</a:t>
            </a:r>
            <a:r>
              <a:rPr sz="800" spc="-10" dirty="0">
                <a:solidFill>
                  <a:srgbClr val="FFFFFF"/>
                </a:solidFill>
                <a:latin typeface="Arial MT"/>
                <a:cs typeface="Arial MT"/>
              </a:rPr>
              <a:t> Smith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2919" y="2254250"/>
            <a:ext cx="3409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FFFFFF"/>
                </a:solidFill>
                <a:latin typeface="Arial MT"/>
                <a:cs typeface="Arial MT"/>
              </a:rPr>
              <a:t>Contact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3184" y="2546350"/>
            <a:ext cx="5168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spc="-80" dirty="0">
                <a:solidFill>
                  <a:srgbClr val="FFFFFF"/>
                </a:solidFill>
                <a:latin typeface="Arial MT"/>
                <a:cs typeface="Arial MT"/>
              </a:rPr>
              <a:t>9876543210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5882" y="2247900"/>
            <a:ext cx="24384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3747" y="1138935"/>
            <a:ext cx="76644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0700" algn="l"/>
              </a:tabLst>
            </a:pPr>
            <a:r>
              <a:rPr sz="700" spc="-105" dirty="0">
                <a:solidFill>
                  <a:srgbClr val="E1E1E1"/>
                </a:solidFill>
                <a:latin typeface="Arial MT"/>
                <a:cs typeface="Arial MT"/>
              </a:rPr>
              <a:t>C*</a:t>
            </a:r>
            <a:r>
              <a:rPr sz="700" spc="45" dirty="0">
                <a:solidFill>
                  <a:srgbClr val="E1E1E1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Arial MT"/>
                <a:cs typeface="Arial MT"/>
              </a:rPr>
              <a:t>Copy</a:t>
            </a: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	Ò</a:t>
            </a:r>
            <a:r>
              <a:rPr sz="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" spc="-30" dirty="0">
                <a:solidFill>
                  <a:srgbClr val="FFFFFF"/>
                </a:solidFill>
                <a:latin typeface="Arial MT"/>
                <a:cs typeface="Arial MT"/>
              </a:rPr>
              <a:t>Edit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8303" y="4066032"/>
            <a:ext cx="5953125" cy="2167255"/>
          </a:xfrm>
          <a:custGeom>
            <a:avLst/>
            <a:gdLst/>
            <a:ahLst/>
            <a:cxnLst/>
            <a:rect l="l" t="t" r="r" b="b"/>
            <a:pathLst>
              <a:path w="5953125" h="2167254">
                <a:moveTo>
                  <a:pt x="5952744" y="2167128"/>
                </a:moveTo>
                <a:lnTo>
                  <a:pt x="0" y="2167128"/>
                </a:lnTo>
                <a:lnTo>
                  <a:pt x="0" y="0"/>
                </a:lnTo>
                <a:lnTo>
                  <a:pt x="5952744" y="0"/>
                </a:lnTo>
                <a:lnTo>
                  <a:pt x="5952744" y="2167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87241" y="4289552"/>
            <a:ext cx="95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E8E8E8"/>
                </a:solidFill>
                <a:latin typeface="Arial MT"/>
                <a:cs typeface="Arial MT"/>
              </a:rPr>
              <a:t>qI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7480" y="5014467"/>
            <a:ext cx="4457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Output: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8688" y="4630928"/>
            <a:ext cx="70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DEDED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4363" y="4630928"/>
            <a:ext cx="4235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80" dirty="0">
                <a:solidFill>
                  <a:srgbClr val="FFFFFF"/>
                </a:solidFill>
                <a:latin typeface="Arial MT"/>
                <a:cs typeface="Arial MT"/>
              </a:rPr>
              <a:t>Flight;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0339" y="5523991"/>
            <a:ext cx="401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FlightlD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70547" y="5523991"/>
            <a:ext cx="330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Airline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54093" y="5523991"/>
            <a:ext cx="347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6505" y="5859271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Delhi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57545" y="5523991"/>
            <a:ext cx="568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Destination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7880" y="5859271"/>
            <a:ext cx="399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FFFFFF"/>
                </a:solidFill>
                <a:latin typeface="Arial MT"/>
                <a:cs typeface="Arial MT"/>
              </a:rPr>
              <a:t>Mumbai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32905" y="5523991"/>
            <a:ext cx="734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DepartureTime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8338" y="5859271"/>
            <a:ext cx="974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85" dirty="0">
                <a:solidFill>
                  <a:srgbClr val="FFFFFF"/>
                </a:solidFill>
                <a:latin typeface="Arial MT"/>
                <a:cs typeface="Arial MT"/>
              </a:rPr>
              <a:t>2025—</a:t>
            </a:r>
            <a:r>
              <a:rPr sz="900" spc="-195" dirty="0">
                <a:solidFill>
                  <a:srgbClr val="FFFFFF"/>
                </a:solidFill>
                <a:latin typeface="Arial MT"/>
                <a:cs typeface="Arial MT"/>
              </a:rPr>
              <a:t>04—</a:t>
            </a:r>
            <a:r>
              <a:rPr sz="900" spc="-11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r>
              <a:rPr sz="9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08:00:00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14894" y="4286503"/>
            <a:ext cx="344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80" dirty="0">
                <a:solidFill>
                  <a:srgbClr val="E1E1E1"/>
                </a:solidFill>
                <a:latin typeface="Arial MT"/>
                <a:cs typeface="Arial MT"/>
              </a:rPr>
              <a:t>C*</a:t>
            </a:r>
            <a:r>
              <a:rPr sz="900" spc="60" dirty="0">
                <a:solidFill>
                  <a:srgbClr val="E1E1E1"/>
                </a:solidFill>
                <a:latin typeface="Arial MT"/>
                <a:cs typeface="Arial MT"/>
              </a:rPr>
              <a:t> </a:t>
            </a:r>
            <a:r>
              <a:rPr sz="900" spc="-130" dirty="0">
                <a:solidFill>
                  <a:srgbClr val="FFFFFF"/>
                </a:solidFill>
                <a:latin typeface="Arial MT"/>
                <a:cs typeface="Arial MT"/>
              </a:rPr>
              <a:t>Copy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06489" y="4286503"/>
            <a:ext cx="1689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FFFFFF"/>
                </a:solidFill>
                <a:latin typeface="Arial MT"/>
                <a:cs typeface="Arial MT"/>
              </a:rPr>
              <a:t>Edit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20171" y="5523991"/>
            <a:ext cx="563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ArrivalTime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16618" y="5859271"/>
            <a:ext cx="972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80" dirty="0">
                <a:solidFill>
                  <a:srgbClr val="FFFFFF"/>
                </a:solidFill>
                <a:latin typeface="Arial MT"/>
                <a:cs typeface="Arial MT"/>
              </a:rPr>
              <a:t>2025—</a:t>
            </a:r>
            <a:r>
              <a:rPr sz="900" spc="-195" dirty="0">
                <a:solidFill>
                  <a:srgbClr val="FFFFFF"/>
                </a:solidFill>
                <a:latin typeface="Arial MT"/>
                <a:cs typeface="Arial MT"/>
              </a:rPr>
              <a:t>04—</a:t>
            </a:r>
            <a:r>
              <a:rPr sz="900" spc="-15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r>
              <a:rPr sz="9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FFFFFF"/>
                </a:solidFill>
                <a:latin typeface="Arial MT"/>
                <a:cs typeface="Arial MT"/>
              </a:rPr>
              <a:t>10:00:00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8303" y="6266688"/>
            <a:ext cx="5953125" cy="2173605"/>
            <a:chOff x="908303" y="6266688"/>
            <a:chExt cx="5953125" cy="217360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6544" y="7845552"/>
              <a:ext cx="289560" cy="792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08303" y="6266688"/>
              <a:ext cx="5953125" cy="2173605"/>
            </a:xfrm>
            <a:custGeom>
              <a:avLst/>
              <a:gdLst/>
              <a:ahLst/>
              <a:cxnLst/>
              <a:rect l="l" t="t" r="r" b="b"/>
              <a:pathLst>
                <a:path w="5953125" h="2173604">
                  <a:moveTo>
                    <a:pt x="5952744" y="2173224"/>
                  </a:moveTo>
                  <a:lnTo>
                    <a:pt x="0" y="2173224"/>
                  </a:lnTo>
                  <a:lnTo>
                    <a:pt x="0" y="0"/>
                  </a:lnTo>
                  <a:lnTo>
                    <a:pt x="5952744" y="0"/>
                  </a:lnTo>
                  <a:lnTo>
                    <a:pt x="5952744" y="217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3361" y="6582409"/>
            <a:ext cx="13271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solidFill>
                  <a:srgbClr val="E8E8E8"/>
                </a:solidFill>
                <a:latin typeface="Arial MT"/>
                <a:cs typeface="Arial MT"/>
              </a:rPr>
              <a:t>sql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7269" y="5859271"/>
            <a:ext cx="14630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7080" algn="l"/>
              </a:tabLst>
            </a:pP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1001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Indigo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900">
              <a:latin typeface="Arial MT"/>
              <a:cs typeface="Arial MT"/>
            </a:endParaRPr>
          </a:p>
          <a:p>
            <a:pPr marL="179705">
              <a:lnSpc>
                <a:spcPct val="100000"/>
              </a:lnSpc>
            </a:pP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13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r>
              <a:rPr sz="13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Bookings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1829" y="7281926"/>
            <a:ext cx="445134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solidFill>
                  <a:srgbClr val="FFFFFF"/>
                </a:solidFill>
                <a:latin typeface="Arial MT"/>
                <a:cs typeface="Arial MT"/>
              </a:rPr>
              <a:t>Output: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5999" y="7794752"/>
            <a:ext cx="525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BookinglD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9892" y="8136382"/>
            <a:ext cx="2419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45" dirty="0">
                <a:solidFill>
                  <a:srgbClr val="FFFFFF"/>
                </a:solidFill>
                <a:latin typeface="Arial MT"/>
                <a:cs typeface="Arial MT"/>
              </a:rPr>
              <a:t>5001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80888" y="6904735"/>
            <a:ext cx="48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DEDED"/>
                </a:solidFill>
                <a:latin typeface="Arial MT"/>
                <a:cs typeface="Arial MT"/>
              </a:rPr>
              <a:t>’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80880" y="6904735"/>
            <a:ext cx="4743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Booking;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18254" y="7794752"/>
            <a:ext cx="580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FFFFFF"/>
                </a:solidFill>
                <a:latin typeface="Arial MT"/>
                <a:cs typeface="Arial MT"/>
              </a:rPr>
              <a:t>CustomerlD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8288" y="8136382"/>
            <a:ext cx="6985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7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40451" y="7794752"/>
            <a:ext cx="397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FlightlD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8764" y="8142732"/>
            <a:ext cx="24955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FFFFFF"/>
                </a:solidFill>
                <a:latin typeface="Arial MT"/>
                <a:cs typeface="Arial MT"/>
              </a:rPr>
              <a:t>1001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50342" y="7794752"/>
            <a:ext cx="6407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BookingDate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48111" y="8117332"/>
            <a:ext cx="5607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45" dirty="0">
                <a:solidFill>
                  <a:srgbClr val="FFFFFF"/>
                </a:solidFill>
                <a:latin typeface="Courier New"/>
                <a:cs typeface="Courier New"/>
              </a:rPr>
              <a:t>202504-</a:t>
            </a:r>
            <a:r>
              <a:rPr sz="1000" spc="-95" dirty="0">
                <a:solidFill>
                  <a:srgbClr val="FFFFFF"/>
                </a:solidFill>
                <a:latin typeface="Courier New"/>
                <a:cs typeface="Courier New"/>
              </a:rPr>
              <a:t>09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15259" y="6582409"/>
            <a:ext cx="3422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65" dirty="0">
                <a:solidFill>
                  <a:srgbClr val="E1E1E1"/>
                </a:solidFill>
                <a:latin typeface="Arial MT"/>
                <a:cs typeface="Arial MT"/>
              </a:rPr>
              <a:t>C*</a:t>
            </a:r>
            <a:r>
              <a:rPr sz="750" spc="15" dirty="0">
                <a:solidFill>
                  <a:srgbClr val="E1E1E1"/>
                </a:solidFill>
                <a:latin typeface="Arial MT"/>
                <a:cs typeface="Arial MT"/>
              </a:rPr>
              <a:t> </a:t>
            </a:r>
            <a:r>
              <a:rPr sz="750" spc="-35" dirty="0">
                <a:solidFill>
                  <a:srgbClr val="FFFFFF"/>
                </a:solidFill>
                <a:latin typeface="Arial MT"/>
                <a:cs typeface="Arial MT"/>
              </a:rPr>
              <a:t>Copy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01316" y="6582409"/>
            <a:ext cx="16637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40" dirty="0">
                <a:solidFill>
                  <a:srgbClr val="FFFFFF"/>
                </a:solidFill>
                <a:latin typeface="Arial MT"/>
                <a:cs typeface="Arial MT"/>
              </a:rPr>
              <a:t>Edit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58466" y="8136382"/>
            <a:ext cx="508634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Confirmed</a:t>
            </a:r>
            <a:endParaRPr sz="85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0568" y="1203960"/>
            <a:ext cx="27431" cy="3352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8047" y="3429000"/>
            <a:ext cx="33527" cy="33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1077</Words>
  <Application>Microsoft Office PowerPoint</Application>
  <PresentationFormat>Custom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Calibri</vt:lpstr>
      <vt:lpstr>Courier New</vt:lpstr>
      <vt:lpstr>Segoe UI Emoji</vt:lpstr>
      <vt:lpstr>Symbol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 mankotia</dc:creator>
  <cp:lastModifiedBy>Surin Mani</cp:lastModifiedBy>
  <cp:revision>1</cp:revision>
  <dcterms:created xsi:type="dcterms:W3CDTF">2025-04-10T06:55:03Z</dcterms:created>
  <dcterms:modified xsi:type="dcterms:W3CDTF">2025-04-10T06:55:03Z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2025-04-10T00:00:00Z</vt:filetime>
  </property>
  <property fmtid="{D5CDD505-2E9C-101B-9397-08002B2CF9AE}" pid="5" name="Producer">
    <vt:lpwstr>www.ilovepdf.com</vt:lpwstr>
  </property>
</Properties>
</file>