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5" r:id="rId1"/>
  </p:sldMasterIdLst>
  <p:notesMasterIdLst>
    <p:notesMasterId r:id="rId44"/>
  </p:notesMasterIdLst>
  <p:handoutMasterIdLst>
    <p:handoutMasterId r:id="rId45"/>
  </p:handoutMasterIdLst>
  <p:sldIdLst>
    <p:sldId id="2549" r:id="rId2"/>
    <p:sldId id="2552" r:id="rId3"/>
    <p:sldId id="2554" r:id="rId4"/>
    <p:sldId id="2563" r:id="rId5"/>
    <p:sldId id="2558" r:id="rId6"/>
    <p:sldId id="2565" r:id="rId7"/>
    <p:sldId id="2564" r:id="rId8"/>
    <p:sldId id="2575" r:id="rId9"/>
    <p:sldId id="2593" r:id="rId10"/>
    <p:sldId id="2555" r:id="rId11"/>
    <p:sldId id="2576" r:id="rId12"/>
    <p:sldId id="2578" r:id="rId13"/>
    <p:sldId id="2602" r:id="rId14"/>
    <p:sldId id="2604" r:id="rId15"/>
    <p:sldId id="2579" r:id="rId16"/>
    <p:sldId id="2594" r:id="rId17"/>
    <p:sldId id="2598" r:id="rId18"/>
    <p:sldId id="2567" r:id="rId19"/>
    <p:sldId id="2580" r:id="rId20"/>
    <p:sldId id="2585" r:id="rId21"/>
    <p:sldId id="2571" r:id="rId22"/>
    <p:sldId id="2595" r:id="rId23"/>
    <p:sldId id="2581" r:id="rId24"/>
    <p:sldId id="2566" r:id="rId25"/>
    <p:sldId id="2583" r:id="rId26"/>
    <p:sldId id="2586" r:id="rId27"/>
    <p:sldId id="2584" r:id="rId28"/>
    <p:sldId id="2592" r:id="rId29"/>
    <p:sldId id="2568" r:id="rId30"/>
    <p:sldId id="2588" r:id="rId31"/>
    <p:sldId id="2589" r:id="rId32"/>
    <p:sldId id="2599" r:id="rId33"/>
    <p:sldId id="2601" r:id="rId34"/>
    <p:sldId id="2600" r:id="rId35"/>
    <p:sldId id="2587" r:id="rId36"/>
    <p:sldId id="2547" r:id="rId37"/>
    <p:sldId id="2596" r:id="rId38"/>
    <p:sldId id="2597" r:id="rId39"/>
    <p:sldId id="2591" r:id="rId40"/>
    <p:sldId id="2577" r:id="rId41"/>
    <p:sldId id="2590" r:id="rId42"/>
    <p:sldId id="257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7F6"/>
    <a:srgbClr val="3494BA"/>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5" autoAdjust="0"/>
    <p:restoredTop sz="57839" autoAdjust="0"/>
  </p:normalViewPr>
  <p:slideViewPr>
    <p:cSldViewPr snapToGrid="0">
      <p:cViewPr varScale="1">
        <p:scale>
          <a:sx n="28" d="100"/>
          <a:sy n="28" d="100"/>
        </p:scale>
        <p:origin x="1056" y="3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Relevance</c:v>
                </c:pt>
              </c:strCache>
            </c:strRef>
          </c:tx>
          <c:spPr>
            <a:ln>
              <a:solidFill>
                <a:schemeClr val="accent6"/>
              </a:solidFill>
            </a:ln>
          </c:spPr>
          <c:dPt>
            <c:idx val="0"/>
            <c:bubble3D val="0"/>
            <c:spPr>
              <a:solidFill>
                <a:schemeClr val="accent1">
                  <a:lumMod val="20000"/>
                  <a:lumOff val="80000"/>
                </a:schemeClr>
              </a:solidFill>
              <a:ln w="19050">
                <a:solidFill>
                  <a:schemeClr val="accent6"/>
                </a:solidFill>
              </a:ln>
              <a:effectLst/>
            </c:spPr>
            <c:extLst>
              <c:ext xmlns:c16="http://schemas.microsoft.com/office/drawing/2014/chart" uri="{C3380CC4-5D6E-409C-BE32-E72D297353CC}">
                <c16:uniqueId val="{00000001-9799-3D45-9C20-FDB4392B70A7}"/>
              </c:ext>
            </c:extLst>
          </c:dPt>
          <c:dPt>
            <c:idx val="1"/>
            <c:bubble3D val="0"/>
            <c:spPr>
              <a:solidFill>
                <a:srgbClr val="0070C0"/>
              </a:solidFill>
              <a:ln w="19050">
                <a:solidFill>
                  <a:schemeClr val="accent6"/>
                </a:solidFill>
              </a:ln>
              <a:effectLst/>
            </c:spPr>
            <c:extLst>
              <c:ext xmlns:c16="http://schemas.microsoft.com/office/drawing/2014/chart" uri="{C3380CC4-5D6E-409C-BE32-E72D297353CC}">
                <c16:uniqueId val="{00000003-9799-3D45-9C20-FDB4392B70A7}"/>
              </c:ext>
            </c:extLst>
          </c:dPt>
          <c:dLbls>
            <c:dLbl>
              <c:idx val="0"/>
              <c:layout>
                <c:manualLayout>
                  <c:x val="9.2629539280486076E-2"/>
                  <c:y val="0.1111459274492199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799-3D45-9C20-FDB4392B70A7}"/>
                </c:ext>
              </c:extLst>
            </c:dLbl>
            <c:dLbl>
              <c:idx val="1"/>
              <c:layout>
                <c:manualLayout>
                  <c:x val="-0.12350605237398143"/>
                  <c:y val="9.423241675042563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799-3D45-9C20-FDB4392B70A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45059</c:v>
                </c:pt>
                <c:pt idx="1">
                  <c:v>34987</c:v>
                </c:pt>
              </c:numCache>
            </c:numRef>
          </c:val>
          <c:extLst>
            <c:ext xmlns:c16="http://schemas.microsoft.com/office/drawing/2014/chart" uri="{C3380CC4-5D6E-409C-BE32-E72D297353CC}">
              <c16:uniqueId val="{00000008-9799-3D45-9C20-FDB4392B70A7}"/>
            </c:ext>
          </c:extLst>
        </c:ser>
        <c:dLbls>
          <c:showLegendKey val="0"/>
          <c:showVal val="0"/>
          <c:showCatName val="0"/>
          <c:showSerName val="0"/>
          <c:showPercent val="0"/>
          <c:showBubbleSize val="0"/>
          <c:showLeaderLines val="1"/>
        </c:dLbls>
        <c:firstSliceAng val="0"/>
        <c:holeSize val="84"/>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Home</a:t>
            </a:r>
            <a:r>
              <a:rPr lang="en-US" baseline="0" dirty="0"/>
              <a:t> Page variable</a:t>
            </a:r>
            <a:endParaRPr lang="en-US" dirty="0"/>
          </a:p>
        </c:rich>
      </c:tx>
      <c:layout>
        <c:manualLayout>
          <c:xMode val="edge"/>
          <c:yMode val="edge"/>
          <c:x val="0.12959019446359002"/>
          <c:y val="3.66722043941193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Relevance</c:v>
                </c:pt>
              </c:strCache>
            </c:strRef>
          </c:tx>
          <c:spPr>
            <a:ln>
              <a:solidFill>
                <a:schemeClr val="accent6"/>
              </a:solidFill>
            </a:ln>
          </c:spPr>
          <c:dPt>
            <c:idx val="0"/>
            <c:bubble3D val="0"/>
            <c:spPr>
              <a:solidFill>
                <a:schemeClr val="accent1">
                  <a:lumMod val="20000"/>
                  <a:lumOff val="80000"/>
                </a:schemeClr>
              </a:solidFill>
              <a:ln w="19050">
                <a:solidFill>
                  <a:schemeClr val="accent6"/>
                </a:solidFill>
              </a:ln>
              <a:effectLst/>
            </c:spPr>
            <c:extLst>
              <c:ext xmlns:c16="http://schemas.microsoft.com/office/drawing/2014/chart" uri="{C3380CC4-5D6E-409C-BE32-E72D297353CC}">
                <c16:uniqueId val="{00000001-D441-4C11-A94F-A33384AA1487}"/>
              </c:ext>
            </c:extLst>
          </c:dPt>
          <c:dPt>
            <c:idx val="1"/>
            <c:bubble3D val="0"/>
            <c:spPr>
              <a:solidFill>
                <a:srgbClr val="0070C0"/>
              </a:solidFill>
              <a:ln w="19050">
                <a:solidFill>
                  <a:schemeClr val="accent6"/>
                </a:solidFill>
              </a:ln>
              <a:effectLst/>
            </c:spPr>
            <c:extLst>
              <c:ext xmlns:c16="http://schemas.microsoft.com/office/drawing/2014/chart" uri="{C3380CC4-5D6E-409C-BE32-E72D297353CC}">
                <c16:uniqueId val="{00000003-D441-4C11-A94F-A33384AA1487}"/>
              </c:ext>
            </c:extLst>
          </c:dPt>
          <c:dLbls>
            <c:dLbl>
              <c:idx val="0"/>
              <c:layout>
                <c:manualLayout>
                  <c:x val="9.2629539280486076E-2"/>
                  <c:y val="0.1111459274492199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441-4C11-A94F-A33384AA1487}"/>
                </c:ext>
              </c:extLst>
            </c:dLbl>
            <c:dLbl>
              <c:idx val="1"/>
              <c:layout>
                <c:manualLayout>
                  <c:x val="-0.12350605237398143"/>
                  <c:y val="9.423241675042563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441-4C11-A94F-A33384AA14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73.099999999999994</c:v>
                </c:pt>
                <c:pt idx="1">
                  <c:v>26.9</c:v>
                </c:pt>
              </c:numCache>
            </c:numRef>
          </c:val>
          <c:extLst>
            <c:ext xmlns:c16="http://schemas.microsoft.com/office/drawing/2014/chart" uri="{C3380CC4-5D6E-409C-BE32-E72D297353CC}">
              <c16:uniqueId val="{00000004-D441-4C11-A94F-A33384AA1487}"/>
            </c:ext>
          </c:extLst>
        </c:ser>
        <c:dLbls>
          <c:showLegendKey val="0"/>
          <c:showVal val="0"/>
          <c:showCatName val="0"/>
          <c:showSerName val="0"/>
          <c:showPercent val="0"/>
          <c:showBubbleSize val="0"/>
          <c:showLeaderLines val="1"/>
        </c:dLbls>
        <c:firstSliceAng val="0"/>
        <c:holeSize val="84"/>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8C3ED4-9510-4000-A70F-AAD75B5EBD43}">
      <dgm:prSet phldrT="[Text]" custT="1"/>
      <dgm:spPr>
        <a:noFill/>
        <a:ln>
          <a:solidFill>
            <a:schemeClr val="accent1"/>
          </a:solidFill>
          <a:prstDash val="lgDash"/>
        </a:ln>
      </dgm:spPr>
      <dgm:t>
        <a:bodyPr/>
        <a:lstStyle/>
        <a:p>
          <a:r>
            <a:rPr lang="en-US" sz="1600" b="1" dirty="0">
              <a:solidFill>
                <a:schemeClr val="tx1"/>
              </a:solidFill>
            </a:rPr>
            <a:t>ONE:</a:t>
          </a:r>
        </a:p>
        <a:p>
          <a:r>
            <a:rPr lang="en-US" sz="1600" b="1" dirty="0">
              <a:solidFill>
                <a:schemeClr val="tx1"/>
              </a:solidFill>
            </a:rPr>
            <a:t>According to random forest, Unlabeled variable like sig2,  sig1 and sig 6 helps to differentiate if the search result is relevant or not</a:t>
          </a:r>
          <a:br>
            <a:rPr lang="en-US" sz="1600" dirty="0">
              <a:solidFill>
                <a:schemeClr val="tx1"/>
              </a:solidFill>
            </a:rPr>
          </a:br>
          <a:endParaRPr lang="en-US" sz="1600" dirty="0">
            <a:solidFill>
              <a:schemeClr val="tx1"/>
            </a:solidFill>
          </a:endParaRP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016586D9-2DB5-4AA6-BA9F-9EDDC0510C29}">
      <dgm:prSet phldrT="[Text]" custT="1"/>
      <dgm:spPr>
        <a:noFill/>
        <a:ln>
          <a:solidFill>
            <a:schemeClr val="accent1"/>
          </a:solidFill>
          <a:prstDash val="lgDash"/>
        </a:ln>
      </dgm:spPr>
      <dgm:t>
        <a:bodyPr/>
        <a:lstStyle/>
        <a:p>
          <a:r>
            <a:rPr lang="en-US" sz="1600" b="1" dirty="0">
              <a:solidFill>
                <a:schemeClr val="tx1"/>
              </a:solidFill>
            </a:rPr>
            <a:t>TWO: </a:t>
          </a:r>
          <a:br>
            <a:rPr lang="en-US" sz="1600" dirty="0">
              <a:solidFill>
                <a:schemeClr val="tx1"/>
              </a:solidFill>
            </a:rPr>
          </a:br>
          <a:r>
            <a:rPr lang="en-US" sz="1600" dirty="0">
              <a:solidFill>
                <a:schemeClr val="tx1"/>
              </a:solidFill>
            </a:rPr>
            <a:t>According to logistic regression ,One unit increase the query length say 103% percent increase in log of odds of  suggested page relevant</a:t>
          </a:r>
        </a:p>
      </dgm:t>
    </dgm:pt>
    <dgm:pt modelId="{D8622124-F306-4E87-AD72-8341309CD39F}" type="parTrans" cxnId="{03FFB34C-F2DE-4D1A-A377-DDE0CA287713}">
      <dgm:prSet/>
      <dgm:spPr/>
      <dgm:t>
        <a:bodyPr/>
        <a:lstStyle/>
        <a:p>
          <a:endParaRPr lang="en-US" sz="1600">
            <a:solidFill>
              <a:schemeClr val="tx1"/>
            </a:solidFill>
          </a:endParaRPr>
        </a:p>
      </dgm:t>
    </dgm:pt>
    <dgm:pt modelId="{59DA38EC-31CE-4170-A454-97D5E30BDBA8}" type="sibTrans" cxnId="{03FFB34C-F2DE-4D1A-A377-DDE0CA287713}">
      <dgm:prSet/>
      <dgm:spPr/>
      <dgm:t>
        <a:bodyPr/>
        <a:lstStyle/>
        <a:p>
          <a:endParaRPr lang="en-US" sz="1600">
            <a:solidFill>
              <a:schemeClr val="tx1"/>
            </a:solidFill>
          </a:endParaRPr>
        </a:p>
      </dgm:t>
    </dgm:pt>
    <dgm:pt modelId="{9AF246AA-09BA-483A-95B2-66DE99600D52}">
      <dgm:prSet phldrT="[Text]" custT="1"/>
      <dgm:spPr>
        <a:noFill/>
        <a:ln>
          <a:solidFill>
            <a:schemeClr val="accent1"/>
          </a:solidFill>
          <a:prstDash val="lgDash"/>
        </a:ln>
      </dgm:spPr>
      <dgm:t>
        <a:bodyPr/>
        <a:lstStyle/>
        <a:p>
          <a:r>
            <a:rPr lang="en-US" sz="1600" b="1" dirty="0">
              <a:solidFill>
                <a:schemeClr val="tx1"/>
              </a:solidFill>
            </a:rPr>
            <a:t>THREE: </a:t>
          </a:r>
          <a:br>
            <a:rPr lang="en-US" sz="1600" dirty="0">
              <a:solidFill>
                <a:schemeClr val="tx1"/>
              </a:solidFill>
            </a:rPr>
          </a:br>
          <a:r>
            <a:rPr lang="en-US" sz="1600" dirty="0">
              <a:solidFill>
                <a:schemeClr val="tx1"/>
              </a:solidFill>
            </a:rPr>
            <a:t>According to logistic regression, If the </a:t>
          </a:r>
          <a:r>
            <a:rPr lang="en-US" sz="1600" dirty="0" err="1">
              <a:solidFill>
                <a:schemeClr val="tx1"/>
              </a:solidFill>
            </a:rPr>
            <a:t>url</a:t>
          </a:r>
          <a:r>
            <a:rPr lang="en-US" sz="1600" dirty="0">
              <a:solidFill>
                <a:schemeClr val="tx1"/>
              </a:solidFill>
            </a:rPr>
            <a:t> is not homepage, there is 4% increase in log of odds of relevance</a:t>
          </a:r>
        </a:p>
      </dgm:t>
    </dgm:pt>
    <dgm:pt modelId="{C9CB9CCD-885C-4C1A-9190-7743B83ADCF6}" type="parTrans" cxnId="{96720A22-49E5-42B3-A8B4-CD9BDEE08C00}">
      <dgm:prSet/>
      <dgm:spPr/>
      <dgm:t>
        <a:bodyPr/>
        <a:lstStyle/>
        <a:p>
          <a:endParaRPr lang="en-US" sz="1600">
            <a:solidFill>
              <a:schemeClr val="tx1"/>
            </a:solidFill>
          </a:endParaRPr>
        </a:p>
      </dgm:t>
    </dgm:pt>
    <dgm:pt modelId="{EE3646C7-4509-45CA-8EEC-BA8F436CA923}" type="sibTrans" cxnId="{96720A22-49E5-42B3-A8B4-CD9BDEE08C00}">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3" custScaleX="118593" custScaleY="175244">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3" custScaleX="93313" custScaleY="112798">
        <dgm:presLayoutVars>
          <dgm:bulletEnabled val="1"/>
        </dgm:presLayoutVars>
      </dgm:prSet>
      <dgm:spPr/>
    </dgm:pt>
    <dgm:pt modelId="{8C3FA750-50B3-4A61-AE6A-6E262BD92BF1}" type="pres">
      <dgm:prSet presAssocID="{59DA38EC-31CE-4170-A454-97D5E30BDBA8}" presName="sibTrans" presStyleCnt="0"/>
      <dgm:spPr/>
    </dgm:pt>
    <dgm:pt modelId="{F7AE4263-220C-4194-B4E9-8B096817D988}" type="pres">
      <dgm:prSet presAssocID="{9AF246AA-09BA-483A-95B2-66DE99600D52}" presName="node" presStyleLbl="node1" presStyleIdx="2" presStyleCnt="3">
        <dgm:presLayoutVars>
          <dgm:bulletEnabled val="1"/>
        </dgm:presLayoutVars>
      </dgm:prSet>
      <dgm:spPr/>
    </dgm:pt>
  </dgm:ptLst>
  <dgm:cxnLst>
    <dgm:cxn modelId="{96720A22-49E5-42B3-A8B4-CD9BDEE08C00}" srcId="{1BF214FB-8585-4C85-83D7-47164AAD632D}" destId="{9AF246AA-09BA-483A-95B2-66DE99600D52}" srcOrd="2" destOrd="0" parTransId="{C9CB9CCD-885C-4C1A-9190-7743B83ADCF6}" sibTransId="{EE3646C7-4509-45CA-8EEC-BA8F436CA923}"/>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2DB7B44F-8F33-4F07-8CDA-E8701BDA5F48}" type="presOf" srcId="{9AF246AA-09BA-483A-95B2-66DE99600D52}" destId="{F7AE4263-220C-4194-B4E9-8B096817D988}" srcOrd="0" destOrd="0" presId="urn:microsoft.com/office/officeart/2005/8/layout/default"/>
    <dgm:cxn modelId="{E6E74F99-5280-40DA-9E91-B5CA0A6346AB}" type="presOf" srcId="{016586D9-2DB5-4AA6-BA9F-9EDDC0510C29}" destId="{7A5B3E65-9777-4EF6-A5E1-C35B895D487A}" srcOrd="0" destOrd="0" presId="urn:microsoft.com/office/officeart/2005/8/layout/default"/>
    <dgm:cxn modelId="{E05021BE-B5A7-46E7-91FD-547B7247C89F}" type="presOf" srcId="{1BF214FB-8585-4C85-83D7-47164AAD632D}" destId="{92654547-E6AF-4C21-813C-FC394A15A681}" srcOrd="0" destOrd="0" presId="urn:microsoft.com/office/officeart/2005/8/layout/default"/>
    <dgm:cxn modelId="{C9A99AF7-ACD7-4108-8B57-DB7178590EB4}" type="presOf" srcId="{888C3ED4-9510-4000-A70F-AAD75B5EBD43}" destId="{250A4AD9-9384-455C-AF51-202B08254D55}" srcOrd="0" destOrd="0" presId="urn:microsoft.com/office/officeart/2005/8/layout/default"/>
    <dgm:cxn modelId="{A6017E7B-72B2-4BF3-955B-1883BD7EE2B8}" type="presParOf" srcId="{92654547-E6AF-4C21-813C-FC394A15A681}" destId="{250A4AD9-9384-455C-AF51-202B08254D55}" srcOrd="0" destOrd="0" presId="urn:microsoft.com/office/officeart/2005/8/layout/default"/>
    <dgm:cxn modelId="{255B7F46-ABE6-470D-AA44-251223966F8D}" type="presParOf" srcId="{92654547-E6AF-4C21-813C-FC394A15A681}" destId="{4651146E-6BCD-4FBD-9BFD-AFBFF51DA873}" srcOrd="1" destOrd="0" presId="urn:microsoft.com/office/officeart/2005/8/layout/default"/>
    <dgm:cxn modelId="{CD53A123-40E6-4CC9-95B9-52C5E139CC3B}" type="presParOf" srcId="{92654547-E6AF-4C21-813C-FC394A15A681}" destId="{7A5B3E65-9777-4EF6-A5E1-C35B895D487A}" srcOrd="2" destOrd="0" presId="urn:microsoft.com/office/officeart/2005/8/layout/default"/>
    <dgm:cxn modelId="{A4BB538E-6F9B-49AD-BFF4-9659A15FAF78}" type="presParOf" srcId="{92654547-E6AF-4C21-813C-FC394A15A681}" destId="{8C3FA750-50B3-4A61-AE6A-6E262BD92BF1}" srcOrd="3" destOrd="0" presId="urn:microsoft.com/office/officeart/2005/8/layout/default"/>
    <dgm:cxn modelId="{79DE278C-9500-44C0-A32A-DEFFC3BCFE5F}" type="presParOf" srcId="{92654547-E6AF-4C21-813C-FC394A15A681}" destId="{F7AE4263-220C-4194-B4E9-8B096817D98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1017841" y="160995"/>
          <a:ext cx="2847467" cy="2524608"/>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ONE:</a:t>
          </a:r>
        </a:p>
        <a:p>
          <a:pPr marL="0" lvl="0" indent="0" algn="ctr" defTabSz="711200">
            <a:lnSpc>
              <a:spcPct val="90000"/>
            </a:lnSpc>
            <a:spcBef>
              <a:spcPct val="0"/>
            </a:spcBef>
            <a:spcAft>
              <a:spcPct val="35000"/>
            </a:spcAft>
            <a:buNone/>
          </a:pPr>
          <a:r>
            <a:rPr lang="en-US" sz="1600" b="1" kern="1200" dirty="0">
              <a:solidFill>
                <a:schemeClr val="tx1"/>
              </a:solidFill>
            </a:rPr>
            <a:t>According to random forest, Unlabeled variable like sig2,  sig1 and sig 6 helps to differentiate if the search result is relevant or not</a:t>
          </a:r>
          <a:br>
            <a:rPr lang="en-US" sz="1600" kern="1200" dirty="0">
              <a:solidFill>
                <a:schemeClr val="tx1"/>
              </a:solidFill>
            </a:rPr>
          </a:br>
          <a:endParaRPr lang="en-US" sz="1600" kern="1200" dirty="0">
            <a:solidFill>
              <a:schemeClr val="tx1"/>
            </a:solidFill>
          </a:endParaRPr>
        </a:p>
      </dsp:txBody>
      <dsp:txXfrm>
        <a:off x="1017841" y="160995"/>
        <a:ext cx="2847467" cy="2524608"/>
      </dsp:txXfrm>
    </dsp:sp>
    <dsp:sp modelId="{7A5B3E65-9777-4EF6-A5E1-C35B895D487A}">
      <dsp:nvSpPr>
        <dsp:cNvPr id="0" name=""/>
        <dsp:cNvSpPr/>
      </dsp:nvSpPr>
      <dsp:spPr>
        <a:xfrm>
          <a:off x="760" y="2925708"/>
          <a:ext cx="2240483" cy="1624996"/>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TWO: </a:t>
          </a:r>
          <a:br>
            <a:rPr lang="en-US" sz="1600" kern="1200" dirty="0">
              <a:solidFill>
                <a:schemeClr val="tx1"/>
              </a:solidFill>
            </a:rPr>
          </a:br>
          <a:r>
            <a:rPr lang="en-US" sz="1600" kern="1200" dirty="0">
              <a:solidFill>
                <a:schemeClr val="tx1"/>
              </a:solidFill>
            </a:rPr>
            <a:t>According to logistic regression ,One unit increase the query length say 103% percent increase in log of odds of  suggested page relevant</a:t>
          </a:r>
        </a:p>
      </dsp:txBody>
      <dsp:txXfrm>
        <a:off x="760" y="2925708"/>
        <a:ext cx="2240483" cy="1624996"/>
      </dsp:txXfrm>
    </dsp:sp>
    <dsp:sp modelId="{F7AE4263-220C-4194-B4E9-8B096817D988}">
      <dsp:nvSpPr>
        <dsp:cNvPr id="0" name=""/>
        <dsp:cNvSpPr/>
      </dsp:nvSpPr>
      <dsp:spPr>
        <a:xfrm>
          <a:off x="2481348" y="3017893"/>
          <a:ext cx="2401041" cy="1440624"/>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THREE: </a:t>
          </a:r>
          <a:br>
            <a:rPr lang="en-US" sz="1600" kern="1200" dirty="0">
              <a:solidFill>
                <a:schemeClr val="tx1"/>
              </a:solidFill>
            </a:rPr>
          </a:br>
          <a:r>
            <a:rPr lang="en-US" sz="1600" kern="1200" dirty="0">
              <a:solidFill>
                <a:schemeClr val="tx1"/>
              </a:solidFill>
            </a:rPr>
            <a:t>According to logistic regression, If the </a:t>
          </a:r>
          <a:r>
            <a:rPr lang="en-US" sz="1600" kern="1200" dirty="0" err="1">
              <a:solidFill>
                <a:schemeClr val="tx1"/>
              </a:solidFill>
            </a:rPr>
            <a:t>url</a:t>
          </a:r>
          <a:r>
            <a:rPr lang="en-US" sz="1600" kern="1200" dirty="0">
              <a:solidFill>
                <a:schemeClr val="tx1"/>
              </a:solidFill>
            </a:rPr>
            <a:t> is not homepage, there is 4% increase in log of odds of relevance</a:t>
          </a:r>
        </a:p>
      </dsp:txBody>
      <dsp:txXfrm>
        <a:off x="2481348" y="3017893"/>
        <a:ext cx="2401041" cy="14406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3/10/2020</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3/10/2020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Yashaswini Dhatrika, master student from Indiana University Bloomington. Today I would present about the Applied Machine learning for </a:t>
            </a:r>
            <a:r>
              <a:rPr lang="en-US" dirty="0" err="1"/>
              <a:t>searve</a:t>
            </a:r>
            <a:r>
              <a:rPr lang="en-US" dirty="0"/>
              <a:t> engine relevance there by optimizing the search engine results</a:t>
            </a:r>
          </a:p>
        </p:txBody>
      </p:sp>
      <p:sp>
        <p:nvSpPr>
          <p:cNvPr id="4" name="Slide Number Placeholder 3"/>
          <p:cNvSpPr>
            <a:spLocks noGrp="1"/>
          </p:cNvSpPr>
          <p:nvPr>
            <p:ph type="sldNum" sz="quarter" idx="5"/>
          </p:nvPr>
        </p:nvSpPr>
        <p:spPr/>
        <p:txBody>
          <a:bodyPr/>
          <a:lstStyle/>
          <a:p>
            <a:fld id="{07D111EE-B1CE-3F40-8B0E-AB6A92B85452}" type="slidenum">
              <a:rPr lang="en-US" smtClean="0"/>
              <a:t>1</a:t>
            </a:fld>
            <a:endParaRPr lang="en-US" dirty="0"/>
          </a:p>
        </p:txBody>
      </p:sp>
    </p:spTree>
    <p:extLst>
      <p:ext uri="{BB962C8B-B14F-4D97-AF65-F5344CB8AC3E}">
        <p14:creationId xmlns:p14="http://schemas.microsoft.com/office/powerpoint/2010/main" val="2663671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 from the pie chart we can observe that 73% of data points have the suggested URL being Homepage and rest of them aren’t homepage</a:t>
            </a:r>
          </a:p>
          <a:p>
            <a:pPr marL="228600" indent="-228600">
              <a:buAutoNum type="arabicPeriod"/>
            </a:pPr>
            <a:r>
              <a:rPr lang="en-US" dirty="0"/>
              <a:t>From the bar graph we can observe that for all the  suggested URL being homepage, there is nearly equal chance that it can be either relevant or not relevant.</a:t>
            </a:r>
          </a:p>
          <a:p>
            <a:pPr marL="228600" indent="-228600">
              <a:buAutoNum type="arabicPeriod"/>
            </a:pPr>
            <a:r>
              <a:rPr lang="en-US" dirty="0"/>
              <a:t>To check if the Home page variable effects or if there any relation exists on Relevance, I have performed the Chi-Square Test</a:t>
            </a:r>
          </a:p>
          <a:p>
            <a:pPr marL="228600" indent="-228600">
              <a:buAutoNum type="arabicPeriod"/>
            </a:pPr>
            <a:r>
              <a:rPr lang="en-US" dirty="0"/>
              <a:t>The null hypothesis of the </a:t>
            </a:r>
            <a:r>
              <a:rPr lang="en-US" b="1" dirty="0"/>
              <a:t>Chi</a:t>
            </a:r>
            <a:r>
              <a:rPr lang="en-US" dirty="0"/>
              <a:t>-</a:t>
            </a:r>
            <a:r>
              <a:rPr lang="en-US" b="1" dirty="0"/>
              <a:t>Square test</a:t>
            </a:r>
            <a:r>
              <a:rPr lang="en-US" dirty="0"/>
              <a:t> is that no relationship exists on the categorical variables in the population; they are independent whereas alternative says that there is relationship</a:t>
            </a:r>
          </a:p>
          <a:p>
            <a:pPr marL="228600" indent="-228600">
              <a:buAutoNum type="arabicPeriod"/>
            </a:pPr>
            <a:r>
              <a:rPr lang="en-US" dirty="0"/>
              <a:t>Results of Chi-Square test shows that they are dependent at </a:t>
            </a:r>
            <a:r>
              <a:rPr lang="en-US" dirty="0" err="1"/>
              <a:t>signifanct</a:t>
            </a:r>
            <a:r>
              <a:rPr lang="en-US" dirty="0"/>
              <a:t> level of 0.05% </a:t>
            </a:r>
          </a:p>
        </p:txBody>
      </p:sp>
      <p:sp>
        <p:nvSpPr>
          <p:cNvPr id="4" name="Slide Number Placeholder 3"/>
          <p:cNvSpPr>
            <a:spLocks noGrp="1"/>
          </p:cNvSpPr>
          <p:nvPr>
            <p:ph type="sldNum" sz="quarter" idx="5"/>
          </p:nvPr>
        </p:nvSpPr>
        <p:spPr/>
        <p:txBody>
          <a:bodyPr/>
          <a:lstStyle/>
          <a:p>
            <a:fld id="{07D111EE-B1CE-3F40-8B0E-AB6A92B85452}" type="slidenum">
              <a:rPr lang="en-US" smtClean="0"/>
              <a:t>11</a:t>
            </a:fld>
            <a:endParaRPr lang="en-US" dirty="0"/>
          </a:p>
        </p:txBody>
      </p:sp>
    </p:spTree>
    <p:extLst>
      <p:ext uri="{BB962C8B-B14F-4D97-AF65-F5344CB8AC3E}">
        <p14:creationId xmlns:p14="http://schemas.microsoft.com/office/powerpoint/2010/main" val="210564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 Correlation is performed on the predictor variables to check the interactions. A Pearson correlation is a number between -1 and 1 that indicates the extent to which two variables are linearly related. That is if the interaction is positive then it says that there is positive correlation and if  the number is negative then it is negatively correlated. In our data, we could observe that sig5 and sig 3 are highly correlated and sig 7 and sig 5. As certain models , wouldn’t give accurate results in case of interactions between variable so it is important to consider the interactions while implementing the model</a:t>
            </a:r>
          </a:p>
        </p:txBody>
      </p:sp>
      <p:sp>
        <p:nvSpPr>
          <p:cNvPr id="4" name="Slide Number Placeholder 3"/>
          <p:cNvSpPr>
            <a:spLocks noGrp="1"/>
          </p:cNvSpPr>
          <p:nvPr>
            <p:ph type="sldNum" sz="quarter" idx="5"/>
          </p:nvPr>
        </p:nvSpPr>
        <p:spPr/>
        <p:txBody>
          <a:bodyPr/>
          <a:lstStyle/>
          <a:p>
            <a:fld id="{07D111EE-B1CE-3F40-8B0E-AB6A92B85452}" type="slidenum">
              <a:rPr lang="en-US" smtClean="0"/>
              <a:t>12</a:t>
            </a:fld>
            <a:endParaRPr lang="en-US" dirty="0"/>
          </a:p>
        </p:txBody>
      </p:sp>
    </p:spTree>
    <p:extLst>
      <p:ext uri="{BB962C8B-B14F-4D97-AF65-F5344CB8AC3E}">
        <p14:creationId xmlns:p14="http://schemas.microsoft.com/office/powerpoint/2010/main" val="3160529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predictive variables are grouped into equal bins and checked for the Relevance probability for each bin. It seems that except for query length, rest of all the continuous predictors the relevance probability increases as the value of the bin increases.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13</a:t>
            </a:fld>
            <a:endParaRPr lang="en-US" dirty="0"/>
          </a:p>
        </p:txBody>
      </p:sp>
    </p:spTree>
    <p:extLst>
      <p:ext uri="{BB962C8B-B14F-4D97-AF65-F5344CB8AC3E}">
        <p14:creationId xmlns:p14="http://schemas.microsoft.com/office/powerpoint/2010/main" val="365544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Then based on the bivariate analysis performed, I had a question in mind, if the relationship between is statistically significant or not. So for that I have performed T-test. So again t-test is a hypothesis t test where the null hypothesis says that there isn’t any significant difference between the means of two groups, whereas the alternative hypothesis says that </a:t>
            </a:r>
            <a:r>
              <a:rPr lang="en-US" sz="1200" b="0" i="0" kern="1200" dirty="0">
                <a:solidFill>
                  <a:schemeClr val="tx1"/>
                </a:solidFill>
                <a:effectLst/>
                <a:latin typeface="+mn-lt"/>
                <a:ea typeface="+mn-ea"/>
                <a:cs typeface="+mn-cs"/>
              </a:rPr>
              <a:t>there is a significant difference between the means of two groups.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Results of t-test test shows that the means of two groups is significant at 0.05% </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15</a:t>
            </a:fld>
            <a:endParaRPr lang="en-US" dirty="0"/>
          </a:p>
        </p:txBody>
      </p:sp>
    </p:spTree>
    <p:extLst>
      <p:ext uri="{BB962C8B-B14F-4D97-AF65-F5344CB8AC3E}">
        <p14:creationId xmlns:p14="http://schemas.microsoft.com/office/powerpoint/2010/main" val="239712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discussed earlier, this visualization says that Random Forest SVM and Logistic Regression are top performer models when a study is conducted on 165 data sets and 13 different classification models are applied, to compare the model performance.</a:t>
            </a:r>
          </a:p>
        </p:txBody>
      </p:sp>
      <p:sp>
        <p:nvSpPr>
          <p:cNvPr id="4" name="Slide Number Placeholder 3"/>
          <p:cNvSpPr>
            <a:spLocks noGrp="1"/>
          </p:cNvSpPr>
          <p:nvPr>
            <p:ph type="sldNum" sz="quarter" idx="5"/>
          </p:nvPr>
        </p:nvSpPr>
        <p:spPr/>
        <p:txBody>
          <a:bodyPr/>
          <a:lstStyle/>
          <a:p>
            <a:fld id="{07D111EE-B1CE-3F40-8B0E-AB6A92B85452}" type="slidenum">
              <a:rPr lang="en-US" smtClean="0"/>
              <a:t>17</a:t>
            </a:fld>
            <a:endParaRPr lang="en-US" dirty="0"/>
          </a:p>
        </p:txBody>
      </p:sp>
    </p:spTree>
    <p:extLst>
      <p:ext uri="{BB962C8B-B14F-4D97-AF65-F5344CB8AC3E}">
        <p14:creationId xmlns:p14="http://schemas.microsoft.com/office/powerpoint/2010/main" val="464263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1. It is a classification algorithm where your target variable is categorical.  As the range should be in between 0 and 1 so we apply the sigmoid transformation on  </a:t>
            </a:r>
            <a:r>
              <a:rPr lang="en-US" sz="1200" b="0" i="0" u="none" strike="noStrike" kern="1200" dirty="0" err="1">
                <a:solidFill>
                  <a:schemeClr val="tx1"/>
                </a:solidFill>
                <a:effectLst/>
                <a:latin typeface="+mn-lt"/>
                <a:ea typeface="+mn-ea"/>
                <a:cs typeface="+mn-cs"/>
              </a:rPr>
              <a:t>wX+b</a:t>
            </a:r>
            <a:r>
              <a:rPr lang="en-US" sz="1200" b="0" i="0" u="none" strike="noStrike" kern="1200" dirty="0">
                <a:solidFill>
                  <a:schemeClr val="tx1"/>
                </a:solidFill>
                <a:effectLst/>
                <a:latin typeface="+mn-lt"/>
                <a:ea typeface="+mn-ea"/>
                <a:cs typeface="+mn-cs"/>
              </a:rPr>
              <a:t> so that range of resultant is between 0 and 1. And this is how the sigmoid function looks like.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18</a:t>
            </a:fld>
            <a:endParaRPr lang="en-US" dirty="0"/>
          </a:p>
        </p:txBody>
      </p:sp>
    </p:spTree>
    <p:extLst>
      <p:ext uri="{BB962C8B-B14F-4D97-AF65-F5344CB8AC3E}">
        <p14:creationId xmlns:p14="http://schemas.microsoft.com/office/powerpoint/2010/main" val="338460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Once we select the model, it often happens that model might overfit that is training error is low, but the generalization error is relatively high. So the ideal model should be of low bias (high bias pays very little attention to the training data and oversimplifies the model.) and low variance ( able to generalize on all the datasets)</a:t>
            </a:r>
            <a:endParaRPr lang="en-US" b="0" dirty="0">
              <a:effectLst/>
            </a:endParaRPr>
          </a:p>
          <a:p>
            <a:pPr rtl="0"/>
            <a:r>
              <a:rPr lang="en-US" sz="1200" b="0" i="0" u="none" strike="noStrike" kern="1200" dirty="0">
                <a:solidFill>
                  <a:schemeClr val="tx1"/>
                </a:solidFill>
                <a:effectLst/>
                <a:latin typeface="+mn-lt"/>
                <a:ea typeface="+mn-ea"/>
                <a:cs typeface="+mn-cs"/>
              </a:rPr>
              <a:t>Some of the methods adopted to prevent overfitting is 1) Regularization is nothing put we are adding some noise to the loss equation so that the model is robust and to avoid complicated models. In other words, this technique discourages learning a more complex or flexible model, to avoid the risk of overfitting.</a:t>
            </a:r>
            <a:endParaRPr lang="en-US" b="0" dirty="0">
              <a:effectLst/>
            </a:endParaRPr>
          </a:p>
          <a:p>
            <a:pPr rtl="0"/>
            <a:r>
              <a:rPr lang="en-US" sz="1200" b="1" i="1" u="none" strike="noStrike" kern="1200" dirty="0">
                <a:solidFill>
                  <a:schemeClr val="tx1"/>
                </a:solidFill>
                <a:effectLst/>
                <a:latin typeface="+mn-lt"/>
                <a:ea typeface="+mn-ea"/>
                <a:cs typeface="+mn-cs"/>
              </a:rPr>
              <a:t>λ is the tuning parameter that decides how much we want to penalize the complexity of our model. There are two types of regularization one is ridge regression another is lasso regression</a:t>
            </a:r>
            <a:endParaRPr lang="en-US" b="0" dirty="0">
              <a:effectLst/>
            </a:endParaRPr>
          </a:p>
          <a:p>
            <a:r>
              <a:rPr lang="en-US" sz="1200" b="1" i="1" u="none" strike="noStrike" kern="1200" dirty="0">
                <a:solidFill>
                  <a:schemeClr val="tx1"/>
                </a:solidFill>
                <a:effectLst/>
                <a:latin typeface="+mn-lt"/>
                <a:ea typeface="+mn-ea"/>
                <a:cs typeface="+mn-cs"/>
              </a:rPr>
              <a:t>Before we go into K-Fold cross-validation, I would like to talk about hyperparameter ,</a:t>
            </a:r>
            <a:r>
              <a:rPr lang="en-US" sz="1200" b="1" i="0" u="none" strike="noStrike" kern="1200" dirty="0">
                <a:solidFill>
                  <a:schemeClr val="tx1"/>
                </a:solidFill>
                <a:effectLst/>
                <a:latin typeface="+mn-lt"/>
                <a:ea typeface="+mn-ea"/>
                <a:cs typeface="+mn-cs"/>
              </a:rPr>
              <a:t>hyperparameter</a:t>
            </a:r>
            <a:r>
              <a:rPr lang="en-US" sz="1200" b="0" i="0" u="none" strike="noStrike" kern="1200" dirty="0">
                <a:solidFill>
                  <a:schemeClr val="tx1"/>
                </a:solidFill>
                <a:effectLst/>
                <a:latin typeface="+mn-lt"/>
                <a:ea typeface="+mn-ea"/>
                <a:cs typeface="+mn-cs"/>
              </a:rPr>
              <a:t> is a parameter whose value is set before the learning process begins. By contrast, the values of other parameters are derived via training. Like in the case of regularized logistic regression you try to find the lambda the amount of regularization you want to put into the loss function. So K –fold cross validation that the total  training set is divided into k equal parts, each part is kept for validation and then rest other as training set. Therefore the process ensures that every observation from the original dataset has the chance of appearing in the training and validation set and then total performance is calculated by averaging out all the performance. Then you try to perform by considering different values of hyperparameter then you consider the hypermeter which gives a high accuracy</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19</a:t>
            </a:fld>
            <a:endParaRPr lang="en-US" dirty="0"/>
          </a:p>
        </p:txBody>
      </p:sp>
    </p:spTree>
    <p:extLst>
      <p:ext uri="{BB962C8B-B14F-4D97-AF65-F5344CB8AC3E}">
        <p14:creationId xmlns:p14="http://schemas.microsoft.com/office/powerpoint/2010/main" val="193713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Widespread industry comfort for logistic regression for its interpretable trait</a:t>
            </a:r>
          </a:p>
          <a:p>
            <a:pPr marL="228600" indent="-228600">
              <a:buAutoNum type="arabicPeriod"/>
            </a:pPr>
            <a:r>
              <a:rPr lang="en-US" dirty="0"/>
              <a:t>Very Intuitive and quantify the relationship between the dependent variable and independent variable (coefficients and then calculate change in dependent variable with one unite change in independent variable</a:t>
            </a:r>
          </a:p>
          <a:p>
            <a:pPr marL="228600" indent="-228600">
              <a:buAutoNum type="arabicPeriod"/>
            </a:pPr>
            <a:r>
              <a:rPr lang="en-US" sz="1200" b="0" i="0" kern="1200" dirty="0">
                <a:solidFill>
                  <a:schemeClr val="tx1"/>
                </a:solidFill>
                <a:effectLst/>
                <a:latin typeface="+mn-lt"/>
                <a:ea typeface="+mn-ea"/>
                <a:cs typeface="+mn-cs"/>
              </a:rPr>
              <a:t>Multi-collinearity is not really an issue and can be countered with L2 regularization to an extent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20</a:t>
            </a:fld>
            <a:endParaRPr lang="en-US" dirty="0"/>
          </a:p>
        </p:txBody>
      </p:sp>
    </p:spTree>
    <p:extLst>
      <p:ext uri="{BB962C8B-B14F-4D97-AF65-F5344CB8AC3E}">
        <p14:creationId xmlns:p14="http://schemas.microsoft.com/office/powerpoint/2010/main" val="2931554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21</a:t>
            </a:fld>
            <a:endParaRPr lang="en-US" dirty="0"/>
          </a:p>
        </p:txBody>
      </p:sp>
    </p:spTree>
    <p:extLst>
      <p:ext uri="{BB962C8B-B14F-4D97-AF65-F5344CB8AC3E}">
        <p14:creationId xmlns:p14="http://schemas.microsoft.com/office/powerpoint/2010/main" val="207430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output from the logistic regression, that from the coefficients we can calculated the we can convert coefficients to odds ratios by exponentiating them. We can then interpret the effect of the variable in terms of its effect on the odds . So by doing so we can see that for the one unit change in query length the % change of odds being relevance is change by 103%. In the same fashion we can interpret for the other variables too.</a:t>
            </a:r>
          </a:p>
        </p:txBody>
      </p:sp>
      <p:sp>
        <p:nvSpPr>
          <p:cNvPr id="4" name="Slide Number Placeholder 3"/>
          <p:cNvSpPr>
            <a:spLocks noGrp="1"/>
          </p:cNvSpPr>
          <p:nvPr>
            <p:ph type="sldNum" sz="quarter" idx="5"/>
          </p:nvPr>
        </p:nvSpPr>
        <p:spPr/>
        <p:txBody>
          <a:bodyPr/>
          <a:lstStyle/>
          <a:p>
            <a:fld id="{07D111EE-B1CE-3F40-8B0E-AB6A92B85452}" type="slidenum">
              <a:rPr lang="en-US" smtClean="0"/>
              <a:t>22</a:t>
            </a:fld>
            <a:endParaRPr lang="en-US" dirty="0"/>
          </a:p>
        </p:txBody>
      </p:sp>
    </p:spTree>
    <p:extLst>
      <p:ext uri="{BB962C8B-B14F-4D97-AF65-F5344CB8AC3E}">
        <p14:creationId xmlns:p14="http://schemas.microsoft.com/office/powerpoint/2010/main" val="406809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would like to brief you about how I’ll be going forward with the presentation:</a:t>
            </a:r>
            <a:endParaRPr lang="en-US" b="0" dirty="0">
              <a:effectLst/>
            </a:endParaRPr>
          </a:p>
          <a:p>
            <a:pPr rtl="0" fontAlgn="base"/>
            <a:r>
              <a:rPr lang="en-US" sz="1200" b="0" i="0" u="none" strike="noStrike" kern="1200" dirty="0">
                <a:solidFill>
                  <a:schemeClr val="tx1"/>
                </a:solidFill>
                <a:effectLst/>
                <a:latin typeface="+mn-lt"/>
                <a:ea typeface="+mn-ea"/>
                <a:cs typeface="+mn-cs"/>
              </a:rPr>
              <a:t>We will look at the </a:t>
            </a:r>
            <a:r>
              <a:rPr lang="en-US" sz="1200" b="0" i="0" u="none" strike="noStrike" kern="1200" dirty="0" err="1">
                <a:solidFill>
                  <a:schemeClr val="tx1"/>
                </a:solidFill>
                <a:effectLst/>
                <a:latin typeface="+mn-lt"/>
                <a:ea typeface="+mn-ea"/>
                <a:cs typeface="+mn-cs"/>
              </a:rPr>
              <a:t>the</a:t>
            </a:r>
            <a:r>
              <a:rPr lang="en-US" sz="1200" b="0" i="0" u="none" strike="noStrike" kern="1200" dirty="0">
                <a:solidFill>
                  <a:schemeClr val="tx1"/>
                </a:solidFill>
                <a:effectLst/>
                <a:latin typeface="+mn-lt"/>
                <a:ea typeface="+mn-ea"/>
                <a:cs typeface="+mn-cs"/>
              </a:rPr>
              <a:t> key objective of our project</a:t>
            </a:r>
          </a:p>
          <a:p>
            <a:pPr rtl="0" fontAlgn="base"/>
            <a:r>
              <a:rPr lang="en-US" sz="1200" b="0" i="0" u="none" strike="noStrike" kern="1200" dirty="0">
                <a:solidFill>
                  <a:schemeClr val="tx1"/>
                </a:solidFill>
                <a:effectLst/>
                <a:latin typeface="+mn-lt"/>
                <a:ea typeface="+mn-ea"/>
                <a:cs typeface="+mn-cs"/>
              </a:rPr>
              <a:t>And look a little further into it by discussing the context, the data I have used for the and the hypotheses I have come up with</a:t>
            </a:r>
          </a:p>
          <a:p>
            <a:pPr rtl="0" fontAlgn="base"/>
            <a:r>
              <a:rPr lang="en-US" sz="1200" b="0" i="0" u="none" strike="noStrike" kern="1200" dirty="0">
                <a:solidFill>
                  <a:schemeClr val="tx1"/>
                </a:solidFill>
                <a:effectLst/>
                <a:latin typeface="+mn-lt"/>
                <a:ea typeface="+mn-ea"/>
                <a:cs typeface="+mn-cs"/>
              </a:rPr>
              <a:t>Leveraging the data and hypothesis I have conducted some exploratory analysis followed by modeling where we dive deep into how factors are affecting our search </a:t>
            </a:r>
            <a:r>
              <a:rPr lang="en-US" sz="1200" b="0" i="0" u="none" strike="noStrike" kern="1200" dirty="0" err="1">
                <a:solidFill>
                  <a:schemeClr val="tx1"/>
                </a:solidFill>
                <a:effectLst/>
                <a:latin typeface="+mn-lt"/>
                <a:ea typeface="+mn-ea"/>
                <a:cs typeface="+mn-cs"/>
              </a:rPr>
              <a:t>relavence</a:t>
            </a:r>
            <a:r>
              <a:rPr lang="en-US" sz="1200" b="0" i="0" u="none" strike="noStrike" kern="1200" dirty="0">
                <a:solidFill>
                  <a:schemeClr val="tx1"/>
                </a:solidFill>
                <a:effectLst/>
                <a:latin typeface="+mn-lt"/>
                <a:ea typeface="+mn-ea"/>
                <a:cs typeface="+mn-cs"/>
              </a:rPr>
              <a:t>. </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Flow of presentation would be first I would discuss the key objective,  setting up a context to have a better understanding of a problem and then the steps or approach to solve the problem, then introduction to the data. Then I would discuss my Hypothesis which I formulated after observing the data. And then some Exploratory Data Analysis ( Univariate and Bivariate analysis) to get a better sense of data. And Model Implementation and discussing also the why a particular model is considered for this problem and then comparing a model performance. And finally I would discuss the key takeaways.</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3</a:t>
            </a:fld>
            <a:endParaRPr lang="en-US" dirty="0"/>
          </a:p>
        </p:txBody>
      </p:sp>
    </p:spTree>
    <p:extLst>
      <p:ext uri="{BB962C8B-B14F-4D97-AF65-F5344CB8AC3E}">
        <p14:creationId xmlns:p14="http://schemas.microsoft.com/office/powerpoint/2010/main" val="613991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Algorithm considered is Random forest, the building block of Random forest is decision tree, before jumping to random forest, let me give the intuition behind the random forest. Consider the dataset with 8 people for each of them I know 4 of the attributes either hair color, their height, weight and whether or not they apply lotion or not then I am going to predict whether or not their skin would burn when they are exposed to sunlight. Some of variables are binary and some are multivariate.  So the goal of decision tree is to build small tree that all samples at leaves have same colors. So we need to pick up a variable that branches are closed to having same class. So we need to choose a measure that captures the </a:t>
            </a:r>
            <a:r>
              <a:rPr lang="en-US" dirty="0" err="1"/>
              <a:t>disorderness</a:t>
            </a:r>
            <a:r>
              <a:rPr lang="en-US" dirty="0"/>
              <a:t> or randomness at each step.</a:t>
            </a:r>
          </a:p>
          <a:p>
            <a:r>
              <a:rPr lang="en-US" dirty="0"/>
              <a:t>We can see that on the right side that when u split the data by hair color , 4/ 8 it gave us the desirable outputs and then if we split the Blonde data points based on lotion used then it gives us the desirable output. So this would be a desirable output </a:t>
            </a:r>
          </a:p>
        </p:txBody>
      </p:sp>
      <p:sp>
        <p:nvSpPr>
          <p:cNvPr id="4" name="Slide Number Placeholder 3"/>
          <p:cNvSpPr>
            <a:spLocks noGrp="1"/>
          </p:cNvSpPr>
          <p:nvPr>
            <p:ph type="sldNum" sz="quarter" idx="5"/>
          </p:nvPr>
        </p:nvSpPr>
        <p:spPr/>
        <p:txBody>
          <a:bodyPr/>
          <a:lstStyle/>
          <a:p>
            <a:fld id="{07D111EE-B1CE-3F40-8B0E-AB6A92B85452}" type="slidenum">
              <a:rPr lang="en-US" smtClean="0"/>
              <a:t>24</a:t>
            </a:fld>
            <a:endParaRPr lang="en-US" dirty="0"/>
          </a:p>
        </p:txBody>
      </p:sp>
    </p:spTree>
    <p:extLst>
      <p:ext uri="{BB962C8B-B14F-4D97-AF65-F5344CB8AC3E}">
        <p14:creationId xmlns:p14="http://schemas.microsoft.com/office/powerpoint/2010/main" val="2113157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If you see math behind the decision tree, we chose the variable at each node where Entropy (is degree of randomness) is reduced. This is mathematical formula for the entropy! Please let me if I need to explain the equation , if yes  for each branch it calculate the fraction of cluster 1 and then multiplied with log of same fraction and then u can sum for all the clusters in that particular branch, then u do same for the other branch too.  Then u take mixture prop and add both of them. Then random forest is nothing but </a:t>
            </a:r>
            <a:r>
              <a:rPr lang="en-US" sz="1200" b="0" i="0" kern="1200" dirty="0">
                <a:solidFill>
                  <a:schemeClr val="tx1"/>
                </a:solidFill>
                <a:effectLst/>
                <a:latin typeface="+mn-lt"/>
                <a:ea typeface="+mn-ea"/>
                <a:cs typeface="+mn-cs"/>
              </a:rPr>
              <a:t>consisting of many decisions trees. Each decision tree is built on random sample of data. Then a prediction is made based on max voting.</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25</a:t>
            </a:fld>
            <a:endParaRPr lang="en-US" dirty="0"/>
          </a:p>
        </p:txBody>
      </p:sp>
    </p:spTree>
    <p:extLst>
      <p:ext uri="{BB962C8B-B14F-4D97-AF65-F5344CB8AC3E}">
        <p14:creationId xmlns:p14="http://schemas.microsoft.com/office/powerpoint/2010/main" val="1683374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 The right algorithm can sometimes be the one which is the most simple, the most robust and the most easily understood by your end users. Random Forest will regularly tick all of these boxes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a:t>
            </a:r>
            <a:r>
              <a:rPr lang="en-US" sz="1200" b="0" i="0" kern="1200" dirty="0">
                <a:solidFill>
                  <a:schemeClr val="tx1"/>
                </a:solidFill>
                <a:effectLst/>
                <a:latin typeface="+mn-lt"/>
                <a:ea typeface="+mn-ea"/>
                <a:cs typeface="+mn-cs"/>
              </a:rPr>
              <a:t>Random Forest works well with a mixture of numerical and categorical features</a:t>
            </a:r>
          </a:p>
          <a:p>
            <a:r>
              <a:rPr lang="en-US" dirty="0"/>
              <a:t>3. </a:t>
            </a:r>
            <a:r>
              <a:rPr lang="en-US" sz="1200" b="0" i="0" kern="1200" dirty="0">
                <a:solidFill>
                  <a:schemeClr val="tx1"/>
                </a:solidFill>
                <a:effectLst/>
                <a:latin typeface="+mn-lt"/>
                <a:ea typeface="+mn-ea"/>
                <a:cs typeface="+mn-cs"/>
              </a:rPr>
              <a:t>They are parallelizable, meaning that we can split the process to multiple machines to run. This results in faster computation time</a:t>
            </a:r>
          </a:p>
          <a:p>
            <a:r>
              <a:rPr lang="en-US" sz="1200" b="0" i="0" kern="1200" dirty="0">
                <a:solidFill>
                  <a:schemeClr val="tx1"/>
                </a:solidFill>
                <a:effectLst/>
                <a:latin typeface="+mn-lt"/>
                <a:ea typeface="+mn-ea"/>
                <a:cs typeface="+mn-cs"/>
              </a:rPr>
              <a:t>4. Robust to Outliers and Non-linear Data: Random forest handles outliers by essentially binning them. It is also indifferent to non-linear features.</a:t>
            </a:r>
          </a:p>
          <a:p>
            <a:r>
              <a:rPr lang="en-US" sz="1200" b="0" i="0" kern="1200" dirty="0">
                <a:solidFill>
                  <a:schemeClr val="tx1"/>
                </a:solidFill>
                <a:effectLst/>
                <a:latin typeface="+mn-lt"/>
                <a:ea typeface="+mn-ea"/>
                <a:cs typeface="+mn-cs"/>
              </a:rPr>
              <a:t>5. cutting feature space into rectangles [ or cuboids or hyper-cuboid for higher dimensions ] </a:t>
            </a:r>
            <a:endParaRPr lang="en-US" dirty="0"/>
          </a:p>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26</a:t>
            </a:fld>
            <a:endParaRPr lang="en-US" dirty="0"/>
          </a:p>
        </p:txBody>
      </p:sp>
    </p:spTree>
    <p:extLst>
      <p:ext uri="{BB962C8B-B14F-4D97-AF65-F5344CB8AC3E}">
        <p14:creationId xmlns:p14="http://schemas.microsoft.com/office/powerpoint/2010/main" val="195869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SVM finds a hyperplane to separate the relevant cases and non-relevant cases, suppose consider the left graph where u have A,B, C hyperplane which separates the 2 classes, but if we observe that the hyperplane B is very close the star point, same with the case of the Hyperplane A , but in case of C we can observe that the difference between closest points to the hyperplane is maximized. Then is called Margin. </a:t>
            </a:r>
          </a:p>
        </p:txBody>
      </p:sp>
      <p:sp>
        <p:nvSpPr>
          <p:cNvPr id="4" name="Slide Number Placeholder 3"/>
          <p:cNvSpPr>
            <a:spLocks noGrp="1"/>
          </p:cNvSpPr>
          <p:nvPr>
            <p:ph type="sldNum" sz="quarter" idx="5"/>
          </p:nvPr>
        </p:nvSpPr>
        <p:spPr/>
        <p:txBody>
          <a:bodyPr/>
          <a:lstStyle/>
          <a:p>
            <a:fld id="{07D111EE-B1CE-3F40-8B0E-AB6A92B85452}" type="slidenum">
              <a:rPr lang="en-US" smtClean="0"/>
              <a:t>29</a:t>
            </a:fld>
            <a:endParaRPr lang="en-US" dirty="0"/>
          </a:p>
        </p:txBody>
      </p:sp>
    </p:spTree>
    <p:extLst>
      <p:ext uri="{BB962C8B-B14F-4D97-AF65-F5344CB8AC3E}">
        <p14:creationId xmlns:p14="http://schemas.microsoft.com/office/powerpoint/2010/main" val="177173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decision boundary produced by logistic regression will always be linear , which can not emulate a circular decision boundary which is required. So, logistic regression will work for classification problems where classes are approximately linearly separable</a:t>
            </a:r>
          </a:p>
          <a:p>
            <a:pPr marL="228600" indent="-228600">
              <a:buAutoNum type="arabicPeriod"/>
            </a:pPr>
            <a:r>
              <a:rPr lang="en-US" sz="1200" b="0" i="0" kern="1200" dirty="0">
                <a:solidFill>
                  <a:schemeClr val="tx1"/>
                </a:solidFill>
                <a:effectLst/>
                <a:latin typeface="+mn-lt"/>
                <a:ea typeface="+mn-ea"/>
                <a:cs typeface="+mn-cs"/>
              </a:rPr>
              <a:t>SVMs (depending on the kernel) provide smoother boundaries compared to random forest for nonlinear relationship.</a:t>
            </a:r>
          </a:p>
          <a:p>
            <a:pPr marL="228600" indent="-228600">
              <a:buAutoNum type="arabicPeriod"/>
            </a:pPr>
            <a:r>
              <a:rPr lang="en-US" dirty="0"/>
              <a:t>both the linear and radial-basis kernels performed quite well in the presence of outliers. For these kernels, accuracy on the test sets was unaffected until outliers reached roughly 20% of the training examples. (~ </a:t>
            </a:r>
            <a:r>
              <a:rPr lang="en-US" sz="1200" b="0" i="0" kern="1200" dirty="0" err="1">
                <a:solidFill>
                  <a:schemeClr val="tx1"/>
                </a:solidFill>
                <a:effectLst/>
                <a:latin typeface="+mn-lt"/>
                <a:ea typeface="+mn-ea"/>
                <a:cs typeface="+mn-cs"/>
              </a:rPr>
              <a:t>Hoak</a:t>
            </a:r>
            <a:r>
              <a:rPr lang="en-US" sz="1200" b="0" i="0" kern="1200" dirty="0">
                <a:solidFill>
                  <a:schemeClr val="tx1"/>
                </a:solidFill>
                <a:effectLst/>
                <a:latin typeface="+mn-lt"/>
                <a:ea typeface="+mn-ea"/>
                <a:cs typeface="+mn-cs"/>
              </a:rPr>
              <a:t>, J., 2010. The Effects of Outliers on Support Vector Machines. </a:t>
            </a:r>
            <a:r>
              <a:rPr lang="en-US" sz="1200" b="0" i="1" kern="1200" dirty="0">
                <a:solidFill>
                  <a:schemeClr val="tx1"/>
                </a:solidFill>
                <a:effectLst/>
                <a:latin typeface="+mn-lt"/>
                <a:ea typeface="+mn-ea"/>
                <a:cs typeface="+mn-cs"/>
              </a:rPr>
              <a:t>Portland State University</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D111EE-B1CE-3F40-8B0E-AB6A92B85452}" type="slidenum">
              <a:rPr lang="en-US" smtClean="0"/>
              <a:t>30</a:t>
            </a:fld>
            <a:endParaRPr lang="en-US" dirty="0"/>
          </a:p>
        </p:txBody>
      </p:sp>
    </p:spTree>
    <p:extLst>
      <p:ext uri="{BB962C8B-B14F-4D97-AF65-F5344CB8AC3E}">
        <p14:creationId xmlns:p14="http://schemas.microsoft.com/office/powerpoint/2010/main" val="165513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31</a:t>
            </a:fld>
            <a:endParaRPr lang="en-US" dirty="0"/>
          </a:p>
        </p:txBody>
      </p:sp>
    </p:spTree>
    <p:extLst>
      <p:ext uri="{BB962C8B-B14F-4D97-AF65-F5344CB8AC3E}">
        <p14:creationId xmlns:p14="http://schemas.microsoft.com/office/powerpoint/2010/main" val="1006172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the left you have a low c which gives you a pretty large minimum margin (purple). However, this requires that we neglect the blue circle outlier that we have failed to classify correct. On the right you have a high c. Now you will not neglect the outlier and thus end up with a much smaller margin.</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Rbf</a:t>
            </a:r>
            <a:r>
              <a:rPr lang="en-US" sz="1200" b="0" i="0" kern="1200" dirty="0">
                <a:solidFill>
                  <a:schemeClr val="tx1"/>
                </a:solidFill>
                <a:effectLst/>
                <a:latin typeface="+mn-lt"/>
                <a:ea typeface="+mn-ea"/>
                <a:cs typeface="+mn-cs"/>
              </a:rPr>
              <a:t> kernel: e-gamma(a-b)^2</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32</a:t>
            </a:fld>
            <a:endParaRPr lang="en-US" dirty="0"/>
          </a:p>
        </p:txBody>
      </p:sp>
    </p:spTree>
    <p:extLst>
      <p:ext uri="{BB962C8B-B14F-4D97-AF65-F5344CB8AC3E}">
        <p14:creationId xmlns:p14="http://schemas.microsoft.com/office/powerpoint/2010/main" val="1965859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34</a:t>
            </a:fld>
            <a:endParaRPr lang="en-US" dirty="0"/>
          </a:p>
        </p:txBody>
      </p:sp>
    </p:spTree>
    <p:extLst>
      <p:ext uri="{BB962C8B-B14F-4D97-AF65-F5344CB8AC3E}">
        <p14:creationId xmlns:p14="http://schemas.microsoft.com/office/powerpoint/2010/main" val="3396275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t>
            </a:r>
            <a:r>
              <a:rPr lang="en-US" dirty="0" err="1"/>
              <a:t>guin</a:t>
            </a:r>
            <a:r>
              <a:rPr lang="en-US" dirty="0"/>
              <a:t> into Performance metrics let us look into the confusion matrix, True positive are ones, where the data points are tagged relevant and model predicted as relevant , where as True negative are points where the data points are not relevant results and model predicted too relevant , And false positive ones are predictive relevance but actually they are non-relevance results where as false negative are they are actually relevance but predicted not relevance. From this confusion matrix we can </a:t>
            </a:r>
            <a:r>
              <a:rPr lang="en-US" dirty="0" err="1"/>
              <a:t>calulate</a:t>
            </a:r>
            <a:r>
              <a:rPr lang="en-US" dirty="0"/>
              <a:t> the precision which  fraction of TP / Actual </a:t>
            </a:r>
            <a:r>
              <a:rPr lang="en-US" dirty="0" err="1"/>
              <a:t>Predictied</a:t>
            </a:r>
            <a:r>
              <a:rPr lang="en-US" dirty="0"/>
              <a:t> Positive</a:t>
            </a:r>
          </a:p>
          <a:p>
            <a:r>
              <a:rPr lang="en-US" dirty="0"/>
              <a:t>An Recall is TP/Actually positive. F1 Score is hormonic mean of Precision and recall. Specificity is TN/ Actual Negative The other matrix AOC of ROC. ROC is probability curve where calculate the </a:t>
            </a:r>
            <a:r>
              <a:rPr lang="en-US" dirty="0" err="1"/>
              <a:t>sensititity</a:t>
            </a:r>
            <a:r>
              <a:rPr lang="en-US" dirty="0"/>
              <a:t> and 1-specificity for difference probability threshold, the higher the AUC means the better is the model. We can observe that all the models are </a:t>
            </a:r>
            <a:r>
              <a:rPr lang="en-US" dirty="0" err="1"/>
              <a:t>performly</a:t>
            </a:r>
            <a:r>
              <a:rPr lang="en-US" dirty="0"/>
              <a:t> equally moderately. </a:t>
            </a:r>
          </a:p>
          <a:p>
            <a:endParaRPr lang="en-US" dirty="0"/>
          </a:p>
          <a:p>
            <a:r>
              <a:rPr lang="en-US" dirty="0"/>
              <a:t>In order to pick one then I would go for logistic as we could quantify the relationship</a:t>
            </a:r>
          </a:p>
          <a:p>
            <a:endParaRPr lang="en-US" dirty="0"/>
          </a:p>
          <a:p>
            <a:endParaRPr lang="en-US" dirty="0"/>
          </a:p>
          <a:p>
            <a:r>
              <a:rPr lang="en-US" dirty="0"/>
              <a:t>Sensitivity/Recall: (TP/TP+FN)</a:t>
            </a:r>
          </a:p>
          <a:p>
            <a:r>
              <a:rPr lang="en-US" dirty="0"/>
              <a:t>Specificity :(  (TN/TN+FP)</a:t>
            </a:r>
          </a:p>
          <a:p>
            <a:r>
              <a:rPr lang="en-US" dirty="0"/>
              <a:t>Receiver Operating Characteristics</a:t>
            </a:r>
          </a:p>
          <a:p>
            <a:r>
              <a:rPr lang="en-US" dirty="0"/>
              <a:t>ROC: TPR(sensitivity) Vs 1-specificity</a:t>
            </a:r>
          </a:p>
          <a:p>
            <a:endParaRPr lang="en-US" dirty="0"/>
          </a:p>
          <a:p>
            <a:r>
              <a:rPr lang="en-US" sz="1200" b="0" i="0" kern="1200" dirty="0">
                <a:solidFill>
                  <a:schemeClr val="tx1"/>
                </a:solidFill>
                <a:effectLst/>
                <a:latin typeface="+mn-lt"/>
                <a:ea typeface="+mn-ea"/>
                <a:cs typeface="+mn-cs"/>
              </a:rPr>
              <a:t>ROC is a probability curve and AUC represents degree or measure of separability. </a:t>
            </a:r>
            <a:r>
              <a:rPr lang="en-US" dirty="0"/>
              <a:t>It tells how much model is capable of distinguishing between classes.</a:t>
            </a:r>
            <a:r>
              <a:rPr lang="en-US" sz="1200" b="0" i="0" kern="1200" dirty="0">
                <a:solidFill>
                  <a:schemeClr val="tx1"/>
                </a:solidFill>
                <a:effectLst/>
                <a:latin typeface="+mn-lt"/>
                <a:ea typeface="+mn-ea"/>
                <a:cs typeface="+mn-cs"/>
              </a:rPr>
              <a:t> Higher the AUC, better the model is at predicting 0s as 0s and 1s as 1s.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we decrease the threshold, we get more positive values thus it increases the sensitivity and decreasing the specificity. Similarly, when we increase the threshold, we get more negative values thus we get higher specificity and lower sensitivity. As we know FPR is 1 - specificity. So when we increase TPR, FPR also increases and vice versa.</a:t>
            </a:r>
          </a:p>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35</a:t>
            </a:fld>
            <a:endParaRPr lang="en-US" dirty="0"/>
          </a:p>
        </p:txBody>
      </p:sp>
    </p:spTree>
    <p:extLst>
      <p:ext uri="{BB962C8B-B14F-4D97-AF65-F5344CB8AC3E}">
        <p14:creationId xmlns:p14="http://schemas.microsoft.com/office/powerpoint/2010/main" val="3965136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36</a:t>
            </a:fld>
            <a:endParaRPr lang="en-US" dirty="0"/>
          </a:p>
        </p:txBody>
      </p:sp>
    </p:spTree>
    <p:extLst>
      <p:ext uri="{BB962C8B-B14F-4D97-AF65-F5344CB8AC3E}">
        <p14:creationId xmlns:p14="http://schemas.microsoft.com/office/powerpoint/2010/main" val="165276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As we know that topic relevance is utmost important for search engine optimization, today we would explore and identify the key drivers impacting the relevance and apply ML algorithm to predict the relevance.</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4</a:t>
            </a:fld>
            <a:endParaRPr lang="en-US" dirty="0"/>
          </a:p>
        </p:txBody>
      </p:sp>
    </p:spTree>
    <p:extLst>
      <p:ext uri="{BB962C8B-B14F-4D97-AF65-F5344CB8AC3E}">
        <p14:creationId xmlns:p14="http://schemas.microsoft.com/office/powerpoint/2010/main" val="1501610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can observe from logistic regression that SE doesn’t retrieve relevant results for the small query length, may be the engine can pop up saying to add some more information.</a:t>
            </a:r>
          </a:p>
          <a:p>
            <a:pPr marL="228600" indent="-228600">
              <a:buAutoNum type="arabicPeriod"/>
            </a:pPr>
            <a:r>
              <a:rPr lang="en-US" dirty="0"/>
              <a:t>It is also observed that being a homepage need not to be more relevant, may be the SE hypothesis that my matching the query with the URL, the homepage is more preferred. Based on the analysis it seems that equal weightage should be give to both of it!</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37</a:t>
            </a:fld>
            <a:endParaRPr lang="en-US" dirty="0"/>
          </a:p>
        </p:txBody>
      </p:sp>
    </p:spTree>
    <p:extLst>
      <p:ext uri="{BB962C8B-B14F-4D97-AF65-F5344CB8AC3E}">
        <p14:creationId xmlns:p14="http://schemas.microsoft.com/office/powerpoint/2010/main" val="3079588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“What is Relevance: the ability (as of an information retrieval system) to retrieve material that satisfies the needs of the user.”</a:t>
            </a:r>
          </a:p>
          <a:p>
            <a:pPr marL="0" indent="0">
              <a:buNone/>
            </a:pPr>
            <a:r>
              <a:rPr lang="en-US" dirty="0"/>
              <a:t>2. Relevance in context of webpages is used to indicate how relevant a website is in relation to a search term or topic. The topic relevance is of utmost importance for search engine optimization. The basic message is: The better a text or the content of a page matches a search query, the more likely it is that it will achieve a good ranking. </a:t>
            </a:r>
          </a:p>
          <a:p>
            <a:r>
              <a:rPr lang="en-US" dirty="0"/>
              <a:t>3. </a:t>
            </a:r>
            <a:r>
              <a:rPr lang="en-US" sz="1200" b="0" i="0" kern="1200" dirty="0">
                <a:solidFill>
                  <a:schemeClr val="tx1"/>
                </a:solidFill>
                <a:effectLst/>
                <a:latin typeface="+mn-lt"/>
                <a:ea typeface="+mn-ea"/>
                <a:cs typeface="+mn-cs"/>
              </a:rPr>
              <a:t>Interesting evolution of Search Engine relevance,  before it was query match between keyword used on the pages, but now it is not just that but takes care of location details , historical search patterns of the person and historical pattern in general. </a:t>
            </a:r>
          </a:p>
          <a:p>
            <a:r>
              <a:rPr lang="en-US" dirty="0"/>
              <a:t>4. For example now if search for virus, then first time we can see is that coronavirus, so basically google is incorporating the past </a:t>
            </a:r>
            <a:r>
              <a:rPr lang="en-US" sz="1200" b="0" i="0" kern="1200" dirty="0">
                <a:solidFill>
                  <a:schemeClr val="tx1"/>
                </a:solidFill>
                <a:effectLst/>
                <a:latin typeface="+mn-lt"/>
                <a:ea typeface="+mn-ea"/>
                <a:cs typeface="+mn-cs"/>
              </a:rPr>
              <a:t>query log files .</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5</a:t>
            </a:fld>
            <a:endParaRPr lang="en-US" dirty="0"/>
          </a:p>
        </p:txBody>
      </p:sp>
    </p:spTree>
    <p:extLst>
      <p:ext uri="{BB962C8B-B14F-4D97-AF65-F5344CB8AC3E}">
        <p14:creationId xmlns:p14="http://schemas.microsoft.com/office/powerpoint/2010/main" val="18096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Missing value treatment and outlier treatment( some models are sensitive to outlier) Like Logistic regression is sensitive to outlier</a:t>
            </a:r>
          </a:p>
          <a:p>
            <a:pPr marL="228600" indent="-228600">
              <a:buAutoNum type="arabicPeriod"/>
            </a:pPr>
            <a:r>
              <a:rPr lang="en-US" dirty="0"/>
              <a:t>EDA: Univariate analysis( to check the distribution of target variable to see if there balanced or imbalanced) / Because certain algorithm would prefer balance data</a:t>
            </a:r>
          </a:p>
          <a:p>
            <a:pPr marL="228600" indent="-228600">
              <a:buAutoNum type="arabicPeriod"/>
            </a:pPr>
            <a:r>
              <a:rPr lang="en-US" dirty="0"/>
              <a:t>Also it is important to check the distribution of the </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predictor variables as certain models like logistic separates the target by line not by any non-linear </a:t>
            </a:r>
            <a:r>
              <a:rPr lang="en-US" sz="1200" b="1" i="0" kern="1200" dirty="0" err="1">
                <a:solidFill>
                  <a:schemeClr val="tx1"/>
                </a:solidFill>
                <a:effectLst/>
                <a:latin typeface="+mn-lt"/>
                <a:ea typeface="+mn-ea"/>
                <a:cs typeface="+mn-cs"/>
              </a:rPr>
              <a:t>bounry</a:t>
            </a:r>
            <a:r>
              <a:rPr lang="en-US" sz="1200" b="1" i="0" kern="1200" dirty="0">
                <a:solidFill>
                  <a:schemeClr val="tx1"/>
                </a:solidFill>
                <a:effectLst/>
                <a:latin typeface="+mn-lt"/>
                <a:ea typeface="+mn-ea"/>
                <a:cs typeface="+mn-cs"/>
              </a:rPr>
              <a:t> then it is important to make some transformations before feeding into the models (Esp. if the distribution is skewed) </a:t>
            </a:r>
            <a:endParaRPr lang="en-US" dirty="0"/>
          </a:p>
          <a:p>
            <a:pPr marL="228600" indent="-228600">
              <a:buAutoNum type="arabicPeriod"/>
            </a:pPr>
            <a:r>
              <a:rPr lang="en-US" dirty="0"/>
              <a:t>Bivariate Analysis, to check the correlation of two variables because for some of the model's variable interactions needs to be taken care</a:t>
            </a:r>
          </a:p>
          <a:p>
            <a:pPr marL="228600" indent="-228600">
              <a:buAutoNum type="arabicPeriod"/>
            </a:pPr>
            <a:r>
              <a:rPr lang="en-US" dirty="0"/>
              <a:t>For example in our case if we can see how being a website a homepage or not , how it the distribution of relevance</a:t>
            </a:r>
          </a:p>
          <a:p>
            <a:pPr marL="228600" indent="-228600">
              <a:buAutoNum type="arabicPeriod"/>
            </a:pPr>
            <a:r>
              <a:rPr lang="en-US" dirty="0"/>
              <a:t>Predictive Modelling: Based on research paper, in which the 13 classification models are ran on 165 datasets, some of top performers are Logistic, Random Forest and SVM</a:t>
            </a:r>
          </a:p>
          <a:p>
            <a:pPr marL="228600" indent="-228600">
              <a:buAutoNum type="arabicPeriod"/>
            </a:pPr>
            <a:r>
              <a:rPr lang="en-US" dirty="0"/>
              <a:t>And finally I would discuss about the key takeaways and actionable insights from all the analysis and modelling</a:t>
            </a:r>
          </a:p>
        </p:txBody>
      </p:sp>
      <p:sp>
        <p:nvSpPr>
          <p:cNvPr id="4" name="Slide Number Placeholder 3"/>
          <p:cNvSpPr>
            <a:spLocks noGrp="1"/>
          </p:cNvSpPr>
          <p:nvPr>
            <p:ph type="sldNum" sz="quarter" idx="5"/>
          </p:nvPr>
        </p:nvSpPr>
        <p:spPr/>
        <p:txBody>
          <a:bodyPr/>
          <a:lstStyle/>
          <a:p>
            <a:fld id="{07D111EE-B1CE-3F40-8B0E-AB6A92B85452}" type="slidenum">
              <a:rPr lang="en-US" smtClean="0"/>
              <a:t>6</a:t>
            </a:fld>
            <a:endParaRPr lang="en-US" dirty="0"/>
          </a:p>
        </p:txBody>
      </p:sp>
    </p:spTree>
    <p:extLst>
      <p:ext uri="{BB962C8B-B14F-4D97-AF65-F5344CB8AC3E}">
        <p14:creationId xmlns:p14="http://schemas.microsoft.com/office/powerpoint/2010/main" val="284893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data has 10 features for given query searches and suggested URLs. For each record the relevance is tagged if the suggested URL is relevance for the requested query. And in totality there are close to ~80 K records</a:t>
            </a:r>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7</a:t>
            </a:fld>
            <a:endParaRPr lang="en-US" dirty="0"/>
          </a:p>
        </p:txBody>
      </p:sp>
    </p:spTree>
    <p:extLst>
      <p:ext uri="{BB962C8B-B14F-4D97-AF65-F5344CB8AC3E}">
        <p14:creationId xmlns:p14="http://schemas.microsoft.com/office/powerpoint/2010/main" val="416316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data looks, for a requested query what was the suggested URL and then relevance tag that whether the Suggested URL is relevance or not and there are other variable like what is the query length and if the suggested URL is homepage or not</a:t>
            </a:r>
          </a:p>
        </p:txBody>
      </p:sp>
      <p:sp>
        <p:nvSpPr>
          <p:cNvPr id="4" name="Slide Number Placeholder 3"/>
          <p:cNvSpPr>
            <a:spLocks noGrp="1"/>
          </p:cNvSpPr>
          <p:nvPr>
            <p:ph type="sldNum" sz="quarter" idx="5"/>
          </p:nvPr>
        </p:nvSpPr>
        <p:spPr/>
        <p:txBody>
          <a:bodyPr/>
          <a:lstStyle/>
          <a:p>
            <a:fld id="{07D111EE-B1CE-3F40-8B0E-AB6A92B85452}" type="slidenum">
              <a:rPr lang="en-US" smtClean="0"/>
              <a:t>8</a:t>
            </a:fld>
            <a:endParaRPr lang="en-US" dirty="0"/>
          </a:p>
        </p:txBody>
      </p:sp>
    </p:spTree>
    <p:extLst>
      <p:ext uri="{BB962C8B-B14F-4D97-AF65-F5344CB8AC3E}">
        <p14:creationId xmlns:p14="http://schemas.microsoft.com/office/powerpoint/2010/main" val="143749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Observing the data, I have formulated the following hypothesis, </a:t>
            </a:r>
          </a:p>
          <a:p>
            <a:pPr marL="228600" indent="-228600">
              <a:buAutoNum type="arabicPeriod"/>
            </a:pPr>
            <a:r>
              <a:rPr lang="en-US" dirty="0"/>
              <a:t>With increase in the query length , the relevance should increase</a:t>
            </a:r>
          </a:p>
          <a:p>
            <a:pPr marL="228600" indent="-228600">
              <a:buAutoNum type="arabicPeriod"/>
            </a:pPr>
            <a:r>
              <a:rPr lang="en-US" dirty="0"/>
              <a:t>If suggested URL is homepage, then it is likely that the suggest URL is more relevant</a:t>
            </a:r>
          </a:p>
          <a:p>
            <a:pPr marL="228600" indent="-228600">
              <a:buAutoNum type="arabicPeriod"/>
            </a:pPr>
            <a:r>
              <a:rPr lang="en-US" dirty="0"/>
              <a:t>As other variables are unlabeled, and I would consider that these variable effect the relevance in some way.</a:t>
            </a:r>
          </a:p>
        </p:txBody>
      </p:sp>
      <p:sp>
        <p:nvSpPr>
          <p:cNvPr id="4" name="Slide Number Placeholder 3"/>
          <p:cNvSpPr>
            <a:spLocks noGrp="1"/>
          </p:cNvSpPr>
          <p:nvPr>
            <p:ph type="sldNum" sz="quarter" idx="5"/>
          </p:nvPr>
        </p:nvSpPr>
        <p:spPr/>
        <p:txBody>
          <a:bodyPr/>
          <a:lstStyle/>
          <a:p>
            <a:fld id="{07D111EE-B1CE-3F40-8B0E-AB6A92B85452}" type="slidenum">
              <a:rPr lang="en-US" smtClean="0"/>
              <a:t>9</a:t>
            </a:fld>
            <a:endParaRPr lang="en-US" dirty="0"/>
          </a:p>
        </p:txBody>
      </p:sp>
    </p:spTree>
    <p:extLst>
      <p:ext uri="{BB962C8B-B14F-4D97-AF65-F5344CB8AC3E}">
        <p14:creationId xmlns:p14="http://schemas.microsoft.com/office/powerpoint/2010/main" val="58497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discussed priorly it is very important to understand the distribution of target variable, because if the target variable isn’t equally distributed , then during our training and testing split then we need to use sampling techniques like oversampling or under sampling or stratified sampling. As the distribution is equal then we can go with random sampling technique</a:t>
            </a:r>
          </a:p>
        </p:txBody>
      </p:sp>
      <p:sp>
        <p:nvSpPr>
          <p:cNvPr id="4" name="Slide Number Placeholder 3"/>
          <p:cNvSpPr>
            <a:spLocks noGrp="1"/>
          </p:cNvSpPr>
          <p:nvPr>
            <p:ph type="sldNum" sz="quarter" idx="5"/>
          </p:nvPr>
        </p:nvSpPr>
        <p:spPr/>
        <p:txBody>
          <a:bodyPr/>
          <a:lstStyle/>
          <a:p>
            <a:fld id="{07D111EE-B1CE-3F40-8B0E-AB6A92B85452}" type="slidenum">
              <a:rPr lang="en-US" smtClean="0"/>
              <a:t>10</a:t>
            </a:fld>
            <a:endParaRPr lang="en-US" dirty="0"/>
          </a:p>
        </p:txBody>
      </p:sp>
    </p:spTree>
    <p:extLst>
      <p:ext uri="{BB962C8B-B14F-4D97-AF65-F5344CB8AC3E}">
        <p14:creationId xmlns:p14="http://schemas.microsoft.com/office/powerpoint/2010/main" val="301263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3/10/2020</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dirty="0"/>
              <a:t>Machine Learning for Search Engine Relevance</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a:t>Yashaswini Dhatrika</a:t>
            </a:r>
          </a:p>
          <a:p>
            <a:r>
              <a:rPr lang="en-US" dirty="0"/>
              <a:t>29</a:t>
            </a:r>
            <a:r>
              <a:rPr lang="en-US" baseline="30000" dirty="0"/>
              <a:t>th</a:t>
            </a:r>
            <a:r>
              <a:rPr lang="en-US" dirty="0"/>
              <a:t> Feb,2020</a:t>
            </a:r>
          </a:p>
          <a:p>
            <a:endParaRPr lang="en-US" dirty="0"/>
          </a:p>
        </p:txBody>
      </p:sp>
      <p:pic>
        <p:nvPicPr>
          <p:cNvPr id="7" name="Picture Placeholder 6" descr="A blackboard sign next to a graffiti covered wall&#10;&#10;Description automatically generated">
            <a:extLst>
              <a:ext uri="{FF2B5EF4-FFF2-40B4-BE49-F238E27FC236}">
                <a16:creationId xmlns:a16="http://schemas.microsoft.com/office/drawing/2014/main" id="{ECDA627C-31F9-4C51-B80C-BC3E4998E10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321" r="20321"/>
          <a:stretch>
            <a:fillRect/>
          </a:stretch>
        </p:blipFill>
        <p:spPr>
          <a:xfrm>
            <a:off x="4930163" y="0"/>
            <a:ext cx="7261837" cy="6877457"/>
          </a:xfr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Quantify “Relevance”</a:t>
            </a:r>
          </a:p>
        </p:txBody>
      </p:sp>
      <p:graphicFrame>
        <p:nvGraphicFramePr>
          <p:cNvPr id="3" name="Chart 2" descr="Chart Placeholder">
            <a:extLst>
              <a:ext uri="{FF2B5EF4-FFF2-40B4-BE49-F238E27FC236}">
                <a16:creationId xmlns:a16="http://schemas.microsoft.com/office/drawing/2014/main" id="{074E40CC-5380-7343-89DF-C10EA44F0684}"/>
              </a:ext>
            </a:extLst>
          </p:cNvPr>
          <p:cNvGraphicFramePr/>
          <p:nvPr>
            <p:extLst>
              <p:ext uri="{D42A27DB-BD31-4B8C-83A1-F6EECF244321}">
                <p14:modId xmlns:p14="http://schemas.microsoft.com/office/powerpoint/2010/main" val="1238281535"/>
              </p:ext>
            </p:extLst>
          </p:nvPr>
        </p:nvGraphicFramePr>
        <p:xfrm>
          <a:off x="6714884" y="1570854"/>
          <a:ext cx="4179654" cy="44843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498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5FD3-5683-494D-BFF8-9273AED955FD}"/>
              </a:ext>
            </a:extLst>
          </p:cNvPr>
          <p:cNvSpPr>
            <a:spLocks noGrp="1"/>
          </p:cNvSpPr>
          <p:nvPr>
            <p:ph type="title"/>
          </p:nvPr>
        </p:nvSpPr>
        <p:spPr/>
        <p:txBody>
          <a:bodyPr/>
          <a:lstStyle/>
          <a:p>
            <a:r>
              <a:rPr lang="en-US" dirty="0"/>
              <a:t>Categorical data and its correlation with Target</a:t>
            </a:r>
          </a:p>
        </p:txBody>
      </p:sp>
      <p:graphicFrame>
        <p:nvGraphicFramePr>
          <p:cNvPr id="3" name="Chart 2" descr="Chart Placeholder">
            <a:extLst>
              <a:ext uri="{FF2B5EF4-FFF2-40B4-BE49-F238E27FC236}">
                <a16:creationId xmlns:a16="http://schemas.microsoft.com/office/drawing/2014/main" id="{86879EDE-F5F0-469E-9C90-A660C94B3EB0}"/>
              </a:ext>
            </a:extLst>
          </p:cNvPr>
          <p:cNvGraphicFramePr/>
          <p:nvPr>
            <p:extLst>
              <p:ext uri="{D42A27DB-BD31-4B8C-83A1-F6EECF244321}">
                <p14:modId xmlns:p14="http://schemas.microsoft.com/office/powerpoint/2010/main" val="2640523266"/>
              </p:ext>
            </p:extLst>
          </p:nvPr>
        </p:nvGraphicFramePr>
        <p:xfrm>
          <a:off x="891132" y="363491"/>
          <a:ext cx="2784223" cy="2077868"/>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2F0C7F85-19D9-4C86-8C45-A064ECD46FDE}"/>
              </a:ext>
            </a:extLst>
          </p:cNvPr>
          <p:cNvPicPr>
            <a:picLocks noChangeAspect="1"/>
          </p:cNvPicPr>
          <p:nvPr/>
        </p:nvPicPr>
        <p:blipFill>
          <a:blip r:embed="rId4"/>
          <a:stretch>
            <a:fillRect/>
          </a:stretch>
        </p:blipFill>
        <p:spPr>
          <a:xfrm>
            <a:off x="3701582" y="239697"/>
            <a:ext cx="3659748" cy="2493735"/>
          </a:xfrm>
          <a:prstGeom prst="rect">
            <a:avLst/>
          </a:prstGeom>
        </p:spPr>
      </p:pic>
      <p:sp>
        <p:nvSpPr>
          <p:cNvPr id="6" name="TextBox 5">
            <a:extLst>
              <a:ext uri="{FF2B5EF4-FFF2-40B4-BE49-F238E27FC236}">
                <a16:creationId xmlns:a16="http://schemas.microsoft.com/office/drawing/2014/main" id="{A8B3145C-3D16-4296-9C1E-788AF3C4FC26}"/>
              </a:ext>
            </a:extLst>
          </p:cNvPr>
          <p:cNvSpPr txBox="1"/>
          <p:nvPr/>
        </p:nvSpPr>
        <p:spPr>
          <a:xfrm>
            <a:off x="891132" y="2814222"/>
            <a:ext cx="4408838" cy="923330"/>
          </a:xfrm>
          <a:prstGeom prst="rect">
            <a:avLst/>
          </a:prstGeom>
          <a:solidFill>
            <a:schemeClr val="accent6">
              <a:lumMod val="20000"/>
              <a:lumOff val="80000"/>
            </a:schemeClr>
          </a:solidFill>
        </p:spPr>
        <p:txBody>
          <a:bodyPr wrap="square" rtlCol="0">
            <a:spAutoFit/>
          </a:bodyPr>
          <a:lstStyle/>
          <a:p>
            <a:r>
              <a:rPr lang="en-US" dirty="0"/>
              <a:t>Chi-square test: The </a:t>
            </a:r>
            <a:r>
              <a:rPr lang="en-US" b="1" dirty="0"/>
              <a:t>Chi Square</a:t>
            </a:r>
            <a:r>
              <a:rPr lang="en-US" dirty="0"/>
              <a:t> statistic is commonly </a:t>
            </a:r>
            <a:r>
              <a:rPr lang="en-US" b="1" dirty="0"/>
              <a:t>used for testing</a:t>
            </a:r>
            <a:r>
              <a:rPr lang="en-US" dirty="0"/>
              <a:t> relationships between categorical variables..</a:t>
            </a:r>
          </a:p>
        </p:txBody>
      </p:sp>
      <p:sp>
        <p:nvSpPr>
          <p:cNvPr id="7" name="TextBox 6">
            <a:extLst>
              <a:ext uri="{FF2B5EF4-FFF2-40B4-BE49-F238E27FC236}">
                <a16:creationId xmlns:a16="http://schemas.microsoft.com/office/drawing/2014/main" id="{BFB4A749-3395-40F0-B71F-6FC69E878D0A}"/>
              </a:ext>
            </a:extLst>
          </p:cNvPr>
          <p:cNvSpPr txBox="1"/>
          <p:nvPr/>
        </p:nvSpPr>
        <p:spPr>
          <a:xfrm>
            <a:off x="962154" y="4823594"/>
            <a:ext cx="3636480" cy="1200329"/>
          </a:xfrm>
          <a:prstGeom prst="rect">
            <a:avLst/>
          </a:prstGeom>
          <a:solidFill>
            <a:srgbClr val="D1E7F6"/>
          </a:solidFill>
        </p:spPr>
        <p:txBody>
          <a:bodyPr wrap="square" rtlCol="0">
            <a:spAutoFit/>
          </a:bodyPr>
          <a:lstStyle/>
          <a:p>
            <a:r>
              <a:rPr lang="en-US" dirty="0"/>
              <a:t>Results of Chi-square test of Categorical and Target variable shows that the two variable are dependent or correlated</a:t>
            </a:r>
          </a:p>
        </p:txBody>
      </p:sp>
    </p:spTree>
    <p:extLst>
      <p:ext uri="{BB962C8B-B14F-4D97-AF65-F5344CB8AC3E}">
        <p14:creationId xmlns:p14="http://schemas.microsoft.com/office/powerpoint/2010/main" val="142841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DD3C7D-E149-46B7-B720-F26CD052B6DE}"/>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1B0E8913-CFE8-4A2C-8437-698BAE1F8AB2}"/>
              </a:ext>
            </a:extLst>
          </p:cNvPr>
          <p:cNvSpPr>
            <a:spLocks noGrp="1"/>
          </p:cNvSpPr>
          <p:nvPr>
            <p:ph type="title"/>
          </p:nvPr>
        </p:nvSpPr>
        <p:spPr/>
        <p:txBody>
          <a:bodyPr/>
          <a:lstStyle/>
          <a:p>
            <a:r>
              <a:rPr lang="en-US" dirty="0"/>
              <a:t>Correlation between continuous variable </a:t>
            </a:r>
          </a:p>
        </p:txBody>
      </p:sp>
      <p:pic>
        <p:nvPicPr>
          <p:cNvPr id="4" name="Picture 3">
            <a:extLst>
              <a:ext uri="{FF2B5EF4-FFF2-40B4-BE49-F238E27FC236}">
                <a16:creationId xmlns:a16="http://schemas.microsoft.com/office/drawing/2014/main" id="{B5677E20-D9C5-4F53-A696-FA43827CD7C1}"/>
              </a:ext>
            </a:extLst>
          </p:cNvPr>
          <p:cNvPicPr>
            <a:picLocks noChangeAspect="1"/>
          </p:cNvPicPr>
          <p:nvPr/>
        </p:nvPicPr>
        <p:blipFill>
          <a:blip r:embed="rId3"/>
          <a:stretch>
            <a:fillRect/>
          </a:stretch>
        </p:blipFill>
        <p:spPr>
          <a:xfrm>
            <a:off x="1899820" y="2031121"/>
            <a:ext cx="7910005" cy="3996898"/>
          </a:xfrm>
          <a:prstGeom prst="rect">
            <a:avLst/>
          </a:prstGeom>
        </p:spPr>
      </p:pic>
    </p:spTree>
    <p:extLst>
      <p:ext uri="{BB962C8B-B14F-4D97-AF65-F5344CB8AC3E}">
        <p14:creationId xmlns:p14="http://schemas.microsoft.com/office/powerpoint/2010/main" val="134495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9ABA-48ED-42EE-9582-0FBE8C1AA91A}"/>
              </a:ext>
            </a:extLst>
          </p:cNvPr>
          <p:cNvSpPr>
            <a:spLocks noGrp="1"/>
          </p:cNvSpPr>
          <p:nvPr>
            <p:ph type="title"/>
          </p:nvPr>
        </p:nvSpPr>
        <p:spPr/>
        <p:txBody>
          <a:bodyPr>
            <a:normAutofit fontScale="90000"/>
          </a:bodyPr>
          <a:lstStyle/>
          <a:p>
            <a:r>
              <a:rPr lang="en-US" dirty="0"/>
              <a:t>Binned Continuous Variable Vs Target Variable</a:t>
            </a:r>
          </a:p>
        </p:txBody>
      </p:sp>
      <p:pic>
        <p:nvPicPr>
          <p:cNvPr id="3" name="Picture 2">
            <a:extLst>
              <a:ext uri="{FF2B5EF4-FFF2-40B4-BE49-F238E27FC236}">
                <a16:creationId xmlns:a16="http://schemas.microsoft.com/office/drawing/2014/main" id="{E5A0170B-D657-4266-B222-0E4844CBF365}"/>
              </a:ext>
            </a:extLst>
          </p:cNvPr>
          <p:cNvPicPr>
            <a:picLocks noChangeAspect="1"/>
          </p:cNvPicPr>
          <p:nvPr/>
        </p:nvPicPr>
        <p:blipFill>
          <a:blip r:embed="rId3"/>
          <a:stretch>
            <a:fillRect/>
          </a:stretch>
        </p:blipFill>
        <p:spPr>
          <a:xfrm>
            <a:off x="932329" y="1611236"/>
            <a:ext cx="3388217" cy="2377849"/>
          </a:xfrm>
          <a:prstGeom prst="rect">
            <a:avLst/>
          </a:prstGeom>
        </p:spPr>
      </p:pic>
      <p:pic>
        <p:nvPicPr>
          <p:cNvPr id="4" name="Picture 3">
            <a:extLst>
              <a:ext uri="{FF2B5EF4-FFF2-40B4-BE49-F238E27FC236}">
                <a16:creationId xmlns:a16="http://schemas.microsoft.com/office/drawing/2014/main" id="{1839D15E-F0F2-4E9F-AB07-8DFD166E4EA7}"/>
              </a:ext>
            </a:extLst>
          </p:cNvPr>
          <p:cNvPicPr>
            <a:picLocks noChangeAspect="1"/>
          </p:cNvPicPr>
          <p:nvPr/>
        </p:nvPicPr>
        <p:blipFill>
          <a:blip r:embed="rId4"/>
          <a:stretch>
            <a:fillRect/>
          </a:stretch>
        </p:blipFill>
        <p:spPr>
          <a:xfrm>
            <a:off x="4320547" y="1610778"/>
            <a:ext cx="3550910" cy="2427204"/>
          </a:xfrm>
          <a:prstGeom prst="rect">
            <a:avLst/>
          </a:prstGeom>
        </p:spPr>
      </p:pic>
      <p:pic>
        <p:nvPicPr>
          <p:cNvPr id="6" name="Picture 5">
            <a:extLst>
              <a:ext uri="{FF2B5EF4-FFF2-40B4-BE49-F238E27FC236}">
                <a16:creationId xmlns:a16="http://schemas.microsoft.com/office/drawing/2014/main" id="{66D1C572-83DC-418D-A680-FD3322A9A8BB}"/>
              </a:ext>
            </a:extLst>
          </p:cNvPr>
          <p:cNvPicPr>
            <a:picLocks noChangeAspect="1"/>
          </p:cNvPicPr>
          <p:nvPr/>
        </p:nvPicPr>
        <p:blipFill>
          <a:blip r:embed="rId5"/>
          <a:stretch>
            <a:fillRect/>
          </a:stretch>
        </p:blipFill>
        <p:spPr>
          <a:xfrm>
            <a:off x="7871458" y="1610778"/>
            <a:ext cx="3081246" cy="2231888"/>
          </a:xfrm>
          <a:prstGeom prst="rect">
            <a:avLst/>
          </a:prstGeom>
        </p:spPr>
      </p:pic>
      <p:pic>
        <p:nvPicPr>
          <p:cNvPr id="7" name="Picture 6">
            <a:extLst>
              <a:ext uri="{FF2B5EF4-FFF2-40B4-BE49-F238E27FC236}">
                <a16:creationId xmlns:a16="http://schemas.microsoft.com/office/drawing/2014/main" id="{E8DA3C0F-85A3-42CC-8E60-341F56596285}"/>
              </a:ext>
            </a:extLst>
          </p:cNvPr>
          <p:cNvPicPr>
            <a:picLocks noChangeAspect="1"/>
          </p:cNvPicPr>
          <p:nvPr/>
        </p:nvPicPr>
        <p:blipFill>
          <a:blip r:embed="rId6"/>
          <a:stretch>
            <a:fillRect/>
          </a:stretch>
        </p:blipFill>
        <p:spPr>
          <a:xfrm>
            <a:off x="1032846" y="3929883"/>
            <a:ext cx="3550910" cy="2355725"/>
          </a:xfrm>
          <a:prstGeom prst="rect">
            <a:avLst/>
          </a:prstGeom>
        </p:spPr>
      </p:pic>
      <p:pic>
        <p:nvPicPr>
          <p:cNvPr id="8" name="Picture 7">
            <a:extLst>
              <a:ext uri="{FF2B5EF4-FFF2-40B4-BE49-F238E27FC236}">
                <a16:creationId xmlns:a16="http://schemas.microsoft.com/office/drawing/2014/main" id="{3BB7F591-562B-43F8-9CAB-B2628274373A}"/>
              </a:ext>
            </a:extLst>
          </p:cNvPr>
          <p:cNvPicPr>
            <a:picLocks noChangeAspect="1"/>
          </p:cNvPicPr>
          <p:nvPr/>
        </p:nvPicPr>
        <p:blipFill>
          <a:blip r:embed="rId7"/>
          <a:stretch>
            <a:fillRect/>
          </a:stretch>
        </p:blipFill>
        <p:spPr>
          <a:xfrm>
            <a:off x="4816490" y="3958898"/>
            <a:ext cx="2970984" cy="2190667"/>
          </a:xfrm>
          <a:prstGeom prst="rect">
            <a:avLst/>
          </a:prstGeom>
        </p:spPr>
      </p:pic>
      <p:pic>
        <p:nvPicPr>
          <p:cNvPr id="9" name="Picture 8">
            <a:extLst>
              <a:ext uri="{FF2B5EF4-FFF2-40B4-BE49-F238E27FC236}">
                <a16:creationId xmlns:a16="http://schemas.microsoft.com/office/drawing/2014/main" id="{B95E5087-3FD9-4C86-AEEE-F5EAC0AC7FD1}"/>
              </a:ext>
            </a:extLst>
          </p:cNvPr>
          <p:cNvPicPr>
            <a:picLocks noChangeAspect="1"/>
          </p:cNvPicPr>
          <p:nvPr/>
        </p:nvPicPr>
        <p:blipFill>
          <a:blip r:embed="rId8"/>
          <a:stretch>
            <a:fillRect/>
          </a:stretch>
        </p:blipFill>
        <p:spPr>
          <a:xfrm>
            <a:off x="7971973" y="3902346"/>
            <a:ext cx="2870197" cy="2091550"/>
          </a:xfrm>
          <a:prstGeom prst="rect">
            <a:avLst/>
          </a:prstGeom>
        </p:spPr>
      </p:pic>
    </p:spTree>
    <p:extLst>
      <p:ext uri="{BB962C8B-B14F-4D97-AF65-F5344CB8AC3E}">
        <p14:creationId xmlns:p14="http://schemas.microsoft.com/office/powerpoint/2010/main" val="419269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9ABA-48ED-42EE-9582-0FBE8C1AA91A}"/>
              </a:ext>
            </a:extLst>
          </p:cNvPr>
          <p:cNvSpPr>
            <a:spLocks noGrp="1"/>
          </p:cNvSpPr>
          <p:nvPr>
            <p:ph type="title"/>
          </p:nvPr>
        </p:nvSpPr>
        <p:spPr/>
        <p:txBody>
          <a:bodyPr>
            <a:normAutofit fontScale="90000"/>
          </a:bodyPr>
          <a:lstStyle/>
          <a:p>
            <a:r>
              <a:rPr lang="en-US" dirty="0"/>
              <a:t>Binned Continuous Variable Vs Target Variable</a:t>
            </a:r>
          </a:p>
        </p:txBody>
      </p:sp>
      <p:pic>
        <p:nvPicPr>
          <p:cNvPr id="5" name="Picture 4">
            <a:extLst>
              <a:ext uri="{FF2B5EF4-FFF2-40B4-BE49-F238E27FC236}">
                <a16:creationId xmlns:a16="http://schemas.microsoft.com/office/drawing/2014/main" id="{6C8092EF-8A6C-4E21-BE80-3056785F5569}"/>
              </a:ext>
            </a:extLst>
          </p:cNvPr>
          <p:cNvPicPr>
            <a:picLocks noChangeAspect="1"/>
          </p:cNvPicPr>
          <p:nvPr/>
        </p:nvPicPr>
        <p:blipFill>
          <a:blip r:embed="rId2"/>
          <a:stretch>
            <a:fillRect/>
          </a:stretch>
        </p:blipFill>
        <p:spPr>
          <a:xfrm>
            <a:off x="459404" y="1766540"/>
            <a:ext cx="3529139" cy="2523745"/>
          </a:xfrm>
          <a:prstGeom prst="rect">
            <a:avLst/>
          </a:prstGeom>
        </p:spPr>
      </p:pic>
      <p:pic>
        <p:nvPicPr>
          <p:cNvPr id="10" name="Picture 9">
            <a:extLst>
              <a:ext uri="{FF2B5EF4-FFF2-40B4-BE49-F238E27FC236}">
                <a16:creationId xmlns:a16="http://schemas.microsoft.com/office/drawing/2014/main" id="{E9A10075-6AA4-467E-AE71-63CB4184DAB2}"/>
              </a:ext>
            </a:extLst>
          </p:cNvPr>
          <p:cNvPicPr>
            <a:picLocks noChangeAspect="1"/>
          </p:cNvPicPr>
          <p:nvPr/>
        </p:nvPicPr>
        <p:blipFill>
          <a:blip r:embed="rId3"/>
          <a:stretch>
            <a:fillRect/>
          </a:stretch>
        </p:blipFill>
        <p:spPr>
          <a:xfrm>
            <a:off x="4072498" y="1780684"/>
            <a:ext cx="3431315" cy="2533139"/>
          </a:xfrm>
          <a:prstGeom prst="rect">
            <a:avLst/>
          </a:prstGeom>
        </p:spPr>
      </p:pic>
      <p:pic>
        <p:nvPicPr>
          <p:cNvPr id="11" name="Picture 10">
            <a:extLst>
              <a:ext uri="{FF2B5EF4-FFF2-40B4-BE49-F238E27FC236}">
                <a16:creationId xmlns:a16="http://schemas.microsoft.com/office/drawing/2014/main" id="{82EFDD4C-1671-4CD7-BC81-9873131EA0CC}"/>
              </a:ext>
            </a:extLst>
          </p:cNvPr>
          <p:cNvPicPr>
            <a:picLocks noChangeAspect="1"/>
          </p:cNvPicPr>
          <p:nvPr/>
        </p:nvPicPr>
        <p:blipFill>
          <a:blip r:embed="rId4"/>
          <a:stretch>
            <a:fillRect/>
          </a:stretch>
        </p:blipFill>
        <p:spPr>
          <a:xfrm>
            <a:off x="7810288" y="1804221"/>
            <a:ext cx="3405567" cy="2486064"/>
          </a:xfrm>
          <a:prstGeom prst="rect">
            <a:avLst/>
          </a:prstGeom>
        </p:spPr>
      </p:pic>
    </p:spTree>
    <p:extLst>
      <p:ext uri="{BB962C8B-B14F-4D97-AF65-F5344CB8AC3E}">
        <p14:creationId xmlns:p14="http://schemas.microsoft.com/office/powerpoint/2010/main" val="109270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5B31A6-8527-499C-852A-D96BC5E2C050}"/>
              </a:ext>
            </a:extLst>
          </p:cNvPr>
          <p:cNvSpPr>
            <a:spLocks noGrp="1"/>
          </p:cNvSpPr>
          <p:nvPr>
            <p:ph idx="1"/>
          </p:nvPr>
        </p:nvSpPr>
        <p:spPr>
          <a:xfrm>
            <a:off x="932329" y="2031121"/>
            <a:ext cx="5163671" cy="3410891"/>
          </a:xfrm>
        </p:spPr>
        <p:txBody>
          <a:bodyPr/>
          <a:lstStyle/>
          <a:p>
            <a:r>
              <a:rPr lang="en-US" dirty="0"/>
              <a:t>T-test can be performed to answer to question</a:t>
            </a:r>
          </a:p>
          <a:p>
            <a:r>
              <a:rPr lang="en-US" dirty="0"/>
              <a:t>A </a:t>
            </a:r>
            <a:r>
              <a:rPr lang="en-US" b="1" dirty="0"/>
              <a:t>t</a:t>
            </a:r>
            <a:r>
              <a:rPr lang="en-US" dirty="0"/>
              <a:t>-</a:t>
            </a:r>
            <a:r>
              <a:rPr lang="en-US" b="1" dirty="0"/>
              <a:t>test</a:t>
            </a:r>
            <a:r>
              <a:rPr lang="en-US" dirty="0"/>
              <a:t> is a type of inferential statistic used to determine if there is a significant difference between the means of two groups, which may be related in certain features. </a:t>
            </a:r>
          </a:p>
          <a:p>
            <a:r>
              <a:rPr lang="en-US" dirty="0"/>
              <a:t>Upon performing the t-test, Variables are associated (reject H0) significance=0.050.</a:t>
            </a:r>
          </a:p>
        </p:txBody>
      </p:sp>
      <p:sp>
        <p:nvSpPr>
          <p:cNvPr id="3" name="Title 2">
            <a:extLst>
              <a:ext uri="{FF2B5EF4-FFF2-40B4-BE49-F238E27FC236}">
                <a16:creationId xmlns:a16="http://schemas.microsoft.com/office/drawing/2014/main" id="{FBCDF23E-E3E2-4B9C-9838-7066242652A9}"/>
              </a:ext>
            </a:extLst>
          </p:cNvPr>
          <p:cNvSpPr>
            <a:spLocks noGrp="1"/>
          </p:cNvSpPr>
          <p:nvPr>
            <p:ph type="title"/>
          </p:nvPr>
        </p:nvSpPr>
        <p:spPr/>
        <p:txBody>
          <a:bodyPr>
            <a:normAutofit fontScale="90000"/>
          </a:bodyPr>
          <a:lstStyle/>
          <a:p>
            <a:r>
              <a:rPr lang="en-US" dirty="0"/>
              <a:t>Is relevance affected by all the variables given</a:t>
            </a:r>
          </a:p>
        </p:txBody>
      </p:sp>
    </p:spTree>
    <p:extLst>
      <p:ext uri="{BB962C8B-B14F-4D97-AF65-F5344CB8AC3E}">
        <p14:creationId xmlns:p14="http://schemas.microsoft.com/office/powerpoint/2010/main" val="23833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DF7BB-64C2-469C-94E1-0B1881DA9497}"/>
              </a:ext>
            </a:extLst>
          </p:cNvPr>
          <p:cNvSpPr>
            <a:spLocks noGrp="1"/>
          </p:cNvSpPr>
          <p:nvPr>
            <p:ph type="title"/>
          </p:nvPr>
        </p:nvSpPr>
        <p:spPr/>
        <p:txBody>
          <a:bodyPr/>
          <a:lstStyle/>
          <a:p>
            <a:r>
              <a:rPr lang="en-US" dirty="0"/>
              <a:t>Modeling</a:t>
            </a:r>
          </a:p>
        </p:txBody>
      </p:sp>
    </p:spTree>
    <p:extLst>
      <p:ext uri="{BB962C8B-B14F-4D97-AF65-F5344CB8AC3E}">
        <p14:creationId xmlns:p14="http://schemas.microsoft.com/office/powerpoint/2010/main" val="134136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2660-9612-4995-9706-527845F02C02}"/>
              </a:ext>
            </a:extLst>
          </p:cNvPr>
          <p:cNvSpPr>
            <a:spLocks noGrp="1"/>
          </p:cNvSpPr>
          <p:nvPr>
            <p:ph type="title"/>
          </p:nvPr>
        </p:nvSpPr>
        <p:spPr/>
        <p:txBody>
          <a:bodyPr/>
          <a:lstStyle/>
          <a:p>
            <a:r>
              <a:rPr lang="en-US" dirty="0"/>
              <a:t>Model Comparison </a:t>
            </a:r>
          </a:p>
        </p:txBody>
      </p:sp>
      <p:pic>
        <p:nvPicPr>
          <p:cNvPr id="3" name="Picture 2">
            <a:extLst>
              <a:ext uri="{FF2B5EF4-FFF2-40B4-BE49-F238E27FC236}">
                <a16:creationId xmlns:a16="http://schemas.microsoft.com/office/drawing/2014/main" id="{A02FE017-5681-48B7-A1E5-B7DA454AE513}"/>
              </a:ext>
            </a:extLst>
          </p:cNvPr>
          <p:cNvPicPr>
            <a:picLocks noChangeAspect="1"/>
          </p:cNvPicPr>
          <p:nvPr/>
        </p:nvPicPr>
        <p:blipFill>
          <a:blip r:embed="rId3"/>
          <a:stretch>
            <a:fillRect/>
          </a:stretch>
        </p:blipFill>
        <p:spPr>
          <a:xfrm>
            <a:off x="5788115" y="1954400"/>
            <a:ext cx="6286319" cy="4374559"/>
          </a:xfrm>
          <a:prstGeom prst="rect">
            <a:avLst/>
          </a:prstGeom>
        </p:spPr>
      </p:pic>
      <p:pic>
        <p:nvPicPr>
          <p:cNvPr id="4" name="Picture 3">
            <a:extLst>
              <a:ext uri="{FF2B5EF4-FFF2-40B4-BE49-F238E27FC236}">
                <a16:creationId xmlns:a16="http://schemas.microsoft.com/office/drawing/2014/main" id="{AE548792-A6B3-4833-9F61-CF86FA360B30}"/>
              </a:ext>
            </a:extLst>
          </p:cNvPr>
          <p:cNvPicPr>
            <a:picLocks noChangeAspect="1"/>
          </p:cNvPicPr>
          <p:nvPr/>
        </p:nvPicPr>
        <p:blipFill>
          <a:blip r:embed="rId4"/>
          <a:stretch>
            <a:fillRect/>
          </a:stretch>
        </p:blipFill>
        <p:spPr>
          <a:xfrm>
            <a:off x="6185153" y="6172400"/>
            <a:ext cx="5712142" cy="536466"/>
          </a:xfrm>
          <a:prstGeom prst="rect">
            <a:avLst/>
          </a:prstGeom>
        </p:spPr>
      </p:pic>
    </p:spTree>
    <p:extLst>
      <p:ext uri="{BB962C8B-B14F-4D97-AF65-F5344CB8AC3E}">
        <p14:creationId xmlns:p14="http://schemas.microsoft.com/office/powerpoint/2010/main" val="99501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57EC8B9-66A4-4E29-805B-90E77E238B9E}"/>
              </a:ext>
            </a:extLst>
          </p:cNvPr>
          <p:cNvSpPr>
            <a:spLocks noGrp="1"/>
          </p:cNvSpPr>
          <p:nvPr>
            <p:ph idx="1"/>
          </p:nvPr>
        </p:nvSpPr>
        <p:spPr>
          <a:xfrm>
            <a:off x="932329" y="2031121"/>
            <a:ext cx="4767135" cy="2544086"/>
          </a:xfrm>
        </p:spPr>
        <p:txBody>
          <a:bodyPr/>
          <a:lstStyle/>
          <a:p>
            <a:r>
              <a:rPr lang="en-US" dirty="0"/>
              <a:t>It’s a classification algorithm, that is used where the response variable is Categorical. The idea of Logistic Regression is to find a </a:t>
            </a:r>
            <a:r>
              <a:rPr lang="en-US" b="1" dirty="0"/>
              <a:t>relationship between features and probability of particular outcome</a:t>
            </a:r>
            <a:r>
              <a:rPr lang="en-US" dirty="0"/>
              <a:t>.</a:t>
            </a:r>
          </a:p>
          <a:p>
            <a:r>
              <a:rPr lang="en-US" dirty="0"/>
              <a:t>It is a special case of linear regression. </a:t>
            </a:r>
          </a:p>
          <a:p>
            <a:pPr marL="0" indent="0">
              <a:buNone/>
            </a:pPr>
            <a:endParaRPr lang="en-US" dirty="0"/>
          </a:p>
        </p:txBody>
      </p:sp>
      <p:sp>
        <p:nvSpPr>
          <p:cNvPr id="2" name="Title 1">
            <a:extLst>
              <a:ext uri="{FF2B5EF4-FFF2-40B4-BE49-F238E27FC236}">
                <a16:creationId xmlns:a16="http://schemas.microsoft.com/office/drawing/2014/main" id="{F6FEDA79-0C9A-4DE5-BC80-F4443F3CBF8E}"/>
              </a:ext>
            </a:extLst>
          </p:cNvPr>
          <p:cNvSpPr>
            <a:spLocks noGrp="1"/>
          </p:cNvSpPr>
          <p:nvPr>
            <p:ph type="title"/>
          </p:nvPr>
        </p:nvSpPr>
        <p:spPr/>
        <p:txBody>
          <a:bodyPr/>
          <a:lstStyle/>
          <a:p>
            <a:r>
              <a:rPr lang="en-US" dirty="0"/>
              <a:t>Logistic Regression</a:t>
            </a:r>
          </a:p>
        </p:txBody>
      </p:sp>
      <p:pic>
        <p:nvPicPr>
          <p:cNvPr id="8" name="Picture 7">
            <a:extLst>
              <a:ext uri="{FF2B5EF4-FFF2-40B4-BE49-F238E27FC236}">
                <a16:creationId xmlns:a16="http://schemas.microsoft.com/office/drawing/2014/main" id="{A16445D7-A4A4-4A3A-A023-1252D7564311}"/>
              </a:ext>
            </a:extLst>
          </p:cNvPr>
          <p:cNvPicPr>
            <a:picLocks noChangeAspect="1"/>
          </p:cNvPicPr>
          <p:nvPr/>
        </p:nvPicPr>
        <p:blipFill>
          <a:blip r:embed="rId3"/>
          <a:stretch>
            <a:fillRect/>
          </a:stretch>
        </p:blipFill>
        <p:spPr>
          <a:xfrm>
            <a:off x="6158753" y="1804222"/>
            <a:ext cx="3899647" cy="2544086"/>
          </a:xfrm>
          <a:prstGeom prst="rect">
            <a:avLst/>
          </a:prstGeom>
        </p:spPr>
      </p:pic>
      <p:pic>
        <p:nvPicPr>
          <p:cNvPr id="9" name="Picture 8">
            <a:extLst>
              <a:ext uri="{FF2B5EF4-FFF2-40B4-BE49-F238E27FC236}">
                <a16:creationId xmlns:a16="http://schemas.microsoft.com/office/drawing/2014/main" id="{714A0277-5A76-41BD-8E8B-6A588C7755AF}"/>
              </a:ext>
            </a:extLst>
          </p:cNvPr>
          <p:cNvPicPr>
            <a:picLocks noChangeAspect="1"/>
          </p:cNvPicPr>
          <p:nvPr/>
        </p:nvPicPr>
        <p:blipFill>
          <a:blip r:embed="rId4"/>
          <a:stretch>
            <a:fillRect/>
          </a:stretch>
        </p:blipFill>
        <p:spPr>
          <a:xfrm>
            <a:off x="5116062" y="4370434"/>
            <a:ext cx="5076285" cy="1366692"/>
          </a:xfrm>
          <a:prstGeom prst="rect">
            <a:avLst/>
          </a:prstGeom>
        </p:spPr>
      </p:pic>
    </p:spTree>
    <p:extLst>
      <p:ext uri="{BB962C8B-B14F-4D97-AF65-F5344CB8AC3E}">
        <p14:creationId xmlns:p14="http://schemas.microsoft.com/office/powerpoint/2010/main" val="75548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C19AA5-BF22-4B67-BBBD-61457E421EDA}"/>
              </a:ext>
            </a:extLst>
          </p:cNvPr>
          <p:cNvSpPr>
            <a:spLocks noGrp="1"/>
          </p:cNvSpPr>
          <p:nvPr>
            <p:ph idx="1"/>
          </p:nvPr>
        </p:nvSpPr>
        <p:spPr>
          <a:xfrm>
            <a:off x="4163626" y="1529178"/>
            <a:ext cx="5517037" cy="1899822"/>
          </a:xfrm>
          <a:solidFill>
            <a:schemeClr val="accent1">
              <a:lumMod val="20000"/>
              <a:lumOff val="80000"/>
            </a:schemeClr>
          </a:solidFill>
        </p:spPr>
        <p:txBody>
          <a:bodyPr>
            <a:normAutofit fontScale="92500" lnSpcReduction="10000"/>
          </a:bodyPr>
          <a:lstStyle/>
          <a:p>
            <a:r>
              <a:rPr lang="en-US" dirty="0"/>
              <a:t>Ridge regression adds “squared magnitude” of coefficient as penalty term to the loss function.</a:t>
            </a:r>
          </a:p>
          <a:p>
            <a:r>
              <a:rPr lang="en-US" dirty="0"/>
              <a:t>Lasso Regression (Least Absolute Shrinkage and Selection Operator) adds “absolute value of magnitude” of coefficient as penalty term to the loss function. </a:t>
            </a:r>
          </a:p>
          <a:p>
            <a:endParaRPr lang="en-US" dirty="0"/>
          </a:p>
        </p:txBody>
      </p:sp>
      <p:sp>
        <p:nvSpPr>
          <p:cNvPr id="3" name="Title 2">
            <a:extLst>
              <a:ext uri="{FF2B5EF4-FFF2-40B4-BE49-F238E27FC236}">
                <a16:creationId xmlns:a16="http://schemas.microsoft.com/office/drawing/2014/main" id="{1452C0AF-165E-4783-8E28-CBE132787CDB}"/>
              </a:ext>
            </a:extLst>
          </p:cNvPr>
          <p:cNvSpPr>
            <a:spLocks noGrp="1"/>
          </p:cNvSpPr>
          <p:nvPr>
            <p:ph type="title"/>
          </p:nvPr>
        </p:nvSpPr>
        <p:spPr>
          <a:xfrm>
            <a:off x="932328" y="2101092"/>
            <a:ext cx="3550896" cy="739762"/>
          </a:xfrm>
        </p:spPr>
        <p:txBody>
          <a:bodyPr>
            <a:normAutofit fontScale="90000"/>
          </a:bodyPr>
          <a:lstStyle/>
          <a:p>
            <a:r>
              <a:rPr lang="en-US" dirty="0"/>
              <a:t>Regularization</a:t>
            </a:r>
          </a:p>
        </p:txBody>
      </p:sp>
      <p:sp>
        <p:nvSpPr>
          <p:cNvPr id="4" name="Title 2">
            <a:extLst>
              <a:ext uri="{FF2B5EF4-FFF2-40B4-BE49-F238E27FC236}">
                <a16:creationId xmlns:a16="http://schemas.microsoft.com/office/drawing/2014/main" id="{A6612592-5224-4E1E-848C-64ABD4E711EF}"/>
              </a:ext>
            </a:extLst>
          </p:cNvPr>
          <p:cNvSpPr txBox="1">
            <a:spLocks/>
          </p:cNvSpPr>
          <p:nvPr/>
        </p:nvSpPr>
        <p:spPr>
          <a:xfrm>
            <a:off x="1295093" y="4427087"/>
            <a:ext cx="1828627" cy="7397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kern="1200" spc="-50" baseline="0">
                <a:solidFill>
                  <a:schemeClr val="tx1"/>
                </a:solidFill>
                <a:latin typeface="+mj-lt"/>
                <a:ea typeface="+mj-ea"/>
                <a:cs typeface="+mj-cs"/>
              </a:defRPr>
            </a:lvl1pPr>
          </a:lstStyle>
          <a:p>
            <a:r>
              <a:rPr lang="en-US" sz="4300" dirty="0"/>
              <a:t>K-Fold</a:t>
            </a:r>
          </a:p>
        </p:txBody>
      </p:sp>
      <p:sp>
        <p:nvSpPr>
          <p:cNvPr id="5" name="Content Placeholder 1">
            <a:extLst>
              <a:ext uri="{FF2B5EF4-FFF2-40B4-BE49-F238E27FC236}">
                <a16:creationId xmlns:a16="http://schemas.microsoft.com/office/drawing/2014/main" id="{C42FCA5E-73CA-4126-BE52-4E862924B915}"/>
              </a:ext>
            </a:extLst>
          </p:cNvPr>
          <p:cNvSpPr txBox="1">
            <a:spLocks/>
          </p:cNvSpPr>
          <p:nvPr/>
        </p:nvSpPr>
        <p:spPr>
          <a:xfrm>
            <a:off x="5868139" y="3774490"/>
            <a:ext cx="5517037" cy="1899822"/>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3074" name="Picture 2" descr="Image result for k fold cross validation">
            <a:extLst>
              <a:ext uri="{FF2B5EF4-FFF2-40B4-BE49-F238E27FC236}">
                <a16:creationId xmlns:a16="http://schemas.microsoft.com/office/drawing/2014/main" id="{9EFCF685-A68D-49C9-B28E-034E59B649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1187" y="3465991"/>
            <a:ext cx="4429957" cy="266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19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p:txBody>
          <a:bodyPr/>
          <a:lstStyle/>
          <a:p>
            <a:r>
              <a:rPr lang="en-US" dirty="0"/>
              <a:t>Yashaswini Dhatrika</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p:txBody>
          <a:bodyPr/>
          <a:lstStyle/>
          <a:p>
            <a:r>
              <a:rPr lang="en-US" dirty="0"/>
              <a:t>Master Student in Data Science at Indiana University Bloomington, with a solid data science background, research experience and ~3-years of professional experience in Machine Learning and Statistical Modelling.</a:t>
            </a:r>
          </a:p>
        </p:txBody>
      </p:sp>
    </p:spTree>
    <p:extLst>
      <p:ext uri="{BB962C8B-B14F-4D97-AF65-F5344CB8AC3E}">
        <p14:creationId xmlns:p14="http://schemas.microsoft.com/office/powerpoint/2010/main" val="30728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7DFF5-0EE2-4322-B5F2-0C087B423F0D}"/>
              </a:ext>
            </a:extLst>
          </p:cNvPr>
          <p:cNvSpPr>
            <a:spLocks noGrp="1"/>
          </p:cNvSpPr>
          <p:nvPr>
            <p:ph type="title"/>
          </p:nvPr>
        </p:nvSpPr>
        <p:spPr>
          <a:xfrm>
            <a:off x="895007" y="2619892"/>
            <a:ext cx="4534616" cy="910492"/>
          </a:xfrm>
        </p:spPr>
        <p:txBody>
          <a:bodyPr>
            <a:normAutofit/>
          </a:bodyPr>
          <a:lstStyle/>
          <a:p>
            <a:r>
              <a:rPr lang="en-US" dirty="0"/>
              <a:t>Why Use?</a:t>
            </a:r>
          </a:p>
        </p:txBody>
      </p:sp>
      <p:pic>
        <p:nvPicPr>
          <p:cNvPr id="13" name="Picture Placeholder 12">
            <a:extLst>
              <a:ext uri="{FF2B5EF4-FFF2-40B4-BE49-F238E27FC236}">
                <a16:creationId xmlns:a16="http://schemas.microsoft.com/office/drawing/2014/main" id="{8111C789-EFE9-4810-8E45-9D23FE260C1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875" r="5875"/>
          <a:stretch>
            <a:fillRect/>
          </a:stretch>
        </p:blipFill>
        <p:spPr/>
      </p:pic>
    </p:spTree>
    <p:extLst>
      <p:ext uri="{BB962C8B-B14F-4D97-AF65-F5344CB8AC3E}">
        <p14:creationId xmlns:p14="http://schemas.microsoft.com/office/powerpoint/2010/main" val="397994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Implementation</a:t>
            </a:r>
          </a:p>
        </p:txBody>
      </p:sp>
      <p:sp>
        <p:nvSpPr>
          <p:cNvPr id="16" name="Content Placeholder 4">
            <a:extLst>
              <a:ext uri="{FF2B5EF4-FFF2-40B4-BE49-F238E27FC236}">
                <a16:creationId xmlns:a16="http://schemas.microsoft.com/office/drawing/2014/main" id="{48A2976F-DAEC-41E5-BA26-B262FB673383}"/>
              </a:ext>
            </a:extLst>
          </p:cNvPr>
          <p:cNvSpPr txBox="1">
            <a:spLocks/>
          </p:cNvSpPr>
          <p:nvPr/>
        </p:nvSpPr>
        <p:spPr>
          <a:xfrm>
            <a:off x="7563485" y="338664"/>
            <a:ext cx="2654714" cy="1072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0" indent="0">
              <a:buFont typeface="Calibri" panose="020F0502020204030204" pitchFamily="34" charset="0"/>
              <a:buNone/>
            </a:pPr>
            <a:r>
              <a:rPr lang="en-US" sz="1400" dirty="0"/>
              <a:t>Normalization: </a:t>
            </a:r>
          </a:p>
          <a:p>
            <a:pPr marL="0" indent="0">
              <a:buFont typeface="Calibri" panose="020F0502020204030204" pitchFamily="34" charset="0"/>
              <a:buNone/>
            </a:pPr>
            <a:r>
              <a:rPr lang="en-US" sz="1400" dirty="0"/>
              <a:t>To make the model implementation faster </a:t>
            </a:r>
          </a:p>
        </p:txBody>
      </p:sp>
      <p:sp>
        <p:nvSpPr>
          <p:cNvPr id="20" name="Content Placeholder 4">
            <a:extLst>
              <a:ext uri="{FF2B5EF4-FFF2-40B4-BE49-F238E27FC236}">
                <a16:creationId xmlns:a16="http://schemas.microsoft.com/office/drawing/2014/main" id="{66A041DC-46B5-41E3-BB51-B75586EFAF89}"/>
              </a:ext>
            </a:extLst>
          </p:cNvPr>
          <p:cNvSpPr txBox="1">
            <a:spLocks/>
          </p:cNvSpPr>
          <p:nvPr/>
        </p:nvSpPr>
        <p:spPr>
          <a:xfrm>
            <a:off x="7563486" y="1686308"/>
            <a:ext cx="2654714" cy="94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bg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r>
              <a:rPr lang="en-US" sz="1400" dirty="0"/>
              <a:t>Split into Train/Test:</a:t>
            </a:r>
          </a:p>
          <a:p>
            <a:r>
              <a:rPr lang="en-US" sz="1400" dirty="0"/>
              <a:t>80/20 Split</a:t>
            </a:r>
          </a:p>
        </p:txBody>
      </p:sp>
      <p:sp>
        <p:nvSpPr>
          <p:cNvPr id="23" name="Content Placeholder 4">
            <a:extLst>
              <a:ext uri="{FF2B5EF4-FFF2-40B4-BE49-F238E27FC236}">
                <a16:creationId xmlns:a16="http://schemas.microsoft.com/office/drawing/2014/main" id="{955413F6-8438-4217-918F-FD96BF21C587}"/>
              </a:ext>
            </a:extLst>
          </p:cNvPr>
          <p:cNvSpPr txBox="1">
            <a:spLocks/>
          </p:cNvSpPr>
          <p:nvPr/>
        </p:nvSpPr>
        <p:spPr>
          <a:xfrm>
            <a:off x="7563484" y="2840853"/>
            <a:ext cx="2709199" cy="16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tx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pPr algn="l"/>
            <a:r>
              <a:rPr lang="en-US" sz="1400" dirty="0">
                <a:solidFill>
                  <a:schemeClr val="bg1"/>
                </a:solidFill>
              </a:rPr>
              <a:t>Training and Hyperparameter tuning: Hyper Parameters considers are Inverse regularization parameter and type of regularization (L1,L2)</a:t>
            </a:r>
          </a:p>
          <a:p>
            <a:pPr algn="l"/>
            <a:r>
              <a:rPr lang="en-US" sz="1400" dirty="0">
                <a:solidFill>
                  <a:schemeClr val="bg1"/>
                </a:solidFill>
              </a:rPr>
              <a:t>Tuning method: K cross fold validation </a:t>
            </a:r>
          </a:p>
        </p:txBody>
      </p:sp>
      <p:sp>
        <p:nvSpPr>
          <p:cNvPr id="27" name="Content Placeholder 4">
            <a:extLst>
              <a:ext uri="{FF2B5EF4-FFF2-40B4-BE49-F238E27FC236}">
                <a16:creationId xmlns:a16="http://schemas.microsoft.com/office/drawing/2014/main" id="{ED608144-5278-4521-80F6-B4AE6D769A01}"/>
              </a:ext>
            </a:extLst>
          </p:cNvPr>
          <p:cNvSpPr txBox="1">
            <a:spLocks/>
          </p:cNvSpPr>
          <p:nvPr/>
        </p:nvSpPr>
        <p:spPr>
          <a:xfrm>
            <a:off x="7563484" y="4700222"/>
            <a:ext cx="2763683" cy="181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tx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pPr algn="l"/>
            <a:r>
              <a:rPr lang="en-US" sz="1400" dirty="0">
                <a:solidFill>
                  <a:schemeClr val="bg1"/>
                </a:solidFill>
              </a:rPr>
              <a:t>Model Evaluation Metrics:</a:t>
            </a:r>
          </a:p>
          <a:p>
            <a:pPr marL="228600" indent="-228600" algn="l">
              <a:buAutoNum type="arabicPeriod"/>
            </a:pPr>
            <a:r>
              <a:rPr lang="en-US" sz="1400" dirty="0">
                <a:solidFill>
                  <a:schemeClr val="bg1"/>
                </a:solidFill>
              </a:rPr>
              <a:t>1. F1 Score</a:t>
            </a:r>
          </a:p>
          <a:p>
            <a:pPr marL="228600" indent="-228600" algn="l">
              <a:buAutoNum type="arabicPeriod"/>
            </a:pPr>
            <a:r>
              <a:rPr lang="en-US" sz="1400" dirty="0">
                <a:solidFill>
                  <a:schemeClr val="bg1"/>
                </a:solidFill>
              </a:rPr>
              <a:t>2. Precision and Recall</a:t>
            </a:r>
          </a:p>
          <a:p>
            <a:pPr marL="228600" indent="-228600" algn="l">
              <a:buAutoNum type="arabicPeriod"/>
            </a:pPr>
            <a:r>
              <a:rPr lang="en-US" sz="1400" dirty="0">
                <a:solidFill>
                  <a:schemeClr val="bg1"/>
                </a:solidFill>
              </a:rPr>
              <a:t>3. AUC</a:t>
            </a:r>
          </a:p>
          <a:p>
            <a:pPr marL="228600" indent="-228600" algn="l">
              <a:buAutoNum type="arabicPeriod"/>
            </a:pPr>
            <a:r>
              <a:rPr lang="en-US" sz="1400" dirty="0">
                <a:solidFill>
                  <a:schemeClr val="bg1"/>
                </a:solidFill>
              </a:rPr>
              <a:t>4. Accuracy</a:t>
            </a:r>
          </a:p>
          <a:p>
            <a:pPr marL="228600" indent="-228600" algn="l">
              <a:buAutoNum type="arabicPeriod"/>
            </a:pPr>
            <a:endParaRPr lang="en-US" sz="1400" dirty="0">
              <a:solidFill>
                <a:schemeClr val="bg1"/>
              </a:solidFill>
            </a:endParaRPr>
          </a:p>
        </p:txBody>
      </p:sp>
    </p:spTree>
    <p:extLst>
      <p:ext uri="{BB962C8B-B14F-4D97-AF65-F5344CB8AC3E}">
        <p14:creationId xmlns:p14="http://schemas.microsoft.com/office/powerpoint/2010/main" val="41972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898C78-7C36-4AEF-8818-F7F1A3DA4F7C}"/>
              </a:ext>
            </a:extLst>
          </p:cNvPr>
          <p:cNvGraphicFramePr>
            <a:graphicFrameLocks noGrp="1"/>
          </p:cNvGraphicFramePr>
          <p:nvPr>
            <p:ph idx="1"/>
            <p:extLst>
              <p:ext uri="{D42A27DB-BD31-4B8C-83A1-F6EECF244321}">
                <p14:modId xmlns:p14="http://schemas.microsoft.com/office/powerpoint/2010/main" val="1006072694"/>
              </p:ext>
            </p:extLst>
          </p:nvPr>
        </p:nvGraphicFramePr>
        <p:xfrm>
          <a:off x="2557090" y="1804220"/>
          <a:ext cx="3899694" cy="3691412"/>
        </p:xfrm>
        <a:graphic>
          <a:graphicData uri="http://schemas.openxmlformats.org/drawingml/2006/table">
            <a:tbl>
              <a:tblPr>
                <a:tableStyleId>{EB9631B5-78F2-41C9-869B-9F39066F8104}</a:tableStyleId>
              </a:tblPr>
              <a:tblGrid>
                <a:gridCol w="1299898">
                  <a:extLst>
                    <a:ext uri="{9D8B030D-6E8A-4147-A177-3AD203B41FA5}">
                      <a16:colId xmlns:a16="http://schemas.microsoft.com/office/drawing/2014/main" val="3053595077"/>
                    </a:ext>
                  </a:extLst>
                </a:gridCol>
                <a:gridCol w="1299898">
                  <a:extLst>
                    <a:ext uri="{9D8B030D-6E8A-4147-A177-3AD203B41FA5}">
                      <a16:colId xmlns:a16="http://schemas.microsoft.com/office/drawing/2014/main" val="1321684363"/>
                    </a:ext>
                  </a:extLst>
                </a:gridCol>
                <a:gridCol w="1299898">
                  <a:extLst>
                    <a:ext uri="{9D8B030D-6E8A-4147-A177-3AD203B41FA5}">
                      <a16:colId xmlns:a16="http://schemas.microsoft.com/office/drawing/2014/main" val="1271015523"/>
                    </a:ext>
                  </a:extLst>
                </a:gridCol>
              </a:tblGrid>
              <a:tr h="236332">
                <a:tc>
                  <a:txBody>
                    <a:bodyPr/>
                    <a:lstStyle/>
                    <a:p>
                      <a:pPr algn="l" fontAlgn="b"/>
                      <a:r>
                        <a:rPr lang="en-US" sz="1100" u="none" strike="noStrike">
                          <a:effectLst/>
                        </a:rPr>
                        <a:t>Variable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coeff</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change in odds of page being relevance with unit change in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9307761"/>
                  </a:ext>
                </a:extLst>
              </a:tr>
              <a:tr h="443122">
                <a:tc>
                  <a:txBody>
                    <a:bodyPr/>
                    <a:lstStyle/>
                    <a:p>
                      <a:pPr algn="l" fontAlgn="b"/>
                      <a:r>
                        <a:rPr lang="en-US" sz="1100" u="none" strike="noStrike">
                          <a:effectLst/>
                        </a:rPr>
                        <a:t>query_length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103.3991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8759384"/>
                  </a:ext>
                </a:extLst>
              </a:tr>
              <a:tr h="236332">
                <a:tc>
                  <a:txBody>
                    <a:bodyPr/>
                    <a:lstStyle/>
                    <a:p>
                      <a:pPr algn="l" fontAlgn="b"/>
                      <a:r>
                        <a:rPr lang="en-US" sz="1100" u="none" strike="noStrike">
                          <a:effectLst/>
                        </a:rPr>
                        <a:t>sig1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76.82671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2858189"/>
                  </a:ext>
                </a:extLst>
              </a:tr>
              <a:tr h="236332">
                <a:tc>
                  <a:txBody>
                    <a:bodyPr/>
                    <a:lstStyle/>
                    <a:p>
                      <a:pPr algn="l" fontAlgn="b"/>
                      <a:r>
                        <a:rPr lang="en-US" sz="1100" u="none" strike="noStrike">
                          <a:effectLst/>
                        </a:rPr>
                        <a:t>sig2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366.459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2778591"/>
                  </a:ext>
                </a:extLst>
              </a:tr>
              <a:tr h="236332">
                <a:tc>
                  <a:txBody>
                    <a:bodyPr/>
                    <a:lstStyle/>
                    <a:p>
                      <a:pPr algn="l" fontAlgn="b"/>
                      <a:r>
                        <a:rPr lang="en-US" sz="1100" u="none" strike="noStrike">
                          <a:effectLst/>
                        </a:rPr>
                        <a:t>sig3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-7.68837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1316912"/>
                  </a:ext>
                </a:extLst>
              </a:tr>
              <a:tr h="236332">
                <a:tc>
                  <a:txBody>
                    <a:bodyPr/>
                    <a:lstStyle/>
                    <a:p>
                      <a:pPr algn="l" fontAlgn="b"/>
                      <a:r>
                        <a:rPr lang="en-US" sz="1100" u="none" strike="noStrike">
                          <a:effectLst/>
                        </a:rPr>
                        <a:t>sig4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28.40254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0952964"/>
                  </a:ext>
                </a:extLst>
              </a:tr>
              <a:tr h="236332">
                <a:tc>
                  <a:txBody>
                    <a:bodyPr/>
                    <a:lstStyle/>
                    <a:p>
                      <a:pPr algn="l" fontAlgn="b"/>
                      <a:r>
                        <a:rPr lang="en-US" sz="1100" u="none" strike="noStrike">
                          <a:effectLst/>
                        </a:rPr>
                        <a:t>sig5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-8.60688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1452110"/>
                  </a:ext>
                </a:extLst>
              </a:tr>
              <a:tr h="236332">
                <a:tc>
                  <a:txBody>
                    <a:bodyPr/>
                    <a:lstStyle/>
                    <a:p>
                      <a:pPr algn="l" fontAlgn="b"/>
                      <a:r>
                        <a:rPr lang="en-US" sz="1100" u="none" strike="noStrike">
                          <a:effectLst/>
                        </a:rPr>
                        <a:t>sig6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143.513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5873784"/>
                  </a:ext>
                </a:extLst>
              </a:tr>
              <a:tr h="236332">
                <a:tc>
                  <a:txBody>
                    <a:bodyPr/>
                    <a:lstStyle/>
                    <a:p>
                      <a:pPr algn="l" fontAlgn="b"/>
                      <a:r>
                        <a:rPr lang="en-US" sz="1100" u="none" strike="noStrike">
                          <a:effectLst/>
                        </a:rPr>
                        <a:t>sig7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40.49476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1710719"/>
                  </a:ext>
                </a:extLst>
              </a:tr>
              <a:tr h="236332">
                <a:tc>
                  <a:txBody>
                    <a:bodyPr/>
                    <a:lstStyle/>
                    <a:p>
                      <a:pPr algn="l" fontAlgn="b"/>
                      <a:r>
                        <a:rPr lang="en-US" sz="1100" u="none" strike="noStrike">
                          <a:effectLst/>
                        </a:rPr>
                        <a:t>sig8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-29.5312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1820573"/>
                  </a:ext>
                </a:extLst>
              </a:tr>
              <a:tr h="443122">
                <a:tc>
                  <a:txBody>
                    <a:bodyPr/>
                    <a:lstStyle/>
                    <a:p>
                      <a:pPr algn="l" fontAlgn="b"/>
                      <a:r>
                        <a:rPr lang="en-US" sz="1100" u="none" strike="noStrike">
                          <a:effectLst/>
                        </a:rPr>
                        <a:t>not home page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4.081077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690283"/>
                  </a:ext>
                </a:extLst>
              </a:tr>
              <a:tr h="236332">
                <a:tc>
                  <a:txBody>
                    <a:bodyPr/>
                    <a:lstStyle/>
                    <a:p>
                      <a:pPr algn="l" fontAlgn="b"/>
                      <a:r>
                        <a:rPr lang="en-US" sz="1100" u="none" strike="noStrike">
                          <a:effectLst/>
                        </a:rPr>
                        <a:t>home page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-3.92106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9741896"/>
                  </a:ext>
                </a:extLst>
              </a:tr>
            </a:tbl>
          </a:graphicData>
        </a:graphic>
      </p:graphicFrame>
      <p:sp>
        <p:nvSpPr>
          <p:cNvPr id="3" name="Title 2">
            <a:extLst>
              <a:ext uri="{FF2B5EF4-FFF2-40B4-BE49-F238E27FC236}">
                <a16:creationId xmlns:a16="http://schemas.microsoft.com/office/drawing/2014/main" id="{6D87056B-8900-4EFA-9BBC-44BB596AFA10}"/>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57165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F8F6A-1BF9-4D20-9AD2-F62686EDB1F0}"/>
              </a:ext>
            </a:extLst>
          </p:cNvPr>
          <p:cNvSpPr>
            <a:spLocks noGrp="1"/>
          </p:cNvSpPr>
          <p:nvPr>
            <p:ph type="ctrTitle"/>
          </p:nvPr>
        </p:nvSpPr>
        <p:spPr/>
        <p:txBody>
          <a:bodyPr/>
          <a:lstStyle/>
          <a:p>
            <a:r>
              <a:rPr lang="en-US" dirty="0"/>
              <a:t>Random Forest</a:t>
            </a:r>
          </a:p>
        </p:txBody>
      </p:sp>
      <p:sp>
        <p:nvSpPr>
          <p:cNvPr id="5" name="Picture Placeholder 4">
            <a:extLst>
              <a:ext uri="{FF2B5EF4-FFF2-40B4-BE49-F238E27FC236}">
                <a16:creationId xmlns:a16="http://schemas.microsoft.com/office/drawing/2014/main" id="{0F5F0FDD-722E-45D6-8350-1B0B535693B2}"/>
              </a:ext>
            </a:extLst>
          </p:cNvPr>
          <p:cNvSpPr>
            <a:spLocks noGrp="1"/>
          </p:cNvSpPr>
          <p:nvPr>
            <p:ph type="pic" sz="quarter" idx="13"/>
          </p:nvPr>
        </p:nvSpPr>
        <p:spPr/>
      </p:sp>
    </p:spTree>
    <p:extLst>
      <p:ext uri="{BB962C8B-B14F-4D97-AF65-F5344CB8AC3E}">
        <p14:creationId xmlns:p14="http://schemas.microsoft.com/office/powerpoint/2010/main" val="288887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1991013B-30DB-4B7A-9573-30F1D64E2C07}"/>
              </a:ext>
            </a:extLst>
          </p:cNvPr>
          <p:cNvSpPr>
            <a:spLocks noGrp="1"/>
          </p:cNvSpPr>
          <p:nvPr>
            <p:ph type="body" idx="1"/>
          </p:nvPr>
        </p:nvSpPr>
        <p:spPr>
          <a:xfrm>
            <a:off x="645125" y="1984781"/>
            <a:ext cx="4639736" cy="703135"/>
          </a:xfrm>
        </p:spPr>
        <p:txBody>
          <a:bodyPr/>
          <a:lstStyle/>
          <a:p>
            <a:r>
              <a:rPr lang="en-US" dirty="0"/>
              <a:t>Data SET</a:t>
            </a:r>
          </a:p>
        </p:txBody>
      </p:sp>
      <p:pic>
        <p:nvPicPr>
          <p:cNvPr id="4" name="Picture 3">
            <a:extLst>
              <a:ext uri="{FF2B5EF4-FFF2-40B4-BE49-F238E27FC236}">
                <a16:creationId xmlns:a16="http://schemas.microsoft.com/office/drawing/2014/main" id="{330B5591-A636-4416-9B84-5344C2CE5AD3}"/>
              </a:ext>
            </a:extLst>
          </p:cNvPr>
          <p:cNvPicPr>
            <a:picLocks noChangeAspect="1"/>
          </p:cNvPicPr>
          <p:nvPr/>
        </p:nvPicPr>
        <p:blipFill>
          <a:blip r:embed="rId3"/>
          <a:stretch>
            <a:fillRect/>
          </a:stretch>
        </p:blipFill>
        <p:spPr>
          <a:xfrm>
            <a:off x="953615" y="3154858"/>
            <a:ext cx="4022756" cy="2870009"/>
          </a:xfrm>
          <a:prstGeom prst="rect">
            <a:avLst/>
          </a:prstGeom>
          <a:noFill/>
        </p:spPr>
      </p:pic>
      <p:sp>
        <p:nvSpPr>
          <p:cNvPr id="14" name="Text Placeholder 3">
            <a:extLst>
              <a:ext uri="{FF2B5EF4-FFF2-40B4-BE49-F238E27FC236}">
                <a16:creationId xmlns:a16="http://schemas.microsoft.com/office/drawing/2014/main" id="{5B84DB43-FC3F-44B3-A04A-6D0DF48FC1B5}"/>
              </a:ext>
            </a:extLst>
          </p:cNvPr>
          <p:cNvSpPr>
            <a:spLocks noGrp="1"/>
          </p:cNvSpPr>
          <p:nvPr>
            <p:ph type="body" idx="13"/>
          </p:nvPr>
        </p:nvSpPr>
        <p:spPr>
          <a:xfrm>
            <a:off x="6907391" y="1984781"/>
            <a:ext cx="4639736" cy="703135"/>
          </a:xfrm>
        </p:spPr>
        <p:txBody>
          <a:bodyPr/>
          <a:lstStyle/>
          <a:p>
            <a:r>
              <a:rPr lang="en-US" dirty="0"/>
              <a:t>Desirable output from Decision Tree</a:t>
            </a:r>
          </a:p>
        </p:txBody>
      </p:sp>
      <p:pic>
        <p:nvPicPr>
          <p:cNvPr id="7" name="Picture 6">
            <a:extLst>
              <a:ext uri="{FF2B5EF4-FFF2-40B4-BE49-F238E27FC236}">
                <a16:creationId xmlns:a16="http://schemas.microsoft.com/office/drawing/2014/main" id="{860D6D48-F89E-4F05-BE2F-3187A304078C}"/>
              </a:ext>
            </a:extLst>
          </p:cNvPr>
          <p:cNvPicPr>
            <a:picLocks noChangeAspect="1"/>
          </p:cNvPicPr>
          <p:nvPr/>
        </p:nvPicPr>
        <p:blipFill>
          <a:blip r:embed="rId4"/>
          <a:stretch>
            <a:fillRect/>
          </a:stretch>
        </p:blipFill>
        <p:spPr>
          <a:xfrm>
            <a:off x="6907391" y="3429928"/>
            <a:ext cx="4639736" cy="2319868"/>
          </a:xfrm>
          <a:prstGeom prst="rect">
            <a:avLst/>
          </a:prstGeom>
          <a:noFill/>
        </p:spPr>
      </p:pic>
      <p:sp>
        <p:nvSpPr>
          <p:cNvPr id="2" name="Title 1">
            <a:extLst>
              <a:ext uri="{FF2B5EF4-FFF2-40B4-BE49-F238E27FC236}">
                <a16:creationId xmlns:a16="http://schemas.microsoft.com/office/drawing/2014/main" id="{B6B66117-C1D0-425F-89E7-6070EBEB655A}"/>
              </a:ext>
            </a:extLst>
          </p:cNvPr>
          <p:cNvSpPr>
            <a:spLocks noGrp="1"/>
          </p:cNvSpPr>
          <p:nvPr>
            <p:ph type="title"/>
          </p:nvPr>
        </p:nvSpPr>
        <p:spPr>
          <a:xfrm>
            <a:off x="932330" y="893729"/>
            <a:ext cx="10205573" cy="910492"/>
          </a:xfrm>
          <a:prstGeom prst="rect">
            <a:avLst/>
          </a:prstGeom>
        </p:spPr>
        <p:txBody>
          <a:bodyPr anchor="ctr">
            <a:normAutofit/>
          </a:bodyPr>
          <a:lstStyle/>
          <a:p>
            <a:r>
              <a:rPr lang="en-US" dirty="0"/>
              <a:t>Intuition of Decision Tree</a:t>
            </a:r>
          </a:p>
        </p:txBody>
      </p:sp>
    </p:spTree>
    <p:extLst>
      <p:ext uri="{BB962C8B-B14F-4D97-AF65-F5344CB8AC3E}">
        <p14:creationId xmlns:p14="http://schemas.microsoft.com/office/powerpoint/2010/main" val="296690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1F390E-CF9A-48EC-A7CC-E1503BBBE3EB}"/>
              </a:ext>
            </a:extLst>
          </p:cNvPr>
          <p:cNvPicPr>
            <a:picLocks noGrp="1" noChangeAspect="1"/>
          </p:cNvPicPr>
          <p:nvPr>
            <p:ph idx="1"/>
          </p:nvPr>
        </p:nvPicPr>
        <p:blipFill>
          <a:blip r:embed="rId3"/>
          <a:stretch>
            <a:fillRect/>
          </a:stretch>
        </p:blipFill>
        <p:spPr>
          <a:xfrm>
            <a:off x="3369285" y="2031121"/>
            <a:ext cx="5578936" cy="3933150"/>
          </a:xfrm>
          <a:prstGeom prst="rect">
            <a:avLst/>
          </a:prstGeom>
          <a:noFill/>
        </p:spPr>
      </p:pic>
      <p:sp>
        <p:nvSpPr>
          <p:cNvPr id="3" name="Title 2">
            <a:extLst>
              <a:ext uri="{FF2B5EF4-FFF2-40B4-BE49-F238E27FC236}">
                <a16:creationId xmlns:a16="http://schemas.microsoft.com/office/drawing/2014/main" id="{9AC7B0DF-C6C6-49FB-8B8B-ACE03C35D3B7}"/>
              </a:ext>
            </a:extLst>
          </p:cNvPr>
          <p:cNvSpPr>
            <a:spLocks noGrp="1"/>
          </p:cNvSpPr>
          <p:nvPr>
            <p:ph type="title"/>
          </p:nvPr>
        </p:nvSpPr>
        <p:spPr>
          <a:xfrm>
            <a:off x="932329" y="893729"/>
            <a:ext cx="10452849" cy="910492"/>
          </a:xfrm>
          <a:prstGeom prst="rect">
            <a:avLst/>
          </a:prstGeom>
        </p:spPr>
        <p:txBody>
          <a:bodyPr anchor="ctr">
            <a:normAutofit/>
          </a:bodyPr>
          <a:lstStyle/>
          <a:p>
            <a:r>
              <a:rPr lang="en-US" dirty="0"/>
              <a:t>Measuring Disorder- Entropy: </a:t>
            </a:r>
          </a:p>
        </p:txBody>
      </p:sp>
    </p:spTree>
    <p:extLst>
      <p:ext uri="{BB962C8B-B14F-4D97-AF65-F5344CB8AC3E}">
        <p14:creationId xmlns:p14="http://schemas.microsoft.com/office/powerpoint/2010/main" val="53088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7DFF5-0EE2-4322-B5F2-0C087B423F0D}"/>
              </a:ext>
            </a:extLst>
          </p:cNvPr>
          <p:cNvSpPr>
            <a:spLocks noGrp="1"/>
          </p:cNvSpPr>
          <p:nvPr>
            <p:ph type="title"/>
          </p:nvPr>
        </p:nvSpPr>
        <p:spPr>
          <a:xfrm>
            <a:off x="895007" y="2619892"/>
            <a:ext cx="4534616" cy="910492"/>
          </a:xfrm>
        </p:spPr>
        <p:txBody>
          <a:bodyPr>
            <a:normAutofit/>
          </a:bodyPr>
          <a:lstStyle/>
          <a:p>
            <a:r>
              <a:rPr lang="en-US" dirty="0"/>
              <a:t>Why Use?</a:t>
            </a:r>
          </a:p>
        </p:txBody>
      </p:sp>
      <p:pic>
        <p:nvPicPr>
          <p:cNvPr id="10" name="Picture Placeholder 9" descr="A close up of a logo&#10;&#10;Description automatically generated">
            <a:extLst>
              <a:ext uri="{FF2B5EF4-FFF2-40B4-BE49-F238E27FC236}">
                <a16:creationId xmlns:a16="http://schemas.microsoft.com/office/drawing/2014/main" id="{CB3B2F00-ED41-4BC3-B482-1AA89360912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353" r="15353"/>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344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Implementation</a:t>
            </a:r>
          </a:p>
        </p:txBody>
      </p:sp>
      <p:sp>
        <p:nvSpPr>
          <p:cNvPr id="20" name="Content Placeholder 4">
            <a:extLst>
              <a:ext uri="{FF2B5EF4-FFF2-40B4-BE49-F238E27FC236}">
                <a16:creationId xmlns:a16="http://schemas.microsoft.com/office/drawing/2014/main" id="{66A041DC-46B5-41E3-BB51-B75586EFAF89}"/>
              </a:ext>
            </a:extLst>
          </p:cNvPr>
          <p:cNvSpPr txBox="1">
            <a:spLocks/>
          </p:cNvSpPr>
          <p:nvPr/>
        </p:nvSpPr>
        <p:spPr>
          <a:xfrm>
            <a:off x="7492465" y="576600"/>
            <a:ext cx="2654714" cy="94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bg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r>
              <a:rPr lang="en-US" sz="1400" dirty="0"/>
              <a:t>Split into Train/Test:</a:t>
            </a:r>
          </a:p>
          <a:p>
            <a:r>
              <a:rPr lang="en-US" sz="1400" dirty="0"/>
              <a:t>80/20 Split</a:t>
            </a:r>
          </a:p>
        </p:txBody>
      </p:sp>
      <p:sp>
        <p:nvSpPr>
          <p:cNvPr id="23" name="Content Placeholder 4">
            <a:extLst>
              <a:ext uri="{FF2B5EF4-FFF2-40B4-BE49-F238E27FC236}">
                <a16:creationId xmlns:a16="http://schemas.microsoft.com/office/drawing/2014/main" id="{955413F6-8438-4217-918F-FD96BF21C587}"/>
              </a:ext>
            </a:extLst>
          </p:cNvPr>
          <p:cNvSpPr txBox="1">
            <a:spLocks/>
          </p:cNvSpPr>
          <p:nvPr/>
        </p:nvSpPr>
        <p:spPr>
          <a:xfrm>
            <a:off x="7492465" y="1768875"/>
            <a:ext cx="2709199" cy="16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1400">
                <a:solidFill>
                  <a:schemeClr val="bg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r>
              <a:rPr lang="en-US" dirty="0"/>
              <a:t>Training and Hyperparameter tuning: </a:t>
            </a:r>
          </a:p>
          <a:p>
            <a:r>
              <a:rPr lang="en-US" dirty="0"/>
              <a:t>Hyper Parameters considers are number of decision trees, disorder calculating and depth of the tree Tuning method: K cross fold validation </a:t>
            </a:r>
          </a:p>
        </p:txBody>
      </p:sp>
      <p:sp>
        <p:nvSpPr>
          <p:cNvPr id="27" name="Content Placeholder 4">
            <a:extLst>
              <a:ext uri="{FF2B5EF4-FFF2-40B4-BE49-F238E27FC236}">
                <a16:creationId xmlns:a16="http://schemas.microsoft.com/office/drawing/2014/main" id="{ED608144-5278-4521-80F6-B4AE6D769A01}"/>
              </a:ext>
            </a:extLst>
          </p:cNvPr>
          <p:cNvSpPr txBox="1">
            <a:spLocks/>
          </p:cNvSpPr>
          <p:nvPr/>
        </p:nvSpPr>
        <p:spPr>
          <a:xfrm>
            <a:off x="7496761" y="3874599"/>
            <a:ext cx="2763683" cy="181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tx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pPr algn="l"/>
            <a:r>
              <a:rPr lang="en-US" sz="1400" dirty="0">
                <a:solidFill>
                  <a:schemeClr val="bg1"/>
                </a:solidFill>
              </a:rPr>
              <a:t>Model Evaluation Metrics:</a:t>
            </a:r>
          </a:p>
          <a:p>
            <a:pPr marL="228600" indent="-228600" algn="l">
              <a:buAutoNum type="arabicPeriod"/>
            </a:pPr>
            <a:r>
              <a:rPr lang="en-US" sz="1400" dirty="0">
                <a:solidFill>
                  <a:schemeClr val="bg1"/>
                </a:solidFill>
              </a:rPr>
              <a:t>1. F1 Score</a:t>
            </a:r>
          </a:p>
          <a:p>
            <a:pPr marL="228600" indent="-228600" algn="l">
              <a:buAutoNum type="arabicPeriod"/>
            </a:pPr>
            <a:r>
              <a:rPr lang="en-US" sz="1400" dirty="0">
                <a:solidFill>
                  <a:schemeClr val="bg1"/>
                </a:solidFill>
              </a:rPr>
              <a:t>2. Precision and Recall</a:t>
            </a:r>
          </a:p>
          <a:p>
            <a:pPr marL="228600" indent="-228600" algn="l">
              <a:buAutoNum type="arabicPeriod"/>
            </a:pPr>
            <a:r>
              <a:rPr lang="en-US" sz="1400" dirty="0">
                <a:solidFill>
                  <a:schemeClr val="bg1"/>
                </a:solidFill>
              </a:rPr>
              <a:t>3. AUC</a:t>
            </a:r>
          </a:p>
          <a:p>
            <a:pPr marL="228600" indent="-228600" algn="l">
              <a:buAutoNum type="arabicPeriod"/>
            </a:pPr>
            <a:r>
              <a:rPr lang="en-US" sz="1400" dirty="0">
                <a:solidFill>
                  <a:schemeClr val="bg1"/>
                </a:solidFill>
              </a:rPr>
              <a:t>4. Accuracy</a:t>
            </a:r>
          </a:p>
          <a:p>
            <a:pPr marL="228600" indent="-228600" algn="l">
              <a:buAutoNum type="arabicPeriod"/>
            </a:pPr>
            <a:endParaRPr lang="en-US" sz="1400" dirty="0">
              <a:solidFill>
                <a:schemeClr val="bg1"/>
              </a:solidFill>
            </a:endParaRPr>
          </a:p>
        </p:txBody>
      </p:sp>
    </p:spTree>
    <p:extLst>
      <p:ext uri="{BB962C8B-B14F-4D97-AF65-F5344CB8AC3E}">
        <p14:creationId xmlns:p14="http://schemas.microsoft.com/office/powerpoint/2010/main" val="3459917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picture containing keyboard, clock&#10;&#10;Description automatically generated">
            <a:extLst>
              <a:ext uri="{FF2B5EF4-FFF2-40B4-BE49-F238E27FC236}">
                <a16:creationId xmlns:a16="http://schemas.microsoft.com/office/drawing/2014/main" id="{1D158B9E-0469-4C0E-A57E-E0EC2C778E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2329" y="2168447"/>
            <a:ext cx="7812265" cy="2734293"/>
          </a:xfrm>
          <a:prstGeom prst="rect">
            <a:avLst/>
          </a:prstGeom>
          <a:noFill/>
        </p:spPr>
      </p:pic>
      <p:sp>
        <p:nvSpPr>
          <p:cNvPr id="10" name="Title 2">
            <a:extLst>
              <a:ext uri="{FF2B5EF4-FFF2-40B4-BE49-F238E27FC236}">
                <a16:creationId xmlns:a16="http://schemas.microsoft.com/office/drawing/2014/main" id="{A57EA14E-9460-443C-A880-2DB53BA297EB}"/>
              </a:ext>
            </a:extLst>
          </p:cNvPr>
          <p:cNvSpPr>
            <a:spLocks noGrp="1"/>
          </p:cNvSpPr>
          <p:nvPr>
            <p:ph type="title"/>
          </p:nvPr>
        </p:nvSpPr>
        <p:spPr>
          <a:xfrm>
            <a:off x="932329" y="893729"/>
            <a:ext cx="10452849" cy="910492"/>
          </a:xfrm>
        </p:spPr>
        <p:txBody>
          <a:bodyPr/>
          <a:lstStyle/>
          <a:p>
            <a:r>
              <a:rPr lang="en-US" dirty="0"/>
              <a:t>Results</a:t>
            </a:r>
          </a:p>
        </p:txBody>
      </p:sp>
      <p:pic>
        <p:nvPicPr>
          <p:cNvPr id="6" name="Picture 5">
            <a:extLst>
              <a:ext uri="{FF2B5EF4-FFF2-40B4-BE49-F238E27FC236}">
                <a16:creationId xmlns:a16="http://schemas.microsoft.com/office/drawing/2014/main" id="{7C391B7E-09A9-4372-8241-1589DF5E9041}"/>
              </a:ext>
            </a:extLst>
          </p:cNvPr>
          <p:cNvPicPr>
            <a:picLocks noChangeAspect="1"/>
          </p:cNvPicPr>
          <p:nvPr/>
        </p:nvPicPr>
        <p:blipFill>
          <a:blip r:embed="rId3"/>
          <a:stretch>
            <a:fillRect/>
          </a:stretch>
        </p:blipFill>
        <p:spPr>
          <a:xfrm>
            <a:off x="7391501" y="1049259"/>
            <a:ext cx="4276725" cy="2238375"/>
          </a:xfrm>
          <a:prstGeom prst="rect">
            <a:avLst/>
          </a:prstGeom>
        </p:spPr>
      </p:pic>
      <p:sp>
        <p:nvSpPr>
          <p:cNvPr id="7" name="TextBox 6">
            <a:extLst>
              <a:ext uri="{FF2B5EF4-FFF2-40B4-BE49-F238E27FC236}">
                <a16:creationId xmlns:a16="http://schemas.microsoft.com/office/drawing/2014/main" id="{ABD09CF3-BF87-4532-BDCB-82A9746342BC}"/>
              </a:ext>
            </a:extLst>
          </p:cNvPr>
          <p:cNvSpPr txBox="1"/>
          <p:nvPr/>
        </p:nvSpPr>
        <p:spPr>
          <a:xfrm>
            <a:off x="8229600" y="680936"/>
            <a:ext cx="2091447" cy="369332"/>
          </a:xfrm>
          <a:prstGeom prst="rect">
            <a:avLst/>
          </a:prstGeom>
          <a:noFill/>
        </p:spPr>
        <p:txBody>
          <a:bodyPr wrap="square" rtlCol="0">
            <a:spAutoFit/>
          </a:bodyPr>
          <a:lstStyle/>
          <a:p>
            <a:r>
              <a:rPr lang="en-US" dirty="0"/>
              <a:t>Variable Importance</a:t>
            </a:r>
          </a:p>
        </p:txBody>
      </p:sp>
    </p:spTree>
    <p:extLst>
      <p:ext uri="{BB962C8B-B14F-4D97-AF65-F5344CB8AC3E}">
        <p14:creationId xmlns:p14="http://schemas.microsoft.com/office/powerpoint/2010/main" val="4005373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6123-2961-422F-B951-7AE032E5847A}"/>
              </a:ext>
            </a:extLst>
          </p:cNvPr>
          <p:cNvSpPr>
            <a:spLocks noGrp="1"/>
          </p:cNvSpPr>
          <p:nvPr>
            <p:ph type="title"/>
          </p:nvPr>
        </p:nvSpPr>
        <p:spPr/>
        <p:txBody>
          <a:bodyPr/>
          <a:lstStyle/>
          <a:p>
            <a:r>
              <a:rPr lang="en-US" dirty="0"/>
              <a:t>Support Vector Machine</a:t>
            </a:r>
          </a:p>
        </p:txBody>
      </p:sp>
      <p:pic>
        <p:nvPicPr>
          <p:cNvPr id="3" name="Picture 2">
            <a:extLst>
              <a:ext uri="{FF2B5EF4-FFF2-40B4-BE49-F238E27FC236}">
                <a16:creationId xmlns:a16="http://schemas.microsoft.com/office/drawing/2014/main" id="{A057D8D7-48CD-48F2-AA4A-F3EBA2078366}"/>
              </a:ext>
            </a:extLst>
          </p:cNvPr>
          <p:cNvPicPr>
            <a:picLocks noChangeAspect="1"/>
          </p:cNvPicPr>
          <p:nvPr/>
        </p:nvPicPr>
        <p:blipFill>
          <a:blip r:embed="rId3"/>
          <a:stretch>
            <a:fillRect/>
          </a:stretch>
        </p:blipFill>
        <p:spPr>
          <a:xfrm>
            <a:off x="997643" y="2340732"/>
            <a:ext cx="3441170" cy="2035326"/>
          </a:xfrm>
          <a:prstGeom prst="rect">
            <a:avLst/>
          </a:prstGeom>
        </p:spPr>
      </p:pic>
      <p:pic>
        <p:nvPicPr>
          <p:cNvPr id="4" name="Picture 3">
            <a:extLst>
              <a:ext uri="{FF2B5EF4-FFF2-40B4-BE49-F238E27FC236}">
                <a16:creationId xmlns:a16="http://schemas.microsoft.com/office/drawing/2014/main" id="{8D7EB1FC-1209-483E-996F-3A7DA88BE47A}"/>
              </a:ext>
            </a:extLst>
          </p:cNvPr>
          <p:cNvPicPr>
            <a:picLocks noChangeAspect="1"/>
          </p:cNvPicPr>
          <p:nvPr/>
        </p:nvPicPr>
        <p:blipFill>
          <a:blip r:embed="rId4"/>
          <a:stretch>
            <a:fillRect/>
          </a:stretch>
        </p:blipFill>
        <p:spPr>
          <a:xfrm>
            <a:off x="4520188" y="2340733"/>
            <a:ext cx="6674169" cy="2728404"/>
          </a:xfrm>
          <a:prstGeom prst="rect">
            <a:avLst/>
          </a:prstGeom>
        </p:spPr>
      </p:pic>
      <p:sp>
        <p:nvSpPr>
          <p:cNvPr id="5" name="TextBox 4">
            <a:extLst>
              <a:ext uri="{FF2B5EF4-FFF2-40B4-BE49-F238E27FC236}">
                <a16:creationId xmlns:a16="http://schemas.microsoft.com/office/drawing/2014/main" id="{5136F4FE-B921-4C16-BCB8-816F7FA53D2C}"/>
              </a:ext>
            </a:extLst>
          </p:cNvPr>
          <p:cNvSpPr txBox="1"/>
          <p:nvPr/>
        </p:nvSpPr>
        <p:spPr>
          <a:xfrm>
            <a:off x="997643" y="1686336"/>
            <a:ext cx="6074229" cy="923330"/>
          </a:xfrm>
          <a:prstGeom prst="rect">
            <a:avLst/>
          </a:prstGeom>
          <a:noFill/>
        </p:spPr>
        <p:txBody>
          <a:bodyPr wrap="square" rtlCol="0">
            <a:spAutoFit/>
          </a:bodyPr>
          <a:lstStyle/>
          <a:p>
            <a:r>
              <a:rPr lang="en-US" dirty="0">
                <a:solidFill>
                  <a:schemeClr val="bg1"/>
                </a:solidFill>
              </a:rPr>
              <a:t>Find hyperplane that maximizes the margin between the positive and negative examples</a:t>
            </a:r>
          </a:p>
          <a:p>
            <a:endParaRPr lang="en-US" dirty="0"/>
          </a:p>
        </p:txBody>
      </p:sp>
    </p:spTree>
    <p:extLst>
      <p:ext uri="{BB962C8B-B14F-4D97-AF65-F5344CB8AC3E}">
        <p14:creationId xmlns:p14="http://schemas.microsoft.com/office/powerpoint/2010/main" val="32474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dirty="0"/>
              <a:t>Overview</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8050475" y="467009"/>
            <a:ext cx="3304279" cy="5270839"/>
          </a:xfrm>
        </p:spPr>
        <p:txBody>
          <a:bodyPr>
            <a:normAutofit/>
          </a:bodyPr>
          <a:lstStyle/>
          <a:p>
            <a:r>
              <a:rPr lang="en-US" dirty="0"/>
              <a:t>Objective</a:t>
            </a:r>
          </a:p>
          <a:p>
            <a:r>
              <a:rPr lang="en-US" dirty="0"/>
              <a:t>Context</a:t>
            </a:r>
          </a:p>
          <a:p>
            <a:r>
              <a:rPr lang="en-US" dirty="0"/>
              <a:t>Approach</a:t>
            </a:r>
          </a:p>
          <a:p>
            <a:r>
              <a:rPr lang="en-US" dirty="0"/>
              <a:t>Overview of Data</a:t>
            </a:r>
          </a:p>
          <a:p>
            <a:r>
              <a:rPr lang="en-US" dirty="0"/>
              <a:t>My Hypothesis</a:t>
            </a:r>
          </a:p>
          <a:p>
            <a:r>
              <a:rPr lang="en-US" dirty="0"/>
              <a:t>Exploratory data analysis of data</a:t>
            </a:r>
          </a:p>
          <a:p>
            <a:r>
              <a:rPr lang="en-US" dirty="0"/>
              <a:t>Model Implementation </a:t>
            </a:r>
          </a:p>
          <a:p>
            <a:r>
              <a:rPr lang="en-US" dirty="0"/>
              <a:t>Performance</a:t>
            </a:r>
          </a:p>
          <a:p>
            <a:r>
              <a:rPr lang="en-US" dirty="0"/>
              <a:t>Key Takeaways</a:t>
            </a:r>
          </a:p>
        </p:txBody>
      </p:sp>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1" y="0"/>
            <a:ext cx="5123378" cy="6864485"/>
          </a:xfrm>
        </p:spPr>
      </p:pic>
    </p:spTree>
    <p:extLst>
      <p:ext uri="{BB962C8B-B14F-4D97-AF65-F5344CB8AC3E}">
        <p14:creationId xmlns:p14="http://schemas.microsoft.com/office/powerpoint/2010/main" val="127793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7DFF5-0EE2-4322-B5F2-0C087B423F0D}"/>
              </a:ext>
            </a:extLst>
          </p:cNvPr>
          <p:cNvSpPr>
            <a:spLocks noGrp="1"/>
          </p:cNvSpPr>
          <p:nvPr>
            <p:ph type="title"/>
          </p:nvPr>
        </p:nvSpPr>
        <p:spPr>
          <a:xfrm>
            <a:off x="2245563" y="2703073"/>
            <a:ext cx="10452849" cy="910492"/>
          </a:xfrm>
          <a:prstGeom prst="rect">
            <a:avLst/>
          </a:prstGeom>
        </p:spPr>
        <p:txBody>
          <a:bodyPr anchor="ctr">
            <a:normAutofit/>
          </a:bodyPr>
          <a:lstStyle/>
          <a:p>
            <a:r>
              <a:rPr lang="en-US" dirty="0"/>
              <a:t>Why Use?</a:t>
            </a:r>
          </a:p>
        </p:txBody>
      </p:sp>
    </p:spTree>
    <p:extLst>
      <p:ext uri="{BB962C8B-B14F-4D97-AF65-F5344CB8AC3E}">
        <p14:creationId xmlns:p14="http://schemas.microsoft.com/office/powerpoint/2010/main" val="2800033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Implementation</a:t>
            </a:r>
          </a:p>
        </p:txBody>
      </p:sp>
      <p:sp>
        <p:nvSpPr>
          <p:cNvPr id="20" name="Content Placeholder 4">
            <a:extLst>
              <a:ext uri="{FF2B5EF4-FFF2-40B4-BE49-F238E27FC236}">
                <a16:creationId xmlns:a16="http://schemas.microsoft.com/office/drawing/2014/main" id="{66A041DC-46B5-41E3-BB51-B75586EFAF89}"/>
              </a:ext>
            </a:extLst>
          </p:cNvPr>
          <p:cNvSpPr txBox="1">
            <a:spLocks/>
          </p:cNvSpPr>
          <p:nvPr/>
        </p:nvSpPr>
        <p:spPr>
          <a:xfrm>
            <a:off x="7492465" y="576600"/>
            <a:ext cx="2654714" cy="94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bg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r>
              <a:rPr lang="en-US" sz="1400" dirty="0"/>
              <a:t>Split into Train/Test:</a:t>
            </a:r>
          </a:p>
          <a:p>
            <a:r>
              <a:rPr lang="en-US" sz="1400" dirty="0"/>
              <a:t>80/20 Split</a:t>
            </a:r>
          </a:p>
        </p:txBody>
      </p:sp>
      <p:sp>
        <p:nvSpPr>
          <p:cNvPr id="23" name="Content Placeholder 4">
            <a:extLst>
              <a:ext uri="{FF2B5EF4-FFF2-40B4-BE49-F238E27FC236}">
                <a16:creationId xmlns:a16="http://schemas.microsoft.com/office/drawing/2014/main" id="{955413F6-8438-4217-918F-FD96BF21C587}"/>
              </a:ext>
            </a:extLst>
          </p:cNvPr>
          <p:cNvSpPr txBox="1">
            <a:spLocks/>
          </p:cNvSpPr>
          <p:nvPr/>
        </p:nvSpPr>
        <p:spPr>
          <a:xfrm>
            <a:off x="7492465" y="1768875"/>
            <a:ext cx="2709199" cy="166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1400">
                <a:solidFill>
                  <a:schemeClr val="bg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r>
              <a:rPr lang="en-US" dirty="0"/>
              <a:t>Training and Hyperparameter tuning: </a:t>
            </a:r>
          </a:p>
          <a:p>
            <a:r>
              <a:rPr lang="en-US" dirty="0"/>
              <a:t>Hyper Parameters considers are penalty and </a:t>
            </a:r>
            <a:r>
              <a:rPr lang="en-US" dirty="0" err="1"/>
              <a:t>kernal</a:t>
            </a:r>
            <a:endParaRPr lang="en-US" dirty="0"/>
          </a:p>
        </p:txBody>
      </p:sp>
      <p:sp>
        <p:nvSpPr>
          <p:cNvPr id="27" name="Content Placeholder 4">
            <a:extLst>
              <a:ext uri="{FF2B5EF4-FFF2-40B4-BE49-F238E27FC236}">
                <a16:creationId xmlns:a16="http://schemas.microsoft.com/office/drawing/2014/main" id="{ED608144-5278-4521-80F6-B4AE6D769A01}"/>
              </a:ext>
            </a:extLst>
          </p:cNvPr>
          <p:cNvSpPr txBox="1">
            <a:spLocks/>
          </p:cNvSpPr>
          <p:nvPr/>
        </p:nvSpPr>
        <p:spPr>
          <a:xfrm>
            <a:off x="7496761" y="3874599"/>
            <a:ext cx="2763683" cy="181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indent="0" algn="ctr">
              <a:lnSpc>
                <a:spcPct val="100000"/>
              </a:lnSpc>
              <a:spcBef>
                <a:spcPts val="1200"/>
              </a:spcBef>
              <a:spcAft>
                <a:spcPts val="200"/>
              </a:spcAft>
              <a:buClr>
                <a:schemeClr val="accent1"/>
              </a:buClr>
              <a:buSzPct val="100000"/>
              <a:buFont typeface="Arial" panose="020B0604020202020204" pitchFamily="34" charset="0"/>
              <a:buNone/>
              <a:defRPr sz="2000">
                <a:solidFill>
                  <a:schemeClr val="tx1"/>
                </a:solidFill>
              </a:defRPr>
            </a:lvl1pPr>
            <a:lvl2pPr marL="486918" indent="-285750">
              <a:lnSpc>
                <a:spcPct val="100000"/>
              </a:lnSpc>
              <a:spcBef>
                <a:spcPts val="200"/>
              </a:spcBef>
              <a:spcAft>
                <a:spcPts val="400"/>
              </a:spcAft>
              <a:buClr>
                <a:schemeClr val="accent1"/>
              </a:buClr>
              <a:buFont typeface="Arial" panose="020B0604020202020204" pitchFamily="34" charset="0"/>
              <a:buChar char="•"/>
              <a:defRPr>
                <a:solidFill>
                  <a:schemeClr val="tx1"/>
                </a:solidFill>
              </a:defRPr>
            </a:lvl2pPr>
            <a:lvl3pPr marL="66979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3pPr>
            <a:lvl4pPr marL="85267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4pPr>
            <a:lvl5pPr marL="1035558" indent="-285750">
              <a:lnSpc>
                <a:spcPct val="100000"/>
              </a:lnSpc>
              <a:spcBef>
                <a:spcPts val="200"/>
              </a:spcBef>
              <a:spcAft>
                <a:spcPts val="400"/>
              </a:spcAft>
              <a:buClr>
                <a:schemeClr val="accent1"/>
              </a:buClr>
              <a:buFont typeface="Arial" panose="020B0604020202020204" pitchFamily="34" charset="0"/>
              <a:buChar char="•"/>
              <a:defRPr sz="1400">
                <a:solidFill>
                  <a:schemeClr val="tx1"/>
                </a:solidFill>
              </a:defRPr>
            </a:lvl5pPr>
            <a:lvl6pPr marL="1100000" indent="-228600">
              <a:lnSpc>
                <a:spcPct val="90000"/>
              </a:lnSpc>
              <a:spcBef>
                <a:spcPts val="200"/>
              </a:spcBef>
              <a:spcAft>
                <a:spcPts val="400"/>
              </a:spcAft>
              <a:buClr>
                <a:schemeClr val="accent1"/>
              </a:buClr>
              <a:buFont typeface="Calibri" pitchFamily="34" charset="0"/>
              <a:buChar char="◦"/>
              <a:defRPr sz="1400"/>
            </a:lvl6pPr>
            <a:lvl7pPr marL="1300000" indent="-228600">
              <a:lnSpc>
                <a:spcPct val="90000"/>
              </a:lnSpc>
              <a:spcBef>
                <a:spcPts val="200"/>
              </a:spcBef>
              <a:spcAft>
                <a:spcPts val="400"/>
              </a:spcAft>
              <a:buClr>
                <a:schemeClr val="accent1"/>
              </a:buClr>
              <a:buFont typeface="Calibri" pitchFamily="34" charset="0"/>
              <a:buChar char="◦"/>
              <a:defRPr sz="1400"/>
            </a:lvl7pPr>
            <a:lvl8pPr marL="1500000" indent="-228600">
              <a:lnSpc>
                <a:spcPct val="90000"/>
              </a:lnSpc>
              <a:spcBef>
                <a:spcPts val="200"/>
              </a:spcBef>
              <a:spcAft>
                <a:spcPts val="400"/>
              </a:spcAft>
              <a:buClr>
                <a:schemeClr val="accent1"/>
              </a:buClr>
              <a:buFont typeface="Calibri" pitchFamily="34" charset="0"/>
              <a:buChar char="◦"/>
              <a:defRPr sz="1400"/>
            </a:lvl8pPr>
            <a:lvl9pPr marL="1700000" indent="-228600">
              <a:lnSpc>
                <a:spcPct val="90000"/>
              </a:lnSpc>
              <a:spcBef>
                <a:spcPts val="200"/>
              </a:spcBef>
              <a:spcAft>
                <a:spcPts val="400"/>
              </a:spcAft>
              <a:buClr>
                <a:schemeClr val="accent1"/>
              </a:buClr>
              <a:buFont typeface="Calibri" pitchFamily="34" charset="0"/>
              <a:buChar char="◦"/>
              <a:defRPr sz="1400"/>
            </a:lvl9pPr>
          </a:lstStyle>
          <a:p>
            <a:pPr algn="l"/>
            <a:r>
              <a:rPr lang="en-US" sz="1400" dirty="0">
                <a:solidFill>
                  <a:schemeClr val="bg1"/>
                </a:solidFill>
              </a:rPr>
              <a:t>Model Evaluation Metrics:</a:t>
            </a:r>
          </a:p>
          <a:p>
            <a:pPr marL="228600" indent="-228600" algn="l">
              <a:buAutoNum type="arabicPeriod"/>
            </a:pPr>
            <a:r>
              <a:rPr lang="en-US" sz="1400" dirty="0">
                <a:solidFill>
                  <a:schemeClr val="bg1"/>
                </a:solidFill>
              </a:rPr>
              <a:t>1. F1 Score</a:t>
            </a:r>
          </a:p>
          <a:p>
            <a:pPr marL="228600" indent="-228600" algn="l">
              <a:buAutoNum type="arabicPeriod"/>
            </a:pPr>
            <a:r>
              <a:rPr lang="en-US" sz="1400" dirty="0">
                <a:solidFill>
                  <a:schemeClr val="bg1"/>
                </a:solidFill>
              </a:rPr>
              <a:t>2. Precision and Recall</a:t>
            </a:r>
          </a:p>
          <a:p>
            <a:pPr marL="228600" indent="-228600" algn="l">
              <a:buAutoNum type="arabicPeriod"/>
            </a:pPr>
            <a:r>
              <a:rPr lang="en-US" sz="1400" dirty="0">
                <a:solidFill>
                  <a:schemeClr val="bg1"/>
                </a:solidFill>
              </a:rPr>
              <a:t>3. AUC</a:t>
            </a:r>
          </a:p>
          <a:p>
            <a:pPr marL="228600" indent="-228600" algn="l">
              <a:buAutoNum type="arabicPeriod"/>
            </a:pPr>
            <a:r>
              <a:rPr lang="en-US" sz="1400" dirty="0">
                <a:solidFill>
                  <a:schemeClr val="bg1"/>
                </a:solidFill>
              </a:rPr>
              <a:t>4. Accuracy</a:t>
            </a:r>
          </a:p>
          <a:p>
            <a:pPr marL="228600" indent="-228600" algn="l">
              <a:buAutoNum type="arabicPeriod"/>
            </a:pPr>
            <a:endParaRPr lang="en-US" sz="1400" dirty="0">
              <a:solidFill>
                <a:schemeClr val="bg1"/>
              </a:solidFill>
            </a:endParaRPr>
          </a:p>
        </p:txBody>
      </p:sp>
    </p:spTree>
    <p:extLst>
      <p:ext uri="{BB962C8B-B14F-4D97-AF65-F5344CB8AC3E}">
        <p14:creationId xmlns:p14="http://schemas.microsoft.com/office/powerpoint/2010/main" val="4141953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A8EA-D8A5-47F8-8A94-57DC2BF19333}"/>
              </a:ext>
            </a:extLst>
          </p:cNvPr>
          <p:cNvSpPr>
            <a:spLocks noGrp="1"/>
          </p:cNvSpPr>
          <p:nvPr>
            <p:ph type="title"/>
          </p:nvPr>
        </p:nvSpPr>
        <p:spPr/>
        <p:txBody>
          <a:bodyPr/>
          <a:lstStyle/>
          <a:p>
            <a:r>
              <a:rPr lang="en-US" dirty="0"/>
              <a:t>C factor</a:t>
            </a:r>
          </a:p>
        </p:txBody>
      </p:sp>
      <p:pic>
        <p:nvPicPr>
          <p:cNvPr id="3" name="Picture 2">
            <a:extLst>
              <a:ext uri="{FF2B5EF4-FFF2-40B4-BE49-F238E27FC236}">
                <a16:creationId xmlns:a16="http://schemas.microsoft.com/office/drawing/2014/main" id="{DF2C3393-F072-430F-BEA0-37C160A6FF0B}"/>
              </a:ext>
            </a:extLst>
          </p:cNvPr>
          <p:cNvPicPr>
            <a:picLocks noChangeAspect="1"/>
          </p:cNvPicPr>
          <p:nvPr/>
        </p:nvPicPr>
        <p:blipFill>
          <a:blip r:embed="rId3"/>
          <a:stretch>
            <a:fillRect/>
          </a:stretch>
        </p:blipFill>
        <p:spPr>
          <a:xfrm>
            <a:off x="6411863" y="2205241"/>
            <a:ext cx="5299688" cy="2751517"/>
          </a:xfrm>
          <a:prstGeom prst="rect">
            <a:avLst/>
          </a:prstGeom>
        </p:spPr>
      </p:pic>
    </p:spTree>
    <p:extLst>
      <p:ext uri="{BB962C8B-B14F-4D97-AF65-F5344CB8AC3E}">
        <p14:creationId xmlns:p14="http://schemas.microsoft.com/office/powerpoint/2010/main" val="3445258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DFF-B230-4D2A-A0EB-D2E06AF877C6}"/>
              </a:ext>
            </a:extLst>
          </p:cNvPr>
          <p:cNvSpPr>
            <a:spLocks noGrp="1"/>
          </p:cNvSpPr>
          <p:nvPr>
            <p:ph type="title"/>
          </p:nvPr>
        </p:nvSpPr>
        <p:spPr/>
        <p:txBody>
          <a:bodyPr/>
          <a:lstStyle/>
          <a:p>
            <a:r>
              <a:rPr lang="en-US" dirty="0"/>
              <a:t>RBF Kernel</a:t>
            </a:r>
          </a:p>
        </p:txBody>
      </p:sp>
      <p:pic>
        <p:nvPicPr>
          <p:cNvPr id="3" name="Picture 2">
            <a:extLst>
              <a:ext uri="{FF2B5EF4-FFF2-40B4-BE49-F238E27FC236}">
                <a16:creationId xmlns:a16="http://schemas.microsoft.com/office/drawing/2014/main" id="{D5DB0615-3303-484F-B4C5-001D6C0AFC3C}"/>
              </a:ext>
            </a:extLst>
          </p:cNvPr>
          <p:cNvPicPr>
            <a:picLocks noChangeAspect="1"/>
          </p:cNvPicPr>
          <p:nvPr/>
        </p:nvPicPr>
        <p:blipFill>
          <a:blip r:embed="rId2">
            <a:duotone>
              <a:prstClr val="black"/>
              <a:schemeClr val="accent1">
                <a:tint val="45000"/>
                <a:satMod val="400000"/>
              </a:schemeClr>
            </a:duotone>
          </a:blip>
          <a:stretch>
            <a:fillRect/>
          </a:stretch>
        </p:blipFill>
        <p:spPr>
          <a:xfrm>
            <a:off x="5658795" y="2338250"/>
            <a:ext cx="6389513" cy="1328873"/>
          </a:xfrm>
          <a:prstGeom prst="rect">
            <a:avLst/>
          </a:prstGeom>
        </p:spPr>
      </p:pic>
      <p:pic>
        <p:nvPicPr>
          <p:cNvPr id="4" name="Picture 3">
            <a:extLst>
              <a:ext uri="{FF2B5EF4-FFF2-40B4-BE49-F238E27FC236}">
                <a16:creationId xmlns:a16="http://schemas.microsoft.com/office/drawing/2014/main" id="{4AA8F92C-A7FC-4440-B9FD-18ED00837A43}"/>
              </a:ext>
            </a:extLst>
          </p:cNvPr>
          <p:cNvPicPr>
            <a:picLocks noChangeAspect="1"/>
          </p:cNvPicPr>
          <p:nvPr/>
        </p:nvPicPr>
        <p:blipFill>
          <a:blip r:embed="rId3"/>
          <a:stretch>
            <a:fillRect/>
          </a:stretch>
        </p:blipFill>
        <p:spPr>
          <a:xfrm>
            <a:off x="5403667" y="4042954"/>
            <a:ext cx="3328988" cy="2362200"/>
          </a:xfrm>
          <a:prstGeom prst="rect">
            <a:avLst/>
          </a:prstGeom>
        </p:spPr>
      </p:pic>
      <p:pic>
        <p:nvPicPr>
          <p:cNvPr id="5" name="Picture 4">
            <a:extLst>
              <a:ext uri="{FF2B5EF4-FFF2-40B4-BE49-F238E27FC236}">
                <a16:creationId xmlns:a16="http://schemas.microsoft.com/office/drawing/2014/main" id="{3A619195-2B55-4781-AFE6-9E1C3117FBD5}"/>
              </a:ext>
            </a:extLst>
          </p:cNvPr>
          <p:cNvPicPr>
            <a:picLocks noChangeAspect="1"/>
          </p:cNvPicPr>
          <p:nvPr/>
        </p:nvPicPr>
        <p:blipFill>
          <a:blip r:embed="rId4"/>
          <a:stretch>
            <a:fillRect/>
          </a:stretch>
        </p:blipFill>
        <p:spPr>
          <a:xfrm>
            <a:off x="8584284" y="3816726"/>
            <a:ext cx="3372584" cy="2626528"/>
          </a:xfrm>
          <a:prstGeom prst="rect">
            <a:avLst/>
          </a:prstGeom>
        </p:spPr>
      </p:pic>
    </p:spTree>
    <p:extLst>
      <p:ext uri="{BB962C8B-B14F-4D97-AF65-F5344CB8AC3E}">
        <p14:creationId xmlns:p14="http://schemas.microsoft.com/office/powerpoint/2010/main" val="253791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6F3A-3556-42E0-877A-3223ADDD2B22}"/>
              </a:ext>
            </a:extLst>
          </p:cNvPr>
          <p:cNvSpPr>
            <a:spLocks noGrp="1"/>
          </p:cNvSpPr>
          <p:nvPr>
            <p:ph type="title"/>
          </p:nvPr>
        </p:nvSpPr>
        <p:spPr/>
        <p:txBody>
          <a:bodyPr/>
          <a:lstStyle/>
          <a:p>
            <a:r>
              <a:rPr lang="en-US" dirty="0"/>
              <a:t>Performance comparison</a:t>
            </a:r>
          </a:p>
        </p:txBody>
      </p:sp>
    </p:spTree>
    <p:extLst>
      <p:ext uri="{BB962C8B-B14F-4D97-AF65-F5344CB8AC3E}">
        <p14:creationId xmlns:p14="http://schemas.microsoft.com/office/powerpoint/2010/main" val="985727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1B6B-8F0C-4D5D-80F8-2595D74A39B5}"/>
              </a:ext>
            </a:extLst>
          </p:cNvPr>
          <p:cNvSpPr>
            <a:spLocks noGrp="1"/>
          </p:cNvSpPr>
          <p:nvPr>
            <p:ph type="title"/>
          </p:nvPr>
        </p:nvSpPr>
        <p:spPr>
          <a:xfrm>
            <a:off x="366162" y="237079"/>
            <a:ext cx="3651361" cy="2039193"/>
          </a:xfrm>
        </p:spPr>
        <p:txBody>
          <a:bodyPr>
            <a:normAutofit/>
          </a:bodyPr>
          <a:lstStyle/>
          <a:p>
            <a:r>
              <a:rPr lang="en-US" sz="3200" dirty="0"/>
              <a:t>Performance Metrics</a:t>
            </a:r>
          </a:p>
        </p:txBody>
      </p:sp>
      <p:graphicFrame>
        <p:nvGraphicFramePr>
          <p:cNvPr id="3" name="Table 2">
            <a:extLst>
              <a:ext uri="{FF2B5EF4-FFF2-40B4-BE49-F238E27FC236}">
                <a16:creationId xmlns:a16="http://schemas.microsoft.com/office/drawing/2014/main" id="{232EA81B-6EC9-467D-B8B6-502A5F8C8019}"/>
              </a:ext>
            </a:extLst>
          </p:cNvPr>
          <p:cNvGraphicFramePr>
            <a:graphicFrameLocks noGrp="1"/>
          </p:cNvGraphicFramePr>
          <p:nvPr>
            <p:extLst>
              <p:ext uri="{D42A27DB-BD31-4B8C-83A1-F6EECF244321}">
                <p14:modId xmlns:p14="http://schemas.microsoft.com/office/powerpoint/2010/main" val="2116138881"/>
              </p:ext>
            </p:extLst>
          </p:nvPr>
        </p:nvGraphicFramePr>
        <p:xfrm>
          <a:off x="6948325" y="2364078"/>
          <a:ext cx="3641921" cy="1750720"/>
        </p:xfrm>
        <a:graphic>
          <a:graphicData uri="http://schemas.openxmlformats.org/drawingml/2006/table">
            <a:tbl>
              <a:tblPr>
                <a:tableStyleId>{EB9631B5-78F2-41C9-869B-9F39066F8104}</a:tableStyleId>
              </a:tblPr>
              <a:tblGrid>
                <a:gridCol w="1447625">
                  <a:extLst>
                    <a:ext uri="{9D8B030D-6E8A-4147-A177-3AD203B41FA5}">
                      <a16:colId xmlns:a16="http://schemas.microsoft.com/office/drawing/2014/main" val="391487598"/>
                    </a:ext>
                  </a:extLst>
                </a:gridCol>
                <a:gridCol w="731432">
                  <a:extLst>
                    <a:ext uri="{9D8B030D-6E8A-4147-A177-3AD203B41FA5}">
                      <a16:colId xmlns:a16="http://schemas.microsoft.com/office/drawing/2014/main" val="735614182"/>
                    </a:ext>
                  </a:extLst>
                </a:gridCol>
                <a:gridCol w="731432">
                  <a:extLst>
                    <a:ext uri="{9D8B030D-6E8A-4147-A177-3AD203B41FA5}">
                      <a16:colId xmlns:a16="http://schemas.microsoft.com/office/drawing/2014/main" val="3272554919"/>
                    </a:ext>
                  </a:extLst>
                </a:gridCol>
                <a:gridCol w="731432">
                  <a:extLst>
                    <a:ext uri="{9D8B030D-6E8A-4147-A177-3AD203B41FA5}">
                      <a16:colId xmlns:a16="http://schemas.microsoft.com/office/drawing/2014/main" val="2862381532"/>
                    </a:ext>
                  </a:extLst>
                </a:gridCol>
              </a:tblGrid>
              <a:tr h="437680">
                <a:tc>
                  <a:txBody>
                    <a:bodyPr/>
                    <a:lstStyle/>
                    <a:p>
                      <a:pPr algn="l" fontAlgn="b"/>
                      <a:r>
                        <a:rPr lang="en-US" sz="1100" u="none" strike="noStrike">
                          <a:effectLst/>
                        </a:rPr>
                        <a:t>Method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F1 score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AUC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7136959"/>
                  </a:ext>
                </a:extLst>
              </a:tr>
              <a:tr h="437680">
                <a:tc>
                  <a:txBody>
                    <a:bodyPr/>
                    <a:lstStyle/>
                    <a:p>
                      <a:pPr algn="l" fontAlgn="b"/>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1356340"/>
                  </a:ext>
                </a:extLst>
              </a:tr>
              <a:tr h="437680">
                <a:tc>
                  <a:txBody>
                    <a:bodyPr/>
                    <a:lstStyle/>
                    <a:p>
                      <a:pPr algn="l" fontAlgn="b"/>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9249074"/>
                  </a:ext>
                </a:extLst>
              </a:tr>
              <a:tr h="437680">
                <a:tc>
                  <a:txBody>
                    <a:bodyPr/>
                    <a:lstStyle/>
                    <a:p>
                      <a:pPr algn="l" fontAlgn="b"/>
                      <a:r>
                        <a:rPr lang="en-US" sz="1100" u="none" strike="noStrike">
                          <a:effectLst/>
                        </a:rPr>
                        <a:t>SVM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0.64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6057139"/>
                  </a:ext>
                </a:extLst>
              </a:tr>
            </a:tbl>
          </a:graphicData>
        </a:graphic>
      </p:graphicFrame>
      <p:pic>
        <p:nvPicPr>
          <p:cNvPr id="1028" name="Picture 4" descr="Image result for f1 score and precision and recall">
            <a:extLst>
              <a:ext uri="{FF2B5EF4-FFF2-40B4-BE49-F238E27FC236}">
                <a16:creationId xmlns:a16="http://schemas.microsoft.com/office/drawing/2014/main" id="{19527BC3-A8C7-4B1C-8A92-B21930C17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44" y="1614868"/>
            <a:ext cx="4327663" cy="324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354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descr="SmartArt Placeholder - Block List">
            <a:extLst>
              <a:ext uri="{FF2B5EF4-FFF2-40B4-BE49-F238E27FC236}">
                <a16:creationId xmlns:a16="http://schemas.microsoft.com/office/drawing/2014/main" id="{F56E9CB7-A5E6-479F-A6C4-A480D06B974D}"/>
              </a:ext>
            </a:extLst>
          </p:cNvPr>
          <p:cNvGraphicFramePr>
            <a:graphicFrameLocks/>
          </p:cNvGraphicFramePr>
          <p:nvPr>
            <p:extLst>
              <p:ext uri="{D42A27DB-BD31-4B8C-83A1-F6EECF244321}">
                <p14:modId xmlns:p14="http://schemas.microsoft.com/office/powerpoint/2010/main" val="18845209"/>
              </p:ext>
            </p:extLst>
          </p:nvPr>
        </p:nvGraphicFramePr>
        <p:xfrm>
          <a:off x="6562208" y="1604778"/>
          <a:ext cx="4883151" cy="471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234568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FBBC8-E54F-413F-AB85-7C2F6702B74A}"/>
              </a:ext>
            </a:extLst>
          </p:cNvPr>
          <p:cNvSpPr>
            <a:spLocks noGrp="1"/>
          </p:cNvSpPr>
          <p:nvPr>
            <p:ph type="title"/>
          </p:nvPr>
        </p:nvSpPr>
        <p:spPr>
          <a:xfrm>
            <a:off x="1128271" y="2713198"/>
            <a:ext cx="10452849" cy="910492"/>
          </a:xfrm>
        </p:spPr>
        <p:txBody>
          <a:bodyPr/>
          <a:lstStyle/>
          <a:p>
            <a:r>
              <a:rPr lang="en-US" dirty="0"/>
              <a:t>My Suggestions</a:t>
            </a:r>
          </a:p>
        </p:txBody>
      </p:sp>
    </p:spTree>
    <p:extLst>
      <p:ext uri="{BB962C8B-B14F-4D97-AF65-F5344CB8AC3E}">
        <p14:creationId xmlns:p14="http://schemas.microsoft.com/office/powerpoint/2010/main" val="4267053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C5D054-AB7E-4E22-9FB3-BBE6B7EB55C9}"/>
              </a:ext>
            </a:extLst>
          </p:cNvPr>
          <p:cNvSpPr>
            <a:spLocks noGrp="1"/>
          </p:cNvSpPr>
          <p:nvPr>
            <p:ph type="ctrTitle"/>
          </p:nvPr>
        </p:nvSpPr>
        <p:spPr/>
        <p:txBody>
          <a:bodyPr/>
          <a:lstStyle/>
          <a:p>
            <a:r>
              <a:rPr lang="en-US" dirty="0"/>
              <a:t>Thank you!</a:t>
            </a:r>
          </a:p>
        </p:txBody>
      </p:sp>
      <p:sp>
        <p:nvSpPr>
          <p:cNvPr id="5" name="Picture Placeholder 4">
            <a:extLst>
              <a:ext uri="{FF2B5EF4-FFF2-40B4-BE49-F238E27FC236}">
                <a16:creationId xmlns:a16="http://schemas.microsoft.com/office/drawing/2014/main" id="{1FFB81CB-DE95-4F5C-B057-4714497BBB8E}"/>
              </a:ext>
            </a:extLst>
          </p:cNvPr>
          <p:cNvSpPr>
            <a:spLocks noGrp="1"/>
          </p:cNvSpPr>
          <p:nvPr>
            <p:ph type="pic" sz="quarter" idx="13"/>
          </p:nvPr>
        </p:nvSpPr>
        <p:spPr/>
      </p:sp>
      <p:sp>
        <p:nvSpPr>
          <p:cNvPr id="7" name="Subtitle 6">
            <a:extLst>
              <a:ext uri="{FF2B5EF4-FFF2-40B4-BE49-F238E27FC236}">
                <a16:creationId xmlns:a16="http://schemas.microsoft.com/office/drawing/2014/main" id="{12897485-1F2C-42CF-BFB6-9368998730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2016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A29B33-3348-4FD3-990D-ADC37C7AECAC}"/>
              </a:ext>
            </a:extLst>
          </p:cNvPr>
          <p:cNvSpPr>
            <a:spLocks noGrp="1"/>
          </p:cNvSpPr>
          <p:nvPr>
            <p:ph type="title"/>
          </p:nvPr>
        </p:nvSpPr>
        <p:spPr>
          <a:xfrm>
            <a:off x="869575" y="2722529"/>
            <a:ext cx="10452849" cy="910492"/>
          </a:xfrm>
        </p:spPr>
        <p:txBody>
          <a:bodyPr/>
          <a:lstStyle/>
          <a:p>
            <a:r>
              <a:rPr lang="en-US" dirty="0"/>
              <a:t>APPENDIX</a:t>
            </a:r>
          </a:p>
        </p:txBody>
      </p:sp>
    </p:spTree>
    <p:extLst>
      <p:ext uri="{BB962C8B-B14F-4D97-AF65-F5344CB8AC3E}">
        <p14:creationId xmlns:p14="http://schemas.microsoft.com/office/powerpoint/2010/main" val="89837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descr="A close up of a logo&#10;&#10;Description automatically generated">
            <a:extLst>
              <a:ext uri="{FF2B5EF4-FFF2-40B4-BE49-F238E27FC236}">
                <a16:creationId xmlns:a16="http://schemas.microsoft.com/office/drawing/2014/main" id="{AAB543A5-10AA-45BB-BA90-8EC5E8C3B3B8}"/>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9254" r="10360" b="1"/>
          <a:stretch/>
        </p:blipFill>
        <p:spPr>
          <a:xfrm>
            <a:off x="4576012" y="10"/>
            <a:ext cx="7598735" cy="685799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noFill/>
        </p:spPr>
      </p:pic>
      <p:sp>
        <p:nvSpPr>
          <p:cNvPr id="3" name="Title 2">
            <a:extLst>
              <a:ext uri="{FF2B5EF4-FFF2-40B4-BE49-F238E27FC236}">
                <a16:creationId xmlns:a16="http://schemas.microsoft.com/office/drawing/2014/main" id="{41310548-5125-471A-8701-251FF801DF2B}"/>
              </a:ext>
            </a:extLst>
          </p:cNvPr>
          <p:cNvSpPr>
            <a:spLocks noGrp="1"/>
          </p:cNvSpPr>
          <p:nvPr>
            <p:ph type="title"/>
          </p:nvPr>
        </p:nvSpPr>
        <p:spPr>
          <a:xfrm>
            <a:off x="941501" y="1609159"/>
            <a:ext cx="4253334" cy="3639682"/>
          </a:xfrm>
          <a:prstGeom prst="rect">
            <a:avLst/>
          </a:prstGeom>
        </p:spPr>
        <p:txBody>
          <a:bodyPr anchor="t">
            <a:normAutofit/>
          </a:bodyPr>
          <a:lstStyle/>
          <a:p>
            <a:r>
              <a:rPr lang="en-US" sz="3200" dirty="0"/>
              <a:t>Objective:</a:t>
            </a:r>
            <a:br>
              <a:rPr lang="en-US" sz="3200" dirty="0"/>
            </a:br>
            <a:br>
              <a:rPr lang="en-US" sz="3200" dirty="0"/>
            </a:br>
            <a:r>
              <a:rPr lang="en-US" sz="1600" dirty="0"/>
              <a:t>1. As a data scientist for a Search Engine Company , the objective is to develop an ML Algorithm to optimize the search engine relevance by identifying the key drivers impacting the relevance</a:t>
            </a:r>
            <a:br>
              <a:rPr lang="en-US" sz="1600" dirty="0"/>
            </a:br>
            <a:br>
              <a:rPr lang="en-US" sz="1600" dirty="0"/>
            </a:br>
            <a:br>
              <a:rPr lang="en-US" sz="1400" dirty="0"/>
            </a:br>
            <a:endParaRPr lang="en-US" sz="1400" dirty="0"/>
          </a:p>
        </p:txBody>
      </p:sp>
    </p:spTree>
    <p:extLst>
      <p:ext uri="{BB962C8B-B14F-4D97-AF65-F5344CB8AC3E}">
        <p14:creationId xmlns:p14="http://schemas.microsoft.com/office/powerpoint/2010/main" val="2100684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D3D6DE-CBC8-49D0-BD73-4DDB5BB43D75}"/>
              </a:ext>
            </a:extLst>
          </p:cNvPr>
          <p:cNvPicPr>
            <a:picLocks noGrp="1" noChangeAspect="1"/>
          </p:cNvPicPr>
          <p:nvPr>
            <p:ph idx="1"/>
          </p:nvPr>
        </p:nvPicPr>
        <p:blipFill>
          <a:blip r:embed="rId2"/>
          <a:stretch>
            <a:fillRect/>
          </a:stretch>
        </p:blipFill>
        <p:spPr>
          <a:xfrm>
            <a:off x="1204650" y="1577652"/>
            <a:ext cx="2602301" cy="4574573"/>
          </a:xfrm>
          <a:prstGeom prst="rect">
            <a:avLst/>
          </a:prstGeom>
        </p:spPr>
      </p:pic>
      <p:sp>
        <p:nvSpPr>
          <p:cNvPr id="3" name="Title 2">
            <a:extLst>
              <a:ext uri="{FF2B5EF4-FFF2-40B4-BE49-F238E27FC236}">
                <a16:creationId xmlns:a16="http://schemas.microsoft.com/office/drawing/2014/main" id="{352127AE-DB68-4E53-A2B4-98263033E2AF}"/>
              </a:ext>
            </a:extLst>
          </p:cNvPr>
          <p:cNvSpPr>
            <a:spLocks noGrp="1"/>
          </p:cNvSpPr>
          <p:nvPr>
            <p:ph type="title"/>
          </p:nvPr>
        </p:nvSpPr>
        <p:spPr/>
        <p:txBody>
          <a:bodyPr/>
          <a:lstStyle/>
          <a:p>
            <a:r>
              <a:rPr lang="en-US" dirty="0"/>
              <a:t>Distribution of Continuous Variable </a:t>
            </a:r>
          </a:p>
        </p:txBody>
      </p:sp>
      <p:pic>
        <p:nvPicPr>
          <p:cNvPr id="6" name="Picture 5">
            <a:extLst>
              <a:ext uri="{FF2B5EF4-FFF2-40B4-BE49-F238E27FC236}">
                <a16:creationId xmlns:a16="http://schemas.microsoft.com/office/drawing/2014/main" id="{BE9572EF-44CE-4B46-A5C1-85615B22BB87}"/>
              </a:ext>
            </a:extLst>
          </p:cNvPr>
          <p:cNvPicPr>
            <a:picLocks noChangeAspect="1"/>
          </p:cNvPicPr>
          <p:nvPr/>
        </p:nvPicPr>
        <p:blipFill>
          <a:blip r:embed="rId3"/>
          <a:stretch>
            <a:fillRect/>
          </a:stretch>
        </p:blipFill>
        <p:spPr>
          <a:xfrm>
            <a:off x="4079272" y="1577652"/>
            <a:ext cx="2723779" cy="4675353"/>
          </a:xfrm>
          <a:prstGeom prst="rect">
            <a:avLst/>
          </a:prstGeom>
        </p:spPr>
      </p:pic>
      <p:pic>
        <p:nvPicPr>
          <p:cNvPr id="7" name="Picture 6">
            <a:extLst>
              <a:ext uri="{FF2B5EF4-FFF2-40B4-BE49-F238E27FC236}">
                <a16:creationId xmlns:a16="http://schemas.microsoft.com/office/drawing/2014/main" id="{D6C453AE-6A0B-4DDA-9402-F1B9DE2B99AF}"/>
              </a:ext>
            </a:extLst>
          </p:cNvPr>
          <p:cNvPicPr>
            <a:picLocks noChangeAspect="1"/>
          </p:cNvPicPr>
          <p:nvPr/>
        </p:nvPicPr>
        <p:blipFill>
          <a:blip r:embed="rId4"/>
          <a:stretch>
            <a:fillRect/>
          </a:stretch>
        </p:blipFill>
        <p:spPr>
          <a:xfrm>
            <a:off x="6871317" y="1569049"/>
            <a:ext cx="2370337" cy="4670545"/>
          </a:xfrm>
          <a:prstGeom prst="rect">
            <a:avLst/>
          </a:prstGeom>
        </p:spPr>
      </p:pic>
    </p:spTree>
    <p:extLst>
      <p:ext uri="{BB962C8B-B14F-4D97-AF65-F5344CB8AC3E}">
        <p14:creationId xmlns:p14="http://schemas.microsoft.com/office/powerpoint/2010/main" val="180062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26A3C75-8F33-4BBE-9CF2-3F1A92D61FFA}"/>
              </a:ext>
            </a:extLst>
          </p:cNvPr>
          <p:cNvPicPr>
            <a:picLocks noGrp="1" noChangeAspect="1"/>
          </p:cNvPicPr>
          <p:nvPr>
            <p:ph idx="1"/>
          </p:nvPr>
        </p:nvPicPr>
        <p:blipFill>
          <a:blip r:embed="rId2"/>
          <a:stretch>
            <a:fillRect/>
          </a:stretch>
        </p:blipFill>
        <p:spPr>
          <a:xfrm>
            <a:off x="2664718" y="1804221"/>
            <a:ext cx="4990949" cy="4521715"/>
          </a:xfrm>
          <a:prstGeom prst="rect">
            <a:avLst/>
          </a:prstGeom>
        </p:spPr>
      </p:pic>
      <p:sp>
        <p:nvSpPr>
          <p:cNvPr id="5" name="Title 4">
            <a:extLst>
              <a:ext uri="{FF2B5EF4-FFF2-40B4-BE49-F238E27FC236}">
                <a16:creationId xmlns:a16="http://schemas.microsoft.com/office/drawing/2014/main" id="{2C4D2078-4FCC-4E05-A612-CA6A23F934C4}"/>
              </a:ext>
            </a:extLst>
          </p:cNvPr>
          <p:cNvSpPr>
            <a:spLocks noGrp="1"/>
          </p:cNvSpPr>
          <p:nvPr>
            <p:ph type="title"/>
          </p:nvPr>
        </p:nvSpPr>
        <p:spPr/>
        <p:txBody>
          <a:bodyPr/>
          <a:lstStyle/>
          <a:p>
            <a:r>
              <a:rPr lang="en-US" dirty="0"/>
              <a:t>Outlier Detecting using Box plots</a:t>
            </a:r>
          </a:p>
        </p:txBody>
      </p:sp>
    </p:spTree>
    <p:extLst>
      <p:ext uri="{BB962C8B-B14F-4D97-AF65-F5344CB8AC3E}">
        <p14:creationId xmlns:p14="http://schemas.microsoft.com/office/powerpoint/2010/main" val="4128953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74C5DF-9BDA-4021-9AB2-580198675F18}"/>
              </a:ext>
            </a:extLst>
          </p:cNvPr>
          <p:cNvPicPr>
            <a:picLocks noGrp="1" noChangeAspect="1"/>
          </p:cNvPicPr>
          <p:nvPr>
            <p:ph idx="1"/>
          </p:nvPr>
        </p:nvPicPr>
        <p:blipFill>
          <a:blip r:embed="rId2"/>
          <a:stretch>
            <a:fillRect/>
          </a:stretch>
        </p:blipFill>
        <p:spPr>
          <a:xfrm>
            <a:off x="2370338" y="1669741"/>
            <a:ext cx="3391270" cy="1792464"/>
          </a:xfrm>
          <a:prstGeom prst="rect">
            <a:avLst/>
          </a:prstGeom>
        </p:spPr>
      </p:pic>
      <p:sp>
        <p:nvSpPr>
          <p:cNvPr id="3" name="Title 2">
            <a:extLst>
              <a:ext uri="{FF2B5EF4-FFF2-40B4-BE49-F238E27FC236}">
                <a16:creationId xmlns:a16="http://schemas.microsoft.com/office/drawing/2014/main" id="{F242DCF1-6624-4CC7-89BB-DE2935D59062}"/>
              </a:ext>
            </a:extLst>
          </p:cNvPr>
          <p:cNvSpPr>
            <a:spLocks noGrp="1"/>
          </p:cNvSpPr>
          <p:nvPr>
            <p:ph type="title"/>
          </p:nvPr>
        </p:nvSpPr>
        <p:spPr/>
        <p:txBody>
          <a:bodyPr/>
          <a:lstStyle/>
          <a:p>
            <a:r>
              <a:rPr lang="en-US" dirty="0"/>
              <a:t>Cost Functions</a:t>
            </a:r>
          </a:p>
        </p:txBody>
      </p:sp>
      <p:pic>
        <p:nvPicPr>
          <p:cNvPr id="6" name="Picture 5">
            <a:extLst>
              <a:ext uri="{FF2B5EF4-FFF2-40B4-BE49-F238E27FC236}">
                <a16:creationId xmlns:a16="http://schemas.microsoft.com/office/drawing/2014/main" id="{AFCEAAC7-ACC8-4CCC-9A7B-243C64F9DF2F}"/>
              </a:ext>
            </a:extLst>
          </p:cNvPr>
          <p:cNvPicPr>
            <a:picLocks noChangeAspect="1"/>
          </p:cNvPicPr>
          <p:nvPr/>
        </p:nvPicPr>
        <p:blipFill>
          <a:blip r:embed="rId3"/>
          <a:stretch>
            <a:fillRect/>
          </a:stretch>
        </p:blipFill>
        <p:spPr>
          <a:xfrm>
            <a:off x="2361183" y="3481274"/>
            <a:ext cx="6800850" cy="866775"/>
          </a:xfrm>
          <a:prstGeom prst="rect">
            <a:avLst/>
          </a:prstGeom>
        </p:spPr>
      </p:pic>
      <p:sp>
        <p:nvSpPr>
          <p:cNvPr id="7" name="TextBox 6">
            <a:extLst>
              <a:ext uri="{FF2B5EF4-FFF2-40B4-BE49-F238E27FC236}">
                <a16:creationId xmlns:a16="http://schemas.microsoft.com/office/drawing/2014/main" id="{E7BC0104-0CCA-4025-9BA1-0E2CC4ED1F86}"/>
              </a:ext>
            </a:extLst>
          </p:cNvPr>
          <p:cNvSpPr txBox="1"/>
          <p:nvPr/>
        </p:nvSpPr>
        <p:spPr>
          <a:xfrm>
            <a:off x="806822" y="1688810"/>
            <a:ext cx="1554361" cy="1754326"/>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r>
              <a:rPr lang="en-US" dirty="0"/>
              <a:t>Cost function if MSE is consider</a:t>
            </a:r>
          </a:p>
          <a:p>
            <a:endParaRPr lang="en-US" dirty="0"/>
          </a:p>
        </p:txBody>
      </p:sp>
      <p:sp>
        <p:nvSpPr>
          <p:cNvPr id="8" name="TextBox 7">
            <a:extLst>
              <a:ext uri="{FF2B5EF4-FFF2-40B4-BE49-F238E27FC236}">
                <a16:creationId xmlns:a16="http://schemas.microsoft.com/office/drawing/2014/main" id="{BE35F220-EA62-4CA2-95E6-CBA87DE4042B}"/>
              </a:ext>
            </a:extLst>
          </p:cNvPr>
          <p:cNvSpPr txBox="1"/>
          <p:nvPr/>
        </p:nvSpPr>
        <p:spPr>
          <a:xfrm>
            <a:off x="797666" y="3489954"/>
            <a:ext cx="1572671" cy="2585323"/>
          </a:xfrm>
          <a:prstGeom prst="rect">
            <a:avLst/>
          </a:prstGeom>
          <a:solidFill>
            <a:schemeClr val="accent1">
              <a:lumMod val="40000"/>
              <a:lumOff val="60000"/>
            </a:schemeClr>
          </a:solidFill>
        </p:spPr>
        <p:txBody>
          <a:bodyPr wrap="square" rtlCol="0">
            <a:spAutoFit/>
          </a:bodyPr>
          <a:lstStyle/>
          <a:p>
            <a:pPr algn="ctr"/>
            <a:endParaRPr lang="en-US" dirty="0"/>
          </a:p>
          <a:p>
            <a:pPr algn="ctr"/>
            <a:endParaRPr lang="en-US" dirty="0"/>
          </a:p>
          <a:p>
            <a:pPr algn="ctr"/>
            <a:r>
              <a:rPr lang="en-US" dirty="0"/>
              <a:t>Modified Cost function</a:t>
            </a:r>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BDC860BB-215A-4765-B382-682DD1C03394}"/>
              </a:ext>
            </a:extLst>
          </p:cNvPr>
          <p:cNvPicPr>
            <a:picLocks noChangeAspect="1"/>
          </p:cNvPicPr>
          <p:nvPr/>
        </p:nvPicPr>
        <p:blipFill>
          <a:blip r:embed="rId4"/>
          <a:stretch>
            <a:fillRect/>
          </a:stretch>
        </p:blipFill>
        <p:spPr>
          <a:xfrm>
            <a:off x="2370338" y="4348049"/>
            <a:ext cx="5702423" cy="1789749"/>
          </a:xfrm>
          <a:prstGeom prst="rect">
            <a:avLst/>
          </a:prstGeom>
        </p:spPr>
      </p:pic>
      <p:pic>
        <p:nvPicPr>
          <p:cNvPr id="10" name="Picture 9">
            <a:extLst>
              <a:ext uri="{FF2B5EF4-FFF2-40B4-BE49-F238E27FC236}">
                <a16:creationId xmlns:a16="http://schemas.microsoft.com/office/drawing/2014/main" id="{6834260C-D764-4E27-BD6F-EF21B83D5003}"/>
              </a:ext>
            </a:extLst>
          </p:cNvPr>
          <p:cNvPicPr>
            <a:picLocks noChangeAspect="1"/>
          </p:cNvPicPr>
          <p:nvPr/>
        </p:nvPicPr>
        <p:blipFill>
          <a:blip r:embed="rId5"/>
          <a:stretch>
            <a:fillRect/>
          </a:stretch>
        </p:blipFill>
        <p:spPr>
          <a:xfrm>
            <a:off x="9162033" y="3462205"/>
            <a:ext cx="2724150" cy="910492"/>
          </a:xfrm>
          <a:prstGeom prst="rect">
            <a:avLst/>
          </a:prstGeom>
        </p:spPr>
      </p:pic>
    </p:spTree>
    <p:extLst>
      <p:ext uri="{BB962C8B-B14F-4D97-AF65-F5344CB8AC3E}">
        <p14:creationId xmlns:p14="http://schemas.microsoft.com/office/powerpoint/2010/main" val="39243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932328" y="1804221"/>
            <a:ext cx="10452849" cy="4160050"/>
          </a:xfrm>
        </p:spPr>
        <p:txBody>
          <a:bodyPr>
            <a:normAutofit/>
          </a:bodyPr>
          <a:lstStyle/>
          <a:p>
            <a:r>
              <a:rPr lang="en-US" dirty="0"/>
              <a:t>Search engines do try to return relevant results in response to a query, but that definition of relevance is a dynamic and shifting one that doesn't always depend upon whether or not the keywords from a query match keywords used on a page in the page title, heading, content, and in anchor text pointed to that page</a:t>
            </a:r>
          </a:p>
          <a:p>
            <a:r>
              <a:rPr lang="en-US" dirty="0"/>
              <a:t>Therefore making it a challenge for the search engine to always accurately deliver the user needs.</a:t>
            </a: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Context</a:t>
            </a:r>
          </a:p>
        </p:txBody>
      </p:sp>
    </p:spTree>
    <p:extLst>
      <p:ext uri="{BB962C8B-B14F-4D97-AF65-F5344CB8AC3E}">
        <p14:creationId xmlns:p14="http://schemas.microsoft.com/office/powerpoint/2010/main" val="49275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6BEC01-E3F3-4847-AC34-353C4D62F724}"/>
              </a:ext>
            </a:extLst>
          </p:cNvPr>
          <p:cNvSpPr>
            <a:spLocks noGrp="1"/>
          </p:cNvSpPr>
          <p:nvPr>
            <p:ph type="title"/>
          </p:nvPr>
        </p:nvSpPr>
        <p:spPr/>
        <p:txBody>
          <a:bodyPr/>
          <a:lstStyle/>
          <a:p>
            <a:r>
              <a:rPr lang="en-US" dirty="0"/>
              <a:t>Approach-Data Science Framework</a:t>
            </a:r>
          </a:p>
        </p:txBody>
      </p:sp>
      <p:sp>
        <p:nvSpPr>
          <p:cNvPr id="4" name="Rectangle 3">
            <a:extLst>
              <a:ext uri="{FF2B5EF4-FFF2-40B4-BE49-F238E27FC236}">
                <a16:creationId xmlns:a16="http://schemas.microsoft.com/office/drawing/2014/main" id="{32C5CC1E-953F-4D40-A6EB-39E4D29B74D9}"/>
              </a:ext>
            </a:extLst>
          </p:cNvPr>
          <p:cNvSpPr/>
          <p:nvPr/>
        </p:nvSpPr>
        <p:spPr>
          <a:xfrm>
            <a:off x="470517" y="514905"/>
            <a:ext cx="2840854" cy="126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Preprocessing </a:t>
            </a:r>
          </a:p>
          <a:p>
            <a:pPr algn="ctr"/>
            <a:r>
              <a:rPr lang="en-US" dirty="0"/>
              <a:t>(</a:t>
            </a:r>
            <a:r>
              <a:rPr lang="en-US" sz="1400" dirty="0"/>
              <a:t>Feature Engineering and Data Cleaning</a:t>
            </a:r>
            <a:r>
              <a:rPr lang="en-US" dirty="0"/>
              <a:t>)</a:t>
            </a:r>
          </a:p>
          <a:p>
            <a:pPr algn="ctr"/>
            <a:endParaRPr lang="en-US" dirty="0"/>
          </a:p>
        </p:txBody>
      </p:sp>
      <p:sp>
        <p:nvSpPr>
          <p:cNvPr id="5" name="Rectangle 4">
            <a:extLst>
              <a:ext uri="{FF2B5EF4-FFF2-40B4-BE49-F238E27FC236}">
                <a16:creationId xmlns:a16="http://schemas.microsoft.com/office/drawing/2014/main" id="{5F73B597-5BD8-47BD-9DD3-D217EAEDFE84}"/>
              </a:ext>
            </a:extLst>
          </p:cNvPr>
          <p:cNvSpPr/>
          <p:nvPr/>
        </p:nvSpPr>
        <p:spPr>
          <a:xfrm>
            <a:off x="470517" y="2052907"/>
            <a:ext cx="2840854" cy="126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Exploratory Data Analysis</a:t>
            </a:r>
          </a:p>
          <a:p>
            <a:pPr algn="ctr"/>
            <a:r>
              <a:rPr lang="en-US" sz="1400" dirty="0"/>
              <a:t>(Finding any relations or trends considering multiple features)</a:t>
            </a:r>
          </a:p>
        </p:txBody>
      </p:sp>
      <p:sp>
        <p:nvSpPr>
          <p:cNvPr id="6" name="Rectangle 5">
            <a:extLst>
              <a:ext uri="{FF2B5EF4-FFF2-40B4-BE49-F238E27FC236}">
                <a16:creationId xmlns:a16="http://schemas.microsoft.com/office/drawing/2014/main" id="{75204A02-0323-4EED-BFD8-8984FEA70615}"/>
              </a:ext>
            </a:extLst>
          </p:cNvPr>
          <p:cNvSpPr/>
          <p:nvPr/>
        </p:nvSpPr>
        <p:spPr>
          <a:xfrm>
            <a:off x="470517" y="3590909"/>
            <a:ext cx="2840854" cy="126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Predictive Modeling</a:t>
            </a:r>
          </a:p>
          <a:p>
            <a:pPr algn="ctr"/>
            <a:r>
              <a:rPr lang="en-US" sz="1400" dirty="0"/>
              <a:t>(Classification Models like Logistic Regression, Random Forest and SVM)</a:t>
            </a:r>
          </a:p>
        </p:txBody>
      </p:sp>
      <p:sp>
        <p:nvSpPr>
          <p:cNvPr id="7" name="Oval 6">
            <a:extLst>
              <a:ext uri="{FF2B5EF4-FFF2-40B4-BE49-F238E27FC236}">
                <a16:creationId xmlns:a16="http://schemas.microsoft.com/office/drawing/2014/main" id="{4022B013-A98B-4720-BD93-6B120C093D58}"/>
              </a:ext>
            </a:extLst>
          </p:cNvPr>
          <p:cNvSpPr/>
          <p:nvPr/>
        </p:nvSpPr>
        <p:spPr>
          <a:xfrm>
            <a:off x="3169328" y="417250"/>
            <a:ext cx="319596" cy="284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8" name="Oval 7">
            <a:extLst>
              <a:ext uri="{FF2B5EF4-FFF2-40B4-BE49-F238E27FC236}">
                <a16:creationId xmlns:a16="http://schemas.microsoft.com/office/drawing/2014/main" id="{061C60ED-373C-454B-B7BD-C1506FD67FC6}"/>
              </a:ext>
            </a:extLst>
          </p:cNvPr>
          <p:cNvSpPr/>
          <p:nvPr/>
        </p:nvSpPr>
        <p:spPr>
          <a:xfrm>
            <a:off x="3082031" y="1954400"/>
            <a:ext cx="319596" cy="284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9" name="Oval 8">
            <a:extLst>
              <a:ext uri="{FF2B5EF4-FFF2-40B4-BE49-F238E27FC236}">
                <a16:creationId xmlns:a16="http://schemas.microsoft.com/office/drawing/2014/main" id="{F5BCB4BE-5709-4647-AA31-9FC3C908C00C}"/>
              </a:ext>
            </a:extLst>
          </p:cNvPr>
          <p:cNvSpPr/>
          <p:nvPr/>
        </p:nvSpPr>
        <p:spPr>
          <a:xfrm>
            <a:off x="3142695" y="3491550"/>
            <a:ext cx="319596" cy="284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0" name="Rectangle 9">
            <a:extLst>
              <a:ext uri="{FF2B5EF4-FFF2-40B4-BE49-F238E27FC236}">
                <a16:creationId xmlns:a16="http://schemas.microsoft.com/office/drawing/2014/main" id="{957300D1-418A-4C2D-AFA7-A59CEDD4828B}"/>
              </a:ext>
            </a:extLst>
          </p:cNvPr>
          <p:cNvSpPr/>
          <p:nvPr/>
        </p:nvSpPr>
        <p:spPr>
          <a:xfrm>
            <a:off x="470517" y="5128911"/>
            <a:ext cx="2840854" cy="126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Recommendations and actionable insights</a:t>
            </a:r>
            <a:endParaRPr lang="en-US" sz="1400" dirty="0"/>
          </a:p>
        </p:txBody>
      </p:sp>
      <p:sp>
        <p:nvSpPr>
          <p:cNvPr id="11" name="Oval 10">
            <a:extLst>
              <a:ext uri="{FF2B5EF4-FFF2-40B4-BE49-F238E27FC236}">
                <a16:creationId xmlns:a16="http://schemas.microsoft.com/office/drawing/2014/main" id="{3AC831B9-E44A-4107-A4C8-8A5452BAFF0B}"/>
              </a:ext>
            </a:extLst>
          </p:cNvPr>
          <p:cNvSpPr/>
          <p:nvPr/>
        </p:nvSpPr>
        <p:spPr>
          <a:xfrm>
            <a:off x="3089429" y="5028700"/>
            <a:ext cx="319596" cy="284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Tree>
    <p:extLst>
      <p:ext uri="{BB962C8B-B14F-4D97-AF65-F5344CB8AC3E}">
        <p14:creationId xmlns:p14="http://schemas.microsoft.com/office/powerpoint/2010/main" val="266871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SmartArt Placeholder - 4 X Icons">
            <a:extLst>
              <a:ext uri="{FF2B5EF4-FFF2-40B4-BE49-F238E27FC236}">
                <a16:creationId xmlns:a16="http://schemas.microsoft.com/office/drawing/2014/main" id="{DE210E46-72BF-4553-AF69-53605C099DFD}"/>
              </a:ext>
            </a:extLst>
          </p:cNvPr>
          <p:cNvGrpSpPr/>
          <p:nvPr/>
        </p:nvGrpSpPr>
        <p:grpSpPr>
          <a:xfrm>
            <a:off x="6883144" y="429208"/>
            <a:ext cx="4938742" cy="5414115"/>
            <a:chOff x="6847634" y="1235020"/>
            <a:chExt cx="4229946" cy="4688202"/>
          </a:xfrm>
        </p:grpSpPr>
        <p:sp>
          <p:nvSpPr>
            <p:cNvPr id="5" name="Oval 4">
              <a:extLst>
                <a:ext uri="{FF2B5EF4-FFF2-40B4-BE49-F238E27FC236}">
                  <a16:creationId xmlns:a16="http://schemas.microsoft.com/office/drawing/2014/main" id="{801F3362-0124-41EB-88F4-569092B6F457}"/>
                </a:ext>
              </a:extLst>
            </p:cNvPr>
            <p:cNvSpPr/>
            <p:nvPr/>
          </p:nvSpPr>
          <p:spPr>
            <a:xfrm>
              <a:off x="7219021" y="1235020"/>
              <a:ext cx="1183860" cy="11838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Freeform: Shape 7">
              <a:extLst>
                <a:ext uri="{FF2B5EF4-FFF2-40B4-BE49-F238E27FC236}">
                  <a16:creationId xmlns:a16="http://schemas.microsoft.com/office/drawing/2014/main" id="{CE074D29-A802-435F-89AB-3243D19A9917}"/>
                </a:ext>
              </a:extLst>
            </p:cNvPr>
            <p:cNvSpPr/>
            <p:nvPr/>
          </p:nvSpPr>
          <p:spPr>
            <a:xfrm>
              <a:off x="6847634" y="2468832"/>
              <a:ext cx="1940754" cy="408337"/>
            </a:xfrm>
            <a:custGeom>
              <a:avLst/>
              <a:gdLst>
                <a:gd name="connsiteX0" fmla="*/ 0 w 1940754"/>
                <a:gd name="connsiteY0" fmla="*/ 0 h 720000"/>
                <a:gd name="connsiteX1" fmla="*/ 1940754 w 1940754"/>
                <a:gd name="connsiteY1" fmla="*/ 0 h 720000"/>
                <a:gd name="connsiteX2" fmla="*/ 1940754 w 1940754"/>
                <a:gd name="connsiteY2" fmla="*/ 720000 h 720000"/>
                <a:gd name="connsiteX3" fmla="*/ 0 w 1940754"/>
                <a:gd name="connsiteY3" fmla="*/ 720000 h 720000"/>
                <a:gd name="connsiteX4" fmla="*/ 0 w 1940754"/>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754" h="720000">
                  <a:moveTo>
                    <a:pt x="0" y="0"/>
                  </a:moveTo>
                  <a:lnTo>
                    <a:pt x="1940754" y="0"/>
                  </a:lnTo>
                  <a:lnTo>
                    <a:pt x="1940754"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1600" kern="1200" dirty="0"/>
                <a:t>Records</a:t>
              </a:r>
            </a:p>
          </p:txBody>
        </p:sp>
        <p:sp>
          <p:nvSpPr>
            <p:cNvPr id="9" name="Oval 8">
              <a:extLst>
                <a:ext uri="{FF2B5EF4-FFF2-40B4-BE49-F238E27FC236}">
                  <a16:creationId xmlns:a16="http://schemas.microsoft.com/office/drawing/2014/main" id="{BC17CD1A-8505-429B-A6EA-6CCB1459BD8C}"/>
                </a:ext>
              </a:extLst>
            </p:cNvPr>
            <p:cNvSpPr/>
            <p:nvPr/>
          </p:nvSpPr>
          <p:spPr>
            <a:xfrm>
              <a:off x="9499408" y="1235020"/>
              <a:ext cx="1183860" cy="11838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D0C45060-945B-49A3-B167-22CC455FFB4C}"/>
                </a:ext>
              </a:extLst>
            </p:cNvPr>
            <p:cNvSpPr/>
            <p:nvPr/>
          </p:nvSpPr>
          <p:spPr>
            <a:xfrm>
              <a:off x="9136826" y="2468832"/>
              <a:ext cx="1940754" cy="720000"/>
            </a:xfrm>
            <a:custGeom>
              <a:avLst/>
              <a:gdLst>
                <a:gd name="connsiteX0" fmla="*/ 0 w 1940754"/>
                <a:gd name="connsiteY0" fmla="*/ 0 h 720000"/>
                <a:gd name="connsiteX1" fmla="*/ 1940754 w 1940754"/>
                <a:gd name="connsiteY1" fmla="*/ 0 h 720000"/>
                <a:gd name="connsiteX2" fmla="*/ 1940754 w 1940754"/>
                <a:gd name="connsiteY2" fmla="*/ 720000 h 720000"/>
                <a:gd name="connsiteX3" fmla="*/ 0 w 1940754"/>
                <a:gd name="connsiteY3" fmla="*/ 720000 h 720000"/>
                <a:gd name="connsiteX4" fmla="*/ 0 w 1940754"/>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754" h="720000">
                  <a:moveTo>
                    <a:pt x="0" y="0"/>
                  </a:moveTo>
                  <a:lnTo>
                    <a:pt x="1940754" y="0"/>
                  </a:lnTo>
                  <a:lnTo>
                    <a:pt x="1940754"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1600" cap="all" dirty="0"/>
                <a:t>Features</a:t>
              </a:r>
            </a:p>
          </p:txBody>
        </p:sp>
        <p:sp>
          <p:nvSpPr>
            <p:cNvPr id="12" name="Oval 11">
              <a:extLst>
                <a:ext uri="{FF2B5EF4-FFF2-40B4-BE49-F238E27FC236}">
                  <a16:creationId xmlns:a16="http://schemas.microsoft.com/office/drawing/2014/main" id="{B7E3A397-0EBB-47E9-93AF-B548357DB9A8}"/>
                </a:ext>
              </a:extLst>
            </p:cNvPr>
            <p:cNvSpPr/>
            <p:nvPr/>
          </p:nvSpPr>
          <p:spPr>
            <a:xfrm>
              <a:off x="7219021" y="3992812"/>
              <a:ext cx="1183860" cy="11838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Freeform: Shape 13">
              <a:extLst>
                <a:ext uri="{FF2B5EF4-FFF2-40B4-BE49-F238E27FC236}">
                  <a16:creationId xmlns:a16="http://schemas.microsoft.com/office/drawing/2014/main" id="{A9912C2C-664A-4138-ACB9-28D727F4527D}"/>
                </a:ext>
              </a:extLst>
            </p:cNvPr>
            <p:cNvSpPr/>
            <p:nvPr/>
          </p:nvSpPr>
          <p:spPr>
            <a:xfrm>
              <a:off x="6929351" y="5239503"/>
              <a:ext cx="1940754" cy="305913"/>
            </a:xfrm>
            <a:custGeom>
              <a:avLst/>
              <a:gdLst>
                <a:gd name="connsiteX0" fmla="*/ 0 w 1940754"/>
                <a:gd name="connsiteY0" fmla="*/ 0 h 720000"/>
                <a:gd name="connsiteX1" fmla="*/ 1940754 w 1940754"/>
                <a:gd name="connsiteY1" fmla="*/ 0 h 720000"/>
                <a:gd name="connsiteX2" fmla="*/ 1940754 w 1940754"/>
                <a:gd name="connsiteY2" fmla="*/ 720000 h 720000"/>
                <a:gd name="connsiteX3" fmla="*/ 0 w 1940754"/>
                <a:gd name="connsiteY3" fmla="*/ 720000 h 720000"/>
                <a:gd name="connsiteX4" fmla="*/ 0 w 1940754"/>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754" h="720000">
                  <a:moveTo>
                    <a:pt x="0" y="0"/>
                  </a:moveTo>
                  <a:lnTo>
                    <a:pt x="1940754" y="0"/>
                  </a:lnTo>
                  <a:lnTo>
                    <a:pt x="1940754"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422400">
                <a:spcBef>
                  <a:spcPct val="0"/>
                </a:spcBef>
                <a:spcAft>
                  <a:spcPct val="35000"/>
                </a:spcAft>
                <a:defRPr cap="all"/>
              </a:pPr>
              <a:r>
                <a:rPr lang="en-US" sz="1600" cap="all" dirty="0"/>
                <a:t>Predictor</a:t>
              </a:r>
            </a:p>
          </p:txBody>
        </p:sp>
        <p:sp>
          <p:nvSpPr>
            <p:cNvPr id="15" name="Oval 14">
              <a:extLst>
                <a:ext uri="{FF2B5EF4-FFF2-40B4-BE49-F238E27FC236}">
                  <a16:creationId xmlns:a16="http://schemas.microsoft.com/office/drawing/2014/main" id="{BCD77A08-6D0E-464C-9684-0289FEDEF12E}"/>
                </a:ext>
              </a:extLst>
            </p:cNvPr>
            <p:cNvSpPr/>
            <p:nvPr/>
          </p:nvSpPr>
          <p:spPr>
            <a:xfrm>
              <a:off x="9499408" y="3992812"/>
              <a:ext cx="1183860" cy="11838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Freeform: Shape 16">
              <a:extLst>
                <a:ext uri="{FF2B5EF4-FFF2-40B4-BE49-F238E27FC236}">
                  <a16:creationId xmlns:a16="http://schemas.microsoft.com/office/drawing/2014/main" id="{DCE5CFF7-8DF8-4E37-AE2B-6B581E7500DE}"/>
                </a:ext>
              </a:extLst>
            </p:cNvPr>
            <p:cNvSpPr/>
            <p:nvPr/>
          </p:nvSpPr>
          <p:spPr>
            <a:xfrm>
              <a:off x="9136826" y="5203222"/>
              <a:ext cx="1940754" cy="720000"/>
            </a:xfrm>
            <a:custGeom>
              <a:avLst/>
              <a:gdLst>
                <a:gd name="connsiteX0" fmla="*/ 0 w 1940754"/>
                <a:gd name="connsiteY0" fmla="*/ 0 h 720000"/>
                <a:gd name="connsiteX1" fmla="*/ 1940754 w 1940754"/>
                <a:gd name="connsiteY1" fmla="*/ 0 h 720000"/>
                <a:gd name="connsiteX2" fmla="*/ 1940754 w 1940754"/>
                <a:gd name="connsiteY2" fmla="*/ 720000 h 720000"/>
                <a:gd name="connsiteX3" fmla="*/ 0 w 1940754"/>
                <a:gd name="connsiteY3" fmla="*/ 720000 h 720000"/>
                <a:gd name="connsiteX4" fmla="*/ 0 w 1940754"/>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754" h="720000">
                  <a:moveTo>
                    <a:pt x="0" y="0"/>
                  </a:moveTo>
                  <a:lnTo>
                    <a:pt x="1940754" y="0"/>
                  </a:lnTo>
                  <a:lnTo>
                    <a:pt x="1940754"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1600" dirty="0"/>
                <a:t>Domain</a:t>
              </a:r>
              <a:endParaRPr lang="en-US" sz="1600" kern="1200" dirty="0"/>
            </a:p>
          </p:txBody>
        </p:sp>
      </p:grpSp>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Overview of data</a:t>
            </a:r>
          </a:p>
        </p:txBody>
      </p:sp>
      <p:sp>
        <p:nvSpPr>
          <p:cNvPr id="18" name="TextBox 17">
            <a:extLst>
              <a:ext uri="{FF2B5EF4-FFF2-40B4-BE49-F238E27FC236}">
                <a16:creationId xmlns:a16="http://schemas.microsoft.com/office/drawing/2014/main" id="{9BD1BA8B-AAC8-4342-B891-1204D1F1B4AF}"/>
              </a:ext>
            </a:extLst>
          </p:cNvPr>
          <p:cNvSpPr txBox="1"/>
          <p:nvPr/>
        </p:nvSpPr>
        <p:spPr>
          <a:xfrm>
            <a:off x="7457243" y="912736"/>
            <a:ext cx="878889" cy="400110"/>
          </a:xfrm>
          <a:prstGeom prst="rect">
            <a:avLst/>
          </a:prstGeom>
          <a:noFill/>
        </p:spPr>
        <p:txBody>
          <a:bodyPr wrap="square" rtlCol="0">
            <a:spAutoFit/>
          </a:bodyPr>
          <a:lstStyle/>
          <a:p>
            <a:r>
              <a:rPr lang="en-US" sz="2000" dirty="0"/>
              <a:t>~80 K</a:t>
            </a:r>
          </a:p>
        </p:txBody>
      </p:sp>
      <p:sp>
        <p:nvSpPr>
          <p:cNvPr id="19" name="TextBox 18">
            <a:extLst>
              <a:ext uri="{FF2B5EF4-FFF2-40B4-BE49-F238E27FC236}">
                <a16:creationId xmlns:a16="http://schemas.microsoft.com/office/drawing/2014/main" id="{96CA9385-EA84-491C-B347-0974C5F94E84}"/>
              </a:ext>
            </a:extLst>
          </p:cNvPr>
          <p:cNvSpPr txBox="1"/>
          <p:nvPr/>
        </p:nvSpPr>
        <p:spPr>
          <a:xfrm>
            <a:off x="10380915" y="1035499"/>
            <a:ext cx="976097" cy="369332"/>
          </a:xfrm>
          <a:prstGeom prst="rect">
            <a:avLst/>
          </a:prstGeom>
          <a:noFill/>
        </p:spPr>
        <p:txBody>
          <a:bodyPr wrap="square" rtlCol="0">
            <a:spAutoFit/>
          </a:bodyPr>
          <a:lstStyle/>
          <a:p>
            <a:r>
              <a:rPr lang="en-US" dirty="0"/>
              <a:t>10</a:t>
            </a:r>
          </a:p>
        </p:txBody>
      </p:sp>
      <p:sp>
        <p:nvSpPr>
          <p:cNvPr id="21" name="TextBox 20">
            <a:extLst>
              <a:ext uri="{FF2B5EF4-FFF2-40B4-BE49-F238E27FC236}">
                <a16:creationId xmlns:a16="http://schemas.microsoft.com/office/drawing/2014/main" id="{146B2207-C9AE-4BDA-B2B7-35BE70D3EE78}"/>
              </a:ext>
            </a:extLst>
          </p:cNvPr>
          <p:cNvSpPr txBox="1"/>
          <p:nvPr/>
        </p:nvSpPr>
        <p:spPr>
          <a:xfrm>
            <a:off x="7457243" y="4097061"/>
            <a:ext cx="1108259" cy="646331"/>
          </a:xfrm>
          <a:prstGeom prst="rect">
            <a:avLst/>
          </a:prstGeom>
          <a:noFill/>
        </p:spPr>
        <p:txBody>
          <a:bodyPr wrap="square" rtlCol="0">
            <a:spAutoFit/>
          </a:bodyPr>
          <a:lstStyle/>
          <a:p>
            <a:r>
              <a:rPr lang="en-US" dirty="0"/>
              <a:t>Relevance (0/1)</a:t>
            </a:r>
          </a:p>
        </p:txBody>
      </p:sp>
      <p:sp>
        <p:nvSpPr>
          <p:cNvPr id="22" name="TextBox 21">
            <a:extLst>
              <a:ext uri="{FF2B5EF4-FFF2-40B4-BE49-F238E27FC236}">
                <a16:creationId xmlns:a16="http://schemas.microsoft.com/office/drawing/2014/main" id="{369F1504-6773-4F6B-8977-D9DB824E1A3F}"/>
              </a:ext>
            </a:extLst>
          </p:cNvPr>
          <p:cNvSpPr txBox="1"/>
          <p:nvPr/>
        </p:nvSpPr>
        <p:spPr>
          <a:xfrm>
            <a:off x="10225406" y="3974429"/>
            <a:ext cx="845952" cy="646331"/>
          </a:xfrm>
          <a:prstGeom prst="rect">
            <a:avLst/>
          </a:prstGeom>
          <a:noFill/>
        </p:spPr>
        <p:txBody>
          <a:bodyPr wrap="square" rtlCol="0">
            <a:spAutoFit/>
          </a:bodyPr>
          <a:lstStyle/>
          <a:p>
            <a:r>
              <a:rPr lang="en-US" dirty="0"/>
              <a:t>Search Engine</a:t>
            </a:r>
          </a:p>
        </p:txBody>
      </p:sp>
    </p:spTree>
    <p:extLst>
      <p:ext uri="{BB962C8B-B14F-4D97-AF65-F5344CB8AC3E}">
        <p14:creationId xmlns:p14="http://schemas.microsoft.com/office/powerpoint/2010/main" val="6733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988F789-C14D-C841-BDEB-8ACF77377239}"/>
              </a:ext>
            </a:extLst>
          </p:cNvPr>
          <p:cNvSpPr>
            <a:spLocks noGrp="1"/>
          </p:cNvSpPr>
          <p:nvPr>
            <p:ph type="title"/>
          </p:nvPr>
        </p:nvSpPr>
        <p:spPr/>
        <p:txBody>
          <a:bodyPr/>
          <a:lstStyle/>
          <a:p>
            <a:r>
              <a:rPr lang="en-US" dirty="0"/>
              <a:t>Overview of data</a:t>
            </a:r>
          </a:p>
        </p:txBody>
      </p:sp>
      <p:pic>
        <p:nvPicPr>
          <p:cNvPr id="4" name="Picture 3">
            <a:extLst>
              <a:ext uri="{FF2B5EF4-FFF2-40B4-BE49-F238E27FC236}">
                <a16:creationId xmlns:a16="http://schemas.microsoft.com/office/drawing/2014/main" id="{3F08E27F-CF90-40E7-8E91-54AC6CDD9A7A}"/>
              </a:ext>
            </a:extLst>
          </p:cNvPr>
          <p:cNvPicPr>
            <a:picLocks noChangeAspect="1"/>
          </p:cNvPicPr>
          <p:nvPr/>
        </p:nvPicPr>
        <p:blipFill>
          <a:blip r:embed="rId3"/>
          <a:stretch>
            <a:fillRect/>
          </a:stretch>
        </p:blipFill>
        <p:spPr>
          <a:xfrm>
            <a:off x="0" y="1978648"/>
            <a:ext cx="6917876" cy="1716530"/>
          </a:xfrm>
          <a:prstGeom prst="rect">
            <a:avLst/>
          </a:prstGeom>
        </p:spPr>
      </p:pic>
    </p:spTree>
    <p:extLst>
      <p:ext uri="{BB962C8B-B14F-4D97-AF65-F5344CB8AC3E}">
        <p14:creationId xmlns:p14="http://schemas.microsoft.com/office/powerpoint/2010/main" val="338828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F315-7395-4164-8B71-AA0196DDDAE5}"/>
              </a:ext>
            </a:extLst>
          </p:cNvPr>
          <p:cNvSpPr>
            <a:spLocks noGrp="1"/>
          </p:cNvSpPr>
          <p:nvPr>
            <p:ph type="title"/>
          </p:nvPr>
        </p:nvSpPr>
        <p:spPr/>
        <p:txBody>
          <a:bodyPr/>
          <a:lstStyle/>
          <a:p>
            <a:r>
              <a:rPr lang="en-US" dirty="0"/>
              <a:t>Hypothesis</a:t>
            </a:r>
          </a:p>
        </p:txBody>
      </p:sp>
      <p:grpSp>
        <p:nvGrpSpPr>
          <p:cNvPr id="3" name="Group 2">
            <a:extLst>
              <a:ext uri="{FF2B5EF4-FFF2-40B4-BE49-F238E27FC236}">
                <a16:creationId xmlns:a16="http://schemas.microsoft.com/office/drawing/2014/main" id="{19A3622A-B51E-44B1-873B-66802499153B}"/>
              </a:ext>
            </a:extLst>
          </p:cNvPr>
          <p:cNvGrpSpPr/>
          <p:nvPr/>
        </p:nvGrpSpPr>
        <p:grpSpPr>
          <a:xfrm>
            <a:off x="1238077" y="671804"/>
            <a:ext cx="3679155" cy="3200400"/>
            <a:chOff x="1998916" y="937443"/>
            <a:chExt cx="3679155" cy="3071900"/>
          </a:xfrm>
        </p:grpSpPr>
        <p:sp>
          <p:nvSpPr>
            <p:cNvPr id="4" name="Rectangle 3">
              <a:extLst>
                <a:ext uri="{FF2B5EF4-FFF2-40B4-BE49-F238E27FC236}">
                  <a16:creationId xmlns:a16="http://schemas.microsoft.com/office/drawing/2014/main" id="{BD731E29-8DB0-43C3-A4E7-C8BE27006521}"/>
                </a:ext>
              </a:extLst>
            </p:cNvPr>
            <p:cNvSpPr/>
            <p:nvPr/>
          </p:nvSpPr>
          <p:spPr>
            <a:xfrm>
              <a:off x="1998917" y="937443"/>
              <a:ext cx="2960480" cy="173066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5" name="TextBox 4">
              <a:extLst>
                <a:ext uri="{FF2B5EF4-FFF2-40B4-BE49-F238E27FC236}">
                  <a16:creationId xmlns:a16="http://schemas.microsoft.com/office/drawing/2014/main" id="{25A869D4-7B7A-4825-BB65-9A591B7EDDF0}"/>
                </a:ext>
              </a:extLst>
            </p:cNvPr>
            <p:cNvSpPr txBox="1"/>
            <p:nvPr/>
          </p:nvSpPr>
          <p:spPr>
            <a:xfrm>
              <a:off x="1998916" y="937443"/>
              <a:ext cx="3679155" cy="3071900"/>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83162" tIns="183162" rIns="183162" bIns="183162" numCol="1" spcCol="1270" anchor="ctr" anchorCtr="0">
              <a:noAutofit/>
            </a:bodyPr>
            <a:lstStyle/>
            <a:p>
              <a:pPr marL="457200" lvl="0" indent="-457200" algn="l" defTabSz="933450">
                <a:lnSpc>
                  <a:spcPct val="90000"/>
                </a:lnSpc>
                <a:spcBef>
                  <a:spcPct val="0"/>
                </a:spcBef>
                <a:spcAft>
                  <a:spcPct val="35000"/>
                </a:spcAft>
                <a:buAutoNum type="arabicPeriod"/>
              </a:pPr>
              <a:r>
                <a:rPr lang="en-US" sz="2100" kern="1200" noProof="0" dirty="0">
                  <a:solidFill>
                    <a:schemeClr val="tx1"/>
                  </a:solidFill>
                </a:rPr>
                <a:t>With increase in </a:t>
              </a:r>
              <a:r>
                <a:rPr lang="en-US" sz="2100" dirty="0">
                  <a:solidFill>
                    <a:schemeClr val="tx1"/>
                  </a:solidFill>
                </a:rPr>
                <a:t>query length, the relevance increases</a:t>
              </a:r>
            </a:p>
            <a:p>
              <a:pPr marL="457200" lvl="0" indent="-457200" algn="l" defTabSz="933450">
                <a:lnSpc>
                  <a:spcPct val="90000"/>
                </a:lnSpc>
                <a:spcBef>
                  <a:spcPct val="0"/>
                </a:spcBef>
                <a:spcAft>
                  <a:spcPct val="35000"/>
                </a:spcAft>
                <a:buAutoNum type="arabicPeriod"/>
              </a:pPr>
              <a:r>
                <a:rPr lang="en-US" sz="2100" kern="1200" noProof="0" dirty="0">
                  <a:solidFill>
                    <a:schemeClr val="tx1"/>
                  </a:solidFill>
                </a:rPr>
                <a:t>URL being h</a:t>
              </a:r>
              <a:r>
                <a:rPr lang="en-US" sz="2100" dirty="0" err="1">
                  <a:solidFill>
                    <a:schemeClr val="tx1"/>
                  </a:solidFill>
                </a:rPr>
                <a:t>omepage</a:t>
              </a:r>
              <a:r>
                <a:rPr lang="en-US" sz="2100" dirty="0">
                  <a:solidFill>
                    <a:schemeClr val="tx1"/>
                  </a:solidFill>
                </a:rPr>
                <a:t> or not  would effect increase relevance.</a:t>
              </a:r>
            </a:p>
            <a:p>
              <a:pPr marL="457200" lvl="0" indent="-457200" algn="l" defTabSz="933450">
                <a:lnSpc>
                  <a:spcPct val="90000"/>
                </a:lnSpc>
                <a:spcBef>
                  <a:spcPct val="0"/>
                </a:spcBef>
                <a:spcAft>
                  <a:spcPct val="35000"/>
                </a:spcAft>
                <a:buAutoNum type="arabicPeriod"/>
              </a:pPr>
              <a:r>
                <a:rPr lang="en-US" sz="2100" kern="1200" noProof="0" dirty="0">
                  <a:solidFill>
                    <a:schemeClr val="tx1"/>
                  </a:solidFill>
                </a:rPr>
                <a:t>Other unlabeled variable would effect the relevance</a:t>
              </a:r>
            </a:p>
          </p:txBody>
        </p:sp>
      </p:grpSp>
    </p:spTree>
    <p:extLst>
      <p:ext uri="{BB962C8B-B14F-4D97-AF65-F5344CB8AC3E}">
        <p14:creationId xmlns:p14="http://schemas.microsoft.com/office/powerpoint/2010/main" val="2519223199"/>
      </p:ext>
    </p:extLst>
  </p:cSld>
  <p:clrMapOvr>
    <a:masterClrMapping/>
  </p:clrMapOvr>
</p:sld>
</file>

<file path=ppt/theme/theme1.xml><?xml version="1.0" encoding="utf-8"?>
<a:theme xmlns:a="http://schemas.openxmlformats.org/drawingml/2006/main" name="Retrospect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3837</Words>
  <Application>Microsoft Office PowerPoint</Application>
  <PresentationFormat>Widescreen</PresentationFormat>
  <Paragraphs>301</Paragraphs>
  <Slides>42</Slides>
  <Notes>30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Garamond</vt:lpstr>
      <vt:lpstr>RetrospectVTI</vt:lpstr>
      <vt:lpstr>Machine Learning for Search Engine Relevance</vt:lpstr>
      <vt:lpstr>Yashaswini Dhatrika</vt:lpstr>
      <vt:lpstr>Overview</vt:lpstr>
      <vt:lpstr>Objective:  1. As a data scientist for a Search Engine Company , the objective is to develop an ML Algorithm to optimize the search engine relevance by identifying the key drivers impacting the relevance   </vt:lpstr>
      <vt:lpstr>Context</vt:lpstr>
      <vt:lpstr>Approach-Data Science Framework</vt:lpstr>
      <vt:lpstr>Overview of data</vt:lpstr>
      <vt:lpstr>Overview of data</vt:lpstr>
      <vt:lpstr>Hypothesis</vt:lpstr>
      <vt:lpstr>Quantify “Relevance”</vt:lpstr>
      <vt:lpstr>Categorical data and its correlation with Target</vt:lpstr>
      <vt:lpstr>Correlation between continuous variable </vt:lpstr>
      <vt:lpstr>Binned Continuous Variable Vs Target Variable</vt:lpstr>
      <vt:lpstr>Binned Continuous Variable Vs Target Variable</vt:lpstr>
      <vt:lpstr>Is relevance affected by all the variables given</vt:lpstr>
      <vt:lpstr>Modeling</vt:lpstr>
      <vt:lpstr>Model Comparison </vt:lpstr>
      <vt:lpstr>Logistic Regression</vt:lpstr>
      <vt:lpstr>Regularization</vt:lpstr>
      <vt:lpstr>Why Use?</vt:lpstr>
      <vt:lpstr>Implementation</vt:lpstr>
      <vt:lpstr>Results</vt:lpstr>
      <vt:lpstr>Random Forest</vt:lpstr>
      <vt:lpstr>Intuition of Decision Tree</vt:lpstr>
      <vt:lpstr>Measuring Disorder- Entropy: </vt:lpstr>
      <vt:lpstr>Why Use?</vt:lpstr>
      <vt:lpstr>Implementation</vt:lpstr>
      <vt:lpstr>Results</vt:lpstr>
      <vt:lpstr>Support Vector Machine</vt:lpstr>
      <vt:lpstr>Why Use?</vt:lpstr>
      <vt:lpstr>Implementation</vt:lpstr>
      <vt:lpstr>C factor</vt:lpstr>
      <vt:lpstr>RBF Kernel</vt:lpstr>
      <vt:lpstr>Performance comparison</vt:lpstr>
      <vt:lpstr>Performance Metrics</vt:lpstr>
      <vt:lpstr>Key Takeaways</vt:lpstr>
      <vt:lpstr>My Suggestions</vt:lpstr>
      <vt:lpstr>Thank you!</vt:lpstr>
      <vt:lpstr>APPENDIX</vt:lpstr>
      <vt:lpstr>Distribution of Continuous Variable </vt:lpstr>
      <vt:lpstr>Outlier Detecting using Box plots</vt:lpstr>
      <vt:lpstr>Cost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2020-03-02T06:54:40Z</dcterms:created>
  <dcterms:modified xsi:type="dcterms:W3CDTF">2020-03-10T19:56:05Z</dcterms:modified>
</cp:coreProperties>
</file>