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1" r:id="rId3"/>
    <p:sldId id="257" r:id="rId4"/>
    <p:sldId id="259" r:id="rId5"/>
    <p:sldId id="266" r:id="rId6"/>
    <p:sldId id="267" r:id="rId7"/>
    <p:sldId id="260" r:id="rId8"/>
    <p:sldId id="262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3B74C-29C6-4D8A-8809-950CB7F1E62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5AE3-C648-4CFD-BFFE-1335677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18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77B9-E211-4444-9A5C-FF1C2D34F3F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72B4A33-3DD7-4B2D-9A11-2B4922F9F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9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77B9-E211-4444-9A5C-FF1C2D34F3F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A33-3DD7-4B2D-9A11-2B4922F9F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9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77B9-E211-4444-9A5C-FF1C2D34F3F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A33-3DD7-4B2D-9A11-2B4922F9F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1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77B9-E211-4444-9A5C-FF1C2D34F3F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A33-3DD7-4B2D-9A11-2B4922F9F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1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2F877B9-E211-4444-9A5C-FF1C2D34F3F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72B4A33-3DD7-4B2D-9A11-2B4922F9F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9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77B9-E211-4444-9A5C-FF1C2D34F3F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A33-3DD7-4B2D-9A11-2B4922F9F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6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77B9-E211-4444-9A5C-FF1C2D34F3F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A33-3DD7-4B2D-9A11-2B4922F9F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1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77B9-E211-4444-9A5C-FF1C2D34F3F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A33-3DD7-4B2D-9A11-2B4922F9F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0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77B9-E211-4444-9A5C-FF1C2D34F3F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A33-3DD7-4B2D-9A11-2B4922F9F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6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77B9-E211-4444-9A5C-FF1C2D34F3F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A33-3DD7-4B2D-9A11-2B4922F9F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77B9-E211-4444-9A5C-FF1C2D34F3F2}" type="datetimeFigureOut">
              <a:rPr lang="en-US" smtClean="0"/>
              <a:t>4/21/2019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A33-3DD7-4B2D-9A11-2B4922F9F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2F877B9-E211-4444-9A5C-FF1C2D34F3F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72B4A33-3DD7-4B2D-9A11-2B4922F9F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1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FFAF-27A5-4584-AB54-47118A9A2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134" y="1695634"/>
            <a:ext cx="10157386" cy="2540265"/>
          </a:xfrm>
        </p:spPr>
        <p:txBody>
          <a:bodyPr>
            <a:normAutofit/>
          </a:bodyPr>
          <a:lstStyle/>
          <a:p>
            <a:r>
              <a:rPr lang="en-US" sz="8900" dirty="0"/>
              <a:t>Implementing text to </a:t>
            </a:r>
            <a:r>
              <a:rPr lang="en-US" sz="8900" dirty="0" err="1"/>
              <a:t>sql</a:t>
            </a:r>
            <a:r>
              <a:rPr lang="en-US" sz="8900" dirty="0"/>
              <a:t> for NLIDB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936F2-7822-4A5E-A99C-D3C9C160C73A}"/>
              </a:ext>
            </a:extLst>
          </p:cNvPr>
          <p:cNvSpPr txBox="1"/>
          <p:nvPr/>
        </p:nvSpPr>
        <p:spPr>
          <a:xfrm>
            <a:off x="2152650" y="4829175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Presented by – Gopal Seshadri, Raja Rajeshwari Premkumar,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Yashaswini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Dhatrika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Guided by – Prof.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Damir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Cavar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918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00DB-B07E-4053-BDB8-6FF1E190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FDB8B-665C-4216-9ABF-260C5F943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93976"/>
            <a:ext cx="9382125" cy="3973449"/>
          </a:xfrm>
        </p:spPr>
        <p:txBody>
          <a:bodyPr/>
          <a:lstStyle/>
          <a:p>
            <a:r>
              <a:rPr lang="en-US" dirty="0"/>
              <a:t>Since our task is not a simple machine translation, we cannot use Bleu Score.</a:t>
            </a:r>
          </a:p>
          <a:p>
            <a:endParaRPr lang="en-US" dirty="0"/>
          </a:p>
          <a:p>
            <a:r>
              <a:rPr lang="en-US" dirty="0"/>
              <a:t>We are currently using the accuracy metric in </a:t>
            </a:r>
            <a:r>
              <a:rPr lang="en-US" dirty="0" err="1"/>
              <a:t>Keras</a:t>
            </a:r>
            <a:r>
              <a:rPr lang="en-US" dirty="0"/>
              <a:t> to train our model.</a:t>
            </a:r>
          </a:p>
          <a:p>
            <a:endParaRPr lang="en-US" dirty="0"/>
          </a:p>
          <a:p>
            <a:r>
              <a:rPr lang="en-US" dirty="0"/>
              <a:t>In future, we plan to change this accuracy metric into a metric that shows the percentage of executable query generated.</a:t>
            </a:r>
          </a:p>
        </p:txBody>
      </p:sp>
    </p:spTree>
    <p:extLst>
      <p:ext uri="{BB962C8B-B14F-4D97-AF65-F5344CB8AC3E}">
        <p14:creationId xmlns:p14="http://schemas.microsoft.com/office/powerpoint/2010/main" val="363991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DE23-27DD-4AE2-9812-5DFFB446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6721-0090-4E9A-8974-C99444B35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95635"/>
            <a:ext cx="10058400" cy="173336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Currently our Encoder-Decoder model and Attention model generates SQL like querier.</a:t>
            </a:r>
          </a:p>
          <a:p>
            <a:r>
              <a:rPr lang="en-US" dirty="0"/>
              <a:t>For most of the examples, the Encoder-Decoder model can identify the correct relations for a feature for now. The results are expected to improve after incorporating the steps enlisted under data processing.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BC74C-59B1-4396-A460-9EB677D04024}"/>
              </a:ext>
            </a:extLst>
          </p:cNvPr>
          <p:cNvSpPr txBox="1"/>
          <p:nvPr/>
        </p:nvSpPr>
        <p:spPr>
          <a:xfrm>
            <a:off x="1323975" y="2870288"/>
            <a:ext cx="902970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&lt;SOS&gt; SELECT DISTINCT &lt;UNK&gt; FROM </a:t>
            </a: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flight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WHERE ( &lt;UNK&gt; &lt;UNK&gt; ( SELECT &lt;UNK&gt; FROM </a:t>
            </a:r>
            <a:r>
              <a:rPr lang="en-US" sz="14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airport_service</a:t>
            </a:r>
            <a:r>
              <a:rPr lang="en-US" sz="14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WHERE &lt;UNK&gt; &lt;UNK&gt; ( SELECT &lt;UNK&gt; FROM </a:t>
            </a:r>
            <a:r>
              <a:rPr lang="en-US" sz="14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city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WHERE &lt;UNK&gt; = 'DALLAS' &lt;UNK&gt; AND &lt;UNK&gt; &lt;UNK&gt; ( SELECT &lt;UNK&gt; FROM </a:t>
            </a:r>
            <a:r>
              <a:rPr lang="en-US" sz="1400" dirty="0" err="1"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airport_service</a:t>
            </a:r>
            <a:r>
              <a:rPr lang="en-US" sz="1400" dirty="0"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WHERE &lt;UNK&gt; &lt;UNK&gt; ( SELECT &lt;UNK&gt; FROM </a:t>
            </a:r>
            <a:r>
              <a:rPr lang="en-US" sz="1400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city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WHERE &lt;UNK&gt; = </a:t>
            </a:r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'PHOENIX'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&lt;UNK&gt; ) &lt;EOS&gt; 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SELECT DISTINCT flight_1.flight_id FROM </a:t>
            </a: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flight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flight_1 , </a:t>
            </a:r>
            <a:r>
              <a:rPr lang="en-US" sz="14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airport_service</a:t>
            </a:r>
            <a:r>
              <a:rPr lang="en-US" sz="14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airport_service_1 , </a:t>
            </a:r>
            <a:r>
              <a:rPr lang="en-US" sz="14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city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city_1 , </a:t>
            </a:r>
            <a:r>
              <a:rPr lang="en-US" sz="1400" dirty="0" err="1"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airport_service</a:t>
            </a:r>
            <a:r>
              <a:rPr lang="en-US" sz="1400" dirty="0"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airport_service_2 , </a:t>
            </a:r>
            <a:r>
              <a:rPr lang="en-US" sz="1400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city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city_2 WHERE flight_1.from_airport = airport_service_1.airport_code AND airport_service_1.city_code = city_1.city_code AND city_1.city_name = 'BOSTON' AND flight_1.to_airport = airport_service_2.airport_code AND airport_service_2.city_code = city_2.city_code AND city_2.city_name = '</a:t>
            </a:r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BALTIMORE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' &lt;EOS&gt; 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&lt;SOS&gt; SELECT DISTINCT &lt;UNK&gt; FROM </a:t>
            </a:r>
            <a:r>
              <a:rPr lang="en-US" sz="1400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ground_service</a:t>
            </a: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WHERE &lt;UNK&gt; &lt;UNK&gt; ( SELECT &lt;UNK&gt; FROM </a:t>
            </a:r>
            <a:r>
              <a:rPr lang="en-US" sz="14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city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WHERE &lt;UNK&gt; = '</a:t>
            </a:r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DENVER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' ) &lt;EOS&gt; 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SELECT DISTINCT ground_service_1.transport_type FROM </a:t>
            </a:r>
            <a:r>
              <a:rPr lang="en-US" sz="1400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ground_service</a:t>
            </a: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ground_service_1 , </a:t>
            </a:r>
            <a:r>
              <a:rPr lang="en-US" sz="14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city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city_1 WHERE ground_service_1.city_code = city_1.city_code AND city_1.city_name = '</a:t>
            </a:r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ATLANTA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' &lt;EOS&gt; </a:t>
            </a:r>
          </a:p>
        </p:txBody>
      </p:sp>
    </p:spTree>
    <p:extLst>
      <p:ext uri="{BB962C8B-B14F-4D97-AF65-F5344CB8AC3E}">
        <p14:creationId xmlns:p14="http://schemas.microsoft.com/office/powerpoint/2010/main" val="815812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DE23-27DD-4AE2-9812-5DFFB446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5" y="2261616"/>
            <a:ext cx="3914775" cy="2334768"/>
          </a:xfrm>
        </p:spPr>
        <p:txBody>
          <a:bodyPr>
            <a:normAutofit/>
          </a:bodyPr>
          <a:lstStyle/>
          <a:p>
            <a:r>
              <a:rPr lang="en-US" sz="66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6498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148D-0093-406E-AB19-E6EF5ACB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72693"/>
          </a:xfrm>
        </p:spPr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8F3E-9F3C-472C-8E2E-6A1BA419A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923" y="1810893"/>
            <a:ext cx="9579102" cy="426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Natural Language Interface to Database (NLIDB) system takes a natural language query as an input, processes it and then gives the required executable query. </a:t>
            </a:r>
          </a:p>
          <a:p>
            <a:endParaRPr lang="en-US" dirty="0"/>
          </a:p>
          <a:p>
            <a:r>
              <a:rPr lang="en-US" dirty="0"/>
              <a:t>The aim of NLIDB systems is to break the barriers for non-technical users and make information easily accessible.</a:t>
            </a:r>
          </a:p>
          <a:p>
            <a:endParaRPr lang="en-US" dirty="0"/>
          </a:p>
          <a:p>
            <a:r>
              <a:rPr lang="en-US" dirty="0"/>
              <a:t>NLIDB systems can come in handy in many ways like: </a:t>
            </a:r>
          </a:p>
          <a:p>
            <a:pPr lvl="1"/>
            <a:r>
              <a:rPr lang="en-US" dirty="0"/>
              <a:t> Help Desk: NLIDBs can be useful at help desks in different domains.  </a:t>
            </a:r>
          </a:p>
          <a:p>
            <a:pPr lvl="2"/>
            <a:r>
              <a:rPr lang="en-US" dirty="0"/>
              <a:t>At restaurant: A customer may want to query about the dishes in the restaurant. </a:t>
            </a:r>
          </a:p>
          <a:p>
            <a:pPr lvl="2"/>
            <a:r>
              <a:rPr lang="en-US" dirty="0"/>
              <a:t>At university: A person might need some information about the availability of seats in each branch</a:t>
            </a:r>
          </a:p>
          <a:p>
            <a:pPr lvl="2"/>
            <a:r>
              <a:rPr lang="en-US" dirty="0"/>
              <a:t>At an airport: A tourist might need some information about flight</a:t>
            </a:r>
          </a:p>
        </p:txBody>
      </p:sp>
    </p:spTree>
    <p:extLst>
      <p:ext uri="{BB962C8B-B14F-4D97-AF65-F5344CB8AC3E}">
        <p14:creationId xmlns:p14="http://schemas.microsoft.com/office/powerpoint/2010/main" val="359692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148D-0093-406E-AB19-E6EF5ACB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72693"/>
          </a:xfrm>
        </p:spPr>
        <p:txBody>
          <a:bodyPr/>
          <a:lstStyle/>
          <a:p>
            <a:r>
              <a:rPr lang="en-US" dirty="0"/>
              <a:t>How is this related to </a:t>
            </a:r>
            <a:r>
              <a:rPr lang="en-US" dirty="0" err="1"/>
              <a:t>nlp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8F3E-9F3C-472C-8E2E-6A1BA419A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9" y="1562100"/>
            <a:ext cx="9207626" cy="4257675"/>
          </a:xfrm>
        </p:spPr>
        <p:txBody>
          <a:bodyPr>
            <a:normAutofit/>
          </a:bodyPr>
          <a:lstStyle/>
          <a:p>
            <a:r>
              <a:rPr lang="en-US" dirty="0"/>
              <a:t>Requirement of information alias data is a very important part of life. And one of the major sources of information is Databases.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Users of any background can analyze large amounts of data if they are able to use natural language processing to query databases.</a:t>
            </a:r>
          </a:p>
          <a:p>
            <a:endParaRPr lang="en-US" dirty="0"/>
          </a:p>
          <a:p>
            <a:r>
              <a:rPr lang="en-US" dirty="0"/>
              <a:t>Hence we need a system that is able to yield SQL or SPARQL queries automatically by simply interpreting the user questions given to it.</a:t>
            </a:r>
          </a:p>
          <a:p>
            <a:endParaRPr lang="en-US" dirty="0"/>
          </a:p>
          <a:p>
            <a:r>
              <a:rPr lang="en-US" dirty="0"/>
              <a:t> The scope of this project is limited to providing SQL queries for relational databases with input natural language which is English.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4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A771-563F-4B8B-8864-68BB2C9E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pAST</a:t>
            </a:r>
            <a:r>
              <a:rPr lang="en-US" dirty="0"/>
              <a:t> VS Current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DC325-48E3-4A5E-B99D-70FF2F0B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Previously people approached this problem by creating SQL query templates and filling it with the most probable words.</a:t>
            </a:r>
          </a:p>
          <a:p>
            <a:endParaRPr lang="en-US" dirty="0"/>
          </a:p>
          <a:p>
            <a:r>
              <a:rPr lang="en-US" dirty="0"/>
              <a:t>Recently, the deep learning approaches to the problem using LSTM/GRU became popular. Most common architectures used are Encoder Decoder Architecture and the Attention Based architecture.</a:t>
            </a:r>
          </a:p>
          <a:p>
            <a:endParaRPr lang="en-US" dirty="0"/>
          </a:p>
          <a:p>
            <a:r>
              <a:rPr lang="en-US" dirty="0"/>
              <a:t>In this project, we are trying to implement all the above three methods.</a:t>
            </a:r>
          </a:p>
          <a:p>
            <a:endParaRPr lang="en-US" dirty="0"/>
          </a:p>
          <a:p>
            <a:r>
              <a:rPr lang="en-US" dirty="0"/>
              <a:t>The dataset we are using has about 4k rows. It is obtained from the NLP Progress Sebastian Ruder git hub page.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0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C20C-6F18-4E6A-ACD5-16A0D7E4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7FDD5-9D36-4566-980D-28907FF7B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455277" cy="40126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words in the input NLP queries are paraphrased if the below conditions are satisfied:</a:t>
            </a:r>
          </a:p>
          <a:p>
            <a:pPr lvl="1"/>
            <a:r>
              <a:rPr lang="en-US" dirty="0"/>
              <a:t>It is the first word of the sentence.</a:t>
            </a:r>
          </a:p>
          <a:p>
            <a:pPr lvl="1"/>
            <a:r>
              <a:rPr lang="en-US" dirty="0"/>
              <a:t>It is not a noun object, direct object or a compound word</a:t>
            </a:r>
          </a:p>
          <a:p>
            <a:pPr lvl="1"/>
            <a:r>
              <a:rPr lang="en-US" dirty="0"/>
              <a:t>It is not a stop word</a:t>
            </a:r>
          </a:p>
          <a:p>
            <a:pPr lvl="1"/>
            <a:r>
              <a:rPr lang="en-US" dirty="0"/>
              <a:t>It is not NOUN</a:t>
            </a:r>
          </a:p>
          <a:p>
            <a:pPr lvl="1"/>
            <a:endParaRPr lang="en-US" dirty="0"/>
          </a:p>
          <a:p>
            <a:r>
              <a:rPr lang="en-US" dirty="0"/>
              <a:t>For each word, the first three </a:t>
            </a:r>
            <a:r>
              <a:rPr lang="en-US" dirty="0" err="1"/>
              <a:t>synsets</a:t>
            </a:r>
            <a:r>
              <a:rPr lang="en-US" dirty="0"/>
              <a:t> from wordnet are taken. The </a:t>
            </a:r>
            <a:r>
              <a:rPr lang="en-US" dirty="0" err="1"/>
              <a:t>synsets</a:t>
            </a:r>
            <a:r>
              <a:rPr lang="en-US" dirty="0"/>
              <a:t> also take into account the corresponding POS tag of that word. </a:t>
            </a:r>
          </a:p>
          <a:p>
            <a:endParaRPr lang="en-US" dirty="0"/>
          </a:p>
          <a:p>
            <a:r>
              <a:rPr lang="en-US" dirty="0"/>
              <a:t>This data along with the original data is the final dataset after paraphrasing. The new dataset has about 41k rows.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5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32AB-46AE-4542-8F5E-1D3438BD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91BFC-6EF9-489C-8637-FB19A097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creation: We have generated templates by finding the patterns in the SQL query, we came up with 9 such templates.</a:t>
            </a:r>
          </a:p>
          <a:p>
            <a:r>
              <a:rPr lang="en-US" dirty="0"/>
              <a:t>Example: [SELECT', 'DISTINCT', 'FROM', 'WHERE']</a:t>
            </a:r>
          </a:p>
          <a:p>
            <a:r>
              <a:rPr lang="en-US" dirty="0"/>
              <a:t>Labels and feature creation for the Probabilistic model: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EB14C-6A2A-4EA8-8D5E-CA243C8DB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27" y="3611871"/>
            <a:ext cx="3429000" cy="2847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BD3AC9-1237-4145-B79C-A76EAA4E15AF}"/>
              </a:ext>
            </a:extLst>
          </p:cNvPr>
          <p:cNvSpPr txBox="1"/>
          <p:nvPr/>
        </p:nvSpPr>
        <p:spPr>
          <a:xfrm>
            <a:off x="6445188" y="4146804"/>
            <a:ext cx="42612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the features are Grammatical Features (POS) and Contextual Features Tokens preceding and following (local context) the current token were also considered as features.</a:t>
            </a:r>
          </a:p>
        </p:txBody>
      </p:sp>
    </p:spTree>
    <p:extLst>
      <p:ext uri="{BB962C8B-B14F-4D97-AF65-F5344CB8AC3E}">
        <p14:creationId xmlns:p14="http://schemas.microsoft.com/office/powerpoint/2010/main" val="54195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C20C-6F18-4E6A-ACD5-16A0D7E4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APPROACH-CRF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7FDD5-9D36-4566-980D-28907FF7B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40934"/>
            <a:ext cx="10058400" cy="405079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Conditional Random Fields are a discriminative model, used for predicting sequences. They use contextual information from previous labels.</a:t>
            </a:r>
          </a:p>
          <a:p>
            <a:pPr marL="0" indent="0">
              <a:buNone/>
            </a:pPr>
            <a:r>
              <a:rPr lang="en-US" dirty="0"/>
              <a:t>CRFs don’t rely on the independence assumption (that the labels are independent of each other) unlike the HMMs are based on Naive Bayes.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801874-8642-442C-8B37-DAB311AFA112}"/>
              </a:ext>
            </a:extLst>
          </p:cNvPr>
          <p:cNvGrpSpPr/>
          <p:nvPr/>
        </p:nvGrpSpPr>
        <p:grpSpPr>
          <a:xfrm>
            <a:off x="993281" y="3467375"/>
            <a:ext cx="4159744" cy="3095350"/>
            <a:chOff x="1269506" y="3467375"/>
            <a:chExt cx="4159744" cy="30953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7E614F-12F4-4E8B-BE2D-B4C0F4126E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4759" b="2582"/>
            <a:stretch/>
          </p:blipFill>
          <p:spPr>
            <a:xfrm>
              <a:off x="1269506" y="4067175"/>
              <a:ext cx="4159744" cy="2495550"/>
            </a:xfrm>
            <a:prstGeom prst="rect">
              <a:avLst/>
            </a:prstGeom>
            <a:ln>
              <a:noFill/>
              <a:prstDash val="sysDot"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4D3C94-B428-4425-9E76-2A28FD95768D}"/>
                </a:ext>
              </a:extLst>
            </p:cNvPr>
            <p:cNvSpPr txBox="1"/>
            <p:nvPr/>
          </p:nvSpPr>
          <p:spPr>
            <a:xfrm>
              <a:off x="2045332" y="3467375"/>
              <a:ext cx="2672179" cy="369332"/>
            </a:xfrm>
            <a:prstGeom prst="rect">
              <a:avLst/>
            </a:prstGeom>
            <a:noFill/>
            <a:ln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Naïve Bayes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C1F494D-2007-443A-B3BC-4E7767638E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79"/>
          <a:stretch/>
        </p:blipFill>
        <p:spPr>
          <a:xfrm>
            <a:off x="5668230" y="3851358"/>
            <a:ext cx="5649849" cy="2796670"/>
          </a:xfrm>
          <a:prstGeom prst="rect">
            <a:avLst/>
          </a:prstGeom>
          <a:ln>
            <a:noFill/>
            <a:prstDash val="sysDash"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30820A-80C3-4FDD-AA7C-597BDE9936F2}"/>
              </a:ext>
            </a:extLst>
          </p:cNvPr>
          <p:cNvSpPr txBox="1"/>
          <p:nvPr/>
        </p:nvSpPr>
        <p:spPr>
          <a:xfrm flipH="1">
            <a:off x="7352375" y="3428212"/>
            <a:ext cx="2281561" cy="369332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CRF model</a:t>
            </a:r>
          </a:p>
        </p:txBody>
      </p:sp>
    </p:spTree>
    <p:extLst>
      <p:ext uri="{BB962C8B-B14F-4D97-AF65-F5344CB8AC3E}">
        <p14:creationId xmlns:p14="http://schemas.microsoft.com/office/powerpoint/2010/main" val="12687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DF7C-E151-4131-8836-2BDC911A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DECODER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18149-0E5D-4E7B-9C5F-E6F32DF1B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0638"/>
            <a:ext cx="10058400" cy="4050792"/>
          </a:xfrm>
        </p:spPr>
        <p:txBody>
          <a:bodyPr/>
          <a:lstStyle/>
          <a:p>
            <a:r>
              <a:rPr lang="en-US" dirty="0"/>
              <a:t>This model consists of two main parts called an encoder and a decoder.</a:t>
            </a:r>
          </a:p>
          <a:p>
            <a:r>
              <a:rPr lang="en-US" dirty="0"/>
              <a:t>The final hidden state vector encapsulates the information from encoder inputs  in order to help the decoder make accurate predictions.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7CD01-C178-4743-91B6-896EADECC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46" y="2769561"/>
            <a:ext cx="7299813" cy="360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1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C93F-EE54-455C-9055-A121B02A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33119"/>
          </a:xfrm>
        </p:spPr>
        <p:txBody>
          <a:bodyPr/>
          <a:lstStyle/>
          <a:p>
            <a:r>
              <a:rPr lang="en-US" dirty="0"/>
              <a:t>ATTENTION BASED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D768DC-DC6C-4D3E-993A-C8873352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98805"/>
            <a:ext cx="10058400" cy="5227672"/>
          </a:xfrm>
        </p:spPr>
        <p:txBody>
          <a:bodyPr/>
          <a:lstStyle/>
          <a:p>
            <a:r>
              <a:rPr lang="en-US" dirty="0"/>
              <a:t>This model consists of three main parts called an encoder, an attention layer and a decoder.</a:t>
            </a:r>
          </a:p>
          <a:p>
            <a:r>
              <a:rPr lang="en-US" dirty="0"/>
              <a:t>The attention is considered as an interface between the encoder and the decoder that provides decoder a hidden state vector from each unit of encoder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E3ABBA-1BD6-45A0-A2DC-58E649A0F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2495550"/>
            <a:ext cx="8630253" cy="39623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8B8403-F3CB-47A7-A206-26C0CE8DE526}"/>
              </a:ext>
            </a:extLst>
          </p:cNvPr>
          <p:cNvSpPr txBox="1"/>
          <p:nvPr/>
        </p:nvSpPr>
        <p:spPr>
          <a:xfrm>
            <a:off x="1885951" y="5876925"/>
            <a:ext cx="11811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ENCODER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3099D-4ED6-4AC4-A4AB-6CFB6696244A}"/>
              </a:ext>
            </a:extLst>
          </p:cNvPr>
          <p:cNvSpPr txBox="1"/>
          <p:nvPr/>
        </p:nvSpPr>
        <p:spPr>
          <a:xfrm>
            <a:off x="1895477" y="2762250"/>
            <a:ext cx="11811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4059706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264</TotalTime>
  <Words>1088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Rockwell</vt:lpstr>
      <vt:lpstr>Rockwell Condensed</vt:lpstr>
      <vt:lpstr>Wingdings</vt:lpstr>
      <vt:lpstr>Wood Type</vt:lpstr>
      <vt:lpstr>Implementing text to sql for NLIDB Systems</vt:lpstr>
      <vt:lpstr>What is the problem?</vt:lpstr>
      <vt:lpstr>How is this related to nlp</vt:lpstr>
      <vt:lpstr>pAST VS Current Approach </vt:lpstr>
      <vt:lpstr>Data Processing </vt:lpstr>
      <vt:lpstr>Data Processing </vt:lpstr>
      <vt:lpstr>Probabilistic APPROACH-CRF Model</vt:lpstr>
      <vt:lpstr>ENCODER DECODER MODEL</vt:lpstr>
      <vt:lpstr>ATTENTION BASED MODEL</vt:lpstr>
      <vt:lpstr>Evaluation METRIC</vt:lpstr>
      <vt:lpstr>Results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Natural Language Query for NLIDB Systems</dc:title>
  <dc:creator>Dhatrika, Yashaswini</dc:creator>
  <cp:lastModifiedBy>Gopal Seshadri</cp:lastModifiedBy>
  <cp:revision>21</cp:revision>
  <dcterms:created xsi:type="dcterms:W3CDTF">2019-04-21T22:09:02Z</dcterms:created>
  <dcterms:modified xsi:type="dcterms:W3CDTF">2019-04-22T03:51:49Z</dcterms:modified>
</cp:coreProperties>
</file>