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FE7E7C-063F-4F39-9BA0-7309C1AB4109}"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9CB35CA4-4CA9-4037-B5A1-E29711C2777A}"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420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E7E7C-063F-4F39-9BA0-7309C1AB4109}"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35CA4-4CA9-4037-B5A1-E29711C2777A}" type="slidenum">
              <a:rPr lang="en-IN" smtClean="0"/>
              <a:t>‹#›</a:t>
            </a:fld>
            <a:endParaRPr lang="en-IN"/>
          </a:p>
        </p:txBody>
      </p:sp>
    </p:spTree>
    <p:extLst>
      <p:ext uri="{BB962C8B-B14F-4D97-AF65-F5344CB8AC3E}">
        <p14:creationId xmlns:p14="http://schemas.microsoft.com/office/powerpoint/2010/main" val="201950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E7E7C-063F-4F39-9BA0-7309C1AB4109}"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35CA4-4CA9-4037-B5A1-E29711C2777A}" type="slidenum">
              <a:rPr lang="en-IN" smtClean="0"/>
              <a:t>‹#›</a:t>
            </a:fld>
            <a:endParaRPr lang="en-IN"/>
          </a:p>
        </p:txBody>
      </p:sp>
    </p:spTree>
    <p:extLst>
      <p:ext uri="{BB962C8B-B14F-4D97-AF65-F5344CB8AC3E}">
        <p14:creationId xmlns:p14="http://schemas.microsoft.com/office/powerpoint/2010/main" val="217810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E7E7C-063F-4F39-9BA0-7309C1AB4109}"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35CA4-4CA9-4037-B5A1-E29711C2777A}"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8566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E7E7C-063F-4F39-9BA0-7309C1AB4109}" type="datetimeFigureOut">
              <a:rPr lang="en-IN" smtClean="0"/>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35CA4-4CA9-4037-B5A1-E29711C2777A}" type="slidenum">
              <a:rPr lang="en-IN" smtClean="0"/>
              <a:t>‹#›</a:t>
            </a:fld>
            <a:endParaRPr lang="en-IN"/>
          </a:p>
        </p:txBody>
      </p:sp>
    </p:spTree>
    <p:extLst>
      <p:ext uri="{BB962C8B-B14F-4D97-AF65-F5344CB8AC3E}">
        <p14:creationId xmlns:p14="http://schemas.microsoft.com/office/powerpoint/2010/main" val="337396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FE7E7C-063F-4F39-9BA0-7309C1AB4109}"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35CA4-4CA9-4037-B5A1-E29711C2777A}"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703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FE7E7C-063F-4F39-9BA0-7309C1AB4109}" type="datetimeFigureOut">
              <a:rPr lang="en-IN" smtClean="0"/>
              <a:t>24-09-2023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35CA4-4CA9-4037-B5A1-E29711C2777A}" type="slidenum">
              <a:rPr lang="en-IN" smtClean="0"/>
              <a:t>‹#›</a:t>
            </a:fld>
            <a:endParaRPr lang="en-IN"/>
          </a:p>
        </p:txBody>
      </p:sp>
    </p:spTree>
    <p:extLst>
      <p:ext uri="{BB962C8B-B14F-4D97-AF65-F5344CB8AC3E}">
        <p14:creationId xmlns:p14="http://schemas.microsoft.com/office/powerpoint/2010/main" val="25136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E7E7C-063F-4F39-9BA0-7309C1AB4109}" type="datetimeFigureOut">
              <a:rPr lang="en-IN" smtClean="0"/>
              <a:t>24-09-2023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35CA4-4CA9-4037-B5A1-E29711C2777A}"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8228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4FE7E7C-063F-4F39-9BA0-7309C1AB4109}" type="datetimeFigureOut">
              <a:rPr lang="en-IN" smtClean="0"/>
              <a:t>24-09-2023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B35CA4-4CA9-4037-B5A1-E29711C2777A}" type="slidenum">
              <a:rPr lang="en-IN" smtClean="0"/>
              <a:t>‹#›</a:t>
            </a:fld>
            <a:endParaRPr lang="en-IN"/>
          </a:p>
        </p:txBody>
      </p:sp>
    </p:spTree>
    <p:extLst>
      <p:ext uri="{BB962C8B-B14F-4D97-AF65-F5344CB8AC3E}">
        <p14:creationId xmlns:p14="http://schemas.microsoft.com/office/powerpoint/2010/main" val="212194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7E7C-063F-4F39-9BA0-7309C1AB4109}"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35CA4-4CA9-4037-B5A1-E29711C2777A}" type="slidenum">
              <a:rPr lang="en-IN" smtClean="0"/>
              <a:t>‹#›</a:t>
            </a:fld>
            <a:endParaRPr lang="en-IN"/>
          </a:p>
        </p:txBody>
      </p:sp>
    </p:spTree>
    <p:extLst>
      <p:ext uri="{BB962C8B-B14F-4D97-AF65-F5344CB8AC3E}">
        <p14:creationId xmlns:p14="http://schemas.microsoft.com/office/powerpoint/2010/main" val="324659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E7E7C-063F-4F39-9BA0-7309C1AB4109}" type="datetimeFigureOut">
              <a:rPr lang="en-IN" smtClean="0"/>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35CA4-4CA9-4037-B5A1-E29711C2777A}" type="slidenum">
              <a:rPr lang="en-IN" smtClean="0"/>
              <a:t>‹#›</a:t>
            </a:fld>
            <a:endParaRPr lang="en-IN"/>
          </a:p>
        </p:txBody>
      </p:sp>
    </p:spTree>
    <p:extLst>
      <p:ext uri="{BB962C8B-B14F-4D97-AF65-F5344CB8AC3E}">
        <p14:creationId xmlns:p14="http://schemas.microsoft.com/office/powerpoint/2010/main" val="394189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4FE7E7C-063F-4F39-9BA0-7309C1AB4109}" type="datetimeFigureOut">
              <a:rPr lang="en-IN" smtClean="0"/>
              <a:t>24-09-2023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CB35CA4-4CA9-4037-B5A1-E29711C2777A}"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82952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27A3-77B3-0AD3-301B-E79C9516976B}"/>
              </a:ext>
            </a:extLst>
          </p:cNvPr>
          <p:cNvSpPr>
            <a:spLocks noGrp="1"/>
          </p:cNvSpPr>
          <p:nvPr>
            <p:ph type="ctrTitle"/>
          </p:nvPr>
        </p:nvSpPr>
        <p:spPr>
          <a:xfrm>
            <a:off x="1819836" y="2294720"/>
            <a:ext cx="6936586" cy="2268559"/>
          </a:xfrm>
        </p:spPr>
        <p:txBody>
          <a:bodyPr>
            <a:normAutofit fontScale="90000"/>
          </a:bodyPr>
          <a:lstStyle/>
          <a:p>
            <a:r>
              <a:rPr lang="en-US" dirty="0"/>
              <a:t>Speed of COVID-19 Vaccine Development</a:t>
            </a:r>
            <a:endParaRPr lang="en-IN" dirty="0"/>
          </a:p>
        </p:txBody>
      </p:sp>
      <p:sp>
        <p:nvSpPr>
          <p:cNvPr id="4" name="TextBox 3">
            <a:extLst>
              <a:ext uri="{FF2B5EF4-FFF2-40B4-BE49-F238E27FC236}">
                <a16:creationId xmlns:a16="http://schemas.microsoft.com/office/drawing/2014/main" id="{77633ADF-8CF6-F55A-9E91-6DF34868DE10}"/>
              </a:ext>
            </a:extLst>
          </p:cNvPr>
          <p:cNvSpPr txBox="1"/>
          <p:nvPr/>
        </p:nvSpPr>
        <p:spPr>
          <a:xfrm>
            <a:off x="6598024" y="6410008"/>
            <a:ext cx="2528047" cy="369332"/>
          </a:xfrm>
          <a:prstGeom prst="rect">
            <a:avLst/>
          </a:prstGeom>
          <a:noFill/>
        </p:spPr>
        <p:txBody>
          <a:bodyPr wrap="square" rtlCol="0">
            <a:spAutoFit/>
          </a:bodyPr>
          <a:lstStyle/>
          <a:p>
            <a:r>
              <a:rPr lang="en-US" dirty="0"/>
              <a:t>By- Yashu Ranparia</a:t>
            </a:r>
            <a:endParaRPr lang="en-IN" dirty="0"/>
          </a:p>
        </p:txBody>
      </p:sp>
    </p:spTree>
    <p:extLst>
      <p:ext uri="{BB962C8B-B14F-4D97-AF65-F5344CB8AC3E}">
        <p14:creationId xmlns:p14="http://schemas.microsoft.com/office/powerpoint/2010/main" val="148583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F9532-15AF-1B1D-6D15-D03F144144BC}"/>
              </a:ext>
            </a:extLst>
          </p:cNvPr>
          <p:cNvSpPr>
            <a:spLocks noGrp="1"/>
          </p:cNvSpPr>
          <p:nvPr>
            <p:ph idx="1"/>
          </p:nvPr>
        </p:nvSpPr>
        <p:spPr>
          <a:xfrm>
            <a:off x="2531552" y="1430086"/>
            <a:ext cx="7796540" cy="3997828"/>
          </a:xfrm>
        </p:spPr>
        <p:txBody>
          <a:bodyPr/>
          <a:lstStyle/>
          <a:p>
            <a:r>
              <a:rPr lang="en-US" b="0" i="0" dirty="0">
                <a:effectLst/>
              </a:rPr>
              <a:t>In just under nine months, vaccines for COVID-19 were developed, tested in clinical trials, reviewed, and approved for emergency use by regulators and are now being administered to millions of people worldwide.</a:t>
            </a:r>
          </a:p>
          <a:p>
            <a:r>
              <a:rPr lang="en-US" b="0" i="0" dirty="0">
                <a:effectLst/>
                <a:latin typeface="LexiaThin"/>
              </a:rPr>
              <a:t>A number of factors made this accelerated pace possible, while maintaining the same thorough testing and rigorous safety standards as for any other medicine or vaccine.</a:t>
            </a:r>
            <a:br>
              <a:rPr lang="en-US" dirty="0"/>
            </a:br>
            <a:endParaRPr lang="en-IN" dirty="0"/>
          </a:p>
        </p:txBody>
      </p:sp>
    </p:spTree>
    <p:extLst>
      <p:ext uri="{BB962C8B-B14F-4D97-AF65-F5344CB8AC3E}">
        <p14:creationId xmlns:p14="http://schemas.microsoft.com/office/powerpoint/2010/main" val="177502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DB8A5B-A338-A5DE-3AE5-0FAACFE19D6D}"/>
              </a:ext>
            </a:extLst>
          </p:cNvPr>
          <p:cNvPicPr>
            <a:picLocks noGrp="1" noChangeAspect="1"/>
          </p:cNvPicPr>
          <p:nvPr>
            <p:ph idx="1"/>
          </p:nvPr>
        </p:nvPicPr>
        <p:blipFill>
          <a:blip r:embed="rId2"/>
          <a:stretch>
            <a:fillRect/>
          </a:stretch>
        </p:blipFill>
        <p:spPr>
          <a:xfrm>
            <a:off x="2674561" y="1846183"/>
            <a:ext cx="7796212" cy="3495835"/>
          </a:xfrm>
        </p:spPr>
      </p:pic>
    </p:spTree>
    <p:extLst>
      <p:ext uri="{BB962C8B-B14F-4D97-AF65-F5344CB8AC3E}">
        <p14:creationId xmlns:p14="http://schemas.microsoft.com/office/powerpoint/2010/main" val="656155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22FB-1FAC-5FD0-5376-9DCE5ECBCD1D}"/>
              </a:ext>
            </a:extLst>
          </p:cNvPr>
          <p:cNvSpPr>
            <a:spLocks noGrp="1"/>
          </p:cNvSpPr>
          <p:nvPr>
            <p:ph type="title"/>
          </p:nvPr>
        </p:nvSpPr>
        <p:spPr>
          <a:xfrm>
            <a:off x="2773599" y="915633"/>
            <a:ext cx="7958331" cy="1077229"/>
          </a:xfrm>
        </p:spPr>
        <p:txBody>
          <a:bodyPr/>
          <a:lstStyle/>
          <a:p>
            <a:pPr algn="l"/>
            <a:r>
              <a:rPr lang="en-US" b="0" i="0" dirty="0">
                <a:effectLst/>
                <a:latin typeface="+mn-lt"/>
              </a:rPr>
              <a:t>Pandemic planning started years ago</a:t>
            </a:r>
            <a:endParaRPr lang="en-IN" dirty="0">
              <a:latin typeface="+mn-lt"/>
            </a:endParaRPr>
          </a:p>
        </p:txBody>
      </p:sp>
      <p:sp>
        <p:nvSpPr>
          <p:cNvPr id="3" name="Content Placeholder 2">
            <a:extLst>
              <a:ext uri="{FF2B5EF4-FFF2-40B4-BE49-F238E27FC236}">
                <a16:creationId xmlns:a16="http://schemas.microsoft.com/office/drawing/2014/main" id="{31C08E3B-68E2-DC72-AC31-4E345FE06717}"/>
              </a:ext>
            </a:extLst>
          </p:cNvPr>
          <p:cNvSpPr>
            <a:spLocks noGrp="1"/>
          </p:cNvSpPr>
          <p:nvPr>
            <p:ph idx="1"/>
          </p:nvPr>
        </p:nvSpPr>
        <p:spPr>
          <a:xfrm>
            <a:off x="2773599" y="2123834"/>
            <a:ext cx="7796540" cy="3997828"/>
          </a:xfrm>
        </p:spPr>
        <p:txBody>
          <a:bodyPr anchor="t">
            <a:normAutofit/>
          </a:bodyPr>
          <a:lstStyle/>
          <a:p>
            <a:r>
              <a:rPr lang="en-US" sz="1800" b="0" i="0" dirty="0">
                <a:effectLst/>
              </a:rPr>
              <a:t>Experts had been preparing for a possible, viral pandemic for years. Without knowing exactly what might cause an outbreak, there was already ongoing research to advance scientific understanding and strategies in place to move quickly to develop a vaccine in the shortest possible time should a new virus of concern emerge.</a:t>
            </a:r>
            <a:endParaRPr lang="en-IN" sz="1800" dirty="0"/>
          </a:p>
        </p:txBody>
      </p:sp>
    </p:spTree>
    <p:extLst>
      <p:ext uri="{BB962C8B-B14F-4D97-AF65-F5344CB8AC3E}">
        <p14:creationId xmlns:p14="http://schemas.microsoft.com/office/powerpoint/2010/main" val="120264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2482-B8ED-14AD-39DF-230640A88A4D}"/>
              </a:ext>
            </a:extLst>
          </p:cNvPr>
          <p:cNvSpPr>
            <a:spLocks noGrp="1"/>
          </p:cNvSpPr>
          <p:nvPr>
            <p:ph type="title"/>
          </p:nvPr>
        </p:nvSpPr>
        <p:spPr>
          <a:xfrm>
            <a:off x="2773599" y="808056"/>
            <a:ext cx="7958331" cy="1077229"/>
          </a:xfrm>
        </p:spPr>
        <p:txBody>
          <a:bodyPr>
            <a:normAutofit/>
          </a:bodyPr>
          <a:lstStyle/>
          <a:p>
            <a:pPr algn="l"/>
            <a:r>
              <a:rPr lang="en-US" b="0" i="0" dirty="0">
                <a:effectLst/>
                <a:latin typeface="+mn-lt"/>
              </a:rPr>
              <a:t>Coronaviruses were already well understood</a:t>
            </a:r>
            <a:endParaRPr lang="en-IN" dirty="0">
              <a:latin typeface="+mn-lt"/>
            </a:endParaRPr>
          </a:p>
        </p:txBody>
      </p:sp>
      <p:sp>
        <p:nvSpPr>
          <p:cNvPr id="3" name="Content Placeholder 2">
            <a:extLst>
              <a:ext uri="{FF2B5EF4-FFF2-40B4-BE49-F238E27FC236}">
                <a16:creationId xmlns:a16="http://schemas.microsoft.com/office/drawing/2014/main" id="{73A41D5E-814A-A003-2A2A-6228F75D1B68}"/>
              </a:ext>
            </a:extLst>
          </p:cNvPr>
          <p:cNvSpPr>
            <a:spLocks noGrp="1"/>
          </p:cNvSpPr>
          <p:nvPr>
            <p:ph idx="1"/>
          </p:nvPr>
        </p:nvSpPr>
        <p:spPr>
          <a:xfrm>
            <a:off x="2773599" y="2132798"/>
            <a:ext cx="7796540" cy="3997828"/>
          </a:xfrm>
        </p:spPr>
        <p:txBody>
          <a:bodyPr anchor="t">
            <a:normAutofit/>
          </a:bodyPr>
          <a:lstStyle/>
          <a:p>
            <a:r>
              <a:rPr lang="en-US" sz="1600" b="0" i="0" dirty="0">
                <a:effectLst/>
              </a:rPr>
              <a:t>When the SARS-CoV-2 virus emerged, scientists already understood a lot about the ‘coronavirus family’. Coronaviruses have been around for many years and they have tried to jump from animals to humans before too, including the SARS coronavirus in 2002 and MERS coronavirus in 2012.</a:t>
            </a:r>
            <a:r>
              <a:rPr lang="en-US" sz="1600" b="0" i="0" baseline="30000" dirty="0">
                <a:effectLst/>
              </a:rPr>
              <a:t>2</a:t>
            </a:r>
          </a:p>
          <a:p>
            <a:r>
              <a:rPr lang="en-US" sz="1600" b="0" i="0" dirty="0">
                <a:effectLst/>
              </a:rPr>
              <a:t>This meant that scientists weren’t starting from scratch – they already knew a little about coronavirus biology, how the SARS-CoV-2 virus might spread and how to target it with a vaccine.</a:t>
            </a:r>
            <a:endParaRPr lang="en-IN" sz="1600" dirty="0"/>
          </a:p>
        </p:txBody>
      </p:sp>
    </p:spTree>
    <p:extLst>
      <p:ext uri="{BB962C8B-B14F-4D97-AF65-F5344CB8AC3E}">
        <p14:creationId xmlns:p14="http://schemas.microsoft.com/office/powerpoint/2010/main" val="1516573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7A9C-9AF8-0ED2-B2E3-2210EC5882CB}"/>
              </a:ext>
            </a:extLst>
          </p:cNvPr>
          <p:cNvSpPr>
            <a:spLocks noGrp="1"/>
          </p:cNvSpPr>
          <p:nvPr>
            <p:ph type="title"/>
          </p:nvPr>
        </p:nvSpPr>
        <p:spPr>
          <a:xfrm>
            <a:off x="2773599" y="808056"/>
            <a:ext cx="7958331" cy="1077229"/>
          </a:xfrm>
        </p:spPr>
        <p:txBody>
          <a:bodyPr>
            <a:normAutofit fontScale="90000"/>
          </a:bodyPr>
          <a:lstStyle/>
          <a:p>
            <a:pPr algn="l"/>
            <a:r>
              <a:rPr lang="en-US" b="0" i="0" dirty="0">
                <a:effectLst/>
              </a:rPr>
              <a:t>Vaccine development technology already existed</a:t>
            </a:r>
            <a:br>
              <a:rPr lang="en-US" b="0" i="0" dirty="0">
                <a:effectLst/>
              </a:rPr>
            </a:br>
            <a:endParaRPr lang="en-IN" dirty="0"/>
          </a:p>
        </p:txBody>
      </p:sp>
      <p:sp>
        <p:nvSpPr>
          <p:cNvPr id="3" name="Content Placeholder 2">
            <a:extLst>
              <a:ext uri="{FF2B5EF4-FFF2-40B4-BE49-F238E27FC236}">
                <a16:creationId xmlns:a16="http://schemas.microsoft.com/office/drawing/2014/main" id="{83973BE3-1C67-BE7A-93EF-9D8CC229640C}"/>
              </a:ext>
            </a:extLst>
          </p:cNvPr>
          <p:cNvSpPr>
            <a:spLocks noGrp="1"/>
          </p:cNvSpPr>
          <p:nvPr>
            <p:ph idx="1"/>
          </p:nvPr>
        </p:nvSpPr>
        <p:spPr/>
        <p:txBody>
          <a:bodyPr anchor="t">
            <a:normAutofit/>
          </a:bodyPr>
          <a:lstStyle/>
          <a:p>
            <a:r>
              <a:rPr lang="en-US" sz="1800" b="0" i="0" dirty="0">
                <a:effectLst/>
              </a:rPr>
              <a:t>Fortunately, the technology and ‘platforms’ that allowed scientists to develop vaccines quickly already existed and were already tested in humans before the COVID-19 pandemic began.</a:t>
            </a:r>
          </a:p>
          <a:p>
            <a:r>
              <a:rPr lang="en-US" sz="1800" b="0" i="0" dirty="0">
                <a:effectLst/>
              </a:rPr>
              <a:t>Vaccine platforms such as ‘viral vectors’ and ‘mRNA’ had been studied for many years. Viral vector vaccines had already been tested in clinical research for Ebola</a:t>
            </a:r>
            <a:r>
              <a:rPr lang="en-US" sz="1800" b="0" i="0" baseline="30000" dirty="0">
                <a:effectLst/>
              </a:rPr>
              <a:t>4</a:t>
            </a:r>
            <a:r>
              <a:rPr lang="en-US" sz="1800" b="0" i="0" dirty="0">
                <a:effectLst/>
              </a:rPr>
              <a:t>, prostate cancer</a:t>
            </a:r>
            <a:r>
              <a:rPr lang="en-US" sz="1800" b="0" i="0" baseline="30000" dirty="0">
                <a:effectLst/>
              </a:rPr>
              <a:t>5</a:t>
            </a:r>
            <a:r>
              <a:rPr lang="en-US" sz="1800" b="0" i="0" dirty="0">
                <a:effectLst/>
              </a:rPr>
              <a:t>, MERS</a:t>
            </a:r>
            <a:r>
              <a:rPr lang="en-US" sz="1800" b="0" i="0" baseline="30000" dirty="0">
                <a:effectLst/>
              </a:rPr>
              <a:t>2</a:t>
            </a:r>
            <a:r>
              <a:rPr lang="en-US" sz="1800" b="0" i="0" dirty="0">
                <a:effectLst/>
              </a:rPr>
              <a:t>, malaria, tuberculosis, and influenza</a:t>
            </a:r>
            <a:r>
              <a:rPr lang="en-US" sz="1800" b="0" i="0" baseline="30000" dirty="0">
                <a:effectLst/>
              </a:rPr>
              <a:t>6 </a:t>
            </a:r>
            <a:r>
              <a:rPr lang="en-US" sz="1800" b="0" i="0" dirty="0">
                <a:effectLst/>
              </a:rPr>
              <a:t>and have consistently shown to be effective with acceptable safety profiles. This research, combined with a wealth of documented experience with different vaccines in humans, meant the COVID-19 vaccines could be advanced quickly into clinical trials based on what was already known.</a:t>
            </a:r>
            <a:endParaRPr lang="en-IN" sz="1800" dirty="0"/>
          </a:p>
        </p:txBody>
      </p:sp>
    </p:spTree>
    <p:extLst>
      <p:ext uri="{BB962C8B-B14F-4D97-AF65-F5344CB8AC3E}">
        <p14:creationId xmlns:p14="http://schemas.microsoft.com/office/powerpoint/2010/main" val="149904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9402-AB06-FE76-BB0E-7D443512FE44}"/>
              </a:ext>
            </a:extLst>
          </p:cNvPr>
          <p:cNvSpPr>
            <a:spLocks noGrp="1"/>
          </p:cNvSpPr>
          <p:nvPr>
            <p:ph type="title"/>
          </p:nvPr>
        </p:nvSpPr>
        <p:spPr>
          <a:xfrm>
            <a:off x="2773599" y="834148"/>
            <a:ext cx="7958331" cy="1077229"/>
          </a:xfrm>
        </p:spPr>
        <p:txBody>
          <a:bodyPr>
            <a:normAutofit fontScale="90000"/>
          </a:bodyPr>
          <a:lstStyle/>
          <a:p>
            <a:pPr algn="l"/>
            <a:r>
              <a:rPr lang="en-US" b="0" i="0" dirty="0">
                <a:effectLst/>
              </a:rPr>
              <a:t>Clinical trials were conducted quickly but without shortcuts</a:t>
            </a:r>
            <a:br>
              <a:rPr lang="en-US" b="0" i="0" dirty="0">
                <a:effectLst/>
              </a:rPr>
            </a:br>
            <a:endParaRPr lang="en-IN" dirty="0"/>
          </a:p>
        </p:txBody>
      </p:sp>
      <p:sp>
        <p:nvSpPr>
          <p:cNvPr id="3" name="Content Placeholder 2">
            <a:extLst>
              <a:ext uri="{FF2B5EF4-FFF2-40B4-BE49-F238E27FC236}">
                <a16:creationId xmlns:a16="http://schemas.microsoft.com/office/drawing/2014/main" id="{5DA877C5-1654-7A37-C597-688A413FB69C}"/>
              </a:ext>
            </a:extLst>
          </p:cNvPr>
          <p:cNvSpPr>
            <a:spLocks noGrp="1"/>
          </p:cNvSpPr>
          <p:nvPr>
            <p:ph idx="1"/>
          </p:nvPr>
        </p:nvSpPr>
        <p:spPr/>
        <p:txBody>
          <a:bodyPr anchor="t">
            <a:normAutofit/>
          </a:bodyPr>
          <a:lstStyle/>
          <a:p>
            <a:r>
              <a:rPr lang="en-US" sz="1800" b="0" i="0" dirty="0">
                <a:effectLst/>
              </a:rPr>
              <a:t>As with all clinical development the highest standards of both safety and ethics were upheld throughout the development process, following the principles developed by world health and regulatory organizations.</a:t>
            </a:r>
          </a:p>
          <a:p>
            <a:r>
              <a:rPr lang="en-US" sz="1800" b="0" i="0" dirty="0">
                <a:effectLst/>
              </a:rPr>
              <a:t>Many thousands of people also helped by quickly volunteering for clinical trials. Due to public interest, these trials enrolled participants much faster than normal. The trial period was also relatively short for key data readouts which meant it didn’t take long to establish that the vaccines worked. No shortcuts were taken in terms of trial quality or safety.</a:t>
            </a:r>
            <a:endParaRPr lang="en-IN" sz="1800" dirty="0"/>
          </a:p>
        </p:txBody>
      </p:sp>
    </p:spTree>
    <p:extLst>
      <p:ext uri="{BB962C8B-B14F-4D97-AF65-F5344CB8AC3E}">
        <p14:creationId xmlns:p14="http://schemas.microsoft.com/office/powerpoint/2010/main" val="415152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B8C6-832D-F8C5-75A1-7280C94D9298}"/>
              </a:ext>
            </a:extLst>
          </p:cNvPr>
          <p:cNvSpPr>
            <a:spLocks noGrp="1"/>
          </p:cNvSpPr>
          <p:nvPr>
            <p:ph type="title"/>
          </p:nvPr>
        </p:nvSpPr>
        <p:spPr>
          <a:xfrm>
            <a:off x="2773599" y="974887"/>
            <a:ext cx="7958331" cy="1077229"/>
          </a:xfrm>
        </p:spPr>
        <p:txBody>
          <a:bodyPr/>
          <a:lstStyle/>
          <a:p>
            <a:pPr algn="l"/>
            <a:r>
              <a:rPr lang="en-IN" b="1" i="0" dirty="0">
                <a:effectLst/>
              </a:rPr>
              <a:t>Global collaboration at speed</a:t>
            </a:r>
            <a:br>
              <a:rPr lang="en-IN" b="1" i="0" dirty="0">
                <a:effectLst/>
              </a:rPr>
            </a:br>
            <a:endParaRPr lang="en-IN" dirty="0"/>
          </a:p>
        </p:txBody>
      </p:sp>
      <p:sp>
        <p:nvSpPr>
          <p:cNvPr id="3" name="Content Placeholder 2">
            <a:extLst>
              <a:ext uri="{FF2B5EF4-FFF2-40B4-BE49-F238E27FC236}">
                <a16:creationId xmlns:a16="http://schemas.microsoft.com/office/drawing/2014/main" id="{E75B90C6-3581-E1A5-3680-89E67FBF255A}"/>
              </a:ext>
            </a:extLst>
          </p:cNvPr>
          <p:cNvSpPr>
            <a:spLocks noGrp="1"/>
          </p:cNvSpPr>
          <p:nvPr>
            <p:ph idx="1"/>
          </p:nvPr>
        </p:nvSpPr>
        <p:spPr/>
        <p:txBody>
          <a:bodyPr anchor="t">
            <a:normAutofit/>
          </a:bodyPr>
          <a:lstStyle/>
          <a:p>
            <a:r>
              <a:rPr lang="en-US" sz="1800" b="0" i="0" dirty="0">
                <a:effectLst/>
              </a:rPr>
              <a:t>The impact of global collaboration to identify and develop strategies to overcome the pandemic cannot be underestimated. Researchers, doctors, scientists, approval boards, regulatory groups, governments, manufacturers (and more) mobilized quickly with everyone working hard and fast to make vaccines available as soon as possible, while maintaining the same high standards and quality expected of any medicine.</a:t>
            </a:r>
          </a:p>
          <a:p>
            <a:r>
              <a:rPr lang="en-US" sz="1800" b="0" i="0" dirty="0">
                <a:effectLst/>
              </a:rPr>
              <a:t>The real-world evidence starting to emerge for these vaccines affirms that this approach has contributed to reducing the burden of illness from COVID-19 and to saving lives.</a:t>
            </a:r>
            <a:endParaRPr lang="en-IN" sz="1800" dirty="0"/>
          </a:p>
        </p:txBody>
      </p:sp>
    </p:spTree>
    <p:extLst>
      <p:ext uri="{BB962C8B-B14F-4D97-AF65-F5344CB8AC3E}">
        <p14:creationId xmlns:p14="http://schemas.microsoft.com/office/powerpoint/2010/main" val="2278041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35</TotalTime>
  <Words>547</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LexiaThin</vt:lpstr>
      <vt:lpstr>MS Shell Dlg 2</vt:lpstr>
      <vt:lpstr>Wingdings</vt:lpstr>
      <vt:lpstr>Wingdings 3</vt:lpstr>
      <vt:lpstr>Madison</vt:lpstr>
      <vt:lpstr>Speed of COVID-19 Vaccine Development</vt:lpstr>
      <vt:lpstr>PowerPoint Presentation</vt:lpstr>
      <vt:lpstr>PowerPoint Presentation</vt:lpstr>
      <vt:lpstr>Pandemic planning started years ago</vt:lpstr>
      <vt:lpstr>Coronaviruses were already well understood</vt:lpstr>
      <vt:lpstr>Vaccine development technology already existed </vt:lpstr>
      <vt:lpstr>Clinical trials were conducted quickly but without shortcuts </vt:lpstr>
      <vt:lpstr>Global collaboration at speed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 of COVID-19 Vaccine Development</dc:title>
  <dc:creator>yashu ranparia</dc:creator>
  <cp:lastModifiedBy>yashu ranparia</cp:lastModifiedBy>
  <cp:revision>1</cp:revision>
  <dcterms:created xsi:type="dcterms:W3CDTF">2023-09-24T03:58:44Z</dcterms:created>
  <dcterms:modified xsi:type="dcterms:W3CDTF">2023-09-24T04:34:26Z</dcterms:modified>
</cp:coreProperties>
</file>