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2.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user-datagram-protocol-udp/" TargetMode="External"/><Relationship Id="rId2" Type="http://schemas.openxmlformats.org/officeDocument/2006/relationships/hyperlink" Target="https://www.geeksforgeeks.org/what-is-transmission-control-protocol-tc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introduction-to-sshsecure-shell-key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computer-network-topologies" TargetMode="External"/><Relationship Id="rId2" Type="http://schemas.openxmlformats.org/officeDocument/2006/relationships/hyperlink" Target="https://www.javatpoint.com/computer-network-transmission-mod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computer-network-routing" TargetMode="External"/><Relationship Id="rId2" Type="http://schemas.openxmlformats.org/officeDocument/2006/relationships/hyperlink" Target="https://www.javatpoint.com/network-address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71054" y="1537853"/>
            <a:ext cx="8361246" cy="773439"/>
          </a:xfrm>
          <a:prstGeom prst="rect">
            <a:avLst/>
          </a:prstGeom>
          <a:noFill/>
          <a:ln w="9525">
            <a:noFill/>
            <a:miter lim="800000"/>
            <a:headEnd/>
            <a:tailEnd/>
          </a:ln>
          <a:effectLst/>
        </p:spPr>
        <p:txBody>
          <a:bodyPr spcFirstLastPara="1" vert="horz" wrap="square" lIns="91425" tIns="91425" rIns="91425" bIns="91425" numCol="1" anchor="b" anchorCtr="0" compatLnSpc="1">
            <a:prstTxWarp prst="textNoShape">
              <a:avLst/>
            </a:prstTxWarp>
            <a:normAutofit fontScale="90000"/>
          </a:bodyPr>
          <a:lstStyle/>
          <a:p>
            <a:pPr eaLnBrk="0" fontAlgn="base" hangingPunct="0"/>
            <a:r>
              <a:rPr lang="en" sz="4200" u="sng" dirty="0">
                <a:solidFill>
                  <a:srgbClr val="0000FF"/>
                </a:solidFill>
                <a:latin typeface="+mj-lt"/>
                <a:ea typeface="+mj-ea"/>
                <a:cs typeface="+mj-cs"/>
              </a:rPr>
              <a:t>CS362: COMPUTER NETWORKS</a:t>
            </a:r>
            <a:endParaRPr sz="4200" u="sng" dirty="0">
              <a:solidFill>
                <a:srgbClr val="0000FF"/>
              </a:solidFill>
              <a:latin typeface="+mj-lt"/>
              <a:ea typeface="+mj-ea"/>
              <a:cs typeface="+mj-cs"/>
            </a:endParaRPr>
          </a:p>
        </p:txBody>
      </p:sp>
      <p:sp>
        <p:nvSpPr>
          <p:cNvPr id="55" name="Google Shape;55;p13"/>
          <p:cNvSpPr txBox="1">
            <a:spLocks noGrp="1"/>
          </p:cNvSpPr>
          <p:nvPr>
            <p:ph type="subTitle" idx="1"/>
          </p:nvPr>
        </p:nvSpPr>
        <p:spPr>
          <a:xfrm>
            <a:off x="417719" y="2568986"/>
            <a:ext cx="8361245" cy="221083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solidFill>
                  <a:srgbClr val="1C4587"/>
                </a:solidFill>
              </a:rPr>
              <a:t>UNIT I: </a:t>
            </a:r>
            <a:r>
              <a:rPr lang="en" sz="2400" b="1" dirty="0" smtClean="0">
                <a:solidFill>
                  <a:srgbClr val="1C4587"/>
                </a:solidFill>
              </a:rPr>
              <a:t>INTRODUCTION </a:t>
            </a:r>
            <a:r>
              <a:rPr lang="en" sz="2400" b="1" dirty="0">
                <a:solidFill>
                  <a:srgbClr val="1C4587"/>
                </a:solidFill>
              </a:rPr>
              <a:t>TO COMPUTER </a:t>
            </a:r>
            <a:r>
              <a:rPr lang="en" sz="2400" b="1" dirty="0" smtClean="0">
                <a:solidFill>
                  <a:srgbClr val="1C4587"/>
                </a:solidFill>
              </a:rPr>
              <a:t>NETWORKS</a:t>
            </a:r>
          </a:p>
          <a:p>
            <a:pPr marL="0" lvl="0" indent="0" algn="l"/>
            <a:endParaRPr lang="en" sz="2400" b="1" dirty="0">
              <a:solidFill>
                <a:srgbClr val="1C4587"/>
              </a:solidFill>
            </a:endParaRPr>
          </a:p>
          <a:p>
            <a:pPr marL="0" lvl="0" indent="0" algn="l">
              <a:lnSpc>
                <a:spcPct val="150000"/>
              </a:lnSpc>
            </a:pPr>
            <a:r>
              <a:rPr lang="en-US" sz="1400" b="1" dirty="0">
                <a:solidFill>
                  <a:schemeClr val="accent1">
                    <a:lumMod val="50000"/>
                  </a:schemeClr>
                </a:solidFill>
              </a:rPr>
              <a:t>Protocols layers and their service model</a:t>
            </a:r>
            <a:endParaRPr lang="en" sz="1400" b="1" dirty="0" smtClean="0">
              <a:solidFill>
                <a:schemeClr val="bg2"/>
              </a:solidFill>
            </a:endParaRPr>
          </a:p>
          <a:p>
            <a:pPr marL="342900" lvl="0" algn="l" rtl="0">
              <a:spcBef>
                <a:spcPts val="0"/>
              </a:spcBef>
              <a:spcAft>
                <a:spcPts val="0"/>
              </a:spcAft>
              <a:buFont typeface="Wingdings" panose="05000000000000000000" pitchFamily="2" charset="2"/>
              <a:buChar char="Ø"/>
            </a:pPr>
            <a:endParaRPr lang="en" sz="2400" b="1" dirty="0">
              <a:solidFill>
                <a:srgbClr val="1C4587"/>
              </a:solidFill>
            </a:endParaRPr>
          </a:p>
          <a:p>
            <a:pPr marL="0" lvl="0" indent="0" algn="l" rtl="0">
              <a:spcBef>
                <a:spcPts val="0"/>
              </a:spcBef>
              <a:spcAft>
                <a:spcPts val="0"/>
              </a:spcAft>
              <a:buNone/>
            </a:pPr>
            <a:endParaRPr lang="en" sz="2400" b="1" dirty="0" smtClean="0">
              <a:solidFill>
                <a:srgbClr val="1C4587"/>
              </a:solidFill>
            </a:endParaRPr>
          </a:p>
        </p:txBody>
      </p:sp>
      <p:pic>
        <p:nvPicPr>
          <p:cNvPr id="4" name="Picture 4">
            <a:extLst>
              <a:ext uri="{FF2B5EF4-FFF2-40B4-BE49-F238E27FC236}">
                <a16:creationId xmlns:a16="http://schemas.microsoft.com/office/drawing/2014/main" id="{79EDBCAB-209F-468E-B5A5-2B93D26E38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6470" y="401681"/>
            <a:ext cx="4363744" cy="87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4. Transport </a:t>
            </a:r>
            <a:r>
              <a:rPr lang="en-IN" dirty="0"/>
              <a:t>Layer</a:t>
            </a:r>
          </a:p>
        </p:txBody>
      </p:sp>
      <p:sp>
        <p:nvSpPr>
          <p:cNvPr id="3" name="Text Placeholder 2"/>
          <p:cNvSpPr>
            <a:spLocks noGrp="1"/>
          </p:cNvSpPr>
          <p:nvPr>
            <p:ph type="body" idx="1"/>
          </p:nvPr>
        </p:nvSpPr>
        <p:spPr>
          <a:xfrm>
            <a:off x="311700" y="2583873"/>
            <a:ext cx="8520600" cy="1985001"/>
          </a:xfrm>
        </p:spPr>
        <p:txBody>
          <a:bodyPr>
            <a:noAutofit/>
          </a:bodyPr>
          <a:lstStyle/>
          <a:p>
            <a:r>
              <a:rPr lang="en-US" sz="1600" dirty="0"/>
              <a:t>The Transport layer is a Layer 4 ensures that messages are transmitted in the order in which they are sent and there is no duplication of data.</a:t>
            </a:r>
          </a:p>
          <a:p>
            <a:r>
              <a:rPr lang="en-US" sz="1600" dirty="0"/>
              <a:t>The main responsibility of the transport layer is to transfer the data completely.</a:t>
            </a:r>
          </a:p>
          <a:p>
            <a:r>
              <a:rPr lang="en-US" sz="1600" dirty="0"/>
              <a:t>It receives the data from the upper layer and converts them into smaller units known as segments.</a:t>
            </a:r>
          </a:p>
          <a:p>
            <a:r>
              <a:rPr lang="en-US" sz="1600" dirty="0"/>
              <a:t>This layer can be termed as an end-to-end layer as it provides a point-to-point connection between source and destination to deliver the data reliably.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375" y="193963"/>
            <a:ext cx="4905856" cy="2207635"/>
          </a:xfrm>
          <a:prstGeom prst="rect">
            <a:avLst/>
          </a:prstGeom>
        </p:spPr>
      </p:pic>
    </p:spTree>
    <p:extLst>
      <p:ext uri="{BB962C8B-B14F-4D97-AF65-F5344CB8AC3E}">
        <p14:creationId xmlns:p14="http://schemas.microsoft.com/office/powerpoint/2010/main" val="4138950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4. Transport </a:t>
            </a:r>
            <a:r>
              <a:rPr lang="en-IN" dirty="0"/>
              <a:t>Layer</a:t>
            </a:r>
          </a:p>
        </p:txBody>
      </p:sp>
      <p:sp>
        <p:nvSpPr>
          <p:cNvPr id="3" name="Text Placeholder 2"/>
          <p:cNvSpPr>
            <a:spLocks noGrp="1"/>
          </p:cNvSpPr>
          <p:nvPr>
            <p:ph type="body" idx="1"/>
          </p:nvPr>
        </p:nvSpPr>
        <p:spPr>
          <a:xfrm>
            <a:off x="242455" y="1017725"/>
            <a:ext cx="8589845" cy="3551149"/>
          </a:xfrm>
        </p:spPr>
        <p:txBody>
          <a:bodyPr>
            <a:noAutofit/>
          </a:bodyPr>
          <a:lstStyle/>
          <a:p>
            <a:pPr marL="114300" indent="0">
              <a:buNone/>
            </a:pPr>
            <a:r>
              <a:rPr lang="en-US" sz="1600" b="1" dirty="0"/>
              <a:t>The two protocols used in this layer are:</a:t>
            </a:r>
            <a:endParaRPr lang="en-US" sz="1600" dirty="0"/>
          </a:p>
          <a:p>
            <a:r>
              <a:rPr lang="en-US" sz="1600" b="1" dirty="0"/>
              <a:t>Transmission Control Protocol</a:t>
            </a:r>
            <a:endParaRPr lang="en-US" sz="1600" dirty="0"/>
          </a:p>
          <a:p>
            <a:pPr lvl="1"/>
            <a:r>
              <a:rPr lang="en-US" sz="1200" dirty="0"/>
              <a:t>It is a standard protocol that allows the systems to communicate over the internet.</a:t>
            </a:r>
          </a:p>
          <a:p>
            <a:pPr lvl="1"/>
            <a:r>
              <a:rPr lang="en-US" sz="1200" dirty="0"/>
              <a:t>It establishes and maintains a connection between hosts.</a:t>
            </a:r>
          </a:p>
          <a:p>
            <a:pPr lvl="1"/>
            <a:r>
              <a:rPr lang="en-US" sz="1200" dirty="0"/>
              <a:t>When data is sent over the TCP connection, then the TCP protocol divides the data into smaller units known as segments. Each segment travels over the internet using multiple routes, and they arrive in different orders at the destination. The transmission control protocol reorders the packets in the correct order at the receiving end.</a:t>
            </a:r>
          </a:p>
          <a:p>
            <a:r>
              <a:rPr lang="en-US" sz="1600" b="1" dirty="0"/>
              <a:t>User Datagram Protocol</a:t>
            </a:r>
            <a:endParaRPr lang="en-US" sz="1600" dirty="0"/>
          </a:p>
          <a:p>
            <a:pPr lvl="1"/>
            <a:r>
              <a:rPr lang="en-US" sz="1200" dirty="0"/>
              <a:t>User Datagram Protocol is a transport layer protocol.</a:t>
            </a:r>
          </a:p>
          <a:p>
            <a:pPr lvl="1"/>
            <a:r>
              <a:rPr lang="en-US" sz="1200" dirty="0"/>
              <a:t>It is an unreliable transport protocol as in this case receiver does not send any acknowledgment when the packet is received, the sender does not wait for any acknowledgment. Therefore, this makes a protocol unreliable.</a:t>
            </a:r>
          </a:p>
          <a:p>
            <a:endParaRPr lang="en-US" sz="1400" dirty="0"/>
          </a:p>
        </p:txBody>
      </p:sp>
    </p:spTree>
    <p:extLst>
      <p:ext uri="{BB962C8B-B14F-4D97-AF65-F5344CB8AC3E}">
        <p14:creationId xmlns:p14="http://schemas.microsoft.com/office/powerpoint/2010/main" val="291124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119443"/>
            <a:ext cx="8548282" cy="572700"/>
          </a:xfrm>
        </p:spPr>
        <p:txBody>
          <a:bodyPr>
            <a:normAutofit fontScale="90000"/>
          </a:bodyPr>
          <a:lstStyle/>
          <a:p>
            <a:r>
              <a:rPr lang="en-IN" dirty="0" smtClean="0"/>
              <a:t>4. Transport </a:t>
            </a:r>
            <a:r>
              <a:rPr lang="en-IN" dirty="0"/>
              <a:t>Layer</a:t>
            </a:r>
          </a:p>
        </p:txBody>
      </p:sp>
      <p:sp>
        <p:nvSpPr>
          <p:cNvPr id="3" name="Text Placeholder 2"/>
          <p:cNvSpPr>
            <a:spLocks noGrp="1"/>
          </p:cNvSpPr>
          <p:nvPr>
            <p:ph type="body" idx="1"/>
          </p:nvPr>
        </p:nvSpPr>
        <p:spPr>
          <a:xfrm>
            <a:off x="221673" y="692143"/>
            <a:ext cx="8610627" cy="4253929"/>
          </a:xfrm>
        </p:spPr>
        <p:txBody>
          <a:bodyPr>
            <a:noAutofit/>
          </a:bodyPr>
          <a:lstStyle/>
          <a:p>
            <a:pPr marL="114300" indent="0" algn="just">
              <a:buNone/>
            </a:pPr>
            <a:r>
              <a:rPr lang="en-US" sz="1100" dirty="0"/>
              <a:t>Functions of Transport Layer:</a:t>
            </a:r>
          </a:p>
          <a:p>
            <a:pPr algn="just"/>
            <a:r>
              <a:rPr lang="en-US" sz="1100" b="1" dirty="0"/>
              <a:t>Service-point addressing:</a:t>
            </a:r>
            <a:r>
              <a:rPr lang="en-US" sz="1100" dirty="0"/>
              <a:t> Computers run several programs simultaneously due to this reason, the transmission of data from source to the destination not only from one computer to another computer but also from one process to another process. The transport layer adds the header that contains the address known as a service-point address or port address. The responsibility of the network layer is to transmit the data from one computer to another computer and the responsibility of the transport layer is to transmit the message to the correct process</a:t>
            </a:r>
            <a:r>
              <a:rPr lang="en-US" sz="1100" dirty="0" smtClean="0"/>
              <a:t>.</a:t>
            </a:r>
          </a:p>
          <a:p>
            <a:pPr marL="114300" indent="0" algn="just">
              <a:buNone/>
            </a:pPr>
            <a:endParaRPr lang="en-US" sz="1100" dirty="0"/>
          </a:p>
          <a:p>
            <a:pPr algn="just"/>
            <a:r>
              <a:rPr lang="en-US" sz="1100" b="1" dirty="0"/>
              <a:t>Segmentation and reassembly:</a:t>
            </a:r>
            <a:r>
              <a:rPr lang="en-US" sz="1100" dirty="0"/>
              <a:t> When the transport layer receives the message from the upper layer, it divides the message into multiple segments, and each segment is assigned with a sequence number that uniquely identifies each segment. When the message has arrived at the destination, then the transport layer reassembles the message based on their sequence numbers</a:t>
            </a:r>
            <a:r>
              <a:rPr lang="en-US" sz="1100" dirty="0" smtClean="0"/>
              <a:t>.</a:t>
            </a:r>
          </a:p>
          <a:p>
            <a:pPr marL="114300" indent="0" algn="just">
              <a:buNone/>
            </a:pPr>
            <a:endParaRPr lang="en-US" sz="1100" dirty="0"/>
          </a:p>
          <a:p>
            <a:pPr algn="just"/>
            <a:r>
              <a:rPr lang="en-US" sz="1100" b="1" dirty="0"/>
              <a:t>Connection control:</a:t>
            </a:r>
            <a:r>
              <a:rPr lang="en-US" sz="1100" dirty="0"/>
              <a:t> Transport layer provides two services Connection-oriented service and connectionless service. A connectionless service treats each segment as an individual packet, and they all travel in different routes to reach the destination. A connection-oriented service makes a connection with the transport layer at the destination machine before delivering the packets. In connection-oriented service, all the packets travel in the single route</a:t>
            </a:r>
            <a:r>
              <a:rPr lang="en-US" sz="1100" dirty="0" smtClean="0"/>
              <a:t>.</a:t>
            </a:r>
          </a:p>
          <a:p>
            <a:pPr marL="114300" indent="0" algn="just">
              <a:buNone/>
            </a:pPr>
            <a:endParaRPr lang="en-US" sz="1100" dirty="0"/>
          </a:p>
          <a:p>
            <a:pPr algn="just"/>
            <a:r>
              <a:rPr lang="en-US" sz="1100" b="1" dirty="0"/>
              <a:t>Flow control:</a:t>
            </a:r>
            <a:r>
              <a:rPr lang="en-US" sz="1100" dirty="0"/>
              <a:t> The transport layer also responsible for flow control but it is performed end-to-end rather than across a single link</a:t>
            </a:r>
            <a:r>
              <a:rPr lang="en-US" sz="1100" dirty="0" smtClean="0"/>
              <a:t>.</a:t>
            </a:r>
            <a:endParaRPr lang="en-US" sz="1100" dirty="0" smtClean="0"/>
          </a:p>
          <a:p>
            <a:pPr marL="114300" indent="0" algn="just">
              <a:buNone/>
            </a:pPr>
            <a:endParaRPr lang="en-US" sz="1100" dirty="0"/>
          </a:p>
          <a:p>
            <a:pPr algn="just"/>
            <a:r>
              <a:rPr lang="en-US" sz="1100" b="1" dirty="0"/>
              <a:t>Error control:</a:t>
            </a:r>
            <a:r>
              <a:rPr lang="en-US" sz="1100" dirty="0"/>
              <a:t> The transport layer is also responsible for Error control. Error control is performed end-to-end rather than across the single link. The sender transport layer ensures that message reach at the destination without any error</a:t>
            </a:r>
            <a:r>
              <a:rPr lang="en-US" sz="1100" dirty="0" smtClean="0"/>
              <a:t>.</a:t>
            </a:r>
            <a:endParaRPr lang="en-US" sz="1100" dirty="0"/>
          </a:p>
        </p:txBody>
      </p:sp>
    </p:spTree>
    <p:extLst>
      <p:ext uri="{BB962C8B-B14F-4D97-AF65-F5344CB8AC3E}">
        <p14:creationId xmlns:p14="http://schemas.microsoft.com/office/powerpoint/2010/main" val="417079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119443"/>
            <a:ext cx="8548282" cy="572700"/>
          </a:xfrm>
        </p:spPr>
        <p:txBody>
          <a:bodyPr>
            <a:normAutofit fontScale="90000"/>
          </a:bodyPr>
          <a:lstStyle/>
          <a:p>
            <a:r>
              <a:rPr lang="en-IN" dirty="0" smtClean="0"/>
              <a:t>5. </a:t>
            </a:r>
            <a:r>
              <a:rPr lang="en-IN" dirty="0"/>
              <a:t>Session Layer</a:t>
            </a:r>
            <a:br>
              <a:rPr lang="en-IN" dirty="0"/>
            </a:br>
            <a:endParaRPr lang="en-IN" dirty="0"/>
          </a:p>
        </p:txBody>
      </p:sp>
      <p:sp>
        <p:nvSpPr>
          <p:cNvPr id="3" name="Text Placeholder 2"/>
          <p:cNvSpPr>
            <a:spLocks noGrp="1"/>
          </p:cNvSpPr>
          <p:nvPr>
            <p:ph type="body" idx="1"/>
          </p:nvPr>
        </p:nvSpPr>
        <p:spPr>
          <a:xfrm>
            <a:off x="221674" y="2826327"/>
            <a:ext cx="8319654" cy="2119745"/>
          </a:xfrm>
        </p:spPr>
        <p:txBody>
          <a:bodyPr>
            <a:noAutofit/>
          </a:bodyPr>
          <a:lstStyle/>
          <a:p>
            <a:r>
              <a:rPr lang="en-US" dirty="0"/>
              <a:t>It is a layer </a:t>
            </a:r>
            <a:r>
              <a:rPr lang="en-US" dirty="0" smtClean="0"/>
              <a:t>3 from top </a:t>
            </a:r>
            <a:r>
              <a:rPr lang="en-US" dirty="0"/>
              <a:t>in the OSI model.</a:t>
            </a:r>
          </a:p>
          <a:p>
            <a:r>
              <a:rPr lang="en-US" dirty="0"/>
              <a:t>The Session layer is used to establish, maintain and synchronizes the interaction between communicating devices</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799" y="311727"/>
            <a:ext cx="6005945" cy="2384360"/>
          </a:xfrm>
          <a:prstGeom prst="rect">
            <a:avLst/>
          </a:prstGeom>
        </p:spPr>
      </p:pic>
    </p:spTree>
    <p:extLst>
      <p:ext uri="{BB962C8B-B14F-4D97-AF65-F5344CB8AC3E}">
        <p14:creationId xmlns:p14="http://schemas.microsoft.com/office/powerpoint/2010/main" val="1744122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119443"/>
            <a:ext cx="8548282" cy="572700"/>
          </a:xfrm>
        </p:spPr>
        <p:txBody>
          <a:bodyPr>
            <a:normAutofit fontScale="90000"/>
          </a:bodyPr>
          <a:lstStyle/>
          <a:p>
            <a:r>
              <a:rPr lang="en-IN" dirty="0" smtClean="0"/>
              <a:t>5. </a:t>
            </a:r>
            <a:r>
              <a:rPr lang="en-IN" dirty="0"/>
              <a:t>Session Layer</a:t>
            </a:r>
            <a:br>
              <a:rPr lang="en-IN" dirty="0"/>
            </a:br>
            <a:endParaRPr lang="en-IN" dirty="0"/>
          </a:p>
        </p:txBody>
      </p:sp>
      <p:sp>
        <p:nvSpPr>
          <p:cNvPr id="3" name="Text Placeholder 2"/>
          <p:cNvSpPr>
            <a:spLocks noGrp="1"/>
          </p:cNvSpPr>
          <p:nvPr>
            <p:ph type="body" idx="1"/>
          </p:nvPr>
        </p:nvSpPr>
        <p:spPr>
          <a:xfrm>
            <a:off x="173182" y="692143"/>
            <a:ext cx="8236528" cy="3512712"/>
          </a:xfrm>
        </p:spPr>
        <p:txBody>
          <a:bodyPr>
            <a:noAutofit/>
          </a:bodyPr>
          <a:lstStyle/>
          <a:p>
            <a:pPr marL="114300" indent="0">
              <a:buNone/>
            </a:pPr>
            <a:r>
              <a:rPr lang="en-US" dirty="0"/>
              <a:t>Functions of Session layer:</a:t>
            </a:r>
          </a:p>
          <a:p>
            <a:r>
              <a:rPr lang="en-US" b="1" dirty="0"/>
              <a:t>Dialog control:</a:t>
            </a:r>
            <a:r>
              <a:rPr lang="en-US" dirty="0"/>
              <a:t> Session layer acts as a dialog controller that creates a dialog between two processes or we can say that it allows the communication between two processes which can be either half-duplex or full-duplex.</a:t>
            </a:r>
          </a:p>
          <a:p>
            <a:r>
              <a:rPr lang="en-US" b="1" dirty="0"/>
              <a:t>Synchronization:</a:t>
            </a:r>
            <a:r>
              <a:rPr lang="en-US" dirty="0"/>
              <a:t> Session layer adds some checkpoints when transmitting the data in a sequence. If some error occurs in the middle of the transmission of data, then the transmission will take place again from the checkpoint. This process is known as Synchronization and recovery.</a:t>
            </a:r>
          </a:p>
          <a:p>
            <a:endParaRPr lang="en-US" dirty="0"/>
          </a:p>
        </p:txBody>
      </p:sp>
    </p:spTree>
    <p:extLst>
      <p:ext uri="{BB962C8B-B14F-4D97-AF65-F5344CB8AC3E}">
        <p14:creationId xmlns:p14="http://schemas.microsoft.com/office/powerpoint/2010/main" val="106202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119443"/>
            <a:ext cx="8548282" cy="572700"/>
          </a:xfrm>
        </p:spPr>
        <p:txBody>
          <a:bodyPr>
            <a:normAutofit fontScale="90000"/>
          </a:bodyPr>
          <a:lstStyle/>
          <a:p>
            <a:r>
              <a:rPr lang="en-IN" dirty="0"/>
              <a:t>6</a:t>
            </a:r>
            <a:r>
              <a:rPr lang="en-IN" dirty="0" smtClean="0"/>
              <a:t>. </a:t>
            </a:r>
            <a:r>
              <a:rPr lang="en-IN" dirty="0"/>
              <a:t>Presentation Layer</a:t>
            </a:r>
            <a:br>
              <a:rPr lang="en-IN" dirty="0"/>
            </a:br>
            <a:endParaRPr lang="en-IN" dirty="0"/>
          </a:p>
        </p:txBody>
      </p:sp>
      <p:sp>
        <p:nvSpPr>
          <p:cNvPr id="3" name="Text Placeholder 2"/>
          <p:cNvSpPr>
            <a:spLocks noGrp="1"/>
          </p:cNvSpPr>
          <p:nvPr>
            <p:ph type="body" idx="1"/>
          </p:nvPr>
        </p:nvSpPr>
        <p:spPr>
          <a:xfrm>
            <a:off x="173182" y="3042423"/>
            <a:ext cx="8742218" cy="1827450"/>
          </a:xfrm>
        </p:spPr>
        <p:txBody>
          <a:bodyPr>
            <a:noAutofit/>
          </a:bodyPr>
          <a:lstStyle/>
          <a:p>
            <a:r>
              <a:rPr lang="en-US" sz="1600" dirty="0"/>
              <a:t>A Presentation layer is mainly concerned with the syntax and semantics of the information exchanged between the two systems.</a:t>
            </a:r>
          </a:p>
          <a:p>
            <a:r>
              <a:rPr lang="en-US" sz="1600" dirty="0"/>
              <a:t>It acts as a data translator for a network.</a:t>
            </a:r>
          </a:p>
          <a:p>
            <a:r>
              <a:rPr lang="en-US" sz="1600" dirty="0"/>
              <a:t>This layer is a part of the operating system that converts the data from one presentation format to another format.</a:t>
            </a:r>
          </a:p>
          <a:p>
            <a:r>
              <a:rPr lang="en-US" sz="1600" dirty="0"/>
              <a:t>The Presentation layer is also known as the syntax layer.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672" y="284018"/>
            <a:ext cx="4946038" cy="2566121"/>
          </a:xfrm>
          <a:prstGeom prst="rect">
            <a:avLst/>
          </a:prstGeom>
        </p:spPr>
      </p:pic>
    </p:spTree>
    <p:extLst>
      <p:ext uri="{BB962C8B-B14F-4D97-AF65-F5344CB8AC3E}">
        <p14:creationId xmlns:p14="http://schemas.microsoft.com/office/powerpoint/2010/main" val="3880203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119443"/>
            <a:ext cx="8548282" cy="572700"/>
          </a:xfrm>
        </p:spPr>
        <p:txBody>
          <a:bodyPr>
            <a:normAutofit fontScale="90000"/>
          </a:bodyPr>
          <a:lstStyle/>
          <a:p>
            <a:r>
              <a:rPr lang="en-IN" dirty="0"/>
              <a:t>6</a:t>
            </a:r>
            <a:r>
              <a:rPr lang="en-IN" dirty="0" smtClean="0"/>
              <a:t>. </a:t>
            </a:r>
            <a:r>
              <a:rPr lang="en-IN" dirty="0"/>
              <a:t>Presentation Layer</a:t>
            </a:r>
            <a:br>
              <a:rPr lang="en-IN" dirty="0"/>
            </a:br>
            <a:endParaRPr lang="en-IN" dirty="0"/>
          </a:p>
        </p:txBody>
      </p:sp>
      <p:sp>
        <p:nvSpPr>
          <p:cNvPr id="3" name="Text Placeholder 2"/>
          <p:cNvSpPr>
            <a:spLocks noGrp="1"/>
          </p:cNvSpPr>
          <p:nvPr>
            <p:ph type="body" idx="1"/>
          </p:nvPr>
        </p:nvSpPr>
        <p:spPr>
          <a:xfrm>
            <a:off x="277090" y="775855"/>
            <a:ext cx="8638309" cy="4094018"/>
          </a:xfrm>
        </p:spPr>
        <p:txBody>
          <a:bodyPr>
            <a:noAutofit/>
          </a:bodyPr>
          <a:lstStyle/>
          <a:p>
            <a:pPr marL="114300" indent="0">
              <a:buNone/>
            </a:pPr>
            <a:r>
              <a:rPr lang="en-US" sz="1600" dirty="0"/>
              <a:t>Functions of Presentation layer:</a:t>
            </a:r>
          </a:p>
          <a:p>
            <a:r>
              <a:rPr lang="en-US" sz="1600" b="1" dirty="0"/>
              <a:t>Translation</a:t>
            </a:r>
            <a:r>
              <a:rPr lang="en-US" sz="1600" dirty="0"/>
              <a:t>: The processes in two systems exchange the information in the form of character strings, numbers and so on. Different computers use different encoding methods, the presentation layer handles the interoperability between the different encoding methods. It converts the data from sender-dependent format into a common format and changes the common format into receiver-dependent format at the receiving end.</a:t>
            </a:r>
          </a:p>
          <a:p>
            <a:r>
              <a:rPr lang="en-US" sz="1600" b="1" dirty="0"/>
              <a:t>Encryption</a:t>
            </a:r>
            <a:r>
              <a:rPr lang="en-US" sz="1600" dirty="0"/>
              <a:t>: Encryption is needed to maintain privacy. Encryption is a process of converting the sender-transmitted information into another form and sends the resulting message over the network.</a:t>
            </a:r>
          </a:p>
          <a:p>
            <a:r>
              <a:rPr lang="en-US" sz="1600" b="1" dirty="0"/>
              <a:t>Compression</a:t>
            </a:r>
            <a:r>
              <a:rPr lang="en-US" sz="1600" dirty="0"/>
              <a:t>: Data compression is a process of compressing the data, i.e., it reduces the number of bits to be transmitted. Data compression is very important in multimedia such as text, audio, video.</a:t>
            </a:r>
          </a:p>
        </p:txBody>
      </p:sp>
    </p:spTree>
    <p:extLst>
      <p:ext uri="{BB962C8B-B14F-4D97-AF65-F5344CB8AC3E}">
        <p14:creationId xmlns:p14="http://schemas.microsoft.com/office/powerpoint/2010/main" val="2217151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119443"/>
            <a:ext cx="8548282" cy="572700"/>
          </a:xfrm>
        </p:spPr>
        <p:txBody>
          <a:bodyPr>
            <a:normAutofit fontScale="90000"/>
          </a:bodyPr>
          <a:lstStyle/>
          <a:p>
            <a:r>
              <a:rPr lang="en-IN" dirty="0" smtClean="0"/>
              <a:t>7. Application </a:t>
            </a:r>
            <a:r>
              <a:rPr lang="en-IN" dirty="0"/>
              <a:t>Layer</a:t>
            </a:r>
            <a:br>
              <a:rPr lang="en-IN" dirty="0"/>
            </a:br>
            <a:endParaRPr lang="en-IN" dirty="0"/>
          </a:p>
        </p:txBody>
      </p:sp>
      <p:sp>
        <p:nvSpPr>
          <p:cNvPr id="3" name="Text Placeholder 2"/>
          <p:cNvSpPr>
            <a:spLocks noGrp="1"/>
          </p:cNvSpPr>
          <p:nvPr>
            <p:ph type="body" idx="1"/>
          </p:nvPr>
        </p:nvSpPr>
        <p:spPr>
          <a:xfrm>
            <a:off x="277090" y="2635377"/>
            <a:ext cx="8638309" cy="2234496"/>
          </a:xfrm>
        </p:spPr>
        <p:txBody>
          <a:bodyPr>
            <a:noAutofit/>
          </a:bodyPr>
          <a:lstStyle/>
          <a:p>
            <a:r>
              <a:rPr lang="en-US" dirty="0"/>
              <a:t>An application layer serves as a window for users and application processes to access network service.</a:t>
            </a:r>
          </a:p>
          <a:p>
            <a:r>
              <a:rPr lang="en-US" dirty="0"/>
              <a:t>It handles issues such as network transparency, resource allocation, etc.</a:t>
            </a:r>
          </a:p>
          <a:p>
            <a:r>
              <a:rPr lang="en-US" dirty="0"/>
              <a:t>An application layer is not an application, but it performs the application layer functions.</a:t>
            </a:r>
          </a:p>
          <a:p>
            <a:r>
              <a:rPr lang="en-US" dirty="0"/>
              <a:t>This layer provides the network services to the end-users</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905" y="119443"/>
            <a:ext cx="5353050" cy="2515934"/>
          </a:xfrm>
          <a:prstGeom prst="rect">
            <a:avLst/>
          </a:prstGeom>
        </p:spPr>
      </p:pic>
    </p:spTree>
    <p:extLst>
      <p:ext uri="{BB962C8B-B14F-4D97-AF65-F5344CB8AC3E}">
        <p14:creationId xmlns:p14="http://schemas.microsoft.com/office/powerpoint/2010/main" val="2107349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119443"/>
            <a:ext cx="8548282" cy="572700"/>
          </a:xfrm>
        </p:spPr>
        <p:txBody>
          <a:bodyPr>
            <a:normAutofit fontScale="90000"/>
          </a:bodyPr>
          <a:lstStyle/>
          <a:p>
            <a:r>
              <a:rPr lang="en-IN" dirty="0" smtClean="0"/>
              <a:t>7. Application </a:t>
            </a:r>
            <a:r>
              <a:rPr lang="en-IN" dirty="0"/>
              <a:t>Layer</a:t>
            </a:r>
            <a:br>
              <a:rPr lang="en-IN" dirty="0"/>
            </a:br>
            <a:endParaRPr lang="en-IN" dirty="0"/>
          </a:p>
        </p:txBody>
      </p:sp>
      <p:sp>
        <p:nvSpPr>
          <p:cNvPr id="3" name="Text Placeholder 2"/>
          <p:cNvSpPr>
            <a:spLocks noGrp="1"/>
          </p:cNvSpPr>
          <p:nvPr>
            <p:ph type="body" idx="1"/>
          </p:nvPr>
        </p:nvSpPr>
        <p:spPr>
          <a:xfrm>
            <a:off x="277090" y="775855"/>
            <a:ext cx="8638309" cy="4094018"/>
          </a:xfrm>
        </p:spPr>
        <p:txBody>
          <a:bodyPr>
            <a:noAutofit/>
          </a:bodyPr>
          <a:lstStyle/>
          <a:p>
            <a:pPr marL="114300" indent="0">
              <a:buNone/>
            </a:pPr>
            <a:r>
              <a:rPr lang="en-IN" dirty="0"/>
              <a:t>Functions of Application layer:</a:t>
            </a:r>
          </a:p>
          <a:p>
            <a:r>
              <a:rPr lang="en-US" b="1" dirty="0"/>
              <a:t>File transfer, access, and management (FTAM):</a:t>
            </a:r>
            <a:r>
              <a:rPr lang="en-US" dirty="0"/>
              <a:t> An application layer allows a user to access the files in a remote computer, to retrieve the files from a computer and to manage the files in a remote computer.</a:t>
            </a:r>
          </a:p>
          <a:p>
            <a:r>
              <a:rPr lang="en-US" b="1" dirty="0"/>
              <a:t>Mail services:</a:t>
            </a:r>
            <a:r>
              <a:rPr lang="en-US" dirty="0"/>
              <a:t> An application layer provides the facility for email forwarding and storage.</a:t>
            </a:r>
          </a:p>
          <a:p>
            <a:r>
              <a:rPr lang="en-US" dirty="0"/>
              <a:t>Directory services: An application provides the distributed database sources and is used to provide that global information about various objects.</a:t>
            </a:r>
          </a:p>
          <a:p>
            <a:pPr marL="114300" indent="0">
              <a:buNone/>
            </a:pPr>
            <a:endParaRPr lang="en-US" dirty="0"/>
          </a:p>
        </p:txBody>
      </p:sp>
    </p:spTree>
    <p:extLst>
      <p:ext uri="{BB962C8B-B14F-4D97-AF65-F5344CB8AC3E}">
        <p14:creationId xmlns:p14="http://schemas.microsoft.com/office/powerpoint/2010/main" val="60593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smtClean="0"/>
              <a:t>TCP/IP </a:t>
            </a:r>
            <a:r>
              <a:rPr lang="en-IN" b="1" dirty="0"/>
              <a:t>Model</a:t>
            </a:r>
          </a:p>
        </p:txBody>
      </p:sp>
      <p:sp>
        <p:nvSpPr>
          <p:cNvPr id="3" name="Text Placeholder 2"/>
          <p:cNvSpPr>
            <a:spLocks noGrp="1"/>
          </p:cNvSpPr>
          <p:nvPr>
            <p:ph type="body" idx="1"/>
          </p:nvPr>
        </p:nvSpPr>
        <p:spPr/>
        <p:txBody>
          <a:bodyPr>
            <a:normAutofit/>
          </a:bodyPr>
          <a:lstStyle/>
          <a:p>
            <a:pPr fontAlgn="base"/>
            <a:r>
              <a:rPr lang="en-US" dirty="0"/>
              <a:t>The OSI Model </a:t>
            </a:r>
            <a:r>
              <a:rPr lang="en-US" dirty="0" smtClean="0"/>
              <a:t>: designed </a:t>
            </a:r>
            <a:r>
              <a:rPr lang="en-US" dirty="0"/>
              <a:t>to describe the functions of the communication system by dividing the communication procedure into smaller and simpler components. </a:t>
            </a:r>
          </a:p>
          <a:p>
            <a:pPr fontAlgn="base"/>
            <a:r>
              <a:rPr lang="en-US" b="1" dirty="0"/>
              <a:t>TCP/IP</a:t>
            </a:r>
            <a:r>
              <a:rPr lang="en-US" dirty="0"/>
              <a:t> was designed and developed by the Department of Defense (DoD) in the 1960s and is based on standard protocols. It stands for Transmission Control Protocol/Internet Protocol. </a:t>
            </a:r>
            <a:r>
              <a:rPr lang="en-US" dirty="0" smtClean="0"/>
              <a:t>It is concise </a:t>
            </a:r>
            <a:r>
              <a:rPr lang="en-US" dirty="0"/>
              <a:t>version of the OSI model. It contains four layers, unlike the seven layers in the OSI model</a:t>
            </a:r>
            <a:r>
              <a:rPr lang="en-US" dirty="0" smtClean="0"/>
              <a:t>.</a:t>
            </a:r>
            <a:endParaRPr lang="en-US" dirty="0"/>
          </a:p>
        </p:txBody>
      </p:sp>
    </p:spTree>
    <p:extLst>
      <p:ext uri="{BB962C8B-B14F-4D97-AF65-F5344CB8AC3E}">
        <p14:creationId xmlns:p14="http://schemas.microsoft.com/office/powerpoint/2010/main" val="91297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572700"/>
          </a:xfrm>
        </p:spPr>
        <p:txBody>
          <a:bodyPr>
            <a:normAutofit fontScale="90000"/>
          </a:bodyPr>
          <a:lstStyle/>
          <a:p>
            <a:r>
              <a:rPr lang="en-US" b="1" dirty="0">
                <a:solidFill>
                  <a:schemeClr val="accent1">
                    <a:lumMod val="50000"/>
                  </a:schemeClr>
                </a:solidFill>
              </a:rPr>
              <a:t>Protocols layers and their service model</a:t>
            </a:r>
            <a:r>
              <a:rPr lang="en-IN" b="1" dirty="0">
                <a:solidFill>
                  <a:schemeClr val="accent1">
                    <a:lumMod val="50000"/>
                  </a:schemeClr>
                </a:solidFill>
              </a:rPr>
              <a:t/>
            </a:r>
            <a:br>
              <a:rPr lang="en-IN" b="1" dirty="0">
                <a:solidFill>
                  <a:schemeClr val="accent1">
                    <a:lumMod val="50000"/>
                  </a:schemeClr>
                </a:solidFill>
              </a:rPr>
            </a:br>
            <a:endParaRPr lang="en-IN" dirty="0">
              <a:solidFill>
                <a:schemeClr val="accent1">
                  <a:lumMod val="50000"/>
                </a:schemeClr>
              </a:solidFill>
            </a:endParaRPr>
          </a:p>
        </p:txBody>
      </p:sp>
      <p:sp>
        <p:nvSpPr>
          <p:cNvPr id="3" name="Text Placeholder 2"/>
          <p:cNvSpPr>
            <a:spLocks noGrp="1"/>
          </p:cNvSpPr>
          <p:nvPr>
            <p:ph type="body" idx="1"/>
          </p:nvPr>
        </p:nvSpPr>
        <p:spPr>
          <a:xfrm>
            <a:off x="311700" y="1152475"/>
            <a:ext cx="4655155" cy="3416400"/>
          </a:xfrm>
        </p:spPr>
        <p:txBody>
          <a:bodyPr>
            <a:normAutofit lnSpcReduction="10000"/>
          </a:bodyPr>
          <a:lstStyle/>
          <a:p>
            <a:pPr marL="114300" indent="0" algn="just">
              <a:buNone/>
            </a:pPr>
            <a:r>
              <a:rPr lang="en-US" b="1" i="1" dirty="0"/>
              <a:t>OSI Layer Architecture</a:t>
            </a:r>
            <a:endParaRPr lang="en-IN" b="1" i="1" dirty="0"/>
          </a:p>
          <a:p>
            <a:pPr lvl="1" algn="just">
              <a:buFont typeface="Arial" panose="020B0604020202020204" pitchFamily="34" charset="0"/>
              <a:buChar char="•"/>
            </a:pPr>
            <a:r>
              <a:rPr lang="en-US" dirty="0"/>
              <a:t>OSI model is based on a proposal developed by the International Standards Organization (ISO) as the first step toward international standardization of the protocols used in the various layers.</a:t>
            </a:r>
            <a:endParaRPr lang="en-IN" dirty="0"/>
          </a:p>
          <a:p>
            <a:pPr lvl="1" algn="just">
              <a:buFont typeface="Arial" panose="020B0604020202020204" pitchFamily="34" charset="0"/>
              <a:buChar char="•"/>
            </a:pPr>
            <a:r>
              <a:rPr lang="en-US" dirty="0"/>
              <a:t>It was revised in 1995.</a:t>
            </a:r>
            <a:endParaRPr lang="en-IN" dirty="0"/>
          </a:p>
          <a:p>
            <a:pPr lvl="1" algn="just">
              <a:buFont typeface="Arial" panose="020B0604020202020204" pitchFamily="34" charset="0"/>
              <a:buChar char="•"/>
            </a:pPr>
            <a:r>
              <a:rPr lang="en-US" dirty="0"/>
              <a:t>The model is called the OSI (Open Systems Interconnection) Reference Model because it deals with connecting open systems—that is, systems that are open for communication with other systems.</a:t>
            </a:r>
            <a:endParaRPr lang="en-IN" dirty="0"/>
          </a:p>
          <a:p>
            <a:pPr lvl="1" algn="just">
              <a:buFont typeface="Arial" panose="020B0604020202020204" pitchFamily="34" charset="0"/>
              <a:buChar char="•"/>
            </a:pPr>
            <a:r>
              <a:rPr lang="en-US" dirty="0"/>
              <a:t>The OSI model has seven layers</a:t>
            </a:r>
            <a:r>
              <a:rPr lang="en-US" dirty="0" smtClean="0"/>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6345" y="1425924"/>
            <a:ext cx="3682712" cy="2869502"/>
          </a:xfrm>
          <a:prstGeom prst="rect">
            <a:avLst/>
          </a:prstGeom>
        </p:spPr>
      </p:pic>
    </p:spTree>
    <p:extLst>
      <p:ext uri="{BB962C8B-B14F-4D97-AF65-F5344CB8AC3E}">
        <p14:creationId xmlns:p14="http://schemas.microsoft.com/office/powerpoint/2010/main" val="2136508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8" y="445025"/>
            <a:ext cx="8472082" cy="358539"/>
          </a:xfrm>
        </p:spPr>
        <p:txBody>
          <a:bodyPr>
            <a:noAutofit/>
          </a:bodyPr>
          <a:lstStyle/>
          <a:p>
            <a:pPr fontAlgn="base"/>
            <a:r>
              <a:rPr lang="en-IN" sz="2000" b="1" dirty="0"/>
              <a:t>What Does TCP/IP Do?</a:t>
            </a:r>
          </a:p>
        </p:txBody>
      </p:sp>
      <p:sp>
        <p:nvSpPr>
          <p:cNvPr id="3" name="Text Placeholder 2"/>
          <p:cNvSpPr>
            <a:spLocks noGrp="1"/>
          </p:cNvSpPr>
          <p:nvPr>
            <p:ph type="body" idx="1"/>
          </p:nvPr>
        </p:nvSpPr>
        <p:spPr>
          <a:xfrm>
            <a:off x="187036" y="1152475"/>
            <a:ext cx="8645264" cy="1521452"/>
          </a:xfrm>
        </p:spPr>
        <p:txBody>
          <a:bodyPr>
            <a:normAutofit/>
          </a:bodyPr>
          <a:lstStyle/>
          <a:p>
            <a:pPr fontAlgn="base"/>
            <a:r>
              <a:rPr lang="en-US" dirty="0"/>
              <a:t>transfer the data of a computer from one device to </a:t>
            </a:r>
            <a:r>
              <a:rPr lang="en-US" dirty="0" smtClean="0"/>
              <a:t>another</a:t>
            </a:r>
          </a:p>
          <a:p>
            <a:pPr fontAlgn="base"/>
            <a:r>
              <a:rPr lang="en-US" dirty="0"/>
              <a:t>to make data reliable and </a:t>
            </a:r>
            <a:r>
              <a:rPr lang="en-US" dirty="0" smtClean="0"/>
              <a:t>accurate</a:t>
            </a:r>
          </a:p>
          <a:p>
            <a:pPr fontAlgn="base"/>
            <a:r>
              <a:rPr lang="en-US" dirty="0"/>
              <a:t>ensure that, each message reaches its final destination </a:t>
            </a:r>
            <a:r>
              <a:rPr lang="en-US" dirty="0" smtClean="0"/>
              <a:t>accurately</a:t>
            </a:r>
          </a:p>
          <a:p>
            <a:pPr fontAlgn="base"/>
            <a:r>
              <a:rPr lang="en-US" dirty="0"/>
              <a:t>divides its data into packets and combines them at the other end</a:t>
            </a:r>
          </a:p>
        </p:txBody>
      </p:sp>
      <p:sp>
        <p:nvSpPr>
          <p:cNvPr id="4" name="Title 1"/>
          <p:cNvSpPr txBox="1">
            <a:spLocks/>
          </p:cNvSpPr>
          <p:nvPr/>
        </p:nvSpPr>
        <p:spPr>
          <a:xfrm>
            <a:off x="380999" y="2599409"/>
            <a:ext cx="8472082" cy="3585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fontAlgn="base"/>
            <a:r>
              <a:rPr lang="en-US" sz="1600" b="1" dirty="0"/>
              <a:t>Difference between TCP and IP</a:t>
            </a:r>
          </a:p>
        </p:txBody>
      </p:sp>
      <p:sp>
        <p:nvSpPr>
          <p:cNvPr id="5" name="Text Placeholder 2"/>
          <p:cNvSpPr txBox="1">
            <a:spLocks/>
          </p:cNvSpPr>
          <p:nvPr/>
        </p:nvSpPr>
        <p:spPr>
          <a:xfrm>
            <a:off x="207817" y="3306859"/>
            <a:ext cx="8645264" cy="152145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fontAlgn="base"/>
            <a:r>
              <a:rPr lang="en-US" dirty="0"/>
              <a:t>IP finds the destination of the mail and TCP has the work to send and receive the mail</a:t>
            </a:r>
          </a:p>
        </p:txBody>
      </p:sp>
    </p:spTree>
    <p:extLst>
      <p:ext uri="{BB962C8B-B14F-4D97-AF65-F5344CB8AC3E}">
        <p14:creationId xmlns:p14="http://schemas.microsoft.com/office/powerpoint/2010/main" val="2374626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IN" b="1" dirty="0" smtClean="0"/>
              <a:t>Layers </a:t>
            </a:r>
            <a:r>
              <a:rPr lang="en-IN" b="1" dirty="0"/>
              <a:t>of TCP/IP Model</a:t>
            </a:r>
          </a:p>
        </p:txBody>
      </p:sp>
      <p:sp>
        <p:nvSpPr>
          <p:cNvPr id="3" name="Text Placeholder 2"/>
          <p:cNvSpPr>
            <a:spLocks noGrp="1"/>
          </p:cNvSpPr>
          <p:nvPr>
            <p:ph type="body"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27" y="1170060"/>
            <a:ext cx="6881456" cy="3398815"/>
          </a:xfrm>
          <a:prstGeom prst="rect">
            <a:avLst/>
          </a:prstGeom>
        </p:spPr>
      </p:pic>
    </p:spTree>
    <p:extLst>
      <p:ext uri="{BB962C8B-B14F-4D97-AF65-F5344CB8AC3E}">
        <p14:creationId xmlns:p14="http://schemas.microsoft.com/office/powerpoint/2010/main" val="1006258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88716"/>
            <a:ext cx="8520600" cy="310048"/>
          </a:xfrm>
        </p:spPr>
        <p:txBody>
          <a:bodyPr>
            <a:noAutofit/>
          </a:bodyPr>
          <a:lstStyle/>
          <a:p>
            <a:pPr fontAlgn="base"/>
            <a:r>
              <a:rPr lang="en-IN" sz="1600" b="1" dirty="0" smtClean="0"/>
              <a:t>Layers </a:t>
            </a:r>
            <a:r>
              <a:rPr lang="en-IN" sz="1600" b="1" dirty="0"/>
              <a:t>of TCP/IP Model</a:t>
            </a:r>
          </a:p>
        </p:txBody>
      </p:sp>
      <p:sp>
        <p:nvSpPr>
          <p:cNvPr id="3" name="Text Placeholder 2"/>
          <p:cNvSpPr>
            <a:spLocks noGrp="1"/>
          </p:cNvSpPr>
          <p:nvPr>
            <p:ph type="body" idx="1"/>
          </p:nvPr>
        </p:nvSpPr>
        <p:spPr>
          <a:xfrm>
            <a:off x="242455" y="644236"/>
            <a:ext cx="8589845" cy="4357255"/>
          </a:xfrm>
        </p:spPr>
        <p:txBody>
          <a:bodyPr/>
          <a:lstStyle/>
          <a:p>
            <a:pPr marL="114300" indent="0">
              <a:buNone/>
            </a:pPr>
            <a:r>
              <a:rPr lang="en-US" b="1" dirty="0"/>
              <a:t>1. Physical </a:t>
            </a:r>
            <a:r>
              <a:rPr lang="en-US" b="1" dirty="0" smtClean="0"/>
              <a:t>Layer:</a:t>
            </a:r>
          </a:p>
          <a:p>
            <a:r>
              <a:rPr lang="en-US" dirty="0" smtClean="0"/>
              <a:t>group </a:t>
            </a:r>
            <a:r>
              <a:rPr lang="en-US" dirty="0"/>
              <a:t>of applications requiring network </a:t>
            </a:r>
            <a:r>
              <a:rPr lang="en-US" dirty="0" smtClean="0"/>
              <a:t>communications</a:t>
            </a:r>
          </a:p>
          <a:p>
            <a:r>
              <a:rPr lang="en-US" dirty="0" smtClean="0"/>
              <a:t>responsible </a:t>
            </a:r>
            <a:r>
              <a:rPr lang="en-US" dirty="0"/>
              <a:t>for generating the data and requesting </a:t>
            </a:r>
            <a:r>
              <a:rPr lang="en-US" dirty="0" smtClean="0"/>
              <a:t>connections</a:t>
            </a:r>
          </a:p>
          <a:p>
            <a:r>
              <a:rPr lang="en-US" dirty="0" smtClean="0"/>
              <a:t>acts </a:t>
            </a:r>
            <a:r>
              <a:rPr lang="en-US" dirty="0"/>
              <a:t>on behalf of the sender and the Network Access layer on the behalf of the </a:t>
            </a:r>
            <a:r>
              <a:rPr lang="en-US" dirty="0" smtClean="0"/>
              <a:t>receiver</a:t>
            </a:r>
          </a:p>
          <a:p>
            <a:endParaRPr lang="en-US" dirty="0"/>
          </a:p>
          <a:p>
            <a:pPr marL="114300" indent="0">
              <a:buNone/>
            </a:pPr>
            <a:r>
              <a:rPr lang="en-US" b="1" dirty="0"/>
              <a:t>2. Data Link Layer</a:t>
            </a:r>
          </a:p>
          <a:p>
            <a:r>
              <a:rPr lang="en-US" dirty="0"/>
              <a:t>The packet’s network protocol type, in this case, TCP/IP, is identified by the data-link layer. </a:t>
            </a:r>
            <a:endParaRPr lang="en-US" dirty="0" smtClean="0"/>
          </a:p>
          <a:p>
            <a:r>
              <a:rPr lang="en-US" dirty="0" smtClean="0"/>
              <a:t>Error </a:t>
            </a:r>
            <a:r>
              <a:rPr lang="en-US" dirty="0"/>
              <a:t>prevention and “framing” are also provided by the data-link layer. </a:t>
            </a:r>
            <a:endParaRPr lang="en-US" dirty="0" smtClean="0"/>
          </a:p>
          <a:p>
            <a:r>
              <a:rPr lang="en-US" dirty="0" smtClean="0"/>
              <a:t>Point-to-Point </a:t>
            </a:r>
            <a:r>
              <a:rPr lang="en-US" dirty="0"/>
              <a:t>Protocol (PPP) framing and Ethernet IEEE 802.2 framing are two examples of data-link layer protocols.</a:t>
            </a:r>
            <a:endParaRPr lang="en-IN" dirty="0"/>
          </a:p>
        </p:txBody>
      </p:sp>
    </p:spTree>
    <p:extLst>
      <p:ext uri="{BB962C8B-B14F-4D97-AF65-F5344CB8AC3E}">
        <p14:creationId xmlns:p14="http://schemas.microsoft.com/office/powerpoint/2010/main" val="207801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88716"/>
            <a:ext cx="8520600" cy="310048"/>
          </a:xfrm>
        </p:spPr>
        <p:txBody>
          <a:bodyPr>
            <a:noAutofit/>
          </a:bodyPr>
          <a:lstStyle/>
          <a:p>
            <a:pPr fontAlgn="base"/>
            <a:r>
              <a:rPr lang="en-IN" sz="1600" b="1" dirty="0" smtClean="0"/>
              <a:t>Layers </a:t>
            </a:r>
            <a:r>
              <a:rPr lang="en-IN" sz="1600" b="1" dirty="0"/>
              <a:t>of TCP/IP Model</a:t>
            </a:r>
          </a:p>
        </p:txBody>
      </p:sp>
      <p:sp>
        <p:nvSpPr>
          <p:cNvPr id="3" name="Text Placeholder 2"/>
          <p:cNvSpPr>
            <a:spLocks noGrp="1"/>
          </p:cNvSpPr>
          <p:nvPr>
            <p:ph type="body" idx="1"/>
          </p:nvPr>
        </p:nvSpPr>
        <p:spPr>
          <a:xfrm>
            <a:off x="242455" y="644236"/>
            <a:ext cx="8589845" cy="4357255"/>
          </a:xfrm>
        </p:spPr>
        <p:txBody>
          <a:bodyPr/>
          <a:lstStyle/>
          <a:p>
            <a:pPr marL="114300" indent="0">
              <a:buNone/>
            </a:pPr>
            <a:r>
              <a:rPr lang="en-US" b="1" dirty="0" smtClean="0"/>
              <a:t>3</a:t>
            </a:r>
            <a:r>
              <a:rPr lang="en-US" b="1" dirty="0"/>
              <a:t>. Internet </a:t>
            </a:r>
            <a:r>
              <a:rPr lang="en-US" b="1" dirty="0" smtClean="0"/>
              <a:t>Layer: </a:t>
            </a:r>
            <a:r>
              <a:rPr lang="en-US" dirty="0" smtClean="0"/>
              <a:t>Defines </a:t>
            </a:r>
            <a:r>
              <a:rPr lang="en-US" dirty="0"/>
              <a:t>the protocols which are responsible for the logical transmission of data over the entire network. </a:t>
            </a:r>
            <a:endParaRPr lang="en-US" dirty="0" smtClean="0"/>
          </a:p>
          <a:p>
            <a:pPr marL="114300" indent="0">
              <a:buNone/>
            </a:pPr>
            <a:r>
              <a:rPr lang="en-US" dirty="0" smtClean="0"/>
              <a:t>The </a:t>
            </a:r>
            <a:r>
              <a:rPr lang="en-US" dirty="0"/>
              <a:t>main protocols residing at this layer are as follows</a:t>
            </a:r>
            <a:r>
              <a:rPr lang="en-US" dirty="0" smtClean="0"/>
              <a:t>:</a:t>
            </a:r>
          </a:p>
          <a:p>
            <a:r>
              <a:rPr lang="en-US" b="1" dirty="0" smtClean="0"/>
              <a:t>IP:</a:t>
            </a:r>
            <a:r>
              <a:rPr lang="en-US" dirty="0"/>
              <a:t> </a:t>
            </a:r>
            <a:r>
              <a:rPr lang="en-US" dirty="0" smtClean="0"/>
              <a:t>Internet Protocol: responsible </a:t>
            </a:r>
            <a:r>
              <a:rPr lang="en-US" dirty="0"/>
              <a:t>for delivering packets from the source host to the destination host by looking at the IP addresses in the packet headers. IP has 2 versions: IPv4 and IPv6. </a:t>
            </a:r>
            <a:endParaRPr lang="en-US" dirty="0" smtClean="0"/>
          </a:p>
          <a:p>
            <a:pPr fontAlgn="base"/>
            <a:r>
              <a:rPr lang="en-US" b="1" dirty="0" smtClean="0"/>
              <a:t>ICMP: </a:t>
            </a:r>
            <a:r>
              <a:rPr lang="en-US" dirty="0" smtClean="0"/>
              <a:t>Internet </a:t>
            </a:r>
            <a:r>
              <a:rPr lang="en-US" dirty="0"/>
              <a:t>Control Message </a:t>
            </a:r>
            <a:r>
              <a:rPr lang="en-US" dirty="0" smtClean="0"/>
              <a:t>Protocol: encapsulated </a:t>
            </a:r>
            <a:r>
              <a:rPr lang="en-US" dirty="0"/>
              <a:t>within IP datagrams and is responsible for providing hosts with information about network problems.</a:t>
            </a:r>
          </a:p>
          <a:p>
            <a:pPr fontAlgn="base"/>
            <a:r>
              <a:rPr lang="en-US" b="1" dirty="0"/>
              <a:t>ARP: </a:t>
            </a:r>
            <a:r>
              <a:rPr lang="en-US" dirty="0" smtClean="0"/>
              <a:t>Address </a:t>
            </a:r>
            <a:r>
              <a:rPr lang="en-US" dirty="0"/>
              <a:t>Resolution </a:t>
            </a:r>
            <a:r>
              <a:rPr lang="en-US" dirty="0" smtClean="0"/>
              <a:t>Protocol : Its </a:t>
            </a:r>
            <a:r>
              <a:rPr lang="en-US" dirty="0"/>
              <a:t>job is to find the hardware address of a host from a known IP address. ARP has several types: Reverse ARP, Proxy ARP, Gratuitous ARP, and Inverse ARP.</a:t>
            </a:r>
          </a:p>
          <a:p>
            <a:endParaRPr lang="en-IN" dirty="0"/>
          </a:p>
        </p:txBody>
      </p:sp>
    </p:spTree>
    <p:extLst>
      <p:ext uri="{BB962C8B-B14F-4D97-AF65-F5344CB8AC3E}">
        <p14:creationId xmlns:p14="http://schemas.microsoft.com/office/powerpoint/2010/main" val="761984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88716"/>
            <a:ext cx="8520600" cy="310048"/>
          </a:xfrm>
        </p:spPr>
        <p:txBody>
          <a:bodyPr>
            <a:noAutofit/>
          </a:bodyPr>
          <a:lstStyle/>
          <a:p>
            <a:pPr fontAlgn="base"/>
            <a:r>
              <a:rPr lang="en-IN" sz="1600" b="1" dirty="0" smtClean="0"/>
              <a:t>Layers </a:t>
            </a:r>
            <a:r>
              <a:rPr lang="en-IN" sz="1600" b="1" dirty="0"/>
              <a:t>of TCP/IP Model</a:t>
            </a:r>
          </a:p>
        </p:txBody>
      </p:sp>
      <p:sp>
        <p:nvSpPr>
          <p:cNvPr id="3" name="Text Placeholder 2"/>
          <p:cNvSpPr>
            <a:spLocks noGrp="1"/>
          </p:cNvSpPr>
          <p:nvPr>
            <p:ph type="body" idx="1"/>
          </p:nvPr>
        </p:nvSpPr>
        <p:spPr>
          <a:xfrm>
            <a:off x="242455" y="644236"/>
            <a:ext cx="8589845" cy="4357255"/>
          </a:xfrm>
        </p:spPr>
        <p:txBody>
          <a:bodyPr>
            <a:normAutofit/>
          </a:bodyPr>
          <a:lstStyle/>
          <a:p>
            <a:pPr marL="114300" indent="0">
              <a:buNone/>
            </a:pPr>
            <a:r>
              <a:rPr lang="en-US" b="1" dirty="0"/>
              <a:t>4</a:t>
            </a:r>
            <a:r>
              <a:rPr lang="en-US" b="1" dirty="0" smtClean="0"/>
              <a:t>. Transport Layer: </a:t>
            </a:r>
            <a:r>
              <a:rPr lang="en-US" dirty="0"/>
              <a:t>transport layer protocols exchange data receipt acknowledgments and retransmit missing packets to ensure that packets arrive in order and without error. </a:t>
            </a:r>
            <a:r>
              <a:rPr lang="en-US" dirty="0" smtClean="0"/>
              <a:t>End-to-end </a:t>
            </a:r>
            <a:r>
              <a:rPr lang="en-US" dirty="0"/>
              <a:t>communication is referred to as such. Transmission Control Protocol (TCP) and User Datagram Protocol are transport layer protocols at this level (UDP</a:t>
            </a:r>
            <a:r>
              <a:rPr lang="en-US" dirty="0" smtClean="0"/>
              <a:t>).</a:t>
            </a:r>
          </a:p>
          <a:p>
            <a:pPr marL="114300" indent="0">
              <a:buNone/>
            </a:pPr>
            <a:endParaRPr lang="en-US" dirty="0" smtClean="0"/>
          </a:p>
          <a:p>
            <a:pPr fontAlgn="base"/>
            <a:r>
              <a:rPr lang="en-US" b="1" dirty="0"/>
              <a:t>TCP:</a:t>
            </a:r>
            <a:r>
              <a:rPr lang="en-US" dirty="0"/>
              <a:t> Applications can interact with one another using </a:t>
            </a:r>
            <a:r>
              <a:rPr lang="en-US" u="sng" dirty="0">
                <a:hlinkClick r:id="rId2"/>
              </a:rPr>
              <a:t>TCP</a:t>
            </a:r>
            <a:r>
              <a:rPr lang="en-US" dirty="0"/>
              <a:t> as though they were physically connected by a circuit. TCP transmits data in a way that resembles character-by-character transmission rather than separate </a:t>
            </a:r>
            <a:r>
              <a:rPr lang="en-US" dirty="0" smtClean="0"/>
              <a:t>packets</a:t>
            </a:r>
          </a:p>
          <a:p>
            <a:pPr fontAlgn="base"/>
            <a:r>
              <a:rPr lang="en-US" b="1" dirty="0" smtClean="0"/>
              <a:t>UDP</a:t>
            </a:r>
            <a:r>
              <a:rPr lang="en-US" b="1" dirty="0"/>
              <a:t>: </a:t>
            </a:r>
            <a:r>
              <a:rPr lang="en-US" dirty="0"/>
              <a:t>The datagram delivery service is provided by </a:t>
            </a:r>
            <a:r>
              <a:rPr lang="en-US" u="sng" dirty="0">
                <a:hlinkClick r:id="rId3"/>
              </a:rPr>
              <a:t>UDP</a:t>
            </a:r>
            <a:r>
              <a:rPr lang="en-US" dirty="0"/>
              <a:t>, the other transport layer protocol. Connections between receiving and sending hosts are not verified by </a:t>
            </a:r>
            <a:r>
              <a:rPr lang="en-US" dirty="0" smtClean="0"/>
              <a:t>UDP</a:t>
            </a:r>
            <a:endParaRPr lang="en-IN" dirty="0"/>
          </a:p>
        </p:txBody>
      </p:sp>
    </p:spTree>
    <p:extLst>
      <p:ext uri="{BB962C8B-B14F-4D97-AF65-F5344CB8AC3E}">
        <p14:creationId xmlns:p14="http://schemas.microsoft.com/office/powerpoint/2010/main" val="2142869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88716"/>
            <a:ext cx="8520600" cy="310048"/>
          </a:xfrm>
        </p:spPr>
        <p:txBody>
          <a:bodyPr>
            <a:noAutofit/>
          </a:bodyPr>
          <a:lstStyle/>
          <a:p>
            <a:pPr fontAlgn="base"/>
            <a:r>
              <a:rPr lang="en-IN" sz="1600" b="1" dirty="0" smtClean="0"/>
              <a:t>Layers </a:t>
            </a:r>
            <a:r>
              <a:rPr lang="en-IN" sz="1600" b="1" dirty="0"/>
              <a:t>of TCP/IP Model</a:t>
            </a:r>
          </a:p>
        </p:txBody>
      </p:sp>
      <p:sp>
        <p:nvSpPr>
          <p:cNvPr id="3" name="Text Placeholder 2"/>
          <p:cNvSpPr>
            <a:spLocks noGrp="1"/>
          </p:cNvSpPr>
          <p:nvPr>
            <p:ph type="body" idx="1"/>
          </p:nvPr>
        </p:nvSpPr>
        <p:spPr>
          <a:xfrm>
            <a:off x="242455" y="644236"/>
            <a:ext cx="8589845" cy="4357255"/>
          </a:xfrm>
        </p:spPr>
        <p:txBody>
          <a:bodyPr>
            <a:normAutofit fontScale="85000" lnSpcReduction="20000"/>
          </a:bodyPr>
          <a:lstStyle/>
          <a:p>
            <a:pPr marL="114300" indent="0">
              <a:buNone/>
            </a:pPr>
            <a:r>
              <a:rPr lang="en-US" b="1" dirty="0" smtClean="0"/>
              <a:t>5. </a:t>
            </a:r>
            <a:r>
              <a:rPr lang="en-IN" b="1" dirty="0" smtClean="0"/>
              <a:t>Application</a:t>
            </a:r>
            <a:r>
              <a:rPr lang="en-US" b="1" dirty="0" smtClean="0"/>
              <a:t> Layer: </a:t>
            </a:r>
            <a:r>
              <a:rPr lang="en-US" dirty="0"/>
              <a:t>responsible for end-to-end communication and error-free delivery of data. It shields the upper-layer applications from the complexities of data. </a:t>
            </a:r>
            <a:endParaRPr lang="en-US" dirty="0" smtClean="0"/>
          </a:p>
          <a:p>
            <a:pPr marL="114300" indent="0" fontAlgn="base">
              <a:buNone/>
            </a:pPr>
            <a:r>
              <a:rPr lang="en-US" dirty="0"/>
              <a:t>The three main protocols present in this layer are</a:t>
            </a:r>
            <a:r>
              <a:rPr lang="en-US" dirty="0" smtClean="0"/>
              <a:t>:</a:t>
            </a:r>
          </a:p>
          <a:p>
            <a:pPr marL="114300" indent="0" fontAlgn="base">
              <a:buNone/>
            </a:pPr>
            <a:endParaRPr lang="en-US" dirty="0"/>
          </a:p>
          <a:p>
            <a:pPr fontAlgn="base"/>
            <a:r>
              <a:rPr lang="en-US" b="1" dirty="0"/>
              <a:t>HTTP and HTTPS:</a:t>
            </a:r>
            <a:r>
              <a:rPr lang="en-US" dirty="0"/>
              <a:t> </a:t>
            </a:r>
            <a:r>
              <a:rPr lang="en-US" dirty="0" smtClean="0"/>
              <a:t>Hypertext </a:t>
            </a:r>
            <a:r>
              <a:rPr lang="en-US" dirty="0"/>
              <a:t>transfer </a:t>
            </a:r>
            <a:r>
              <a:rPr lang="en-US" dirty="0" smtClean="0"/>
              <a:t>protocol: used </a:t>
            </a:r>
            <a:r>
              <a:rPr lang="en-US" dirty="0"/>
              <a:t>by the World Wide Web to manage communications between web browsers and servers. </a:t>
            </a:r>
            <a:r>
              <a:rPr lang="en-US" dirty="0" smtClean="0"/>
              <a:t>HTTP-Secure: It </a:t>
            </a:r>
            <a:r>
              <a:rPr lang="en-US" dirty="0"/>
              <a:t>is a combination of HTTP with SSL(Secure Socket Layer). It is efficient in cases where the browser needs to fill out forms, sign in, authenticate, and carry out bank transactions</a:t>
            </a:r>
            <a:r>
              <a:rPr lang="en-US" dirty="0" smtClean="0"/>
              <a:t>.</a:t>
            </a:r>
          </a:p>
          <a:p>
            <a:pPr fontAlgn="base"/>
            <a:endParaRPr lang="en-US" dirty="0"/>
          </a:p>
          <a:p>
            <a:pPr fontAlgn="base"/>
            <a:r>
              <a:rPr lang="en-US" b="1" dirty="0"/>
              <a:t>SSH: </a:t>
            </a:r>
            <a:r>
              <a:rPr lang="en-US" u="sng" dirty="0">
                <a:hlinkClick r:id="rId2"/>
              </a:rPr>
              <a:t>SSH </a:t>
            </a:r>
            <a:r>
              <a:rPr lang="en-US" dirty="0"/>
              <a:t>stands for Secure Shell. It is a terminal emulations software similar to Telnet. The reason SSH is preferred is because of its ability to maintain the encrypted connection. It sets up a secure session over a TCP/IP connection</a:t>
            </a:r>
            <a:r>
              <a:rPr lang="en-US" dirty="0" smtClean="0"/>
              <a:t>.</a:t>
            </a:r>
          </a:p>
          <a:p>
            <a:pPr marL="114300" indent="0" fontAlgn="base">
              <a:buNone/>
            </a:pPr>
            <a:endParaRPr lang="en-US" dirty="0"/>
          </a:p>
          <a:p>
            <a:pPr fontAlgn="base"/>
            <a:r>
              <a:rPr lang="en-US" b="1" dirty="0"/>
              <a:t>NTP:</a:t>
            </a:r>
            <a:r>
              <a:rPr lang="en-US" dirty="0"/>
              <a:t> </a:t>
            </a:r>
            <a:r>
              <a:rPr lang="en-US" dirty="0" smtClean="0"/>
              <a:t>Network </a:t>
            </a:r>
            <a:r>
              <a:rPr lang="en-US" dirty="0"/>
              <a:t>Time </a:t>
            </a:r>
            <a:r>
              <a:rPr lang="en-US" dirty="0" smtClean="0"/>
              <a:t>Protocol: used </a:t>
            </a:r>
            <a:r>
              <a:rPr lang="en-US" dirty="0"/>
              <a:t>to synchronize the clocks on our computer to one standard time source. It is very useful in situations like bank transactions. Assume the following situation without the presence of NTP. Suppose you carry out a transaction, where your computer reads the time at 2:30 PM while the server records it at 2:28 PM. The server can crash very badly if it’s out of </a:t>
            </a:r>
            <a:r>
              <a:rPr lang="en-US" dirty="0" smtClean="0"/>
              <a:t>sync. The </a:t>
            </a:r>
            <a:r>
              <a:rPr lang="en-US" dirty="0"/>
              <a:t>host-to-host lay</a:t>
            </a:r>
          </a:p>
        </p:txBody>
      </p:sp>
    </p:spTree>
    <p:extLst>
      <p:ext uri="{BB962C8B-B14F-4D97-AF65-F5344CB8AC3E}">
        <p14:creationId xmlns:p14="http://schemas.microsoft.com/office/powerpoint/2010/main" val="346069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3.png"/>
          <p:cNvPicPr/>
          <p:nvPr/>
        </p:nvPicPr>
        <p:blipFill>
          <a:blip r:embed="rId2" cstate="print"/>
          <a:stretch>
            <a:fillRect/>
          </a:stretch>
        </p:blipFill>
        <p:spPr>
          <a:xfrm>
            <a:off x="1744345" y="252412"/>
            <a:ext cx="5655310" cy="4638675"/>
          </a:xfrm>
          <a:prstGeom prst="rect">
            <a:avLst/>
          </a:prstGeom>
        </p:spPr>
      </p:pic>
    </p:spTree>
    <p:extLst>
      <p:ext uri="{BB962C8B-B14F-4D97-AF65-F5344CB8AC3E}">
        <p14:creationId xmlns:p14="http://schemas.microsoft.com/office/powerpoint/2010/main" val="341816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4" y="1104170"/>
            <a:ext cx="9132276" cy="2938932"/>
          </a:xfrm>
          <a:prstGeom prst="rect">
            <a:avLst/>
          </a:prstGeom>
        </p:spPr>
      </p:pic>
    </p:spTree>
    <p:extLst>
      <p:ext uri="{BB962C8B-B14F-4D97-AF65-F5344CB8AC3E}">
        <p14:creationId xmlns:p14="http://schemas.microsoft.com/office/powerpoint/2010/main" val="133959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a:t>
            </a:r>
            <a:r>
              <a:rPr lang="en-IN" dirty="0"/>
              <a:t>Physical layer</a:t>
            </a:r>
            <a:br>
              <a:rPr lang="en-IN" dirty="0"/>
            </a:br>
            <a:endParaRPr lang="en-IN" dirty="0"/>
          </a:p>
        </p:txBody>
      </p:sp>
      <p:sp>
        <p:nvSpPr>
          <p:cNvPr id="3" name="Text Placeholder 2"/>
          <p:cNvSpPr>
            <a:spLocks noGrp="1"/>
          </p:cNvSpPr>
          <p:nvPr>
            <p:ph type="body" idx="1"/>
          </p:nvPr>
        </p:nvSpPr>
        <p:spPr>
          <a:xfrm>
            <a:off x="311700" y="1152475"/>
            <a:ext cx="8520600" cy="3814380"/>
          </a:xfrm>
        </p:spPr>
        <p:txBody>
          <a:bodyPr>
            <a:normAutofit/>
          </a:bodyPr>
          <a:lstStyle/>
          <a:p>
            <a:r>
              <a:rPr lang="en-US" sz="1400" dirty="0"/>
              <a:t>The main functionality of the physical layer </a:t>
            </a:r>
            <a:r>
              <a:rPr lang="en-US" sz="1400" dirty="0" smtClean="0"/>
              <a:t>is </a:t>
            </a:r>
            <a:r>
              <a:rPr lang="en-US" sz="1400" dirty="0"/>
              <a:t>to </a:t>
            </a:r>
            <a:endParaRPr lang="en-US" sz="1400" dirty="0" smtClean="0"/>
          </a:p>
          <a:p>
            <a:pPr marL="114300" indent="0">
              <a:buNone/>
            </a:pPr>
            <a:r>
              <a:rPr lang="en-US" sz="1400" dirty="0" smtClean="0"/>
              <a:t>       transmit </a:t>
            </a:r>
            <a:r>
              <a:rPr lang="en-US" sz="1400" dirty="0"/>
              <a:t>the individual bits from one node to another </a:t>
            </a:r>
            <a:endParaRPr lang="en-US" sz="1400" dirty="0" smtClean="0"/>
          </a:p>
          <a:p>
            <a:pPr marL="114300" indent="0">
              <a:buNone/>
            </a:pPr>
            <a:r>
              <a:rPr lang="en-US" sz="1400" dirty="0"/>
              <a:t> </a:t>
            </a:r>
            <a:r>
              <a:rPr lang="en-US" sz="1400" dirty="0" smtClean="0"/>
              <a:t>      node</a:t>
            </a:r>
            <a:r>
              <a:rPr lang="en-US" sz="1400" dirty="0"/>
              <a:t>.</a:t>
            </a:r>
          </a:p>
          <a:p>
            <a:r>
              <a:rPr lang="en-US" sz="1400" dirty="0"/>
              <a:t>It is the lowest layer of the OSI model.</a:t>
            </a:r>
          </a:p>
          <a:p>
            <a:r>
              <a:rPr lang="en-US" sz="1400" dirty="0"/>
              <a:t>It establishes, maintains and deactivates the physical connection.</a:t>
            </a:r>
          </a:p>
          <a:p>
            <a:r>
              <a:rPr lang="en-US" sz="1400" dirty="0"/>
              <a:t>It specifies the mechanical, electrical and procedural network interface specifications</a:t>
            </a:r>
            <a:r>
              <a:rPr lang="en-US" sz="1400" dirty="0" smtClean="0"/>
              <a:t>.</a:t>
            </a:r>
            <a:endParaRPr lang="en-IN" sz="1400" dirty="0"/>
          </a:p>
          <a:p>
            <a:endParaRPr lang="en-US" sz="1400" dirty="0" smtClean="0"/>
          </a:p>
          <a:p>
            <a:pPr marL="114300" indent="0">
              <a:buNone/>
            </a:pPr>
            <a:r>
              <a:rPr lang="en-US" sz="1400" b="1" dirty="0"/>
              <a:t>Functions of a Physical layer:</a:t>
            </a:r>
          </a:p>
          <a:p>
            <a:r>
              <a:rPr lang="en-US" sz="1400" dirty="0"/>
              <a:t>Line Configuration: It defines the way how two or more devices can be connected physically.</a:t>
            </a:r>
          </a:p>
          <a:p>
            <a:r>
              <a:rPr lang="en-US" sz="1400" dirty="0">
                <a:hlinkClick r:id="rId2"/>
              </a:rPr>
              <a:t>Data Transmission</a:t>
            </a:r>
            <a:r>
              <a:rPr lang="en-US" sz="1400" dirty="0"/>
              <a:t>: It defines the transmission mode whether it is simplex, half-duplex or full-duplex mode between the two devices on the network.</a:t>
            </a:r>
          </a:p>
          <a:p>
            <a:r>
              <a:rPr lang="en-US" sz="1400" dirty="0">
                <a:hlinkClick r:id="rId3"/>
              </a:rPr>
              <a:t>Topology</a:t>
            </a:r>
            <a:r>
              <a:rPr lang="en-US" sz="1400" dirty="0"/>
              <a:t>: It defines the way how network devices are arranged.</a:t>
            </a:r>
          </a:p>
          <a:p>
            <a:r>
              <a:rPr lang="en-US" sz="1400" dirty="0"/>
              <a:t>Signals: It determines the type of the signal used for transmitting the information.</a:t>
            </a:r>
          </a:p>
          <a:p>
            <a:pPr marL="114300" indent="0">
              <a:buNone/>
            </a:pPr>
            <a:endParaRPr lang="en-IN" sz="1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4726" y="259108"/>
            <a:ext cx="3567573" cy="2044010"/>
          </a:xfrm>
          <a:prstGeom prst="rect">
            <a:avLst/>
          </a:prstGeom>
        </p:spPr>
      </p:pic>
    </p:spTree>
    <p:extLst>
      <p:ext uri="{BB962C8B-B14F-4D97-AF65-F5344CB8AC3E}">
        <p14:creationId xmlns:p14="http://schemas.microsoft.com/office/powerpoint/2010/main" val="2120846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12515"/>
            <a:ext cx="8520600" cy="572700"/>
          </a:xfrm>
        </p:spPr>
        <p:txBody>
          <a:bodyPr>
            <a:normAutofit fontScale="90000"/>
          </a:bodyPr>
          <a:lstStyle/>
          <a:p>
            <a:r>
              <a:rPr lang="en-US" dirty="0" smtClean="0"/>
              <a:t>2. </a:t>
            </a:r>
            <a:r>
              <a:rPr lang="en-IN" dirty="0"/>
              <a:t>Data-Link Layer</a:t>
            </a:r>
            <a:br>
              <a:rPr lang="en-IN" dirty="0"/>
            </a:br>
            <a:endParaRPr lang="en-IN" dirty="0"/>
          </a:p>
        </p:txBody>
      </p:sp>
      <p:sp>
        <p:nvSpPr>
          <p:cNvPr id="3" name="Text Placeholder 2"/>
          <p:cNvSpPr>
            <a:spLocks noGrp="1"/>
          </p:cNvSpPr>
          <p:nvPr>
            <p:ph type="body" idx="1"/>
          </p:nvPr>
        </p:nvSpPr>
        <p:spPr>
          <a:xfrm>
            <a:off x="214745" y="809907"/>
            <a:ext cx="8617555" cy="4191583"/>
          </a:xfrm>
        </p:spPr>
        <p:txBody>
          <a:bodyPr>
            <a:normAutofit/>
          </a:bodyPr>
          <a:lstStyle/>
          <a:p>
            <a:r>
              <a:rPr lang="en-US" sz="1400" dirty="0"/>
              <a:t>responsible for the error-free transfer of data frames.</a:t>
            </a:r>
          </a:p>
          <a:p>
            <a:r>
              <a:rPr lang="en-US" sz="1400" dirty="0"/>
              <a:t>It defines the format of the data on the network.</a:t>
            </a:r>
          </a:p>
          <a:p>
            <a:r>
              <a:rPr lang="en-US" sz="1400" dirty="0"/>
              <a:t>It provides a reliable and efficient communication </a:t>
            </a:r>
            <a:endParaRPr lang="en-US" sz="1400" dirty="0" smtClean="0"/>
          </a:p>
          <a:p>
            <a:pPr marL="114300" indent="0">
              <a:buNone/>
            </a:pPr>
            <a:r>
              <a:rPr lang="en-US" sz="1400" dirty="0"/>
              <a:t> </a:t>
            </a:r>
            <a:r>
              <a:rPr lang="en-US" sz="1400" dirty="0" smtClean="0"/>
              <a:t>      between </a:t>
            </a:r>
            <a:r>
              <a:rPr lang="en-US" sz="1400" dirty="0"/>
              <a:t>two or more devices.</a:t>
            </a:r>
          </a:p>
          <a:p>
            <a:r>
              <a:rPr lang="en-US" sz="1400" dirty="0"/>
              <a:t>It is mainly responsible for the unique identification of </a:t>
            </a:r>
            <a:endParaRPr lang="en-US" sz="1400" dirty="0" smtClean="0"/>
          </a:p>
          <a:p>
            <a:pPr marL="114300" indent="0">
              <a:buNone/>
            </a:pPr>
            <a:r>
              <a:rPr lang="en-US" sz="1400" dirty="0" smtClean="0"/>
              <a:t>       each </a:t>
            </a:r>
            <a:r>
              <a:rPr lang="en-US" sz="1400" dirty="0"/>
              <a:t>device that resides on a local network</a:t>
            </a:r>
            <a:r>
              <a:rPr lang="en-US" sz="1400" dirty="0" smtClean="0"/>
              <a:t>.</a:t>
            </a:r>
          </a:p>
          <a:p>
            <a:pPr marL="114300" indent="0">
              <a:buNone/>
            </a:pPr>
            <a:r>
              <a:rPr lang="en-US" dirty="0"/>
              <a:t>It contains two sub-layers:</a:t>
            </a:r>
          </a:p>
          <a:p>
            <a:pPr lvl="1"/>
            <a:r>
              <a:rPr lang="en-US" b="1" dirty="0"/>
              <a:t>Logical Link Control Layer</a:t>
            </a:r>
            <a:endParaRPr lang="en-US" dirty="0"/>
          </a:p>
          <a:p>
            <a:pPr lvl="2"/>
            <a:r>
              <a:rPr lang="en-US" dirty="0"/>
              <a:t>It is responsible for transferring the packets to the Network layer of the receiver that is receiving.</a:t>
            </a:r>
          </a:p>
          <a:p>
            <a:pPr lvl="2"/>
            <a:r>
              <a:rPr lang="en-US" dirty="0"/>
              <a:t>It identifies the address of the network layer protocol from the header.</a:t>
            </a:r>
          </a:p>
          <a:p>
            <a:pPr lvl="2"/>
            <a:r>
              <a:rPr lang="en-US" dirty="0"/>
              <a:t>It also provides flow control.</a:t>
            </a:r>
          </a:p>
          <a:p>
            <a:pPr lvl="1"/>
            <a:r>
              <a:rPr lang="en-US" b="1" dirty="0"/>
              <a:t>Media Access Control Layer</a:t>
            </a:r>
            <a:endParaRPr lang="en-US" dirty="0"/>
          </a:p>
          <a:p>
            <a:pPr lvl="2"/>
            <a:r>
              <a:rPr lang="en-US" dirty="0"/>
              <a:t>A Media access control layer is a link between the Logical Link Control layer and the network's physical layer.</a:t>
            </a:r>
          </a:p>
          <a:p>
            <a:pPr lvl="2"/>
            <a:r>
              <a:rPr lang="en-US" dirty="0"/>
              <a:t>It is used for transferring the packets over the network.</a:t>
            </a:r>
          </a:p>
          <a:p>
            <a:pPr marL="11430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600" y="214744"/>
            <a:ext cx="3920435" cy="2028825"/>
          </a:xfrm>
          <a:prstGeom prst="rect">
            <a:avLst/>
          </a:prstGeom>
        </p:spPr>
      </p:pic>
    </p:spTree>
    <p:extLst>
      <p:ext uri="{BB962C8B-B14F-4D97-AF65-F5344CB8AC3E}">
        <p14:creationId xmlns:p14="http://schemas.microsoft.com/office/powerpoint/2010/main" val="39193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8" y="105588"/>
            <a:ext cx="8472082" cy="358539"/>
          </a:xfrm>
        </p:spPr>
        <p:txBody>
          <a:bodyPr>
            <a:noAutofit/>
          </a:bodyPr>
          <a:lstStyle/>
          <a:p>
            <a:r>
              <a:rPr lang="en-IN" sz="1400" dirty="0" smtClean="0"/>
              <a:t>Functions of Data-Link </a:t>
            </a:r>
            <a:r>
              <a:rPr lang="en-IN" sz="1400" dirty="0"/>
              <a:t>Layer</a:t>
            </a:r>
            <a:br>
              <a:rPr lang="en-IN" sz="1400" dirty="0"/>
            </a:br>
            <a:endParaRPr lang="en-IN" sz="1400" dirty="0"/>
          </a:p>
        </p:txBody>
      </p:sp>
      <p:sp>
        <p:nvSpPr>
          <p:cNvPr id="3" name="Text Placeholder 2"/>
          <p:cNvSpPr>
            <a:spLocks noGrp="1"/>
          </p:cNvSpPr>
          <p:nvPr>
            <p:ph type="body" idx="1"/>
          </p:nvPr>
        </p:nvSpPr>
        <p:spPr>
          <a:xfrm>
            <a:off x="207819" y="568037"/>
            <a:ext cx="8624482" cy="4412672"/>
          </a:xfrm>
        </p:spPr>
        <p:txBody>
          <a:bodyPr>
            <a:normAutofit/>
          </a:bodyPr>
          <a:lstStyle/>
          <a:p>
            <a:r>
              <a:rPr lang="en-US" sz="1400" b="1" dirty="0"/>
              <a:t>Framing</a:t>
            </a:r>
            <a:r>
              <a:rPr lang="en-US" sz="1400" dirty="0"/>
              <a:t>: The data link layer translates the physical's raw bit stream into packets known as Frames. The Data link layer adds the header and trailer to the frame. The header which is added to the frame contains the hardware destination and source address</a:t>
            </a:r>
            <a:r>
              <a:rPr lang="en-US" sz="1400" dirty="0" smtClean="0"/>
              <a:t>.</a:t>
            </a:r>
          </a:p>
          <a:p>
            <a:r>
              <a:rPr lang="en-US" sz="1400" b="1" dirty="0"/>
              <a:t>Physical Addressing</a:t>
            </a:r>
            <a:r>
              <a:rPr lang="en-US" sz="1400" dirty="0"/>
              <a:t>: The Data link layer adds a header to the frame that contains a destination address. The frame is transmitted to the destination address mentioned in the header.</a:t>
            </a:r>
          </a:p>
          <a:p>
            <a:r>
              <a:rPr lang="en-US" sz="1400" b="1" dirty="0"/>
              <a:t>Flow</a:t>
            </a:r>
            <a:r>
              <a:rPr lang="en-US" sz="1400" dirty="0"/>
              <a:t> </a:t>
            </a:r>
            <a:r>
              <a:rPr lang="en-US" sz="1400" b="1" dirty="0"/>
              <a:t>Control</a:t>
            </a:r>
            <a:r>
              <a:rPr lang="en-US" sz="1400" dirty="0"/>
              <a:t>: Flow control is the main functionality of the Data-link layer. It is the technique through which the constant data rate is maintained on both the sides so that no data get corrupted. It ensures that the transmitting station such as a server with higher processing speed does not exceed the receiving station, with lower processing speed.</a:t>
            </a:r>
          </a:p>
          <a:p>
            <a:r>
              <a:rPr lang="en-US" sz="1400" b="1" dirty="0"/>
              <a:t>Error Control</a:t>
            </a:r>
            <a:r>
              <a:rPr lang="en-US" sz="1400" dirty="0"/>
              <a:t>: Error control is achieved by adding a calculated value CRC (Cyclic Redundancy Check) that is placed to the Data link layer's trailer which is added to the message frame before it is sent to the physical layer. If any error seems to </a:t>
            </a:r>
            <a:r>
              <a:rPr lang="en-US" sz="1400" dirty="0" err="1"/>
              <a:t>occurr</a:t>
            </a:r>
            <a:r>
              <a:rPr lang="en-US" sz="1400" dirty="0"/>
              <a:t>, then the receiver sends the acknowledgment for the retransmission of the corrupted frames.</a:t>
            </a:r>
          </a:p>
          <a:p>
            <a:r>
              <a:rPr lang="en-US" sz="1400" b="1" dirty="0"/>
              <a:t>Access Control:</a:t>
            </a:r>
            <a:r>
              <a:rPr lang="en-US" sz="1400" dirty="0"/>
              <a:t> When two or more devices are connected to the same communication channel, then the data link layer protocols are used to determine which device has control over the link at a given time.</a:t>
            </a:r>
          </a:p>
          <a:p>
            <a:pPr marL="114300" indent="0">
              <a:buNone/>
            </a:pPr>
            <a:endParaRPr lang="en-US" sz="1400" dirty="0"/>
          </a:p>
        </p:txBody>
      </p:sp>
    </p:spTree>
    <p:extLst>
      <p:ext uri="{BB962C8B-B14F-4D97-AF65-F5344CB8AC3E}">
        <p14:creationId xmlns:p14="http://schemas.microsoft.com/office/powerpoint/2010/main" val="26338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72" y="84807"/>
            <a:ext cx="8520600" cy="572700"/>
          </a:xfrm>
        </p:spPr>
        <p:txBody>
          <a:bodyPr>
            <a:normAutofit fontScale="90000"/>
          </a:bodyPr>
          <a:lstStyle/>
          <a:p>
            <a:r>
              <a:rPr lang="en-US" dirty="0" smtClean="0"/>
              <a:t>3. </a:t>
            </a:r>
            <a:r>
              <a:rPr lang="en-IN" dirty="0"/>
              <a:t>Network Layer</a:t>
            </a:r>
            <a:br>
              <a:rPr lang="en-IN" dirty="0"/>
            </a:br>
            <a:r>
              <a:rPr lang="en-IN" dirty="0"/>
              <a:t/>
            </a:r>
            <a:br>
              <a:rPr lang="en-IN" dirty="0"/>
            </a:br>
            <a:endParaRPr lang="en-IN" dirty="0"/>
          </a:p>
        </p:txBody>
      </p:sp>
      <p:sp>
        <p:nvSpPr>
          <p:cNvPr id="3" name="Text Placeholder 2"/>
          <p:cNvSpPr>
            <a:spLocks noGrp="1"/>
          </p:cNvSpPr>
          <p:nvPr>
            <p:ph type="body" idx="1"/>
          </p:nvPr>
        </p:nvSpPr>
        <p:spPr>
          <a:xfrm>
            <a:off x="152372" y="1980681"/>
            <a:ext cx="8679928" cy="2951536"/>
          </a:xfrm>
        </p:spPr>
        <p:txBody>
          <a:bodyPr>
            <a:normAutofit/>
          </a:bodyPr>
          <a:lstStyle/>
          <a:p>
            <a:r>
              <a:rPr lang="en-US" sz="1600" dirty="0"/>
              <a:t>It is a layer 3 that manages device addressing, tracks </a:t>
            </a:r>
            <a:r>
              <a:rPr lang="en-US" sz="1600" dirty="0" smtClean="0"/>
              <a:t>the location </a:t>
            </a:r>
            <a:r>
              <a:rPr lang="en-US" sz="1600" dirty="0"/>
              <a:t>of devices on the network.</a:t>
            </a:r>
          </a:p>
          <a:p>
            <a:r>
              <a:rPr lang="en-US" sz="1600" dirty="0"/>
              <a:t>It determines the best path to move data from source to </a:t>
            </a:r>
            <a:r>
              <a:rPr lang="en-US" sz="1600" dirty="0" smtClean="0"/>
              <a:t>the </a:t>
            </a:r>
            <a:r>
              <a:rPr lang="en-US" sz="1600" dirty="0"/>
              <a:t>destination based on the network conditions, the priority of service, and other factors.</a:t>
            </a:r>
          </a:p>
          <a:p>
            <a:r>
              <a:rPr lang="en-US" sz="1600" dirty="0"/>
              <a:t>The Data link layer is responsible for routing and forwarding </a:t>
            </a:r>
            <a:r>
              <a:rPr lang="en-US" sz="1600" dirty="0" smtClean="0"/>
              <a:t>the </a:t>
            </a:r>
            <a:r>
              <a:rPr lang="en-US" sz="1600" dirty="0"/>
              <a:t>packets.</a:t>
            </a:r>
          </a:p>
          <a:p>
            <a:r>
              <a:rPr lang="en-US" sz="1600" dirty="0" smtClean="0"/>
              <a:t>Routers </a:t>
            </a:r>
            <a:r>
              <a:rPr lang="en-US" sz="1600" dirty="0"/>
              <a:t>are the layer 3 devices, they are specified in this layer and used to provide the routing services within an internetwork.</a:t>
            </a:r>
          </a:p>
          <a:p>
            <a:r>
              <a:rPr lang="en-US" sz="1600" dirty="0"/>
              <a:t>The protocols used to route the network traffic are known as Network layer protocols. Examples of protocols are </a:t>
            </a:r>
            <a:r>
              <a:rPr lang="en-US" sz="1600" dirty="0" smtClean="0"/>
              <a:t>IPv4 </a:t>
            </a:r>
            <a:r>
              <a:rPr lang="en-US" sz="1600" dirty="0"/>
              <a:t>and Ipv6.</a:t>
            </a:r>
          </a:p>
          <a:p>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582" y="152401"/>
            <a:ext cx="5680363" cy="1828280"/>
          </a:xfrm>
          <a:prstGeom prst="rect">
            <a:avLst/>
          </a:prstGeom>
        </p:spPr>
      </p:pic>
    </p:spTree>
    <p:extLst>
      <p:ext uri="{BB962C8B-B14F-4D97-AF65-F5344CB8AC3E}">
        <p14:creationId xmlns:p14="http://schemas.microsoft.com/office/powerpoint/2010/main" val="85066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72" y="84807"/>
            <a:ext cx="8520600" cy="572700"/>
          </a:xfrm>
        </p:spPr>
        <p:txBody>
          <a:bodyPr>
            <a:normAutofit fontScale="90000"/>
          </a:bodyPr>
          <a:lstStyle/>
          <a:p>
            <a:r>
              <a:rPr lang="en-US" dirty="0" smtClean="0"/>
              <a:t>3. </a:t>
            </a:r>
            <a:r>
              <a:rPr lang="en-IN" dirty="0"/>
              <a:t>Network Layer</a:t>
            </a:r>
            <a:br>
              <a:rPr lang="en-IN" dirty="0"/>
            </a:br>
            <a:r>
              <a:rPr lang="en-IN" dirty="0"/>
              <a:t/>
            </a:r>
            <a:br>
              <a:rPr lang="en-IN" dirty="0"/>
            </a:br>
            <a:endParaRPr lang="en-IN" dirty="0"/>
          </a:p>
        </p:txBody>
      </p:sp>
      <p:sp>
        <p:nvSpPr>
          <p:cNvPr id="3" name="Text Placeholder 2"/>
          <p:cNvSpPr>
            <a:spLocks noGrp="1"/>
          </p:cNvSpPr>
          <p:nvPr>
            <p:ph type="body" idx="1"/>
          </p:nvPr>
        </p:nvSpPr>
        <p:spPr>
          <a:xfrm>
            <a:off x="152372" y="838200"/>
            <a:ext cx="8679928" cy="4094017"/>
          </a:xfrm>
        </p:spPr>
        <p:txBody>
          <a:bodyPr>
            <a:normAutofit/>
          </a:bodyPr>
          <a:lstStyle/>
          <a:p>
            <a:pPr marL="114300" indent="0">
              <a:buNone/>
            </a:pPr>
            <a:r>
              <a:rPr lang="en-US" dirty="0"/>
              <a:t>Functions of Network Layer:</a:t>
            </a:r>
          </a:p>
          <a:p>
            <a:r>
              <a:rPr lang="en-US" sz="1600" b="1" dirty="0"/>
              <a:t>Internetworking:</a:t>
            </a:r>
            <a:r>
              <a:rPr lang="en-US" sz="1600" dirty="0"/>
              <a:t> An internetworking is the main responsibility of the network layer. It provides a logical connection between different devices.</a:t>
            </a:r>
          </a:p>
          <a:p>
            <a:r>
              <a:rPr lang="en-US" sz="1600" b="1" dirty="0">
                <a:hlinkClick r:id="rId2"/>
              </a:rPr>
              <a:t>Addressing</a:t>
            </a:r>
            <a:r>
              <a:rPr lang="en-US" sz="1600" b="1" dirty="0"/>
              <a:t>:</a:t>
            </a:r>
            <a:r>
              <a:rPr lang="en-US" sz="1600" dirty="0"/>
              <a:t> A Network layer adds the source and destination address to the header of the frame. Addressing is used to identify the device on the internet.</a:t>
            </a:r>
          </a:p>
          <a:p>
            <a:r>
              <a:rPr lang="en-US" sz="1600" b="1" dirty="0">
                <a:hlinkClick r:id="rId3"/>
              </a:rPr>
              <a:t>Routing</a:t>
            </a:r>
            <a:r>
              <a:rPr lang="en-US" sz="1600" b="1" dirty="0"/>
              <a:t>:</a:t>
            </a:r>
            <a:r>
              <a:rPr lang="en-US" sz="1600" dirty="0"/>
              <a:t> Routing is the major component of the network layer, and it determines the best optimal path out of the multiple paths from source to the destination.</a:t>
            </a:r>
          </a:p>
          <a:p>
            <a:r>
              <a:rPr lang="en-US" sz="1600" b="1" dirty="0"/>
              <a:t>Packetizing:</a:t>
            </a:r>
            <a:r>
              <a:rPr lang="en-US" sz="1600" dirty="0"/>
              <a:t> A Network Layer receives the packets from the upper layer and converts them into packets. This process is known as Packetizing. It is achieved by internet protocol (IP).</a:t>
            </a:r>
          </a:p>
          <a:p>
            <a:endParaRPr lang="en-IN" sz="1600" dirty="0"/>
          </a:p>
        </p:txBody>
      </p:sp>
    </p:spTree>
    <p:extLst>
      <p:ext uri="{BB962C8B-B14F-4D97-AF65-F5344CB8AC3E}">
        <p14:creationId xmlns:p14="http://schemas.microsoft.com/office/powerpoint/2010/main" val="17643775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AEA7A380D6134489AC6AB48429DC06" ma:contentTypeVersion="0" ma:contentTypeDescription="Create a new document." ma:contentTypeScope="" ma:versionID="e74d917e14590c278dc7343cb940c493">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A50706-3063-4322-A3AF-A85064B1CFC4}"/>
</file>

<file path=customXml/itemProps2.xml><?xml version="1.0" encoding="utf-8"?>
<ds:datastoreItem xmlns:ds="http://schemas.openxmlformats.org/officeDocument/2006/customXml" ds:itemID="{740BDD5D-82A7-4F8F-9537-77BF70160FA0}"/>
</file>

<file path=customXml/itemProps3.xml><?xml version="1.0" encoding="utf-8"?>
<ds:datastoreItem xmlns:ds="http://schemas.openxmlformats.org/officeDocument/2006/customXml" ds:itemID="{4EC29AF6-0A3B-408C-AD87-A8B7903506E9}"/>
</file>

<file path=docProps/app.xml><?xml version="1.0" encoding="utf-8"?>
<Properties xmlns="http://schemas.openxmlformats.org/officeDocument/2006/extended-properties" xmlns:vt="http://schemas.openxmlformats.org/officeDocument/2006/docPropsVTypes">
  <TotalTime>625</TotalTime>
  <Words>1418</Words>
  <Application>Microsoft Office PowerPoint</Application>
  <PresentationFormat>On-screen Show (16:9)</PresentationFormat>
  <Paragraphs>149</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Wingdings</vt:lpstr>
      <vt:lpstr>Simple Light</vt:lpstr>
      <vt:lpstr>CS362: COMPUTER NETWORKS</vt:lpstr>
      <vt:lpstr>Protocols layers and their service model </vt:lpstr>
      <vt:lpstr>PowerPoint Presentation</vt:lpstr>
      <vt:lpstr>PowerPoint Presentation</vt:lpstr>
      <vt:lpstr>1. Physical layer </vt:lpstr>
      <vt:lpstr>2. Data-Link Layer </vt:lpstr>
      <vt:lpstr>Functions of Data-Link Layer </vt:lpstr>
      <vt:lpstr>3. Network Layer  </vt:lpstr>
      <vt:lpstr>3. Network Layer  </vt:lpstr>
      <vt:lpstr>4. Transport Layer</vt:lpstr>
      <vt:lpstr>4. Transport Layer</vt:lpstr>
      <vt:lpstr>4. Transport Layer</vt:lpstr>
      <vt:lpstr>5. Session Layer </vt:lpstr>
      <vt:lpstr>5. Session Layer </vt:lpstr>
      <vt:lpstr>6. Presentation Layer </vt:lpstr>
      <vt:lpstr>6. Presentation Layer </vt:lpstr>
      <vt:lpstr>7. Application Layer </vt:lpstr>
      <vt:lpstr>7. Application Layer </vt:lpstr>
      <vt:lpstr>TCP/IP Model</vt:lpstr>
      <vt:lpstr>What Does TCP/IP Do?</vt:lpstr>
      <vt:lpstr>Layers of TCP/IP Model</vt:lpstr>
      <vt:lpstr>Layers of TCP/IP Model</vt:lpstr>
      <vt:lpstr>Layers of TCP/IP Model</vt:lpstr>
      <vt:lpstr>Layers of TCP/IP Model</vt:lpstr>
      <vt:lpstr>Layers of TCP/IP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CS362: COMPUTER NETWORKS</dc:title>
  <dc:creator>CHARUSAT</dc:creator>
  <cp:lastModifiedBy>CHARUSAT</cp:lastModifiedBy>
  <cp:revision>88</cp:revision>
  <dcterms:modified xsi:type="dcterms:W3CDTF">2024-02-08T09:45:48Z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0x010100E1AEA7A380D6134489AC6AB48429DC06</vt:lpwstr>
  </property>
</Properties>
</file>