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41" autoAdjust="0"/>
    <p:restoredTop sz="94660"/>
  </p:normalViewPr>
  <p:slideViewPr>
    <p:cSldViewPr snapToGrid="0">
      <p:cViewPr>
        <p:scale>
          <a:sx n="37" d="100"/>
          <a:sy n="37" d="100"/>
        </p:scale>
        <p:origin x="-2918" y="-826"/>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Controlled variables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These are kept the same throughout your experiments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Independent variable</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The </a:t>
          </a:r>
          <a:r>
            <a:rPr lang="en-US" sz="2800" b="1" dirty="0"/>
            <a:t>one</a:t>
          </a:r>
          <a:r>
            <a:rPr lang="en-US" sz="2800" dirty="0"/>
            <a:t> variable you purposely change and test</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Dependent variable</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The measure of change observed because of independent variable</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a:t>Decide how you will measure the change</a:t>
          </a:r>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401C8A76-0402-439A-A771-D9B2BC35018E}" srcId="{2F8ECEAC-FAA3-4503-A169-57F41A503807}" destId="{B92700A2-FB38-4467-8A2E-6B17FD5FB43C}" srcOrd="1" destOrd="0" parTransId="{D455CBAE-1EFE-4677-A720-D37D3C7C79C7}" sibTransId="{A308112E-A697-4E6A-A0C4-5392D47FD2DE}"/>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Acquire Data</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Identification and authenticated access to Yelp and Google Local data. Transportation of 200 MB data from sources to distributed files systems.</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Data Engineering</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a:t>Exploring and understanding data. Removing junk data, duplicate rows, eliminating NULL values and formatting date to </a:t>
          </a:r>
          <a:r>
            <a:rPr lang="en-US" dirty="0" err="1"/>
            <a:t>yyyy</a:t>
          </a:r>
          <a:r>
            <a:rPr lang="en-US" dirty="0"/>
            <a:t>-mm-dd.</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Analyze Data</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err="1"/>
            <a:t>HiveQL</a:t>
          </a:r>
          <a:r>
            <a:rPr lang="en-US" dirty="0"/>
            <a:t> and Pig are the querying tools built on top of Hadoop that is used to query data within HDFS. Hive makes it useful for creating reports whereas Pig is a Procedural Data Flow language used for programming by researchers and programmers.</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Interpret Data</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Visualizations are generated in Tableau and Excel power view that create multi-faceted views of data and help communicate complex visualizations.</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Controlled variables</a:t>
          </a:r>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These are kept the same throughout your experiments</a:t>
          </a:r>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Independent variable</a:t>
          </a:r>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a:t>
          </a:r>
          <a:r>
            <a:rPr lang="en-US" sz="2800" b="1" kern="1200" dirty="0"/>
            <a:t>one</a:t>
          </a:r>
          <a:r>
            <a:rPr lang="en-US" sz="2800" kern="1200" dirty="0"/>
            <a:t> variable you purposely change and test</a:t>
          </a:r>
        </a:p>
      </dsp:txBody>
      <dsp:txXfrm>
        <a:off x="4450556" y="2912353"/>
        <a:ext cx="3900487" cy="3033224"/>
      </dsp:txXfrm>
    </dsp:sp>
    <dsp:sp modelId="{64DD6D48-227C-4434-BED8-F49C9D4F4F7E}">
      <dsp:nvSpPr>
        <dsp:cNvPr id="0" name=""/>
        <dsp:cNvSpPr/>
      </dsp:nvSpPr>
      <dsp:spPr>
        <a:xfrm>
          <a:off x="8897112"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Dependent variable</a:t>
          </a:r>
        </a:p>
      </dsp:txBody>
      <dsp:txXfrm>
        <a:off x="8897112" y="1352158"/>
        <a:ext cx="3900487" cy="1560194"/>
      </dsp:txXfrm>
    </dsp:sp>
    <dsp:sp modelId="{98860936-C475-4184-9A9D-2F4B5D8B0BC7}">
      <dsp:nvSpPr>
        <dsp:cNvPr id="0" name=""/>
        <dsp:cNvSpPr/>
      </dsp:nvSpPr>
      <dsp:spPr>
        <a:xfrm>
          <a:off x="8897112"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measure of change observed because of independent variable</a:t>
          </a:r>
        </a:p>
        <a:p>
          <a:pPr marL="285750" lvl="1" indent="-285750" algn="l" defTabSz="1244600">
            <a:lnSpc>
              <a:spcPct val="90000"/>
            </a:lnSpc>
            <a:spcBef>
              <a:spcPct val="0"/>
            </a:spcBef>
            <a:spcAft>
              <a:spcPct val="15000"/>
            </a:spcAft>
            <a:buChar char="•"/>
          </a:pPr>
          <a:r>
            <a:rPr lang="en-US" sz="2800" kern="1200" dirty="0"/>
            <a:t>Decide how you will measure the change</a:t>
          </a:r>
        </a:p>
      </dsp:txBody>
      <dsp:txXfrm>
        <a:off x="8897112" y="2912353"/>
        <a:ext cx="3900487"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ctr" defTabSz="755650">
            <a:lnSpc>
              <a:spcPct val="90000"/>
            </a:lnSpc>
            <a:spcBef>
              <a:spcPct val="0"/>
            </a:spcBef>
            <a:spcAft>
              <a:spcPct val="35000"/>
            </a:spcAft>
            <a:buNone/>
          </a:pPr>
          <a:r>
            <a:rPr lang="en-US" sz="1700" kern="1200" dirty="0"/>
            <a:t>Identification and authenticated access to Yelp and Google Local data. Transportation of 200 MB data from sources to distributed files systems.</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Acquire Data</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ctr" defTabSz="755650">
            <a:lnSpc>
              <a:spcPct val="90000"/>
            </a:lnSpc>
            <a:spcBef>
              <a:spcPct val="0"/>
            </a:spcBef>
            <a:spcAft>
              <a:spcPct val="35000"/>
            </a:spcAft>
            <a:buNone/>
          </a:pPr>
          <a:r>
            <a:rPr lang="en-US" sz="1700" kern="1200" dirty="0"/>
            <a:t>Exploring and understanding data. Removing junk data, duplicate rows, eliminating NULL values and formatting date to </a:t>
          </a:r>
          <a:r>
            <a:rPr lang="en-US" sz="1700" kern="1200" dirty="0" err="1"/>
            <a:t>yyyy</a:t>
          </a:r>
          <a:r>
            <a:rPr lang="en-US" sz="1700" kern="1200" dirty="0"/>
            <a:t>-mm-dd.</a:t>
          </a:r>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Data Engineering</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ctr" defTabSz="755650">
            <a:lnSpc>
              <a:spcPct val="90000"/>
            </a:lnSpc>
            <a:spcBef>
              <a:spcPct val="0"/>
            </a:spcBef>
            <a:spcAft>
              <a:spcPct val="35000"/>
            </a:spcAft>
            <a:buNone/>
          </a:pPr>
          <a:r>
            <a:rPr lang="en-US" sz="1700" kern="1200" dirty="0" err="1"/>
            <a:t>HiveQL</a:t>
          </a:r>
          <a:r>
            <a:rPr lang="en-US" sz="1700" kern="1200" dirty="0"/>
            <a:t> and Pig are the querying tools built on top of Hadoop that is used to query data within HDFS. Hive makes it useful for creating reports whereas Pig is a Procedural Data Flow language used for programming by researchers and programmers.</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Analyze Data</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ctr" defTabSz="755650">
            <a:lnSpc>
              <a:spcPct val="90000"/>
            </a:lnSpc>
            <a:spcBef>
              <a:spcPct val="0"/>
            </a:spcBef>
            <a:spcAft>
              <a:spcPct val="35000"/>
            </a:spcAft>
            <a:buNone/>
          </a:pPr>
          <a:r>
            <a:rPr lang="en-US" sz="1700" kern="1200" dirty="0"/>
            <a:t>Visualizations are generated in Tableau and Excel power view that create multi-faceted views of data and help communicate complex visualizations.</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Interpret Data</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1/24/2017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hyperlink" Target="https://s3.amazonaws.com/hipicdatasets/yelp_raw_fall_2016.csv" TargetMode="External"/><Relationship Id="rId1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hyperlink" Target="http://hive.apache.org/" TargetMode="External"/><Relationship Id="rId17"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5.png"/><Relationship Id="rId10" Type="http://schemas.openxmlformats.org/officeDocument/2006/relationships/diagramColors" Target="../diagrams/colors2.xml"/><Relationship Id="rId19"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hyperlink" Target="https://docs.google.com/uc?id=0B9kspRX6SWaaMlRvREQ3NmUxOE0&amp;export=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Business Data Analysis</a:t>
            </a:r>
          </a:p>
        </p:txBody>
      </p:sp>
      <p:sp>
        <p:nvSpPr>
          <p:cNvPr id="23" name="Text Placeholder 22"/>
          <p:cNvSpPr>
            <a:spLocks noGrp="1"/>
          </p:cNvSpPr>
          <p:nvPr>
            <p:ph type="body" sz="quarter" idx="36"/>
          </p:nvPr>
        </p:nvSpPr>
        <p:spPr/>
        <p:txBody>
          <a:bodyPr/>
          <a:lstStyle/>
          <a:p>
            <a:r>
              <a:rPr lang="en-US" dirty="0" err="1"/>
              <a:t>Ruchi</a:t>
            </a:r>
            <a:r>
              <a:rPr lang="en-US" dirty="0"/>
              <a:t> Singh, </a:t>
            </a:r>
            <a:r>
              <a:rPr lang="en-US" dirty="0" err="1"/>
              <a:t>Yashaswi</a:t>
            </a:r>
            <a:r>
              <a:rPr lang="en-US" dirty="0"/>
              <a:t> </a:t>
            </a:r>
            <a:r>
              <a:rPr lang="en-US" dirty="0" err="1"/>
              <a:t>Ananth</a:t>
            </a:r>
            <a:r>
              <a:rPr lang="en-US" dirty="0"/>
              <a:t>, </a:t>
            </a:r>
            <a:r>
              <a:rPr lang="en-US" dirty="0" err="1"/>
              <a:t>Mahsa</a:t>
            </a:r>
            <a:r>
              <a:rPr lang="en-US" dirty="0"/>
              <a:t> </a:t>
            </a:r>
            <a:r>
              <a:rPr lang="en-US" dirty="0" err="1"/>
              <a:t>Tayer</a:t>
            </a:r>
            <a:r>
              <a:rPr lang="en-US" dirty="0"/>
              <a:t> </a:t>
            </a:r>
            <a:r>
              <a:rPr lang="en-US" dirty="0" err="1"/>
              <a:t>Farahani</a:t>
            </a:r>
            <a:r>
              <a:rPr lang="en-US" dirty="0"/>
              <a:t> | Dr. </a:t>
            </a:r>
            <a:r>
              <a:rPr lang="en-US" dirty="0" err="1"/>
              <a:t>Jongwook</a:t>
            </a:r>
            <a:r>
              <a:rPr lang="en-US" dirty="0"/>
              <a:t> Woo | California State University, Los Angeles</a:t>
            </a:r>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a:xfrm>
            <a:off x="1143000" y="7157575"/>
            <a:ext cx="12801600" cy="1803545"/>
          </a:xfrm>
          <a:noFill/>
        </p:spPr>
        <p:txBody>
          <a:bodyPr/>
          <a:lstStyle/>
          <a:p>
            <a:pPr algn="ctr"/>
            <a:r>
              <a:rPr lang="en-US" dirty="0">
                <a:latin typeface="Trebuchet MS" panose="020B0603020202020204" pitchFamily="34" charset="0"/>
              </a:rPr>
              <a:t>To provide insightful analytics from large datasets obtained from the internet about the existing Local Business.</a:t>
            </a:r>
          </a:p>
        </p:txBody>
      </p:sp>
      <p:sp>
        <p:nvSpPr>
          <p:cNvPr id="68" name="Text Placeholder 67"/>
          <p:cNvSpPr>
            <a:spLocks noGrp="1"/>
          </p:cNvSpPr>
          <p:nvPr>
            <p:ph type="body" sz="quarter" idx="37"/>
          </p:nvPr>
        </p:nvSpPr>
        <p:spPr>
          <a:xfrm>
            <a:off x="1143000" y="9582909"/>
            <a:ext cx="12801600" cy="1280160"/>
          </a:xfrm>
        </p:spPr>
        <p:txBody>
          <a:bodyPr/>
          <a:lstStyle/>
          <a:p>
            <a:r>
              <a:rPr lang="en-US" dirty="0"/>
              <a:t>Hypothesis</a:t>
            </a:r>
          </a:p>
        </p:txBody>
      </p:sp>
      <p:sp>
        <p:nvSpPr>
          <p:cNvPr id="11" name="Content Placeholder 10"/>
          <p:cNvSpPr>
            <a:spLocks noGrp="1"/>
          </p:cNvSpPr>
          <p:nvPr>
            <p:ph sz="quarter" idx="38"/>
          </p:nvPr>
        </p:nvSpPr>
        <p:spPr>
          <a:xfrm>
            <a:off x="1143000" y="10919149"/>
            <a:ext cx="12801600" cy="3757269"/>
          </a:xfrm>
        </p:spPr>
        <p:txBody>
          <a:bodyPr>
            <a:normAutofit/>
          </a:bodyPr>
          <a:lstStyle/>
          <a:p>
            <a:r>
              <a:rPr lang="en-US" dirty="0">
                <a:latin typeface="Trebuchet MS" panose="020B0603020202020204" pitchFamily="34" charset="0"/>
              </a:rPr>
              <a:t>All the data in the dataset are authentic</a:t>
            </a:r>
          </a:p>
          <a:p>
            <a:r>
              <a:rPr lang="en-US" dirty="0">
                <a:latin typeface="Trebuchet MS" panose="020B0603020202020204" pitchFamily="34" charset="0"/>
              </a:rPr>
              <a:t>All the local business in a city are either registered in Yelp or Google Local</a:t>
            </a:r>
          </a:p>
          <a:p>
            <a:r>
              <a:rPr lang="en-US" dirty="0">
                <a:latin typeface="Trebuchet MS" panose="020B0603020202020204" pitchFamily="34" charset="0"/>
              </a:rPr>
              <a:t>Insights drawn from data collected from 2005 and 2016 is generalizes for the business</a:t>
            </a:r>
          </a:p>
        </p:txBody>
      </p:sp>
      <p:sp>
        <p:nvSpPr>
          <p:cNvPr id="7" name="Text Placeholder 6"/>
          <p:cNvSpPr>
            <a:spLocks noGrp="1"/>
          </p:cNvSpPr>
          <p:nvPr>
            <p:ph type="body" sz="quarter" idx="17"/>
          </p:nvPr>
        </p:nvSpPr>
        <p:spPr>
          <a:xfrm>
            <a:off x="1143000" y="14210209"/>
            <a:ext cx="12801600" cy="1219200"/>
          </a:xfrm>
        </p:spPr>
        <p:txBody>
          <a:bodyPr/>
          <a:lstStyle/>
          <a:p>
            <a:r>
              <a:rPr lang="en-US" dirty="0"/>
              <a:t>Project Overview</a:t>
            </a:r>
          </a:p>
        </p:txBody>
      </p:sp>
      <p:sp>
        <p:nvSpPr>
          <p:cNvPr id="12" name="Content Placeholder 11"/>
          <p:cNvSpPr>
            <a:spLocks noGrp="1"/>
          </p:cNvSpPr>
          <p:nvPr>
            <p:ph sz="quarter" idx="25"/>
          </p:nvPr>
        </p:nvSpPr>
        <p:spPr>
          <a:xfrm>
            <a:off x="1143000" y="15583082"/>
            <a:ext cx="12801600" cy="6884805"/>
          </a:xfrm>
        </p:spPr>
        <p:txBody>
          <a:bodyPr>
            <a:noAutofit/>
          </a:bodyPr>
          <a:lstStyle/>
          <a:p>
            <a:pPr algn="just"/>
            <a:r>
              <a:rPr lang="en-US" sz="4000" dirty="0"/>
              <a:t>We have analyzed a huge data set from Yelp and Google Local that spanned a variety of businesses such as restaurants, shopping, nightlife, medical, education, entertainment, common services, etc. in various cities across the world using Big Data.</a:t>
            </a:r>
          </a:p>
          <a:p>
            <a:pPr algn="just"/>
            <a:r>
              <a:rPr lang="en-US" sz="4000" dirty="0"/>
              <a:t>We have tried to understand various aspects of the Local Businesses; factors driving their popularity, customer review patterns and regions that favor certain businesses the most.</a:t>
            </a:r>
          </a:p>
          <a:p>
            <a:pPr algn="just"/>
            <a:r>
              <a:rPr lang="en-US" sz="4000" dirty="0"/>
              <a:t>Analyzing user reviews has helped us in deriving insights to achieve our objective through this project.</a:t>
            </a:r>
          </a:p>
        </p:txBody>
      </p:sp>
      <p:sp>
        <p:nvSpPr>
          <p:cNvPr id="8" name="Text Placeholder 7"/>
          <p:cNvSpPr>
            <a:spLocks noGrp="1"/>
          </p:cNvSpPr>
          <p:nvPr>
            <p:ph type="body" sz="quarter" idx="19"/>
          </p:nvPr>
        </p:nvSpPr>
        <p:spPr>
          <a:xfrm>
            <a:off x="1143000" y="23061604"/>
            <a:ext cx="12801600" cy="1219200"/>
          </a:xfrm>
        </p:spPr>
        <p:txBody>
          <a:bodyPr/>
          <a:lstStyle/>
          <a:p>
            <a:r>
              <a:rPr lang="en-US"/>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sz="quarter" idx="21"/>
          </p:nvPr>
        </p:nvSpPr>
        <p:spPr/>
        <p:txBody>
          <a:bodyPr/>
          <a:lstStyle/>
          <a:p>
            <a:r>
              <a:rPr lang="en-US" dirty="0"/>
              <a:t>Data Specifications</a:t>
            </a:r>
          </a:p>
        </p:txBody>
      </p:sp>
      <p:sp>
        <p:nvSpPr>
          <p:cNvPr id="70" name="Text Placeholder 69"/>
          <p:cNvSpPr>
            <a:spLocks noGrp="1"/>
          </p:cNvSpPr>
          <p:nvPr>
            <p:ph type="body" sz="quarter" idx="40"/>
          </p:nvPr>
        </p:nvSpPr>
        <p:spPr/>
        <p:txBody>
          <a:bodyPr/>
          <a:lstStyle/>
          <a:p>
            <a:r>
              <a:rPr lang="en-US"/>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957320993"/>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 Placeholder 15"/>
          <p:cNvSpPr>
            <a:spLocks noGrp="1"/>
          </p:cNvSpPr>
          <p:nvPr>
            <p:ph type="body" sz="quarter" idx="29"/>
          </p:nvPr>
        </p:nvSpPr>
        <p:spPr/>
        <p:txBody>
          <a:bodyPr/>
          <a:lstStyle/>
          <a:p>
            <a:r>
              <a:rPr lang="en-US" dirty="0"/>
              <a:t>Observations</a:t>
            </a:r>
          </a:p>
        </p:txBody>
      </p:sp>
      <p:sp>
        <p:nvSpPr>
          <p:cNvPr id="17" name="Content Placeholder 16"/>
          <p:cNvSpPr>
            <a:spLocks noGrp="1"/>
          </p:cNvSpPr>
          <p:nvPr>
            <p:ph sz="quarter" idx="30"/>
          </p:nvPr>
        </p:nvSpPr>
        <p:spPr/>
        <p:txBody>
          <a:bodyPr>
            <a:normAutofit fontScale="85000" lnSpcReduction="10000"/>
          </a:bodyPr>
          <a:lstStyle/>
          <a:p>
            <a:r>
              <a:rPr lang="en-US" dirty="0"/>
              <a:t>Users tend to review the food businesses over the other categories like education, medical, shopping and services. Although categories like Education and Medical are equally important categories as Food </a:t>
            </a:r>
          </a:p>
          <a:p>
            <a:r>
              <a:rPr lang="en-US" dirty="0"/>
              <a:t>In every category of business maximum number of review count come from Las Vegas. Possible reason could be the huge number of tourists that visit the city every year, use the services and leave feedbacks. </a:t>
            </a:r>
          </a:p>
          <a:p>
            <a:r>
              <a:rPr lang="en-US" dirty="0"/>
              <a:t>More than 60% people in a city write positive reviews for the business and services they use. Las Vegas has the highest number of useful review votes. </a:t>
            </a:r>
          </a:p>
          <a:p>
            <a:r>
              <a:rPr lang="en-US" dirty="0"/>
              <a:t>Services businesses mostly received positive reviews from the customers and the Home cleaning department did not receive any negative feedback. </a:t>
            </a:r>
          </a:p>
          <a:p>
            <a:r>
              <a:rPr lang="en-US" dirty="0"/>
              <a:t>One particular user had written reviews  for almost 250 different business over a span of 10 years. Further text analysis of the reviews could help us in understanding the authenticity of these reviews. </a:t>
            </a:r>
          </a:p>
          <a:p>
            <a:r>
              <a:rPr lang="en-US" dirty="0"/>
              <a:t>More than 70% of the top 10 food business has reservation, ambience, wheelchair facility, TV and free </a:t>
            </a:r>
            <a:r>
              <a:rPr lang="en-US" dirty="0" err="1"/>
              <a:t>wifi</a:t>
            </a:r>
            <a:r>
              <a:rPr lang="en-US"/>
              <a:t> where less than 30% of bottom 10 have the same </a:t>
            </a:r>
            <a:endParaRPr lang="en-US" dirty="0"/>
          </a:p>
        </p:txBody>
      </p:sp>
      <p:sp>
        <p:nvSpPr>
          <p:cNvPr id="18" name="Text Placeholder 17"/>
          <p:cNvSpPr>
            <a:spLocks noGrp="1"/>
          </p:cNvSpPr>
          <p:nvPr>
            <p:ph type="body" sz="quarter" idx="31"/>
          </p:nvPr>
        </p:nvSpPr>
        <p:spPr/>
        <p:txBody>
          <a:bodyPr/>
          <a:lstStyle/>
          <a:p>
            <a:r>
              <a:rPr lang="en-US" dirty="0"/>
              <a:t>Visualizations</a:t>
            </a:r>
          </a:p>
        </p:txBody>
      </p:sp>
      <p:sp>
        <p:nvSpPr>
          <p:cNvPr id="71" name="Text Placeholder 70"/>
          <p:cNvSpPr>
            <a:spLocks noGrp="1"/>
          </p:cNvSpPr>
          <p:nvPr>
            <p:ph type="body" sz="quarter" idx="41"/>
          </p:nvPr>
        </p:nvSpPr>
        <p:spPr>
          <a:xfrm>
            <a:off x="29900880" y="16907874"/>
            <a:ext cx="12801600" cy="1219200"/>
          </a:xfrm>
        </p:spPr>
        <p:txBody>
          <a:bodyPr/>
          <a:lstStyle/>
          <a:p>
            <a:r>
              <a:rPr lang="en-US"/>
              <a:t>Conclusion</a:t>
            </a:r>
            <a:endParaRPr lang="en-US" dirty="0"/>
          </a:p>
        </p:txBody>
      </p:sp>
      <p:sp>
        <p:nvSpPr>
          <p:cNvPr id="15" name="Content Placeholder 14"/>
          <p:cNvSpPr>
            <a:spLocks noGrp="1"/>
          </p:cNvSpPr>
          <p:nvPr>
            <p:ph sz="quarter" idx="42"/>
          </p:nvPr>
        </p:nvSpPr>
        <p:spPr>
          <a:xfrm>
            <a:off x="29900880" y="18400225"/>
            <a:ext cx="12801600" cy="4704786"/>
          </a:xfrm>
        </p:spPr>
        <p:txBody>
          <a:bodyPr>
            <a:normAutofit/>
          </a:bodyPr>
          <a:lstStyle/>
          <a:p>
            <a:r>
              <a:rPr lang="en-US" dirty="0"/>
              <a:t>Using Hadoop, Hive, Pig, and Tableau enhanced the exploratory possibilities and analytics capability to store and process Big Data in parallel </a:t>
            </a:r>
          </a:p>
          <a:p>
            <a:r>
              <a:rPr lang="en-US" dirty="0"/>
              <a:t>Factors driving their popularity, customer review patterns, regions that favor certain businesses the most can be determined by analyzing data  </a:t>
            </a:r>
          </a:p>
          <a:p>
            <a:r>
              <a:rPr lang="en-US" dirty="0"/>
              <a:t>Analyzing the customer sentiments based on their reviews has helped us in realizing the importance of customer satisfaction</a:t>
            </a:r>
          </a:p>
          <a:p>
            <a:endParaRPr lang="en-US" dirty="0"/>
          </a:p>
        </p:txBody>
      </p:sp>
      <p:sp>
        <p:nvSpPr>
          <p:cNvPr id="21" name="Text Placeholder 20"/>
          <p:cNvSpPr>
            <a:spLocks noGrp="1"/>
          </p:cNvSpPr>
          <p:nvPr>
            <p:ph type="body" sz="quarter" idx="34"/>
          </p:nvPr>
        </p:nvSpPr>
        <p:spPr>
          <a:xfrm>
            <a:off x="29900880" y="23565025"/>
            <a:ext cx="12801600" cy="1219200"/>
          </a:xfrm>
        </p:spPr>
        <p:txBody>
          <a:bodyPr/>
          <a:lstStyle/>
          <a:p>
            <a:r>
              <a:rPr lang="en-US"/>
              <a:t>Works Cited</a:t>
            </a:r>
            <a:endParaRPr lang="en-US" dirty="0"/>
          </a:p>
        </p:txBody>
      </p:sp>
      <p:sp>
        <p:nvSpPr>
          <p:cNvPr id="22" name="Content Placeholder 21"/>
          <p:cNvSpPr>
            <a:spLocks noGrp="1"/>
          </p:cNvSpPr>
          <p:nvPr>
            <p:ph sz="quarter" idx="35"/>
          </p:nvPr>
        </p:nvSpPr>
        <p:spPr>
          <a:xfrm>
            <a:off x="29900880" y="25244239"/>
            <a:ext cx="12801600" cy="5720670"/>
          </a:xfrm>
        </p:spPr>
        <p:txBody>
          <a:bodyPr>
            <a:normAutofit/>
          </a:bodyPr>
          <a:lstStyle/>
          <a:p>
            <a:pPr lvl="0"/>
            <a:r>
              <a:rPr lang="en-US" dirty="0"/>
              <a:t>Apache Hadoop Project, http://</a:t>
            </a:r>
            <a:r>
              <a:rPr lang="en-US" dirty="0" err="1"/>
              <a:t>hadoop.apache.org</a:t>
            </a:r>
            <a:r>
              <a:rPr lang="en-US" dirty="0"/>
              <a:t>/ </a:t>
            </a:r>
          </a:p>
          <a:p>
            <a:pPr lvl="0"/>
            <a:r>
              <a:rPr lang="en-US" dirty="0"/>
              <a:t>Apache Hive, </a:t>
            </a:r>
            <a:r>
              <a:rPr lang="en-US" u="sng" dirty="0">
                <a:hlinkClick r:id="rId12"/>
              </a:rPr>
              <a:t>http://hive.apache.org/</a:t>
            </a:r>
            <a:endParaRPr lang="en-US" dirty="0"/>
          </a:p>
          <a:p>
            <a:pPr lvl="0"/>
            <a:r>
              <a:rPr lang="en-US" dirty="0"/>
              <a:t>Yelp Data of </a:t>
            </a:r>
            <a:r>
              <a:rPr lang="en-US" dirty="0" err="1"/>
              <a:t>HiPIC</a:t>
            </a:r>
            <a:r>
              <a:rPr lang="en-US" dirty="0"/>
              <a:t>, </a:t>
            </a:r>
            <a:r>
              <a:rPr lang="x-none" u="sng" dirty="0">
                <a:hlinkClick r:id="rId13"/>
              </a:rPr>
              <a:t>https://s3.amazonaws.com/hipicdatasets/yelp_raw_fall_2016.csv</a:t>
            </a:r>
            <a:endParaRPr lang="en-US" dirty="0"/>
          </a:p>
          <a:p>
            <a:pPr lvl="0"/>
            <a:r>
              <a:rPr lang="en-US" dirty="0"/>
              <a:t>Yelp Review Data Set, </a:t>
            </a:r>
            <a:r>
              <a:rPr lang="x-none" dirty="0">
                <a:hlinkClick r:id="rId14"/>
              </a:rPr>
              <a:t>https://docs.google.com/uc?id=0B9kspRX6SWaaMlRvREQ3NmUxOE0&amp;export=download</a:t>
            </a:r>
            <a:endParaRPr lang="en-US" dirty="0"/>
          </a:p>
          <a:p>
            <a:r>
              <a:rPr lang="en-US" dirty="0"/>
              <a:t>GitHub Link: https://</a:t>
            </a:r>
            <a:r>
              <a:rPr lang="en-US" dirty="0" err="1"/>
              <a:t>github.com</a:t>
            </a:r>
            <a:r>
              <a:rPr lang="en-US" dirty="0"/>
              <a:t>/</a:t>
            </a:r>
            <a:r>
              <a:rPr lang="en-US" dirty="0" err="1"/>
              <a:t>shamaahsaa</a:t>
            </a:r>
            <a:r>
              <a:rPr lang="en-US" dirty="0"/>
              <a:t>/</a:t>
            </a:r>
            <a:r>
              <a:rPr lang="en-US" dirty="0" err="1"/>
              <a:t>Local_Business_DataAnalysis</a:t>
            </a:r>
            <a:endParaRPr lang="en-US" dirty="0"/>
          </a:p>
          <a:p>
            <a:pPr lvl="0"/>
            <a:endParaRPr lang="en-US" dirty="0"/>
          </a:p>
          <a:p>
            <a:endParaRPr lang="en-US" dirty="0"/>
          </a:p>
        </p:txBody>
      </p:sp>
      <p:pic>
        <p:nvPicPr>
          <p:cNvPr id="30" name="Picture Placeholder 29"/>
          <p:cNvPicPr>
            <a:picLocks noGrp="1" noChangeAspect="1"/>
          </p:cNvPicPr>
          <p:nvPr>
            <p:ph type="pic" sz="quarter" idx="43"/>
          </p:nvPr>
        </p:nvPicPr>
        <p:blipFill rotWithShape="1">
          <a:blip r:embed="rId15">
            <a:extLst>
              <a:ext uri="{28A0092B-C50C-407E-A947-70E740481C1C}">
                <a14:useLocalDpi xmlns:a14="http://schemas.microsoft.com/office/drawing/2010/main" val="0"/>
              </a:ext>
            </a:extLst>
          </a:blip>
          <a:srcRect l="-7118" t="3280" r="1215" b="19672"/>
          <a:stretch/>
        </p:blipFill>
        <p:spPr>
          <a:xfrm>
            <a:off x="32681864" y="67553"/>
            <a:ext cx="11185471" cy="3749039"/>
          </a:xfrm>
        </p:spPr>
      </p:pic>
      <p:graphicFrame>
        <p:nvGraphicFramePr>
          <p:cNvPr id="32" name="Content Placeholder 31"/>
          <p:cNvGraphicFramePr>
            <a:graphicFrameLocks noGrp="1"/>
          </p:cNvGraphicFramePr>
          <p:nvPr>
            <p:ph sz="quarter" idx="32"/>
            <p:extLst>
              <p:ext uri="{D42A27DB-BD31-4B8C-83A1-F6EECF244321}">
                <p14:modId xmlns:p14="http://schemas.microsoft.com/office/powerpoint/2010/main" val="926320779"/>
              </p:ext>
            </p:extLst>
          </p:nvPr>
        </p:nvGraphicFramePr>
        <p:xfrm>
          <a:off x="34915502" y="11671420"/>
          <a:ext cx="3887696" cy="1780716"/>
        </p:xfrm>
        <a:graphic>
          <a:graphicData uri="http://schemas.openxmlformats.org/drawingml/2006/table">
            <a:tbl>
              <a:tblPr firstRow="1" firstCol="1" bandRow="1">
                <a:tableStyleId>{69012ECD-51FC-41F1-AA8D-1B2483CD663E}</a:tableStyleId>
              </a:tblPr>
              <a:tblGrid>
                <a:gridCol w="818544">
                  <a:extLst>
                    <a:ext uri="{9D8B030D-6E8A-4147-A177-3AD203B41FA5}">
                      <a16:colId xmlns:a16="http://schemas.microsoft.com/office/drawing/2014/main" val="20000"/>
                    </a:ext>
                  </a:extLst>
                </a:gridCol>
                <a:gridCol w="1870959">
                  <a:extLst>
                    <a:ext uri="{9D8B030D-6E8A-4147-A177-3AD203B41FA5}">
                      <a16:colId xmlns:a16="http://schemas.microsoft.com/office/drawing/2014/main" val="20001"/>
                    </a:ext>
                  </a:extLst>
                </a:gridCol>
                <a:gridCol w="673546">
                  <a:extLst>
                    <a:ext uri="{9D8B030D-6E8A-4147-A177-3AD203B41FA5}">
                      <a16:colId xmlns:a16="http://schemas.microsoft.com/office/drawing/2014/main" val="20002"/>
                    </a:ext>
                  </a:extLst>
                </a:gridCol>
                <a:gridCol w="524647">
                  <a:extLst>
                    <a:ext uri="{9D8B030D-6E8A-4147-A177-3AD203B41FA5}">
                      <a16:colId xmlns:a16="http://schemas.microsoft.com/office/drawing/2014/main" val="20003"/>
                    </a:ext>
                  </a:extLst>
                </a:gridCol>
              </a:tblGrid>
              <a:tr h="148393">
                <a:tc gridSpan="4">
                  <a:txBody>
                    <a:bodyPr/>
                    <a:lstStyle/>
                    <a:p>
                      <a:pPr marL="0" marR="0" algn="ctr">
                        <a:spcBef>
                          <a:spcPts val="0"/>
                        </a:spcBef>
                        <a:spcAft>
                          <a:spcPts val="0"/>
                        </a:spcAft>
                      </a:pPr>
                      <a:r>
                        <a:rPr lang="en-US" sz="800" dirty="0">
                          <a:effectLst/>
                        </a:rPr>
                        <a:t>Top Rated Food Businesses</a:t>
                      </a:r>
                      <a:endParaRPr lang="en-US" sz="1100" dirty="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8393">
                <a:tc>
                  <a:txBody>
                    <a:bodyPr/>
                    <a:lstStyle/>
                    <a:p>
                      <a:pPr marL="0" marR="0" algn="ctr">
                        <a:spcBef>
                          <a:spcPts val="0"/>
                        </a:spcBef>
                        <a:spcAft>
                          <a:spcPts val="0"/>
                        </a:spcAft>
                      </a:pPr>
                      <a:r>
                        <a:rPr lang="en-US" sz="800">
                          <a:effectLst/>
                        </a:rPr>
                        <a:t>City</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Name</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Reviews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Stars</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1"/>
                  </a:ext>
                </a:extLst>
              </a:tr>
              <a:tr h="14839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Art of Flavours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359</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2"/>
                  </a:ext>
                </a:extLst>
              </a:tr>
              <a:tr h="148393">
                <a:tc>
                  <a:txBody>
                    <a:bodyPr/>
                    <a:lstStyle/>
                    <a:p>
                      <a:pPr marL="0" marR="0" algn="just">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Poke Express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315</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3"/>
                  </a:ext>
                </a:extLst>
              </a:tr>
              <a:tr h="14839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Brew Tea Bar</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306</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4"/>
                  </a:ext>
                </a:extLst>
              </a:tr>
              <a:tr h="148393">
                <a:tc>
                  <a:txBody>
                    <a:bodyPr/>
                    <a:lstStyle/>
                    <a:p>
                      <a:pPr marL="0" marR="0" algn="ctr">
                        <a:spcBef>
                          <a:spcPts val="0"/>
                        </a:spcBef>
                        <a:spcAft>
                          <a:spcPts val="0"/>
                        </a:spcAft>
                      </a:pPr>
                      <a:r>
                        <a:rPr lang="en-US" sz="800">
                          <a:effectLst/>
                        </a:rPr>
                        <a:t>Gilbert</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Frost Gelato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260</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5"/>
                  </a:ext>
                </a:extLst>
              </a:tr>
              <a:tr h="14839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Dutch Bros. Coffee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241</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6"/>
                  </a:ext>
                </a:extLst>
              </a:tr>
              <a:tr h="148393">
                <a:tc>
                  <a:txBody>
                    <a:bodyPr/>
                    <a:lstStyle/>
                    <a:p>
                      <a:pPr marL="0" marR="0" algn="ctr">
                        <a:spcBef>
                          <a:spcPts val="0"/>
                        </a:spcBef>
                        <a:spcAft>
                          <a:spcPts val="0"/>
                        </a:spcAft>
                      </a:pPr>
                      <a:r>
                        <a:rPr lang="en-US" sz="800">
                          <a:effectLst/>
                        </a:rPr>
                        <a:t>Phoenix</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Handcrafted American Fare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232</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7"/>
                  </a:ext>
                </a:extLst>
              </a:tr>
              <a:tr h="14839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Karaoke Bar</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192</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8"/>
                  </a:ext>
                </a:extLst>
              </a:tr>
              <a:tr h="148393">
                <a:tc>
                  <a:txBody>
                    <a:bodyPr/>
                    <a:lstStyle/>
                    <a:p>
                      <a:pPr marL="0" marR="0" algn="ctr">
                        <a:spcBef>
                          <a:spcPts val="0"/>
                        </a:spcBef>
                        <a:spcAft>
                          <a:spcPts val="0"/>
                        </a:spcAft>
                      </a:pPr>
                      <a:r>
                        <a:rPr lang="en-US" sz="800">
                          <a:effectLst/>
                        </a:rPr>
                        <a:t>Montreal</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Kem CoBa</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156</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9"/>
                  </a:ext>
                </a:extLst>
              </a:tr>
              <a:tr h="148393">
                <a:tc>
                  <a:txBody>
                    <a:bodyPr/>
                    <a:lstStyle/>
                    <a:p>
                      <a:pPr marL="0" marR="0" algn="ctr">
                        <a:spcBef>
                          <a:spcPts val="0"/>
                        </a:spcBef>
                        <a:spcAft>
                          <a:spcPts val="0"/>
                        </a:spcAft>
                      </a:pPr>
                      <a:r>
                        <a:rPr lang="en-US" sz="800">
                          <a:effectLst/>
                        </a:rPr>
                        <a:t>Mesa</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Gelato Dolce Vita</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149</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5</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0"/>
                  </a:ext>
                </a:extLst>
              </a:tr>
              <a:tr h="14839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err="1">
                          <a:effectLst/>
                        </a:rPr>
                        <a:t>Tast</a:t>
                      </a:r>
                      <a:r>
                        <a:rPr lang="en-US" sz="800" dirty="0">
                          <a:effectLst/>
                        </a:rPr>
                        <a:t> Crepes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148</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5</a:t>
                      </a:r>
                      <a:endParaRPr lang="en-US" sz="1100" dirty="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1"/>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120903575"/>
              </p:ext>
            </p:extLst>
          </p:nvPr>
        </p:nvGraphicFramePr>
        <p:xfrm>
          <a:off x="34915502" y="13775534"/>
          <a:ext cx="3887697" cy="1824516"/>
        </p:xfrm>
        <a:graphic>
          <a:graphicData uri="http://schemas.openxmlformats.org/drawingml/2006/table">
            <a:tbl>
              <a:tblPr firstRow="1" firstCol="1" bandRow="1">
                <a:tableStyleId>{69012ECD-51FC-41F1-AA8D-1B2483CD663E}</a:tableStyleId>
              </a:tblPr>
              <a:tblGrid>
                <a:gridCol w="971924">
                  <a:extLst>
                    <a:ext uri="{9D8B030D-6E8A-4147-A177-3AD203B41FA5}">
                      <a16:colId xmlns:a16="http://schemas.microsoft.com/office/drawing/2014/main" val="20000"/>
                    </a:ext>
                  </a:extLst>
                </a:gridCol>
                <a:gridCol w="1543537">
                  <a:extLst>
                    <a:ext uri="{9D8B030D-6E8A-4147-A177-3AD203B41FA5}">
                      <a16:colId xmlns:a16="http://schemas.microsoft.com/office/drawing/2014/main" val="20001"/>
                    </a:ext>
                  </a:extLst>
                </a:gridCol>
                <a:gridCol w="593399">
                  <a:extLst>
                    <a:ext uri="{9D8B030D-6E8A-4147-A177-3AD203B41FA5}">
                      <a16:colId xmlns:a16="http://schemas.microsoft.com/office/drawing/2014/main" val="20002"/>
                    </a:ext>
                  </a:extLst>
                </a:gridCol>
                <a:gridCol w="778837">
                  <a:extLst>
                    <a:ext uri="{9D8B030D-6E8A-4147-A177-3AD203B41FA5}">
                      <a16:colId xmlns:a16="http://schemas.microsoft.com/office/drawing/2014/main" val="20003"/>
                    </a:ext>
                  </a:extLst>
                </a:gridCol>
              </a:tblGrid>
              <a:tr h="152043">
                <a:tc gridSpan="4">
                  <a:txBody>
                    <a:bodyPr/>
                    <a:lstStyle/>
                    <a:p>
                      <a:pPr marL="0" marR="0" algn="ctr">
                        <a:spcBef>
                          <a:spcPts val="0"/>
                        </a:spcBef>
                        <a:spcAft>
                          <a:spcPts val="0"/>
                        </a:spcAft>
                      </a:pPr>
                      <a:r>
                        <a:rPr lang="en-US" sz="800">
                          <a:effectLst/>
                        </a:rPr>
                        <a:t>Bottom Rated Food Businesses</a:t>
                      </a:r>
                      <a:endParaRPr lang="en-US" sz="110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43">
                <a:tc>
                  <a:txBody>
                    <a:bodyPr/>
                    <a:lstStyle/>
                    <a:p>
                      <a:pPr marL="0" marR="0" algn="ctr">
                        <a:spcBef>
                          <a:spcPts val="0"/>
                        </a:spcBef>
                        <a:spcAft>
                          <a:spcPts val="0"/>
                        </a:spcAft>
                      </a:pPr>
                      <a:r>
                        <a:rPr lang="en-US" sz="800">
                          <a:effectLst/>
                        </a:rPr>
                        <a:t>City</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Name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Reviews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Stars</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1"/>
                  </a:ext>
                </a:extLst>
              </a:tr>
              <a:tr h="15204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KFC</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19</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2"/>
                  </a:ext>
                </a:extLst>
              </a:tr>
              <a:tr h="152043">
                <a:tc>
                  <a:txBody>
                    <a:bodyPr/>
                    <a:lstStyle/>
                    <a:p>
                      <a:pPr marL="0" marR="0" algn="ctr">
                        <a:spcBef>
                          <a:spcPts val="0"/>
                        </a:spcBef>
                        <a:spcAft>
                          <a:spcPts val="0"/>
                        </a:spcAft>
                      </a:pPr>
                      <a:r>
                        <a:rPr lang="en-US" sz="800">
                          <a:effectLst/>
                        </a:rPr>
                        <a:t>Las Vegas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MCDonald’s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17</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3"/>
                  </a:ext>
                </a:extLst>
              </a:tr>
              <a:tr h="152043">
                <a:tc>
                  <a:txBody>
                    <a:bodyPr/>
                    <a:lstStyle/>
                    <a:p>
                      <a:pPr marL="0" marR="0" algn="ctr">
                        <a:spcBef>
                          <a:spcPts val="0"/>
                        </a:spcBef>
                        <a:spcAft>
                          <a:spcPts val="0"/>
                        </a:spcAft>
                      </a:pPr>
                      <a:r>
                        <a:rPr lang="en-US" sz="800">
                          <a:effectLst/>
                        </a:rPr>
                        <a:t>Charlotte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Pizza Hut</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15</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4"/>
                  </a:ext>
                </a:extLst>
              </a:tr>
              <a:tr h="152043">
                <a:tc>
                  <a:txBody>
                    <a:bodyPr/>
                    <a:lstStyle/>
                    <a:p>
                      <a:pPr marL="0" marR="0" algn="ctr">
                        <a:spcBef>
                          <a:spcPts val="0"/>
                        </a:spcBef>
                        <a:spcAft>
                          <a:spcPts val="0"/>
                        </a:spcAft>
                      </a:pPr>
                      <a:r>
                        <a:rPr lang="en-US" sz="800">
                          <a:effectLst/>
                        </a:rPr>
                        <a:t>Chandler</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Dairy Queen</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14</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5"/>
                  </a:ext>
                </a:extLst>
              </a:tr>
              <a:tr h="152043">
                <a:tc>
                  <a:txBody>
                    <a:bodyPr/>
                    <a:lstStyle/>
                    <a:p>
                      <a:pPr marL="0" marR="0" algn="ctr">
                        <a:spcBef>
                          <a:spcPts val="0"/>
                        </a:spcBef>
                        <a:spcAft>
                          <a:spcPts val="0"/>
                        </a:spcAft>
                      </a:pPr>
                      <a:r>
                        <a:rPr lang="en-US" sz="800">
                          <a:effectLst/>
                        </a:rPr>
                        <a:t>Maricopa</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Dairy Queen</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14</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6"/>
                  </a:ext>
                </a:extLst>
              </a:tr>
              <a:tr h="152043">
                <a:tc>
                  <a:txBody>
                    <a:bodyPr/>
                    <a:lstStyle/>
                    <a:p>
                      <a:pPr marL="0" marR="0" algn="ctr">
                        <a:spcBef>
                          <a:spcPts val="0"/>
                        </a:spcBef>
                        <a:spcAft>
                          <a:spcPts val="0"/>
                        </a:spcAft>
                      </a:pPr>
                      <a:r>
                        <a:rPr lang="en-US" sz="800">
                          <a:effectLst/>
                        </a:rPr>
                        <a:t>Scottsdale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Food Truck Festival 2012</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12</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7"/>
                  </a:ext>
                </a:extLst>
              </a:tr>
              <a:tr h="152043">
                <a:tc>
                  <a:txBody>
                    <a:bodyPr/>
                    <a:lstStyle/>
                    <a:p>
                      <a:pPr marL="0" marR="0" algn="ctr">
                        <a:spcBef>
                          <a:spcPts val="0"/>
                        </a:spcBef>
                        <a:spcAft>
                          <a:spcPts val="0"/>
                        </a:spcAft>
                      </a:pPr>
                      <a:r>
                        <a:rPr lang="en-US" sz="800">
                          <a:effectLst/>
                        </a:rPr>
                        <a:t>Pittsburgh</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Pizza Hut</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11</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8"/>
                  </a:ext>
                </a:extLst>
              </a:tr>
              <a:tr h="152043">
                <a:tc>
                  <a:txBody>
                    <a:bodyPr/>
                    <a:lstStyle/>
                    <a:p>
                      <a:pPr marL="0" marR="0" algn="ctr">
                        <a:spcBef>
                          <a:spcPts val="0"/>
                        </a:spcBef>
                        <a:spcAft>
                          <a:spcPts val="0"/>
                        </a:spcAft>
                      </a:pPr>
                      <a:r>
                        <a:rPr lang="en-US" sz="800">
                          <a:effectLst/>
                        </a:rPr>
                        <a:t>Carnegie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Walmart</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9"/>
                  </a:ext>
                </a:extLst>
              </a:tr>
              <a:tr h="152043">
                <a:tc>
                  <a:txBody>
                    <a:bodyPr/>
                    <a:lstStyle/>
                    <a:p>
                      <a:pPr marL="0" marR="0" algn="ctr">
                        <a:spcBef>
                          <a:spcPts val="0"/>
                        </a:spcBef>
                        <a:spcAft>
                          <a:spcPts val="0"/>
                        </a:spcAft>
                      </a:pPr>
                      <a:r>
                        <a:rPr lang="en-US" sz="800">
                          <a:effectLst/>
                        </a:rPr>
                        <a:t>Queen Creek</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Burger King</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9</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0"/>
                  </a:ext>
                </a:extLst>
              </a:tr>
              <a:tr h="152043">
                <a:tc>
                  <a:txBody>
                    <a:bodyPr/>
                    <a:lstStyle/>
                    <a:p>
                      <a:pPr marL="0" marR="0" algn="ctr">
                        <a:spcBef>
                          <a:spcPts val="0"/>
                        </a:spcBef>
                        <a:spcAft>
                          <a:spcPts val="0"/>
                        </a:spcAft>
                      </a:pPr>
                      <a:r>
                        <a:rPr lang="en-US" sz="800">
                          <a:effectLst/>
                        </a:rPr>
                        <a:t>Surprise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Church’s Chicken</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9</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1</a:t>
                      </a:r>
                      <a:endParaRPr lang="en-US" sz="1100" dirty="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603435529"/>
              </p:ext>
            </p:extLst>
          </p:nvPr>
        </p:nvGraphicFramePr>
        <p:xfrm>
          <a:off x="39057294" y="11664225"/>
          <a:ext cx="3645200" cy="3918857"/>
        </p:xfrm>
        <a:graphic>
          <a:graphicData uri="http://schemas.openxmlformats.org/drawingml/2006/table">
            <a:tbl>
              <a:tblPr firstRow="1" firstCol="1" bandRow="1">
                <a:tableStyleId>{69012ECD-51FC-41F1-AA8D-1B2483CD663E}</a:tableStyleId>
              </a:tblPr>
              <a:tblGrid>
                <a:gridCol w="364520">
                  <a:extLst>
                    <a:ext uri="{9D8B030D-6E8A-4147-A177-3AD203B41FA5}">
                      <a16:colId xmlns:a16="http://schemas.microsoft.com/office/drawing/2014/main" val="20000"/>
                    </a:ext>
                  </a:extLst>
                </a:gridCol>
                <a:gridCol w="364520">
                  <a:extLst>
                    <a:ext uri="{9D8B030D-6E8A-4147-A177-3AD203B41FA5}">
                      <a16:colId xmlns:a16="http://schemas.microsoft.com/office/drawing/2014/main" val="20001"/>
                    </a:ext>
                  </a:extLst>
                </a:gridCol>
                <a:gridCol w="364520">
                  <a:extLst>
                    <a:ext uri="{9D8B030D-6E8A-4147-A177-3AD203B41FA5}">
                      <a16:colId xmlns:a16="http://schemas.microsoft.com/office/drawing/2014/main" val="20002"/>
                    </a:ext>
                  </a:extLst>
                </a:gridCol>
                <a:gridCol w="364520">
                  <a:extLst>
                    <a:ext uri="{9D8B030D-6E8A-4147-A177-3AD203B41FA5}">
                      <a16:colId xmlns:a16="http://schemas.microsoft.com/office/drawing/2014/main" val="20003"/>
                    </a:ext>
                  </a:extLst>
                </a:gridCol>
                <a:gridCol w="364520">
                  <a:extLst>
                    <a:ext uri="{9D8B030D-6E8A-4147-A177-3AD203B41FA5}">
                      <a16:colId xmlns:a16="http://schemas.microsoft.com/office/drawing/2014/main" val="20004"/>
                    </a:ext>
                  </a:extLst>
                </a:gridCol>
                <a:gridCol w="364520">
                  <a:extLst>
                    <a:ext uri="{9D8B030D-6E8A-4147-A177-3AD203B41FA5}">
                      <a16:colId xmlns:a16="http://schemas.microsoft.com/office/drawing/2014/main" val="20005"/>
                    </a:ext>
                  </a:extLst>
                </a:gridCol>
                <a:gridCol w="364520">
                  <a:extLst>
                    <a:ext uri="{9D8B030D-6E8A-4147-A177-3AD203B41FA5}">
                      <a16:colId xmlns:a16="http://schemas.microsoft.com/office/drawing/2014/main" val="20006"/>
                    </a:ext>
                  </a:extLst>
                </a:gridCol>
                <a:gridCol w="364520">
                  <a:extLst>
                    <a:ext uri="{9D8B030D-6E8A-4147-A177-3AD203B41FA5}">
                      <a16:colId xmlns:a16="http://schemas.microsoft.com/office/drawing/2014/main" val="20007"/>
                    </a:ext>
                  </a:extLst>
                </a:gridCol>
                <a:gridCol w="364520">
                  <a:extLst>
                    <a:ext uri="{9D8B030D-6E8A-4147-A177-3AD203B41FA5}">
                      <a16:colId xmlns:a16="http://schemas.microsoft.com/office/drawing/2014/main" val="20008"/>
                    </a:ext>
                  </a:extLst>
                </a:gridCol>
                <a:gridCol w="364520">
                  <a:extLst>
                    <a:ext uri="{9D8B030D-6E8A-4147-A177-3AD203B41FA5}">
                      <a16:colId xmlns:a16="http://schemas.microsoft.com/office/drawing/2014/main" val="20009"/>
                    </a:ext>
                  </a:extLst>
                </a:gridCol>
              </a:tblGrid>
              <a:tr h="315944">
                <a:tc gridSpan="2">
                  <a:txBody>
                    <a:bodyPr/>
                    <a:lstStyle/>
                    <a:p>
                      <a:pPr marL="0" marR="0" algn="ctr">
                        <a:spcBef>
                          <a:spcPts val="0"/>
                        </a:spcBef>
                        <a:spcAft>
                          <a:spcPts val="0"/>
                        </a:spcAft>
                      </a:pPr>
                      <a:r>
                        <a:rPr lang="en-US" sz="800" dirty="0">
                          <a:effectLst/>
                        </a:rPr>
                        <a:t>Reservation</a:t>
                      </a:r>
                      <a:endParaRPr lang="en-US" sz="1100" dirty="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800">
                          <a:effectLst/>
                        </a:rPr>
                        <a:t>Ambience</a:t>
                      </a:r>
                      <a:endParaRPr lang="en-US" sz="110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800">
                          <a:effectLst/>
                        </a:rPr>
                        <a:t>Wheelchair</a:t>
                      </a:r>
                      <a:endParaRPr lang="en-US" sz="110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800">
                          <a:effectLst/>
                        </a:rPr>
                        <a:t>TV</a:t>
                      </a:r>
                      <a:endParaRPr lang="en-US" sz="1100">
                        <a:effectLst/>
                        <a:latin typeface="Times New Roman" charset="0"/>
                        <a:ea typeface="바탕" charset="-127"/>
                        <a:cs typeface="Times New Roman"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800">
                          <a:effectLst/>
                        </a:rPr>
                        <a:t>WiFi</a:t>
                      </a:r>
                      <a:endParaRPr lang="en-US" sz="1100">
                        <a:effectLst/>
                        <a:latin typeface="Times New Roman" charset="0"/>
                        <a:ea typeface="바탕" charset="-127"/>
                        <a:cs typeface="Times New Roman"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229553">
                <a:tc>
                  <a:txBody>
                    <a:bodyPr/>
                    <a:lstStyle/>
                    <a:p>
                      <a:pPr marL="0" marR="0" algn="ctr">
                        <a:spcBef>
                          <a:spcPts val="0"/>
                        </a:spcBef>
                        <a:spcAft>
                          <a:spcPts val="0"/>
                        </a:spcAft>
                      </a:pPr>
                      <a:r>
                        <a:rPr lang="en-US" sz="800" dirty="0">
                          <a:effectLst/>
                        </a:rPr>
                        <a:t>Top</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Low</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Top</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Low</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Top</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Low</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Top</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Low</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Top</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Low</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1"/>
                  </a:ext>
                </a:extLst>
              </a:tr>
              <a:tr h="315944">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2"/>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3"/>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4"/>
                  </a:ext>
                </a:extLst>
              </a:tr>
              <a:tr h="213920">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5"/>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6"/>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7"/>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8"/>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Yes</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No</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09"/>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Free</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0"/>
                  </a:ext>
                </a:extLst>
              </a:tr>
              <a:tr h="315944">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Yes</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No</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Free</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Free</a:t>
                      </a:r>
                      <a:endParaRPr lang="en-US" sz="110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1"/>
                  </a:ext>
                </a:extLst>
              </a:tr>
              <a:tr h="315944">
                <a:tc>
                  <a:txBody>
                    <a:bodyPr/>
                    <a:lstStyle/>
                    <a:p>
                      <a:pPr marL="0" marR="0" algn="ctr">
                        <a:spcBef>
                          <a:spcPts val="0"/>
                        </a:spcBef>
                        <a:spcAft>
                          <a:spcPts val="0"/>
                        </a:spcAft>
                      </a:pPr>
                      <a:r>
                        <a:rPr lang="en-US" sz="800" dirty="0">
                          <a:effectLst/>
                        </a:rPr>
                        <a:t>80%</a:t>
                      </a:r>
                      <a:endParaRPr lang="en-US" sz="1100" dirty="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20%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70%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40%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70%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10%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60%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30%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a:effectLst/>
                        </a:rPr>
                        <a:t>80%</a:t>
                      </a:r>
                      <a:endParaRPr lang="en-US" sz="1100">
                        <a:effectLst/>
                        <a:latin typeface="Times New Roman" charset="0"/>
                        <a:ea typeface="바탕" charset="-127"/>
                        <a:cs typeface="Times New Roman" charset="0"/>
                      </a:endParaRPr>
                    </a:p>
                  </a:txBody>
                  <a:tcPr marL="68580" marR="68580" marT="0" marB="0" anchor="ctr"/>
                </a:tc>
                <a:tc>
                  <a:txBody>
                    <a:bodyPr/>
                    <a:lstStyle/>
                    <a:p>
                      <a:pPr marL="0" marR="0" algn="ctr">
                        <a:spcBef>
                          <a:spcPts val="0"/>
                        </a:spcBef>
                        <a:spcAft>
                          <a:spcPts val="0"/>
                        </a:spcAft>
                      </a:pPr>
                      <a:r>
                        <a:rPr lang="en-US" sz="800" dirty="0">
                          <a:effectLst/>
                        </a:rPr>
                        <a:t>30%</a:t>
                      </a:r>
                      <a:endParaRPr lang="en-US" sz="1100" dirty="0">
                        <a:effectLst/>
                        <a:latin typeface="Times New Roman" charset="0"/>
                        <a:ea typeface="바탕" charset="-127"/>
                        <a:cs typeface="Times New Roman" charset="0"/>
                      </a:endParaRPr>
                    </a:p>
                  </a:txBody>
                  <a:tcPr marL="68580" marR="68580" marT="0" marB="0" anchor="ctr"/>
                </a:tc>
                <a:extLst>
                  <a:ext uri="{0D108BD9-81ED-4DB2-BD59-A6C34878D82A}">
                    <a16:rowId xmlns:a16="http://schemas.microsoft.com/office/drawing/2014/main" val="10012"/>
                  </a:ext>
                </a:extLst>
              </a:tr>
            </a:tbl>
          </a:graphicData>
        </a:graphic>
      </p:graphicFrame>
      <p:pic>
        <p:nvPicPr>
          <p:cNvPr id="42" name="Content Placeholder 4" descr="top business in diffrenet city.PNG"/>
          <p:cNvPicPr/>
          <p:nvPr/>
        </p:nvPicPr>
        <p:blipFill rotWithShape="1">
          <a:blip r:embed="rId16"/>
          <a:srcRect l="19983" t="14838" r="18115" b="3167"/>
          <a:stretch/>
        </p:blipFill>
        <p:spPr bwMode="auto">
          <a:xfrm>
            <a:off x="29946600" y="7254111"/>
            <a:ext cx="4556051" cy="3421707"/>
          </a:xfrm>
          <a:prstGeom prst="rect">
            <a:avLst/>
          </a:prstGeom>
          <a:ln>
            <a:noFill/>
          </a:ln>
          <a:extLst>
            <a:ext uri="{53640926-AAD7-44D8-BBD7-CCE9431645EC}">
              <a14:shadowObscured xmlns:a14="http://schemas.microsoft.com/office/drawing/2010/main"/>
            </a:ext>
          </a:extLst>
        </p:spPr>
      </p:pic>
      <p:pic>
        <p:nvPicPr>
          <p:cNvPr id="43" name="Picture 42" descr="5200screenshots/Capture000.PNG"/>
          <p:cNvPicPr/>
          <p:nvPr/>
        </p:nvPicPr>
        <p:blipFill>
          <a:blip r:embed="rId17">
            <a:extLst>
              <a:ext uri="{28A0092B-C50C-407E-A947-70E740481C1C}">
                <a14:useLocalDpi xmlns:a14="http://schemas.microsoft.com/office/drawing/2010/main" val="0"/>
              </a:ext>
            </a:extLst>
          </a:blip>
          <a:srcRect/>
          <a:stretch>
            <a:fillRect/>
          </a:stretch>
        </p:blipFill>
        <p:spPr bwMode="auto">
          <a:xfrm>
            <a:off x="34915502" y="7247863"/>
            <a:ext cx="3887696" cy="3451408"/>
          </a:xfrm>
          <a:prstGeom prst="rect">
            <a:avLst/>
          </a:prstGeom>
          <a:noFill/>
          <a:ln>
            <a:noFill/>
          </a:ln>
        </p:spPr>
      </p:pic>
      <p:pic>
        <p:nvPicPr>
          <p:cNvPr id="44" name="Picture 43" descr="../Pictures/g1.jpg"/>
          <p:cNvPicPr/>
          <p:nvPr/>
        </p:nvPicPr>
        <p:blipFill>
          <a:blip r:embed="rId18">
            <a:extLst>
              <a:ext uri="{28A0092B-C50C-407E-A947-70E740481C1C}">
                <a14:useLocalDpi xmlns:a14="http://schemas.microsoft.com/office/drawing/2010/main" val="0"/>
              </a:ext>
            </a:extLst>
          </a:blip>
          <a:srcRect/>
          <a:stretch>
            <a:fillRect/>
          </a:stretch>
        </p:blipFill>
        <p:spPr bwMode="auto">
          <a:xfrm>
            <a:off x="29946598" y="11694366"/>
            <a:ext cx="4556053" cy="3905698"/>
          </a:xfrm>
          <a:prstGeom prst="rect">
            <a:avLst/>
          </a:prstGeom>
          <a:noFill/>
          <a:ln>
            <a:noFill/>
          </a:ln>
        </p:spPr>
      </p:pic>
      <p:pic>
        <p:nvPicPr>
          <p:cNvPr id="45" name="Picture 44" descr="rev"/>
          <p:cNvPicPr/>
          <p:nvPr/>
        </p:nvPicPr>
        <p:blipFill>
          <a:blip r:embed="rId19">
            <a:extLst>
              <a:ext uri="{28A0092B-C50C-407E-A947-70E740481C1C}">
                <a14:useLocalDpi xmlns:a14="http://schemas.microsoft.com/office/drawing/2010/main" val="0"/>
              </a:ext>
            </a:extLst>
          </a:blip>
          <a:srcRect/>
          <a:stretch>
            <a:fillRect/>
          </a:stretch>
        </p:blipFill>
        <p:spPr bwMode="auto">
          <a:xfrm>
            <a:off x="39057294" y="7247862"/>
            <a:ext cx="3618270" cy="3427955"/>
          </a:xfrm>
          <a:prstGeom prst="rect">
            <a:avLst/>
          </a:prstGeom>
          <a:noFill/>
          <a:ln>
            <a:noFill/>
          </a:ln>
        </p:spPr>
      </p:pic>
      <p:sp>
        <p:nvSpPr>
          <p:cNvPr id="35" name="TextBox 34"/>
          <p:cNvSpPr txBox="1"/>
          <p:nvPr/>
        </p:nvSpPr>
        <p:spPr>
          <a:xfrm>
            <a:off x="30528732" y="10899683"/>
            <a:ext cx="3391786" cy="369332"/>
          </a:xfrm>
          <a:prstGeom prst="rect">
            <a:avLst/>
          </a:prstGeom>
          <a:noFill/>
        </p:spPr>
        <p:txBody>
          <a:bodyPr wrap="square" rtlCol="0">
            <a:spAutoFit/>
          </a:bodyPr>
          <a:lstStyle/>
          <a:p>
            <a:r>
              <a:rPr lang="en-US" sz="1000" b="1" dirty="0"/>
              <a:t>Figure. 1 Businesses categories grouped by city</a:t>
            </a:r>
            <a:endParaRPr lang="en-US" sz="1000" dirty="0"/>
          </a:p>
          <a:p>
            <a:endParaRPr lang="en-US" sz="800" dirty="0" err="1"/>
          </a:p>
        </p:txBody>
      </p:sp>
      <p:sp>
        <p:nvSpPr>
          <p:cNvPr id="47" name="TextBox 46"/>
          <p:cNvSpPr txBox="1"/>
          <p:nvPr/>
        </p:nvSpPr>
        <p:spPr>
          <a:xfrm>
            <a:off x="34915502" y="10909139"/>
            <a:ext cx="3870762" cy="523220"/>
          </a:xfrm>
          <a:prstGeom prst="rect">
            <a:avLst/>
          </a:prstGeom>
          <a:noFill/>
        </p:spPr>
        <p:txBody>
          <a:bodyPr wrap="square" rtlCol="0">
            <a:spAutoFit/>
          </a:bodyPr>
          <a:lstStyle/>
          <a:p>
            <a:r>
              <a:rPr lang="en-US" sz="1000" b="1" dirty="0"/>
              <a:t>Figure. 2 Count of reviews for the sub-categories of the Shopping category</a:t>
            </a:r>
            <a:r>
              <a:rPr lang="en-US" sz="1000" dirty="0"/>
              <a:t> </a:t>
            </a:r>
          </a:p>
          <a:p>
            <a:endParaRPr lang="en-US" sz="800" dirty="0" err="1"/>
          </a:p>
        </p:txBody>
      </p:sp>
      <p:sp>
        <p:nvSpPr>
          <p:cNvPr id="48" name="TextBox 47"/>
          <p:cNvSpPr txBox="1"/>
          <p:nvPr/>
        </p:nvSpPr>
        <p:spPr>
          <a:xfrm>
            <a:off x="39057294" y="10919149"/>
            <a:ext cx="3618270" cy="523220"/>
          </a:xfrm>
          <a:prstGeom prst="rect">
            <a:avLst/>
          </a:prstGeom>
          <a:noFill/>
        </p:spPr>
        <p:txBody>
          <a:bodyPr wrap="square" rtlCol="0">
            <a:spAutoFit/>
          </a:bodyPr>
          <a:lstStyle/>
          <a:p>
            <a:r>
              <a:rPr lang="en-US" sz="1000" b="1" dirty="0"/>
              <a:t>Figure. 3 Maximum count of reviews made by individual users</a:t>
            </a:r>
            <a:r>
              <a:rPr lang="en-US" sz="1000" dirty="0"/>
              <a:t> </a:t>
            </a:r>
          </a:p>
          <a:p>
            <a:endParaRPr lang="en-US" sz="800" dirty="0" err="1"/>
          </a:p>
        </p:txBody>
      </p:sp>
      <p:sp>
        <p:nvSpPr>
          <p:cNvPr id="49" name="TextBox 48"/>
          <p:cNvSpPr txBox="1"/>
          <p:nvPr/>
        </p:nvSpPr>
        <p:spPr>
          <a:xfrm>
            <a:off x="35604918" y="13475236"/>
            <a:ext cx="3181346" cy="369332"/>
          </a:xfrm>
          <a:prstGeom prst="rect">
            <a:avLst/>
          </a:prstGeom>
          <a:noFill/>
        </p:spPr>
        <p:txBody>
          <a:bodyPr wrap="square" rtlCol="0">
            <a:spAutoFit/>
          </a:bodyPr>
          <a:lstStyle/>
          <a:p>
            <a:r>
              <a:rPr lang="en-US" sz="1000" b="1" dirty="0"/>
              <a:t>Table. 1 Top rated food businesses</a:t>
            </a:r>
            <a:endParaRPr lang="en-US" sz="1000" dirty="0"/>
          </a:p>
          <a:p>
            <a:endParaRPr lang="en-US" sz="800" dirty="0" err="1"/>
          </a:p>
        </p:txBody>
      </p:sp>
      <p:sp>
        <p:nvSpPr>
          <p:cNvPr id="50" name="TextBox 49"/>
          <p:cNvSpPr txBox="1"/>
          <p:nvPr/>
        </p:nvSpPr>
        <p:spPr>
          <a:xfrm>
            <a:off x="35604918" y="15798397"/>
            <a:ext cx="3550072" cy="246221"/>
          </a:xfrm>
          <a:prstGeom prst="rect">
            <a:avLst/>
          </a:prstGeom>
          <a:noFill/>
        </p:spPr>
        <p:txBody>
          <a:bodyPr wrap="square" rtlCol="0">
            <a:spAutoFit/>
          </a:bodyPr>
          <a:lstStyle/>
          <a:p>
            <a:r>
              <a:rPr lang="en-US" sz="1000" b="1" dirty="0"/>
              <a:t>Table. 2 Bottom rated food businesses</a:t>
            </a:r>
            <a:endParaRPr lang="en-US" sz="1000" dirty="0"/>
          </a:p>
        </p:txBody>
      </p:sp>
      <p:sp>
        <p:nvSpPr>
          <p:cNvPr id="51" name="TextBox 50"/>
          <p:cNvSpPr txBox="1"/>
          <p:nvPr/>
        </p:nvSpPr>
        <p:spPr>
          <a:xfrm>
            <a:off x="29946599" y="15911129"/>
            <a:ext cx="4659924" cy="400110"/>
          </a:xfrm>
          <a:prstGeom prst="rect">
            <a:avLst/>
          </a:prstGeom>
          <a:noFill/>
        </p:spPr>
        <p:txBody>
          <a:bodyPr wrap="square" rtlCol="0">
            <a:spAutoFit/>
          </a:bodyPr>
          <a:lstStyle/>
          <a:p>
            <a:pPr algn="ctr"/>
            <a:r>
              <a:rPr lang="en-US" sz="1000" b="1" dirty="0"/>
              <a:t>Figure. 4 Percentage of positive, neutral and negative customer reviews for the Services category</a:t>
            </a:r>
            <a:r>
              <a:rPr lang="en-US" sz="1000" dirty="0"/>
              <a:t> </a:t>
            </a:r>
            <a:endParaRPr lang="en-US" sz="800" dirty="0"/>
          </a:p>
        </p:txBody>
      </p:sp>
      <p:sp>
        <p:nvSpPr>
          <p:cNvPr id="52" name="TextBox 51"/>
          <p:cNvSpPr txBox="1"/>
          <p:nvPr/>
        </p:nvSpPr>
        <p:spPr>
          <a:xfrm>
            <a:off x="39405314" y="15994012"/>
            <a:ext cx="3297166" cy="523220"/>
          </a:xfrm>
          <a:prstGeom prst="rect">
            <a:avLst/>
          </a:prstGeom>
          <a:noFill/>
        </p:spPr>
        <p:txBody>
          <a:bodyPr wrap="square" rtlCol="0">
            <a:spAutoFit/>
          </a:bodyPr>
          <a:lstStyle/>
          <a:p>
            <a:r>
              <a:rPr lang="en-US" sz="1000" b="1" dirty="0"/>
              <a:t>Table. 3 Factors influencing the popularity of the food businesses</a:t>
            </a:r>
            <a:endParaRPr lang="en-US" sz="1000" dirty="0"/>
          </a:p>
          <a:p>
            <a:endParaRPr lang="en-US" sz="800" dirty="0" err="1"/>
          </a:p>
        </p:txBody>
      </p:sp>
      <p:graphicFrame>
        <p:nvGraphicFramePr>
          <p:cNvPr id="40" name="Table 39"/>
          <p:cNvGraphicFramePr>
            <a:graphicFrameLocks noGrp="1"/>
          </p:cNvGraphicFramePr>
          <p:nvPr>
            <p:extLst>
              <p:ext uri="{D42A27DB-BD31-4B8C-83A1-F6EECF244321}">
                <p14:modId xmlns:p14="http://schemas.microsoft.com/office/powerpoint/2010/main" val="2779527768"/>
              </p:ext>
            </p:extLst>
          </p:nvPr>
        </p:nvGraphicFramePr>
        <p:xfrm>
          <a:off x="15544800" y="7308024"/>
          <a:ext cx="12801600" cy="6467508"/>
        </p:xfrm>
        <a:graphic>
          <a:graphicData uri="http://schemas.openxmlformats.org/drawingml/2006/table">
            <a:tbl>
              <a:tblPr>
                <a:tableStyleId>{69012ECD-51FC-41F1-AA8D-1B2483CD663E}</a:tableStyleId>
              </a:tblPr>
              <a:tblGrid>
                <a:gridCol w="4382086">
                  <a:extLst>
                    <a:ext uri="{9D8B030D-6E8A-4147-A177-3AD203B41FA5}">
                      <a16:colId xmlns:a16="http://schemas.microsoft.com/office/drawing/2014/main" val="2825031078"/>
                    </a:ext>
                  </a:extLst>
                </a:gridCol>
                <a:gridCol w="3495821">
                  <a:extLst>
                    <a:ext uri="{9D8B030D-6E8A-4147-A177-3AD203B41FA5}">
                      <a16:colId xmlns:a16="http://schemas.microsoft.com/office/drawing/2014/main" val="590861564"/>
                    </a:ext>
                  </a:extLst>
                </a:gridCol>
                <a:gridCol w="4923693">
                  <a:extLst>
                    <a:ext uri="{9D8B030D-6E8A-4147-A177-3AD203B41FA5}">
                      <a16:colId xmlns:a16="http://schemas.microsoft.com/office/drawing/2014/main" val="3322555005"/>
                    </a:ext>
                  </a:extLst>
                </a:gridCol>
              </a:tblGrid>
              <a:tr h="359306">
                <a:tc rowSpan="8">
                  <a:txBody>
                    <a:bodyPr/>
                    <a:lstStyle/>
                    <a:p>
                      <a:pPr algn="ctr" fontAlgn="ctr"/>
                      <a:r>
                        <a:rPr lang="en-US" sz="2800" u="none" strike="noStrike" dirty="0">
                          <a:solidFill>
                            <a:schemeClr val="bg1"/>
                          </a:solidFill>
                          <a:effectLst/>
                        </a:rPr>
                        <a:t>IBM </a:t>
                      </a:r>
                      <a:r>
                        <a:rPr lang="en-US" sz="2800" u="none" strike="noStrike" dirty="0" err="1">
                          <a:solidFill>
                            <a:schemeClr val="bg1"/>
                          </a:solidFill>
                          <a:effectLst/>
                        </a:rPr>
                        <a:t>Bluemix</a:t>
                      </a:r>
                      <a:r>
                        <a:rPr lang="en-US" sz="2800" u="none" strike="noStrike" dirty="0">
                          <a:solidFill>
                            <a:schemeClr val="bg1"/>
                          </a:solidFill>
                          <a:effectLst/>
                        </a:rPr>
                        <a:t> Components</a:t>
                      </a:r>
                      <a:endParaRPr lang="en-US" sz="2800" b="1" i="0" u="none" strike="noStrike" dirty="0">
                        <a:solidFill>
                          <a:schemeClr val="bg1"/>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600" b="1" u="none" strike="noStrike" dirty="0">
                          <a:effectLst/>
                        </a:rPr>
                        <a:t>Management Nodes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600" u="none" strike="noStrike">
                          <a:effectLst/>
                        </a:rPr>
                        <a:t>1</a:t>
                      </a:r>
                      <a:endParaRPr lang="en-US" sz="1600" b="1" i="0" u="none" strike="noStrike">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39673209"/>
                  </a:ext>
                </a:extLst>
              </a:tr>
              <a:tr h="359306">
                <a:tc vMerge="1">
                  <a:txBody>
                    <a:bodyPr/>
                    <a:lstStyle/>
                    <a:p>
                      <a:endParaRPr lang="en-US"/>
                    </a:p>
                  </a:txBody>
                  <a:tcPr/>
                </a:tc>
                <a:tc>
                  <a:txBody>
                    <a:bodyPr/>
                    <a:lstStyle/>
                    <a:p>
                      <a:pPr algn="ctr" fontAlgn="ctr"/>
                      <a:r>
                        <a:rPr lang="en-US" sz="1600" u="none" strike="noStrike" dirty="0">
                          <a:effectLst/>
                        </a:rPr>
                        <a:t>vCPU</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a:effectLst/>
                        </a:rPr>
                        <a:t>12</a:t>
                      </a:r>
                      <a:endParaRPr lang="en-US" sz="1600" b="1" i="0" u="none" strike="noStrike">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8492183"/>
                  </a:ext>
                </a:extLst>
              </a:tr>
              <a:tr h="359306">
                <a:tc vMerge="1">
                  <a:txBody>
                    <a:bodyPr/>
                    <a:lstStyle/>
                    <a:p>
                      <a:endParaRPr lang="en-US"/>
                    </a:p>
                  </a:txBody>
                  <a:tcPr/>
                </a:tc>
                <a:tc>
                  <a:txBody>
                    <a:bodyPr/>
                    <a:lstStyle/>
                    <a:p>
                      <a:pPr algn="ctr" fontAlgn="ctr"/>
                      <a:r>
                        <a:rPr lang="en-US" sz="1600" u="none" strike="noStrike" dirty="0">
                          <a:effectLst/>
                        </a:rPr>
                        <a:t>RAM (GB)</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a:effectLst/>
                        </a:rPr>
                        <a:t>48</a:t>
                      </a:r>
                      <a:endParaRPr lang="en-US" sz="1600" b="1" i="0" u="none" strike="noStrike">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0416000"/>
                  </a:ext>
                </a:extLst>
              </a:tr>
              <a:tr h="359306">
                <a:tc vMerge="1">
                  <a:txBody>
                    <a:bodyPr/>
                    <a:lstStyle/>
                    <a:p>
                      <a:endParaRPr lang="en-US"/>
                    </a:p>
                  </a:txBody>
                  <a:tcPr/>
                </a:tc>
                <a:tc>
                  <a:txBody>
                    <a:bodyPr/>
                    <a:lstStyle/>
                    <a:p>
                      <a:pPr algn="ctr" fontAlgn="ctr"/>
                      <a:r>
                        <a:rPr lang="en-US" sz="1600" b="1" u="none" strike="noStrike" dirty="0">
                          <a:effectLst/>
                        </a:rPr>
                        <a:t>Data Nodes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1</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452786"/>
                  </a:ext>
                </a:extLst>
              </a:tr>
              <a:tr h="359306">
                <a:tc vMerge="1">
                  <a:txBody>
                    <a:bodyPr/>
                    <a:lstStyle/>
                    <a:p>
                      <a:endParaRPr lang="en-US"/>
                    </a:p>
                  </a:txBody>
                  <a:tcPr/>
                </a:tc>
                <a:tc>
                  <a:txBody>
                    <a:bodyPr/>
                    <a:lstStyle/>
                    <a:p>
                      <a:pPr algn="ctr" fontAlgn="ctr"/>
                      <a:r>
                        <a:rPr lang="en-US" sz="1600" u="none" strike="noStrike" dirty="0">
                          <a:effectLst/>
                        </a:rPr>
                        <a:t>vCPU</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4</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326219"/>
                  </a:ext>
                </a:extLst>
              </a:tr>
              <a:tr h="359306">
                <a:tc vMerge="1">
                  <a:txBody>
                    <a:bodyPr/>
                    <a:lstStyle/>
                    <a:p>
                      <a:endParaRPr lang="en-US"/>
                    </a:p>
                  </a:txBody>
                  <a:tcPr/>
                </a:tc>
                <a:tc>
                  <a:txBody>
                    <a:bodyPr/>
                    <a:lstStyle/>
                    <a:p>
                      <a:pPr algn="ctr" fontAlgn="ctr"/>
                      <a:r>
                        <a:rPr lang="en-US" sz="1600" u="none" strike="noStrike" dirty="0">
                          <a:effectLst/>
                        </a:rPr>
                        <a:t>RAM (GB)</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24</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17406742"/>
                  </a:ext>
                </a:extLst>
              </a:tr>
              <a:tr h="359306">
                <a:tc vMerge="1">
                  <a:txBody>
                    <a:bodyPr/>
                    <a:lstStyle/>
                    <a:p>
                      <a:endParaRPr lang="en-US"/>
                    </a:p>
                  </a:txBody>
                  <a:tcPr/>
                </a:tc>
                <a:tc>
                  <a:txBody>
                    <a:bodyPr/>
                    <a:lstStyle/>
                    <a:p>
                      <a:pPr algn="ctr" fontAlgn="ctr"/>
                      <a:r>
                        <a:rPr lang="en-US" sz="1600" u="none" strike="noStrike" dirty="0">
                          <a:effectLst/>
                        </a:rPr>
                        <a:t>Data Disk</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1 TB SATA</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80914912"/>
                  </a:ext>
                </a:extLst>
              </a:tr>
              <a:tr h="359306">
                <a:tc vMerge="1">
                  <a:txBody>
                    <a:bodyPr/>
                    <a:lstStyle/>
                    <a:p>
                      <a:endParaRPr lang="en-US"/>
                    </a:p>
                  </a:txBody>
                  <a:tcPr/>
                </a:tc>
                <a:tc>
                  <a:txBody>
                    <a:bodyPr/>
                    <a:lstStyle/>
                    <a:p>
                      <a:pPr algn="ctr" fontAlgn="ctr"/>
                      <a:r>
                        <a:rPr lang="en-US" sz="1600" u="none" strike="noStrike" dirty="0">
                          <a:effectLst/>
                        </a:rPr>
                        <a:t>CPU Speed</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2.4 GHz Intel Xeon ES-2673</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99262"/>
                  </a:ext>
                </a:extLst>
              </a:tr>
              <a:tr h="359306">
                <a:tc rowSpan="10">
                  <a:txBody>
                    <a:bodyPr/>
                    <a:lstStyle/>
                    <a:p>
                      <a:pPr algn="ctr" fontAlgn="ctr"/>
                      <a:r>
                        <a:rPr lang="en-US" sz="2800" u="none" strike="noStrike" dirty="0">
                          <a:solidFill>
                            <a:schemeClr val="bg1"/>
                          </a:solidFill>
                          <a:effectLst/>
                        </a:rPr>
                        <a:t>Dataset Components</a:t>
                      </a:r>
                      <a:endParaRPr lang="en-US" sz="2800" b="1" i="0" u="none" strike="noStrike" dirty="0">
                        <a:solidFill>
                          <a:schemeClr val="bg1"/>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ctr"/>
                      <a:r>
                        <a:rPr lang="en-US" sz="1600" b="1" u="none" strike="noStrike" dirty="0">
                          <a:effectLst/>
                        </a:rPr>
                        <a:t>Local Business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fontAlgn="ctr"/>
                      <a:endParaRPr lang="en-US" sz="1600" b="1" i="0" u="none" strike="noStrike" dirty="0">
                        <a:solidFill>
                          <a:srgbClr val="000000"/>
                        </a:solidFill>
                        <a:effectLst/>
                        <a:latin typeface="Trebuchet MS" panose="020B0603020202020204" pitchFamily="34" charset="0"/>
                      </a:endParaRPr>
                    </a:p>
                  </a:txBody>
                  <a:tcPr marL="7620" marR="7620" marT="7620" marB="0" anchor="ctr"/>
                </a:tc>
                <a:extLst>
                  <a:ext uri="{0D108BD9-81ED-4DB2-BD59-A6C34878D82A}">
                    <a16:rowId xmlns:a16="http://schemas.microsoft.com/office/drawing/2014/main" val="933278191"/>
                  </a:ext>
                </a:extLst>
              </a:tr>
              <a:tr h="359306">
                <a:tc vMerge="1">
                  <a:txBody>
                    <a:bodyPr/>
                    <a:lstStyle/>
                    <a:p>
                      <a:endParaRPr lang="en-US"/>
                    </a:p>
                  </a:txBody>
                  <a:tcPr/>
                </a:tc>
                <a:tc>
                  <a:txBody>
                    <a:bodyPr/>
                    <a:lstStyle/>
                    <a:p>
                      <a:pPr algn="ctr" fontAlgn="ctr"/>
                      <a:r>
                        <a:rPr lang="en-US" sz="1600" u="none" strike="noStrike" dirty="0">
                          <a:effectLst/>
                        </a:rPr>
                        <a:t>File Type</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600" u="none" strike="noStrike">
                          <a:effectLst/>
                        </a:rPr>
                        <a:t>CSV</a:t>
                      </a:r>
                      <a:endParaRPr lang="en-US" sz="1600" b="1" i="0" u="none" strike="noStrike">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3620998"/>
                  </a:ext>
                </a:extLst>
              </a:tr>
              <a:tr h="359306">
                <a:tc vMerge="1">
                  <a:txBody>
                    <a:bodyPr/>
                    <a:lstStyle/>
                    <a:p>
                      <a:endParaRPr lang="en-US"/>
                    </a:p>
                  </a:txBody>
                  <a:tcPr/>
                </a:tc>
                <a:tc>
                  <a:txBody>
                    <a:bodyPr/>
                    <a:lstStyle/>
                    <a:p>
                      <a:pPr algn="ctr" fontAlgn="ctr"/>
                      <a:r>
                        <a:rPr lang="en-US" sz="1600" u="none" strike="noStrike" dirty="0">
                          <a:effectLst/>
                        </a:rPr>
                        <a:t>File Size</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90 MB</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6990881"/>
                  </a:ext>
                </a:extLst>
              </a:tr>
              <a:tr h="359306">
                <a:tc vMerge="1">
                  <a:txBody>
                    <a:bodyPr/>
                    <a:lstStyle/>
                    <a:p>
                      <a:endParaRPr lang="en-US"/>
                    </a:p>
                  </a:txBody>
                  <a:tcPr/>
                </a:tc>
                <a:tc>
                  <a:txBody>
                    <a:bodyPr/>
                    <a:lstStyle/>
                    <a:p>
                      <a:pPr algn="ctr" fontAlgn="ctr"/>
                      <a:r>
                        <a:rPr lang="en-US" sz="1600" u="none" strike="noStrike" dirty="0">
                          <a:effectLst/>
                        </a:rPr>
                        <a:t>Rows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334,35</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7711193"/>
                  </a:ext>
                </a:extLst>
              </a:tr>
              <a:tr h="359306">
                <a:tc vMerge="1">
                  <a:txBody>
                    <a:bodyPr/>
                    <a:lstStyle/>
                    <a:p>
                      <a:endParaRPr lang="en-US"/>
                    </a:p>
                  </a:txBody>
                  <a:tcPr/>
                </a:tc>
                <a:tc>
                  <a:txBody>
                    <a:bodyPr/>
                    <a:lstStyle/>
                    <a:p>
                      <a:pPr algn="ctr" fontAlgn="ctr"/>
                      <a:r>
                        <a:rPr lang="en-US" sz="1600" u="none" strike="noStrike" dirty="0">
                          <a:effectLst/>
                        </a:rPr>
                        <a:t>Columns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108</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463976"/>
                  </a:ext>
                </a:extLst>
              </a:tr>
              <a:tr h="359306">
                <a:tc vMerge="1">
                  <a:txBody>
                    <a:bodyPr/>
                    <a:lstStyle/>
                    <a:p>
                      <a:endParaRPr lang="en-US"/>
                    </a:p>
                  </a:txBody>
                  <a:tcPr/>
                </a:tc>
                <a:tc gridSpan="2">
                  <a:txBody>
                    <a:bodyPr/>
                    <a:lstStyle/>
                    <a:p>
                      <a:pPr algn="ctr" fontAlgn="ctr"/>
                      <a:r>
                        <a:rPr lang="en-US" sz="1600" b="1" u="none" strike="noStrike" dirty="0">
                          <a:effectLst/>
                        </a:rPr>
                        <a:t>Customer Reviews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fontAlgn="ctr"/>
                      <a:endParaRPr lang="en-US" sz="1600" b="1" i="0" u="none" strike="noStrike" dirty="0">
                        <a:solidFill>
                          <a:srgbClr val="000000"/>
                        </a:solidFill>
                        <a:effectLst/>
                        <a:latin typeface="Trebuchet MS" panose="020B0603020202020204" pitchFamily="34" charset="0"/>
                      </a:endParaRPr>
                    </a:p>
                  </a:txBody>
                  <a:tcPr marL="7620" marR="7620" marT="7620" marB="0" anchor="ctr"/>
                </a:tc>
                <a:extLst>
                  <a:ext uri="{0D108BD9-81ED-4DB2-BD59-A6C34878D82A}">
                    <a16:rowId xmlns:a16="http://schemas.microsoft.com/office/drawing/2014/main" val="2294713428"/>
                  </a:ext>
                </a:extLst>
              </a:tr>
              <a:tr h="359306">
                <a:tc vMerge="1">
                  <a:txBody>
                    <a:bodyPr/>
                    <a:lstStyle/>
                    <a:p>
                      <a:endParaRPr lang="en-US"/>
                    </a:p>
                  </a:txBody>
                  <a:tcPr/>
                </a:tc>
                <a:tc>
                  <a:txBody>
                    <a:bodyPr/>
                    <a:lstStyle/>
                    <a:p>
                      <a:pPr algn="ctr" fontAlgn="ctr"/>
                      <a:r>
                        <a:rPr lang="en-US" sz="1600" u="none" strike="noStrike" dirty="0">
                          <a:effectLst/>
                        </a:rPr>
                        <a:t>File Type</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600" u="none" strike="noStrike" dirty="0">
                          <a:effectLst/>
                        </a:rPr>
                        <a:t>JSON</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7359528"/>
                  </a:ext>
                </a:extLst>
              </a:tr>
              <a:tr h="359306">
                <a:tc vMerge="1">
                  <a:txBody>
                    <a:bodyPr/>
                    <a:lstStyle/>
                    <a:p>
                      <a:endParaRPr lang="en-US"/>
                    </a:p>
                  </a:txBody>
                  <a:tcPr/>
                </a:tc>
                <a:tc>
                  <a:txBody>
                    <a:bodyPr/>
                    <a:lstStyle/>
                    <a:p>
                      <a:pPr algn="ctr" fontAlgn="ctr"/>
                      <a:r>
                        <a:rPr lang="en-US" sz="1600" u="none" strike="noStrike" dirty="0">
                          <a:effectLst/>
                        </a:rPr>
                        <a:t>File Size</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85 MB</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1284174"/>
                  </a:ext>
                </a:extLst>
              </a:tr>
              <a:tr h="359306">
                <a:tc vMerge="1">
                  <a:txBody>
                    <a:bodyPr/>
                    <a:lstStyle/>
                    <a:p>
                      <a:endParaRPr lang="en-US"/>
                    </a:p>
                  </a:txBody>
                  <a:tcPr/>
                </a:tc>
                <a:tc>
                  <a:txBody>
                    <a:bodyPr/>
                    <a:lstStyle/>
                    <a:p>
                      <a:pPr algn="ctr" fontAlgn="ctr"/>
                      <a:r>
                        <a:rPr lang="en-US" sz="1600" u="none" strike="noStrike" dirty="0">
                          <a:effectLst/>
                        </a:rPr>
                        <a:t>Rows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u="none" strike="noStrike" dirty="0">
                          <a:effectLst/>
                        </a:rPr>
                        <a:t>117,486</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77974085"/>
                  </a:ext>
                </a:extLst>
              </a:tr>
              <a:tr h="359306">
                <a:tc vMerge="1">
                  <a:txBody>
                    <a:bodyPr/>
                    <a:lstStyle/>
                    <a:p>
                      <a:endParaRPr lang="en-US"/>
                    </a:p>
                  </a:txBody>
                  <a:tcPr/>
                </a:tc>
                <a:tc>
                  <a:txBody>
                    <a:bodyPr/>
                    <a:lstStyle/>
                    <a:p>
                      <a:pPr algn="ctr" fontAlgn="ctr"/>
                      <a:r>
                        <a:rPr lang="en-US" sz="1600" u="none" strike="noStrike" dirty="0">
                          <a:effectLst/>
                        </a:rPr>
                        <a:t>Columns</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10</a:t>
                      </a:r>
                      <a:endParaRPr lang="en-US" sz="1600" b="1" i="0" u="none" strike="noStrike" dirty="0">
                        <a:solidFill>
                          <a:srgbClr val="000000"/>
                        </a:solidFill>
                        <a:effectLst/>
                        <a:latin typeface="Trebuchet MS" panose="020B0603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517113"/>
                  </a:ext>
                </a:extLst>
              </a:tr>
            </a:tbl>
          </a:graphicData>
        </a:graphic>
      </p:graphicFrame>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Science project poster" id="{011734E0-4125-49A0-B03E-5DD230777F1A}" vid="{A06532F9-CE7A-43CD-9A7B-E03995292963}"/>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1083</Words>
  <Application>Microsoft Office PowerPoint</Application>
  <PresentationFormat>Custom</PresentationFormat>
  <Paragraphs>306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바탕</vt:lpstr>
      <vt:lpstr>Calibri</vt:lpstr>
      <vt:lpstr>Calibri Light</vt:lpstr>
      <vt:lpstr>Times New Roman</vt:lpstr>
      <vt:lpstr>Trebuchet MS</vt:lpstr>
      <vt:lpstr>Science Poster</vt:lpstr>
      <vt:lpstr>Local Business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2017-01-20T23:35:17Z</dcterms:created>
  <dcterms:modified xsi:type="dcterms:W3CDTF">2017-01-24T18:00:33Z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