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80" r:id="rId7"/>
    <p:sldId id="281" r:id="rId8"/>
    <p:sldId id="278" r:id="rId9"/>
    <p:sldId id="282" r:id="rId10"/>
    <p:sldId id="283" r:id="rId11"/>
    <p:sldId id="284" r:id="rId12"/>
    <p:sldId id="286" r:id="rId13"/>
    <p:sldId id="285" r:id="rId14"/>
    <p:sldId id="288" r:id="rId15"/>
    <p:sldId id="287" r:id="rId16"/>
    <p:sldId id="290" r:id="rId17"/>
    <p:sldId id="291" r:id="rId18"/>
    <p:sldId id="289"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0" dirty="0"/>
              <a:t>Model Comparison </a:t>
            </a:r>
          </a:p>
        </c:rich>
      </c:tx>
      <c:layout>
        <c:manualLayout>
          <c:xMode val="edge"/>
          <c:yMode val="edge"/>
          <c:x val="0.42608888375364407"/>
          <c:y val="2.929695339387562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51437846816515"/>
          <c:y val="0.10472270776553623"/>
          <c:w val="0.76593268524403069"/>
          <c:h val="0.78504582738682327"/>
        </c:manualLayout>
      </c:layout>
      <c:barChart>
        <c:barDir val="bar"/>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accen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Logistic Regression</c:v>
                </c:pt>
                <c:pt idx="1">
                  <c:v>XG Boost</c:v>
                </c:pt>
                <c:pt idx="2">
                  <c:v>RF Classifier</c:v>
                </c:pt>
              </c:strCache>
            </c:strRef>
          </c:cat>
          <c:val>
            <c:numRef>
              <c:f>Sheet1!$B$2:$B$5</c:f>
              <c:numCache>
                <c:formatCode>0%</c:formatCode>
                <c:ptCount val="4"/>
                <c:pt idx="0">
                  <c:v>0.76</c:v>
                </c:pt>
                <c:pt idx="1">
                  <c:v>0.97</c:v>
                </c:pt>
                <c:pt idx="2">
                  <c:v>0.95</c:v>
                </c:pt>
              </c:numCache>
            </c:numRef>
          </c:val>
          <c:extLst>
            <c:ext xmlns:c16="http://schemas.microsoft.com/office/drawing/2014/chart" uri="{C3380CC4-5D6E-409C-BE32-E72D297353CC}">
              <c16:uniqueId val="{00000000-B4EF-4AA1-9099-171D8595B56D}"/>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Logistic Regression</c:v>
                </c:pt>
                <c:pt idx="1">
                  <c:v>XG Boost</c:v>
                </c:pt>
                <c:pt idx="2">
                  <c:v>RF Classifier</c:v>
                </c:pt>
              </c:strCache>
            </c:strRef>
          </c:cat>
          <c:val>
            <c:numRef>
              <c:f>Sheet1!$C$2:$C$5</c:f>
              <c:numCache>
                <c:formatCode>0%</c:formatCode>
                <c:ptCount val="4"/>
                <c:pt idx="0">
                  <c:v>0.64</c:v>
                </c:pt>
                <c:pt idx="1">
                  <c:v>0.97</c:v>
                </c:pt>
                <c:pt idx="2">
                  <c:v>0.97</c:v>
                </c:pt>
              </c:numCache>
            </c:numRef>
          </c:val>
          <c:extLst>
            <c:ext xmlns:c16="http://schemas.microsoft.com/office/drawing/2014/chart" uri="{C3380CC4-5D6E-409C-BE32-E72D297353CC}">
              <c16:uniqueId val="{00000001-B4EF-4AA1-9099-171D8595B56D}"/>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Logistic Regression</c:v>
                </c:pt>
                <c:pt idx="1">
                  <c:v>XG Boost</c:v>
                </c:pt>
                <c:pt idx="2">
                  <c:v>RF Classifier</c:v>
                </c:pt>
              </c:strCache>
            </c:strRef>
          </c:cat>
          <c:val>
            <c:numRef>
              <c:f>Sheet1!$D$2:$D$5</c:f>
              <c:numCache>
                <c:formatCode>0%</c:formatCode>
                <c:ptCount val="4"/>
                <c:pt idx="0">
                  <c:v>0.76</c:v>
                </c:pt>
                <c:pt idx="1">
                  <c:v>0.99</c:v>
                </c:pt>
                <c:pt idx="2">
                  <c:v>0.95</c:v>
                </c:pt>
              </c:numCache>
            </c:numRef>
          </c:val>
          <c:extLst>
            <c:ext xmlns:c16="http://schemas.microsoft.com/office/drawing/2014/chart" uri="{C3380CC4-5D6E-409C-BE32-E72D297353CC}">
              <c16:uniqueId val="{00000002-B4EF-4AA1-9099-171D8595B56D}"/>
            </c:ext>
          </c:extLst>
        </c:ser>
        <c:dLbls>
          <c:showLegendKey val="0"/>
          <c:showVal val="0"/>
          <c:showCatName val="0"/>
          <c:showSerName val="0"/>
          <c:showPercent val="0"/>
          <c:showBubbleSize val="0"/>
        </c:dLbls>
        <c:gapWidth val="182"/>
        <c:axId val="1873978768"/>
        <c:axId val="1873985968"/>
      </c:barChart>
      <c:catAx>
        <c:axId val="18739787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Models</a:t>
                </a:r>
              </a:p>
            </c:rich>
          </c:tx>
          <c:layout>
            <c:manualLayout>
              <c:xMode val="edge"/>
              <c:yMode val="edge"/>
              <c:x val="4.2514554009901425E-3"/>
              <c:y val="0.50678464254261868"/>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73985968"/>
        <c:crosses val="autoZero"/>
        <c:auto val="1"/>
        <c:lblAlgn val="ctr"/>
        <c:lblOffset val="100"/>
        <c:noMultiLvlLbl val="0"/>
      </c:catAx>
      <c:valAx>
        <c:axId val="1873985968"/>
        <c:scaling>
          <c:orientation val="minMax"/>
          <c:max val="1"/>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73978768"/>
        <c:crosses val="autoZero"/>
        <c:crossBetween val="between"/>
      </c:valAx>
      <c:spPr>
        <a:noFill/>
        <a:ln>
          <a:noFill/>
        </a:ln>
        <a:effectLst/>
      </c:spPr>
    </c:plotArea>
    <c:legend>
      <c:legendPos val="b"/>
      <c:layout>
        <c:manualLayout>
          <c:xMode val="edge"/>
          <c:yMode val="edge"/>
          <c:x val="0.62287953355169845"/>
          <c:y val="0.11466484656787554"/>
          <c:w val="0.33050372660288191"/>
          <c:h val="8.611732632786804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E1EF-E4FD-1C25-0BCE-3CA96DB29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B364D6-C653-4B90-3B35-CA15C216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CBF5D-4A0F-64B8-FB1C-FCDACEAB9274}"/>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D5C3AAC5-6BB5-E725-9033-3A760860A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8087-A3FA-C97E-4AFD-28EA24A1547C}"/>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21786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662-85F7-D10B-9D34-FFBC4554B0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61DDF-DCBC-3F16-B8FC-157E1A0D4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F685-A999-1191-0539-8A147CEEDF01}"/>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D1FACE83-832F-FEB9-514B-73A0CB18D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93992-3953-E7D6-F447-33BBF980AB96}"/>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137192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36424-782A-AF8F-45C7-0A1911FEEA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79E17F-A47C-CD55-1DAC-A2B30BF9F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1C968-F642-114A-74E1-856A72B36B50}"/>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E3415F65-201D-B27D-4746-6F103FF4E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58849-6F64-B0E5-6C1B-3103447CBC3A}"/>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82562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B17A-1A3D-74B6-49A2-A93D027D3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715C1-6599-36E9-7E04-934B98A8B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778A-0C99-D872-E8C5-4E62C5D3B422}"/>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3D80A6F1-4067-8787-2C86-C2E71D30C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5BE55-798F-5AFB-9A4F-C46C39B3CE54}"/>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85500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22A3-29E7-AFE9-63B1-24E9F0D4F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3353B-6FA6-976C-9942-CD63D78352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99658-D8BF-3A2B-C3D8-1654239DF718}"/>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B5A028B1-DD02-E9AF-001E-BE2E2F9E0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E7846-494B-1E2E-76D9-D01E9BFC380A}"/>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325730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B336-ACC5-31B5-2F47-08D0F628A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9756-539A-880E-42EB-61262CC76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0AAB90-3947-B45A-EBF2-4F2B8E73A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4C7A1-F5DC-5CF8-3CF5-8810B5B6AD4B}"/>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6" name="Footer Placeholder 5">
            <a:extLst>
              <a:ext uri="{FF2B5EF4-FFF2-40B4-BE49-F238E27FC236}">
                <a16:creationId xmlns:a16="http://schemas.microsoft.com/office/drawing/2014/main" id="{360CE346-8ECA-F2AB-E1E3-58494ABDE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A8064-26FD-3690-AC45-B58741E98FEA}"/>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324605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E5-6B33-FFD7-9CB4-649437CEEE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30A9D-5341-7C6F-66F3-6D23257F9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E71D8-3827-019C-FD63-B54C88E29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EBB0C-5E8B-A91C-4877-C2C749B66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3B7D4-A62C-6C1E-EE43-2E24A3C979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964E9-DC29-92CA-8297-92B4E20C4E2E}"/>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8" name="Footer Placeholder 7">
            <a:extLst>
              <a:ext uri="{FF2B5EF4-FFF2-40B4-BE49-F238E27FC236}">
                <a16:creationId xmlns:a16="http://schemas.microsoft.com/office/drawing/2014/main" id="{0F8D97D4-6D8F-8E9A-B268-1C7B826F0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2701A-6953-55DA-EF46-FA3897E37D14}"/>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248052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9D36-676C-6A65-AB1E-806AB6F047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9C7E9B-8BAB-B989-32DC-1F0B15602049}"/>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4" name="Footer Placeholder 3">
            <a:extLst>
              <a:ext uri="{FF2B5EF4-FFF2-40B4-BE49-F238E27FC236}">
                <a16:creationId xmlns:a16="http://schemas.microsoft.com/office/drawing/2014/main" id="{742FE0B9-B344-69CF-9792-CEB2DCDDA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AF076-32B0-3CBA-BDF0-EE18F12849CD}"/>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78623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AF5F1-E3B2-C072-7094-9A1C4B7A1AF2}"/>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3" name="Footer Placeholder 2">
            <a:extLst>
              <a:ext uri="{FF2B5EF4-FFF2-40B4-BE49-F238E27FC236}">
                <a16:creationId xmlns:a16="http://schemas.microsoft.com/office/drawing/2014/main" id="{597D0EBE-F7F0-B02A-2F1D-D70CDC48D3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C2442-A0ED-FB51-3192-CD5D96BEEB5A}"/>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132262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BEA6-1A97-A2DB-EF99-976D3B7A2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6BA6C-9F32-7807-027E-882BDF29F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FB8391-198F-2FB6-3827-74586F0CE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3DDD3-7E9C-DB72-DC08-BD52417F09C5}"/>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6" name="Footer Placeholder 5">
            <a:extLst>
              <a:ext uri="{FF2B5EF4-FFF2-40B4-BE49-F238E27FC236}">
                <a16:creationId xmlns:a16="http://schemas.microsoft.com/office/drawing/2014/main" id="{4D2B7399-0B99-A743-9D60-B4E2A0681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5946C-845D-D152-737C-74774F43FBE8}"/>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406980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54FB-0C37-083F-F15C-8CDA5DEFF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09FED-A41D-B521-45A2-ECE6611E0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DD0375-40C6-45A9-8EF3-0AB059E49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BCD1B-B50E-AF72-5FB8-F602FB2F441F}"/>
              </a:ext>
            </a:extLst>
          </p:cNvPr>
          <p:cNvSpPr>
            <a:spLocks noGrp="1"/>
          </p:cNvSpPr>
          <p:nvPr>
            <p:ph type="dt" sz="half" idx="10"/>
          </p:nvPr>
        </p:nvSpPr>
        <p:spPr/>
        <p:txBody>
          <a:bodyPr/>
          <a:lstStyle/>
          <a:p>
            <a:fld id="{9FB90DC2-BEEB-4CE3-B687-95FCEF22B8E6}" type="datetimeFigureOut">
              <a:rPr lang="en-US" smtClean="0"/>
              <a:t>7/28/2023</a:t>
            </a:fld>
            <a:endParaRPr lang="en-US"/>
          </a:p>
        </p:txBody>
      </p:sp>
      <p:sp>
        <p:nvSpPr>
          <p:cNvPr id="6" name="Footer Placeholder 5">
            <a:extLst>
              <a:ext uri="{FF2B5EF4-FFF2-40B4-BE49-F238E27FC236}">
                <a16:creationId xmlns:a16="http://schemas.microsoft.com/office/drawing/2014/main" id="{BCCD1DE9-979A-1B6B-12E4-75BE7FB11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E6364-BE9F-9503-B374-E3A514024CDD}"/>
              </a:ext>
            </a:extLst>
          </p:cNvPr>
          <p:cNvSpPr>
            <a:spLocks noGrp="1"/>
          </p:cNvSpPr>
          <p:nvPr>
            <p:ph type="sldNum" sz="quarter" idx="12"/>
          </p:nvPr>
        </p:nvSpPr>
        <p:spPr/>
        <p:txBody>
          <a:bodyPr/>
          <a:lstStyle/>
          <a:p>
            <a:fld id="{4E7946DC-4A61-4262-8326-F898D8C447DE}" type="slidenum">
              <a:rPr lang="en-US" smtClean="0"/>
              <a:t>‹#›</a:t>
            </a:fld>
            <a:endParaRPr lang="en-US"/>
          </a:p>
        </p:txBody>
      </p:sp>
    </p:spTree>
    <p:extLst>
      <p:ext uri="{BB962C8B-B14F-4D97-AF65-F5344CB8AC3E}">
        <p14:creationId xmlns:p14="http://schemas.microsoft.com/office/powerpoint/2010/main" val="417637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D3272-250E-3557-086D-C4D55BAFD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715F1-CDD1-36B0-66D4-33BC410FA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B7561-322C-DB8F-62F2-44AADA10E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90DC2-BEEB-4CE3-B687-95FCEF22B8E6}" type="datetimeFigureOut">
              <a:rPr lang="en-US" smtClean="0"/>
              <a:t>7/28/2023</a:t>
            </a:fld>
            <a:endParaRPr lang="en-US"/>
          </a:p>
        </p:txBody>
      </p:sp>
      <p:sp>
        <p:nvSpPr>
          <p:cNvPr id="5" name="Footer Placeholder 4">
            <a:extLst>
              <a:ext uri="{FF2B5EF4-FFF2-40B4-BE49-F238E27FC236}">
                <a16:creationId xmlns:a16="http://schemas.microsoft.com/office/drawing/2014/main" id="{7F9F1C3D-7F9E-18D5-3228-13539C669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58FC2C-BA83-3FFD-7CB1-0A802C3F4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946DC-4A61-4262-8326-F898D8C447DE}" type="slidenum">
              <a:rPr lang="en-US" smtClean="0"/>
              <a:t>‹#›</a:t>
            </a:fld>
            <a:endParaRPr lang="en-US"/>
          </a:p>
        </p:txBody>
      </p:sp>
    </p:spTree>
    <p:extLst>
      <p:ext uri="{BB962C8B-B14F-4D97-AF65-F5344CB8AC3E}">
        <p14:creationId xmlns:p14="http://schemas.microsoft.com/office/powerpoint/2010/main" val="68529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ih.gov/news-events/nih-research-matters/how-drug-marketing-may-influence-prescriptions" TargetMode="External"/><Relationship Id="rId2" Type="http://schemas.openxmlformats.org/officeDocument/2006/relationships/hyperlink" Target="https://catalog.data.gov/dataset/medicare-part-d-spending-by-drug-401d2" TargetMode="External"/><Relationship Id="rId1" Type="http://schemas.openxmlformats.org/officeDocument/2006/relationships/slideLayout" Target="../slideLayouts/slideLayout2.xml"/><Relationship Id="rId4" Type="http://schemas.openxmlformats.org/officeDocument/2006/relationships/hyperlink" Target="https://www.kff.org/infographic/10-essential-facts-about-medicare-and-prescription-drug-spend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hmedshahriarsakib/assorted-medicine-dataset-of-banglades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C23BE-C8A9-9E15-40D3-D54D37C3E5AA}"/>
              </a:ext>
            </a:extLst>
          </p:cNvPr>
          <p:cNvSpPr>
            <a:spLocks noGrp="1"/>
          </p:cNvSpPr>
          <p:nvPr>
            <p:ph type="ctrTitle"/>
          </p:nvPr>
        </p:nvSpPr>
        <p:spPr>
          <a:xfrm>
            <a:off x="267833" y="496803"/>
            <a:ext cx="4784384" cy="2387600"/>
          </a:xfrm>
        </p:spPr>
        <p:txBody>
          <a:bodyPr anchor="t">
            <a:normAutofit/>
          </a:bodyPr>
          <a:lstStyle/>
          <a:p>
            <a:pPr algn="l"/>
            <a:r>
              <a:rPr lang="en-US" sz="8000" b="1" dirty="0"/>
              <a:t>Medicine Analytics</a:t>
            </a:r>
          </a:p>
        </p:txBody>
      </p:sp>
      <p:sp>
        <p:nvSpPr>
          <p:cNvPr id="3" name="Subtitle 2">
            <a:extLst>
              <a:ext uri="{FF2B5EF4-FFF2-40B4-BE49-F238E27FC236}">
                <a16:creationId xmlns:a16="http://schemas.microsoft.com/office/drawing/2014/main" id="{409A2738-36BC-C593-9D07-83A1A0A635D3}"/>
              </a:ext>
            </a:extLst>
          </p:cNvPr>
          <p:cNvSpPr>
            <a:spLocks noGrp="1"/>
          </p:cNvSpPr>
          <p:nvPr>
            <p:ph type="subTitle" idx="1"/>
          </p:nvPr>
        </p:nvSpPr>
        <p:spPr>
          <a:xfrm>
            <a:off x="395361" y="4093400"/>
            <a:ext cx="4036333" cy="2267797"/>
          </a:xfrm>
        </p:spPr>
        <p:txBody>
          <a:bodyPr anchor="b">
            <a:normAutofit fontScale="85000" lnSpcReduction="20000"/>
          </a:bodyPr>
          <a:lstStyle/>
          <a:p>
            <a:pPr algn="l"/>
            <a:r>
              <a:rPr lang="en-US" sz="3600" b="1" dirty="0"/>
              <a:t>Group-10</a:t>
            </a:r>
          </a:p>
          <a:p>
            <a:pPr algn="l"/>
            <a:endParaRPr lang="en-US" sz="3600" b="1" dirty="0"/>
          </a:p>
          <a:p>
            <a:pPr algn="l"/>
            <a:r>
              <a:rPr lang="en-US" sz="2200" dirty="0"/>
              <a:t>Chinmay Chamoli</a:t>
            </a:r>
          </a:p>
          <a:p>
            <a:pPr algn="l"/>
            <a:r>
              <a:rPr lang="en-US" sz="2200" dirty="0"/>
              <a:t>Yashu Bhati</a:t>
            </a:r>
          </a:p>
          <a:p>
            <a:pPr algn="l"/>
            <a:r>
              <a:rPr lang="en-US" sz="2200" dirty="0"/>
              <a:t>Jenson </a:t>
            </a:r>
            <a:r>
              <a:rPr lang="en-IN" sz="2200" dirty="0"/>
              <a:t>Puthenpeedikayin Jacob</a:t>
            </a:r>
            <a:endParaRPr lang="en-US" sz="2200" dirty="0"/>
          </a:p>
          <a:p>
            <a:pPr algn="l"/>
            <a:r>
              <a:rPr lang="en-US" sz="2200" dirty="0"/>
              <a:t>Nahush Krishna</a:t>
            </a:r>
            <a:endParaRPr lang="en-US" sz="2200" b="1" dirty="0"/>
          </a:p>
        </p:txBody>
      </p:sp>
      <p:grpSp>
        <p:nvGrpSpPr>
          <p:cNvPr id="48" name="Group 4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9" name="Rectangle 4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pills&#10;&#10;Description automatically generated">
            <a:extLst>
              <a:ext uri="{FF2B5EF4-FFF2-40B4-BE49-F238E27FC236}">
                <a16:creationId xmlns:a16="http://schemas.microsoft.com/office/drawing/2014/main" id="{0EC19D90-5430-B0DD-5FA3-5A544BEED0CD}"/>
              </a:ext>
            </a:extLst>
          </p:cNvPr>
          <p:cNvPicPr>
            <a:picLocks noChangeAspect="1"/>
          </p:cNvPicPr>
          <p:nvPr/>
        </p:nvPicPr>
        <p:blipFill rotWithShape="1">
          <a:blip r:embed="rId2">
            <a:extLst>
              <a:ext uri="{28A0092B-C50C-407E-A947-70E740481C1C}">
                <a14:useLocalDpi xmlns:a14="http://schemas.microsoft.com/office/drawing/2010/main" val="0"/>
              </a:ext>
            </a:extLst>
          </a:blip>
          <a:srcRect l="17313" r="15939" b="2"/>
          <a:stretch/>
        </p:blipFill>
        <p:spPr>
          <a:xfrm>
            <a:off x="5957624" y="666728"/>
            <a:ext cx="5465736" cy="5465791"/>
          </a:xfrm>
          <a:prstGeom prst="rect">
            <a:avLst/>
          </a:prstGeom>
        </p:spPr>
      </p:pic>
    </p:spTree>
    <p:extLst>
      <p:ext uri="{BB962C8B-B14F-4D97-AF65-F5344CB8AC3E}">
        <p14:creationId xmlns:p14="http://schemas.microsoft.com/office/powerpoint/2010/main" val="428145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 (XG Boost)</a:t>
            </a:r>
          </a:p>
          <a:p>
            <a:pPr marL="0" indent="0" algn="ctr">
              <a:buNone/>
            </a:pPr>
            <a:r>
              <a:rPr lang="en-US" sz="4400" b="1" dirty="0">
                <a:solidFill>
                  <a:schemeClr val="bg1"/>
                </a:solidFill>
              </a:rPr>
              <a:t>)</a:t>
            </a:r>
          </a:p>
        </p:txBody>
      </p:sp>
      <p:sp>
        <p:nvSpPr>
          <p:cNvPr id="7" name="TextBox 6">
            <a:extLst>
              <a:ext uri="{FF2B5EF4-FFF2-40B4-BE49-F238E27FC236}">
                <a16:creationId xmlns:a16="http://schemas.microsoft.com/office/drawing/2014/main" id="{E45DE74A-4259-35BE-760C-23D40EFC50AD}"/>
              </a:ext>
            </a:extLst>
          </p:cNvPr>
          <p:cNvSpPr txBox="1"/>
          <p:nvPr/>
        </p:nvSpPr>
        <p:spPr>
          <a:xfrm>
            <a:off x="595304"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Accuracy: 0.97</a:t>
            </a:r>
            <a:endParaRPr lang="en-US" sz="2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141835A-AD4A-05F0-D2DD-090B2D4421C6}"/>
              </a:ext>
            </a:extLst>
          </p:cNvPr>
          <p:cNvSpPr txBox="1"/>
          <p:nvPr/>
        </p:nvSpPr>
        <p:spPr>
          <a:xfrm>
            <a:off x="9598161" y="6145103"/>
            <a:ext cx="1998536" cy="461665"/>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r>
              <a:rPr lang="en-US" sz="2400" dirty="0"/>
              <a:t>F1 score: 0.98</a:t>
            </a:r>
          </a:p>
        </p:txBody>
      </p:sp>
      <p:sp>
        <p:nvSpPr>
          <p:cNvPr id="11" name="TextBox 10">
            <a:extLst>
              <a:ext uri="{FF2B5EF4-FFF2-40B4-BE49-F238E27FC236}">
                <a16:creationId xmlns:a16="http://schemas.microsoft.com/office/drawing/2014/main" id="{B77748B6-1F22-A7FB-58A0-65E38907E24E}"/>
              </a:ext>
            </a:extLst>
          </p:cNvPr>
          <p:cNvSpPr txBox="1"/>
          <p:nvPr/>
        </p:nvSpPr>
        <p:spPr>
          <a:xfrm>
            <a:off x="6757438" y="6145102"/>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Recall: 0.99</a:t>
            </a:r>
            <a:endParaRPr lang="en-US" sz="2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27A33702-4789-AB2B-E497-46CD616F8CFA}"/>
              </a:ext>
            </a:extLst>
          </p:cNvPr>
          <p:cNvSpPr txBox="1"/>
          <p:nvPr/>
        </p:nvSpPr>
        <p:spPr>
          <a:xfrm>
            <a:off x="3676371"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Precision: 0.97</a:t>
            </a:r>
            <a:endParaRPr lang="en-US" sz="24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8E4521F-B2C4-0E75-F7FA-D87000BFDD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304" y="675602"/>
            <a:ext cx="10938213" cy="5218902"/>
          </a:xfrm>
          <a:prstGeom prst="rect">
            <a:avLst/>
          </a:prstGeom>
        </p:spPr>
      </p:pic>
    </p:spTree>
    <p:extLst>
      <p:ext uri="{BB962C8B-B14F-4D97-AF65-F5344CB8AC3E}">
        <p14:creationId xmlns:p14="http://schemas.microsoft.com/office/powerpoint/2010/main" val="263298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 (RF Classifier)</a:t>
            </a:r>
          </a:p>
          <a:p>
            <a:pPr marL="0" indent="0" algn="ctr">
              <a:buNone/>
            </a:pPr>
            <a:r>
              <a:rPr lang="en-US" sz="4400" b="1" dirty="0">
                <a:solidFill>
                  <a:schemeClr val="bg1"/>
                </a:solidFill>
              </a:rPr>
              <a:t>)</a:t>
            </a:r>
          </a:p>
        </p:txBody>
      </p:sp>
      <p:sp>
        <p:nvSpPr>
          <p:cNvPr id="7" name="TextBox 6">
            <a:extLst>
              <a:ext uri="{FF2B5EF4-FFF2-40B4-BE49-F238E27FC236}">
                <a16:creationId xmlns:a16="http://schemas.microsoft.com/office/drawing/2014/main" id="{E45DE74A-4259-35BE-760C-23D40EFC50AD}"/>
              </a:ext>
            </a:extLst>
          </p:cNvPr>
          <p:cNvSpPr txBox="1"/>
          <p:nvPr/>
        </p:nvSpPr>
        <p:spPr>
          <a:xfrm>
            <a:off x="595304"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Accuracy: 0.95 </a:t>
            </a:r>
            <a:endParaRPr lang="en-US" sz="2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141835A-AD4A-05F0-D2DD-090B2D4421C6}"/>
              </a:ext>
            </a:extLst>
          </p:cNvPr>
          <p:cNvSpPr txBox="1"/>
          <p:nvPr/>
        </p:nvSpPr>
        <p:spPr>
          <a:xfrm>
            <a:off x="9598161" y="6145103"/>
            <a:ext cx="1998536" cy="461665"/>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r>
              <a:rPr lang="en-US" sz="2400" dirty="0"/>
              <a:t>F1 score: 0.96 </a:t>
            </a:r>
          </a:p>
        </p:txBody>
      </p:sp>
      <p:sp>
        <p:nvSpPr>
          <p:cNvPr id="11" name="TextBox 10">
            <a:extLst>
              <a:ext uri="{FF2B5EF4-FFF2-40B4-BE49-F238E27FC236}">
                <a16:creationId xmlns:a16="http://schemas.microsoft.com/office/drawing/2014/main" id="{B77748B6-1F22-A7FB-58A0-65E38907E24E}"/>
              </a:ext>
            </a:extLst>
          </p:cNvPr>
          <p:cNvSpPr txBox="1"/>
          <p:nvPr/>
        </p:nvSpPr>
        <p:spPr>
          <a:xfrm>
            <a:off x="6757438" y="6145102"/>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Recall: 0.95</a:t>
            </a:r>
            <a:endParaRPr lang="en-US" sz="2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27A33702-4789-AB2B-E497-46CD616F8CFA}"/>
              </a:ext>
            </a:extLst>
          </p:cNvPr>
          <p:cNvSpPr txBox="1"/>
          <p:nvPr/>
        </p:nvSpPr>
        <p:spPr>
          <a:xfrm>
            <a:off x="3676371"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Precision: 0.97</a:t>
            </a:r>
            <a:endParaRPr lang="en-US" sz="2400" dirty="0">
              <a:effectLst/>
              <a:latin typeface="Times New Roman" panose="02020603050405020304" pitchFamily="18" charset="0"/>
              <a:ea typeface="Times New Roman" panose="02020603050405020304" pitchFamily="18" charset="0"/>
            </a:endParaRPr>
          </a:p>
        </p:txBody>
      </p:sp>
      <p:pic>
        <p:nvPicPr>
          <p:cNvPr id="4" name="Picture 3" descr="A diagram of a graph&#10;&#10;Description automatically generated">
            <a:extLst>
              <a:ext uri="{FF2B5EF4-FFF2-40B4-BE49-F238E27FC236}">
                <a16:creationId xmlns:a16="http://schemas.microsoft.com/office/drawing/2014/main" id="{087C744C-8A8A-D7DA-ED54-EA0DC0AA5F7E}"/>
              </a:ext>
            </a:extLst>
          </p:cNvPr>
          <p:cNvPicPr>
            <a:picLocks noChangeAspect="1"/>
          </p:cNvPicPr>
          <p:nvPr/>
        </p:nvPicPr>
        <p:blipFill>
          <a:blip r:embed="rId2"/>
          <a:stretch>
            <a:fillRect/>
          </a:stretch>
        </p:blipFill>
        <p:spPr>
          <a:xfrm>
            <a:off x="871268" y="745152"/>
            <a:ext cx="10724268" cy="5122951"/>
          </a:xfrm>
          <a:prstGeom prst="rect">
            <a:avLst/>
          </a:prstGeom>
        </p:spPr>
      </p:pic>
    </p:spTree>
    <p:extLst>
      <p:ext uri="{BB962C8B-B14F-4D97-AF65-F5344CB8AC3E}">
        <p14:creationId xmlns:p14="http://schemas.microsoft.com/office/powerpoint/2010/main" val="184292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 (Best Model Selection)</a:t>
            </a:r>
          </a:p>
          <a:p>
            <a:pPr marL="0" indent="0" algn="ctr">
              <a:buNone/>
            </a:pPr>
            <a:r>
              <a:rPr lang="en-US" sz="4400" b="1" dirty="0">
                <a:solidFill>
                  <a:schemeClr val="bg1"/>
                </a:solidFill>
              </a:rPr>
              <a:t>)</a:t>
            </a:r>
          </a:p>
        </p:txBody>
      </p:sp>
      <p:sp>
        <p:nvSpPr>
          <p:cNvPr id="9" name="TextBox 8">
            <a:extLst>
              <a:ext uri="{FF2B5EF4-FFF2-40B4-BE49-F238E27FC236}">
                <a16:creationId xmlns:a16="http://schemas.microsoft.com/office/drawing/2014/main" id="{0141835A-AD4A-05F0-D2DD-090B2D4421C6}"/>
              </a:ext>
            </a:extLst>
          </p:cNvPr>
          <p:cNvSpPr txBox="1"/>
          <p:nvPr/>
        </p:nvSpPr>
        <p:spPr>
          <a:xfrm>
            <a:off x="1136072" y="6145103"/>
            <a:ext cx="9919855" cy="369332"/>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rPr>
              <a:t> </a:t>
            </a:r>
            <a:r>
              <a:rPr lang="en-US" dirty="0"/>
              <a:t>S</a:t>
            </a:r>
            <a:r>
              <a:rPr lang="en-US" sz="1800" dirty="0">
                <a:effectLst/>
                <a:latin typeface="Calibri" panose="020F0502020204030204" pitchFamily="34" charset="0"/>
                <a:ea typeface="Times New Roman" panose="02020603050405020304" pitchFamily="18" charset="0"/>
              </a:rPr>
              <a:t>ince the accuracy of XG Boost was higher, we opted for </a:t>
            </a:r>
            <a:r>
              <a:rPr lang="en-US" dirty="0"/>
              <a:t>XG Boost </a:t>
            </a:r>
            <a:r>
              <a:rPr lang="en-US" sz="1800" dirty="0">
                <a:effectLst/>
                <a:latin typeface="Calibri" panose="020F0502020204030204" pitchFamily="34" charset="0"/>
                <a:ea typeface="Times New Roman" panose="02020603050405020304" pitchFamily="18" charset="0"/>
              </a:rPr>
              <a:t>model for analysis.</a:t>
            </a:r>
            <a:endParaRPr lang="en-US" sz="1800"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86A7E92C-1560-3280-6ED7-F8295E092CFE}"/>
              </a:ext>
            </a:extLst>
          </p:cNvPr>
          <p:cNvGraphicFramePr/>
          <p:nvPr>
            <p:extLst>
              <p:ext uri="{D42A27DB-BD31-4B8C-83A1-F6EECF244321}">
                <p14:modId xmlns:p14="http://schemas.microsoft.com/office/powerpoint/2010/main" val="1946930318"/>
              </p:ext>
            </p:extLst>
          </p:nvPr>
        </p:nvGraphicFramePr>
        <p:xfrm>
          <a:off x="627513" y="656595"/>
          <a:ext cx="11000233" cy="5082508"/>
        </p:xfrm>
        <a:graphic>
          <a:graphicData uri="http://schemas.openxmlformats.org/drawingml/2006/chart">
            <c:chart xmlns:c="http://schemas.openxmlformats.org/drawingml/2006/chart" xmlns:r="http://schemas.openxmlformats.org/officeDocument/2006/relationships" r:id="rId2"/>
          </a:graphicData>
        </a:graphic>
      </p:graphicFrame>
      <p:sp>
        <p:nvSpPr>
          <p:cNvPr id="16" name="Oval 15">
            <a:extLst>
              <a:ext uri="{FF2B5EF4-FFF2-40B4-BE49-F238E27FC236}">
                <a16:creationId xmlns:a16="http://schemas.microsoft.com/office/drawing/2014/main" id="{6285113D-CB9A-528D-9BE0-1271DC76D074}"/>
              </a:ext>
            </a:extLst>
          </p:cNvPr>
          <p:cNvSpPr/>
          <p:nvPr/>
        </p:nvSpPr>
        <p:spPr>
          <a:xfrm>
            <a:off x="10377403" y="3752925"/>
            <a:ext cx="738909" cy="43088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p>
        </p:txBody>
      </p:sp>
    </p:spTree>
    <p:extLst>
      <p:ext uri="{BB962C8B-B14F-4D97-AF65-F5344CB8AC3E}">
        <p14:creationId xmlns:p14="http://schemas.microsoft.com/office/powerpoint/2010/main" val="331142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a:t>
            </a:r>
            <a:endParaRPr lang="en-US" sz="4400" b="1" dirty="0">
              <a:solidFill>
                <a:schemeClr val="bg1"/>
              </a:solidFill>
            </a:endParaRPr>
          </a:p>
        </p:txBody>
      </p:sp>
      <p:pic>
        <p:nvPicPr>
          <p:cNvPr id="2" name="Picture 1" descr="A group of colorful circles&#10;&#10;Description automatically generated">
            <a:extLst>
              <a:ext uri="{FF2B5EF4-FFF2-40B4-BE49-F238E27FC236}">
                <a16:creationId xmlns:a16="http://schemas.microsoft.com/office/drawing/2014/main" id="{3B1786E0-FB98-C161-4B52-7FFE4CD2D2D5}"/>
              </a:ext>
            </a:extLst>
          </p:cNvPr>
          <p:cNvPicPr>
            <a:picLocks noChangeAspect="1"/>
          </p:cNvPicPr>
          <p:nvPr/>
        </p:nvPicPr>
        <p:blipFill rotWithShape="1">
          <a:blip r:embed="rId2"/>
          <a:srcRect b="5611"/>
          <a:stretch/>
        </p:blipFill>
        <p:spPr>
          <a:xfrm>
            <a:off x="707366" y="706953"/>
            <a:ext cx="10619117" cy="5032150"/>
          </a:xfrm>
          <a:prstGeom prst="rect">
            <a:avLst/>
          </a:prstGeom>
        </p:spPr>
      </p:pic>
      <p:sp>
        <p:nvSpPr>
          <p:cNvPr id="3" name="TextBox 2">
            <a:extLst>
              <a:ext uri="{FF2B5EF4-FFF2-40B4-BE49-F238E27FC236}">
                <a16:creationId xmlns:a16="http://schemas.microsoft.com/office/drawing/2014/main" id="{5AE1BE23-CFD9-4FC7-0106-049B2F5740A9}"/>
              </a:ext>
            </a:extLst>
          </p:cNvPr>
          <p:cNvSpPr txBox="1"/>
          <p:nvPr/>
        </p:nvSpPr>
        <p:spPr>
          <a:xfrm>
            <a:off x="31631" y="5844374"/>
            <a:ext cx="12128736" cy="923330"/>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pPr marL="285750" indent="-285750">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rPr>
              <a:t>We observed that manufacturing companies had multiple brands of medication which improved overall health and immunity (Herbal and Nutraceuticals). This helped us realise that the companies believed that they could maximize profits since these were everyday over the counter meds that any individual could use irrespective of whether they were healthy or sick.</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788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a:t>
            </a:r>
            <a:endParaRPr lang="en-US" sz="4400" b="1" dirty="0">
              <a:solidFill>
                <a:schemeClr val="bg1"/>
              </a:solidFill>
            </a:endParaRPr>
          </a:p>
        </p:txBody>
      </p:sp>
      <p:pic>
        <p:nvPicPr>
          <p:cNvPr id="3" name="Picture 2" descr="A graph with different colored squares&#10;&#10;Description automatically generated">
            <a:extLst>
              <a:ext uri="{FF2B5EF4-FFF2-40B4-BE49-F238E27FC236}">
                <a16:creationId xmlns:a16="http://schemas.microsoft.com/office/drawing/2014/main" id="{D7FDD8B7-2486-1D04-96A2-05F89C5732A9}"/>
              </a:ext>
            </a:extLst>
          </p:cNvPr>
          <p:cNvPicPr>
            <a:picLocks noChangeAspect="1"/>
          </p:cNvPicPr>
          <p:nvPr/>
        </p:nvPicPr>
        <p:blipFill rotWithShape="1">
          <a:blip r:embed="rId2"/>
          <a:srcRect b="6144"/>
          <a:stretch/>
        </p:blipFill>
        <p:spPr>
          <a:xfrm>
            <a:off x="678730" y="621367"/>
            <a:ext cx="10661715" cy="5180808"/>
          </a:xfrm>
          <a:prstGeom prst="rect">
            <a:avLst/>
          </a:prstGeom>
        </p:spPr>
      </p:pic>
      <p:sp>
        <p:nvSpPr>
          <p:cNvPr id="2" name="TextBox 1">
            <a:extLst>
              <a:ext uri="{FF2B5EF4-FFF2-40B4-BE49-F238E27FC236}">
                <a16:creationId xmlns:a16="http://schemas.microsoft.com/office/drawing/2014/main" id="{0104E5FA-2A5F-290A-224C-C194D7855E44}"/>
              </a:ext>
            </a:extLst>
          </p:cNvPr>
          <p:cNvSpPr txBox="1"/>
          <p:nvPr/>
        </p:nvSpPr>
        <p:spPr>
          <a:xfrm>
            <a:off x="104956" y="5868104"/>
            <a:ext cx="11982087" cy="923330"/>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pPr marL="285750" indent="-285750" algn="l">
              <a:buFont typeface="Wingdings" panose="05000000000000000000" pitchFamily="2" charset="2"/>
              <a:buChar char="Ø"/>
            </a:pPr>
            <a:r>
              <a:rPr lang="en-IN" dirty="0">
                <a:solidFill>
                  <a:srgbClr val="000000"/>
                </a:solidFill>
              </a:rPr>
              <a:t>From the graph, we analysed the priority of</a:t>
            </a:r>
            <a:r>
              <a:rPr lang="en-IN" dirty="0">
                <a:solidFill>
                  <a:srgbClr val="000000"/>
                </a:solidFill>
                <a:effectLst/>
                <a:latin typeface="Calibri" panose="020F0502020204030204" pitchFamily="34" charset="0"/>
                <a:ea typeface="Times New Roman" panose="02020603050405020304" pitchFamily="18" charset="0"/>
              </a:rPr>
              <a:t> dosage form and how many brands used the dosage forms per company.</a:t>
            </a:r>
          </a:p>
          <a:p>
            <a:pPr marL="285750" indent="-285750" algn="l">
              <a:buFont typeface="Wingdings" panose="05000000000000000000" pitchFamily="2" charset="2"/>
              <a:buChar char="Ø"/>
            </a:pPr>
            <a:r>
              <a:rPr lang="en-IN" dirty="0">
                <a:solidFill>
                  <a:srgbClr val="000000"/>
                </a:solidFill>
              </a:rPr>
              <a:t>We can observe that </a:t>
            </a:r>
            <a:r>
              <a:rPr lang="en-IN" dirty="0" err="1">
                <a:solidFill>
                  <a:srgbClr val="000000"/>
                </a:solidFill>
              </a:rPr>
              <a:t>Incepta</a:t>
            </a:r>
            <a:r>
              <a:rPr lang="en-IN" dirty="0">
                <a:solidFill>
                  <a:srgbClr val="000000"/>
                </a:solidFill>
              </a:rPr>
              <a:t> is providing Tablet dosage form of 467, while </a:t>
            </a:r>
            <a:r>
              <a:rPr lang="en-IN" dirty="0" err="1">
                <a:solidFill>
                  <a:srgbClr val="000000"/>
                </a:solidFill>
              </a:rPr>
              <a:t>Aristopharma</a:t>
            </a:r>
            <a:r>
              <a:rPr lang="en-IN" dirty="0">
                <a:solidFill>
                  <a:srgbClr val="000000"/>
                </a:solidFill>
              </a:rPr>
              <a:t> provides only 172 tablet dosages.</a:t>
            </a: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979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a:t>
            </a:r>
            <a:endParaRPr lang="en-US" sz="4400" b="1" dirty="0">
              <a:solidFill>
                <a:schemeClr val="bg1"/>
              </a:solidFill>
            </a:endParaRPr>
          </a:p>
        </p:txBody>
      </p:sp>
      <p:pic>
        <p:nvPicPr>
          <p:cNvPr id="3" name="Picture 2" descr="A screenshot of a computer&#10;&#10;Description automatically generated">
            <a:extLst>
              <a:ext uri="{FF2B5EF4-FFF2-40B4-BE49-F238E27FC236}">
                <a16:creationId xmlns:a16="http://schemas.microsoft.com/office/drawing/2014/main" id="{ACD10315-2E95-CD2B-9F0B-5F7C088503A2}"/>
              </a:ext>
            </a:extLst>
          </p:cNvPr>
          <p:cNvPicPr>
            <a:picLocks noChangeAspect="1"/>
          </p:cNvPicPr>
          <p:nvPr/>
        </p:nvPicPr>
        <p:blipFill>
          <a:blip r:embed="rId2"/>
          <a:stretch>
            <a:fillRect/>
          </a:stretch>
        </p:blipFill>
        <p:spPr>
          <a:xfrm>
            <a:off x="810705" y="781665"/>
            <a:ext cx="10548593" cy="4940541"/>
          </a:xfrm>
          <a:prstGeom prst="rect">
            <a:avLst/>
          </a:prstGeom>
        </p:spPr>
      </p:pic>
      <p:sp>
        <p:nvSpPr>
          <p:cNvPr id="6" name="TextBox 5">
            <a:extLst>
              <a:ext uri="{FF2B5EF4-FFF2-40B4-BE49-F238E27FC236}">
                <a16:creationId xmlns:a16="http://schemas.microsoft.com/office/drawing/2014/main" id="{59B5C4DA-6684-E5BF-427E-9FCF942EA163}"/>
              </a:ext>
            </a:extLst>
          </p:cNvPr>
          <p:cNvSpPr txBox="1"/>
          <p:nvPr/>
        </p:nvSpPr>
        <p:spPr>
          <a:xfrm>
            <a:off x="345057" y="5844374"/>
            <a:ext cx="11490386" cy="923330"/>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pPr marL="285750" indent="-285750" algn="l">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rPr>
              <a:t>From the graph, we observe that most of the brands use tables as the dosage form followed capsule and powder.</a:t>
            </a:r>
          </a:p>
          <a:p>
            <a:pPr marL="285750" indent="-285750" algn="l">
              <a:buFont typeface="Wingdings" panose="05000000000000000000" pitchFamily="2" charset="2"/>
              <a:buChar char="Ø"/>
            </a:pPr>
            <a:r>
              <a:rPr lang="en-IN" sz="1800" dirty="0">
                <a:solidFill>
                  <a:srgbClr val="000000"/>
                </a:solidFill>
                <a:effectLst/>
                <a:latin typeface="Calibri" panose="020F0502020204030204" pitchFamily="34" charset="0"/>
                <a:ea typeface="Times New Roman" panose="02020603050405020304" pitchFamily="18" charset="0"/>
              </a:rPr>
              <a:t>Surprisingly, we had assumed that syrup be higher than powder, but the analysis showed us otherwise.</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500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 y="676586"/>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b="1" dirty="0">
                <a:solidFill>
                  <a:srgbClr val="FFC000"/>
                </a:solidFill>
              </a:rPr>
              <a:t>CONCLUSION</a:t>
            </a:r>
          </a:p>
        </p:txBody>
      </p:sp>
      <p:sp>
        <p:nvSpPr>
          <p:cNvPr id="6" name="TextBox 5">
            <a:extLst>
              <a:ext uri="{FF2B5EF4-FFF2-40B4-BE49-F238E27FC236}">
                <a16:creationId xmlns:a16="http://schemas.microsoft.com/office/drawing/2014/main" id="{819C38E9-96D8-CE2D-A2FA-BA47F2652983}"/>
              </a:ext>
            </a:extLst>
          </p:cNvPr>
          <p:cNvSpPr txBox="1"/>
          <p:nvPr/>
        </p:nvSpPr>
        <p:spPr>
          <a:xfrm>
            <a:off x="1071417" y="1866941"/>
            <a:ext cx="10224656" cy="1384995"/>
          </a:xfrm>
          <a:prstGeom prst="rect">
            <a:avLst/>
          </a:prstGeom>
          <a:noFill/>
        </p:spPr>
        <p:txBody>
          <a:bodyPr wrap="square">
            <a:spAutoFit/>
          </a:bodyPr>
          <a:lstStyle/>
          <a:p>
            <a:pPr marL="457200" indent="-457200">
              <a:buFont typeface="Wingdings" panose="05000000000000000000" pitchFamily="2" charset="2"/>
              <a:buChar char="v"/>
            </a:pPr>
            <a:r>
              <a:rPr lang="en-US" sz="2800" dirty="0">
                <a:effectLst/>
                <a:latin typeface="Calibri" panose="020F0502020204030204" pitchFamily="34" charset="0"/>
                <a:ea typeface="Times New Roman" panose="02020603050405020304" pitchFamily="18" charset="0"/>
              </a:rPr>
              <a:t>We were able to predict the dosage form of the drug based on the manufacturing company and the brand, therefore, we successfully did predictive analysis.</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02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83334" y="633136"/>
            <a:ext cx="12128736" cy="724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rgbClr val="FFC000"/>
                </a:solidFill>
              </a:rPr>
              <a:t>FUTURE WORK</a:t>
            </a:r>
          </a:p>
        </p:txBody>
      </p:sp>
      <p:sp>
        <p:nvSpPr>
          <p:cNvPr id="4" name="TextBox 3">
            <a:extLst>
              <a:ext uri="{FF2B5EF4-FFF2-40B4-BE49-F238E27FC236}">
                <a16:creationId xmlns:a16="http://schemas.microsoft.com/office/drawing/2014/main" id="{8463B4AD-A4F8-DBE3-0321-392C6864B5CB}"/>
              </a:ext>
            </a:extLst>
          </p:cNvPr>
          <p:cNvSpPr txBox="1"/>
          <p:nvPr/>
        </p:nvSpPr>
        <p:spPr>
          <a:xfrm>
            <a:off x="858981" y="1419073"/>
            <a:ext cx="10474036" cy="4401205"/>
          </a:xfrm>
          <a:prstGeom prst="rect">
            <a:avLst/>
          </a:prstGeom>
          <a:noFill/>
        </p:spPr>
        <p:txBody>
          <a:bodyPr wrap="square">
            <a:spAutoFit/>
          </a:bodyPr>
          <a:lstStyle/>
          <a:p>
            <a:pPr marL="285750" marR="0" indent="-285750">
              <a:spcBef>
                <a:spcPts val="25"/>
              </a:spcBef>
              <a:spcAft>
                <a:spcPts val="0"/>
              </a:spcAft>
              <a:buFont typeface="Wingdings" panose="05000000000000000000" pitchFamily="2" charset="2"/>
              <a:buChar char="§"/>
            </a:pPr>
            <a:r>
              <a:rPr lang="en-US" sz="2800" dirty="0">
                <a:latin typeface="Calibri" panose="020F0502020204030204" pitchFamily="34" charset="0"/>
                <a:ea typeface="Times New Roman" panose="02020603050405020304" pitchFamily="18" charset="0"/>
              </a:rPr>
              <a:t>We </a:t>
            </a:r>
            <a:r>
              <a:rPr lang="en-US" sz="2800" dirty="0">
                <a:effectLst/>
                <a:latin typeface="Calibri" panose="020F0502020204030204" pitchFamily="34" charset="0"/>
                <a:ea typeface="Times New Roman" panose="02020603050405020304" pitchFamily="18" charset="0"/>
              </a:rPr>
              <a:t>believe that by performing medication analysis, we can help patients gain access to medications that can effectively help them based on their body type, gender, and age. </a:t>
            </a:r>
          </a:p>
          <a:p>
            <a:pPr marL="285750" marR="0" indent="-285750">
              <a:spcBef>
                <a:spcPts val="25"/>
              </a:spcBef>
              <a:spcAft>
                <a:spcPts val="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Also, we could help analyze the long term and short-term side effects of each medication and customize it for the patient to help them minimize the consequences of these side effects. </a:t>
            </a:r>
          </a:p>
          <a:p>
            <a:pPr marL="285750" marR="0" indent="-285750">
              <a:spcBef>
                <a:spcPts val="25"/>
              </a:spcBef>
              <a:spcAft>
                <a:spcPts val="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We couldn’t perform cost analysis of each brand since, we could not find the price for each medication in any of the columns. </a:t>
            </a:r>
          </a:p>
          <a:p>
            <a:pPr marL="285750" marR="0" indent="-285750">
              <a:spcBef>
                <a:spcPts val="25"/>
              </a:spcBef>
              <a:spcAft>
                <a:spcPts val="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Doing an analysis of price will also help the patients get affordable medication for their medical issues.</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590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REFERENCES</a:t>
            </a:r>
            <a:endParaRPr lang="en-US" sz="4400" b="1" dirty="0">
              <a:solidFill>
                <a:schemeClr val="bg1"/>
              </a:solidFill>
            </a:endParaRPr>
          </a:p>
        </p:txBody>
      </p:sp>
      <p:sp>
        <p:nvSpPr>
          <p:cNvPr id="2" name="TextBox 1">
            <a:extLst>
              <a:ext uri="{FF2B5EF4-FFF2-40B4-BE49-F238E27FC236}">
                <a16:creationId xmlns:a16="http://schemas.microsoft.com/office/drawing/2014/main" id="{CC3559E1-28E5-3657-4F5D-792DE8806A9D}"/>
              </a:ext>
            </a:extLst>
          </p:cNvPr>
          <p:cNvSpPr txBox="1"/>
          <p:nvPr/>
        </p:nvSpPr>
        <p:spPr>
          <a:xfrm>
            <a:off x="683491" y="864809"/>
            <a:ext cx="10815782" cy="5016758"/>
          </a:xfrm>
          <a:prstGeom prst="rect">
            <a:avLst/>
          </a:prstGeom>
          <a:solidFill>
            <a:schemeClr val="accent4">
              <a:lumMod val="40000"/>
              <a:lumOff val="60000"/>
            </a:schemeClr>
          </a:solidFill>
        </p:spPr>
        <p:txBody>
          <a:bodyPr wrap="square">
            <a:spAutoFit/>
          </a:bodyPr>
          <a:lstStyle/>
          <a:p>
            <a:pPr marL="342900" marR="0" indent="-342900">
              <a:spcBef>
                <a:spcPts val="0"/>
              </a:spcBef>
              <a:spcAft>
                <a:spcPts val="0"/>
              </a:spcAft>
              <a:buFont typeface="Wingdings" panose="05000000000000000000" pitchFamily="2" charset="2"/>
              <a:buChar char="q"/>
            </a:pPr>
            <a:r>
              <a:rPr lang="en-US" sz="2400" dirty="0">
                <a:effectLst/>
                <a:ea typeface="Times New Roman" panose="02020603050405020304" pitchFamily="18" charset="0"/>
              </a:rPr>
              <a:t>Medicare Part D Spending by Drug</a:t>
            </a:r>
          </a:p>
          <a:p>
            <a:pPr marL="0" marR="0">
              <a:spcBef>
                <a:spcPts val="0"/>
              </a:spcBef>
              <a:spcAft>
                <a:spcPts val="0"/>
              </a:spcAft>
            </a:pPr>
            <a:r>
              <a:rPr lang="en-US" sz="2400" u="sng" dirty="0">
                <a:solidFill>
                  <a:srgbClr val="0000FF"/>
                </a:solidFill>
                <a:effectLst/>
                <a:ea typeface="Times New Roman" panose="02020603050405020304" pitchFamily="18" charset="0"/>
                <a:hlinkClick r:id="rId2"/>
              </a:rPr>
              <a:t>https://catalog.data.gov/dataset/medicare-part-d-spending-by-drug-401d2</a:t>
            </a:r>
            <a:endParaRPr lang="en-US" sz="2400" dirty="0">
              <a:effectLst/>
              <a:ea typeface="Times New Roman" panose="02020603050405020304" pitchFamily="18" charset="0"/>
            </a:endParaRPr>
          </a:p>
          <a:p>
            <a:pPr marL="0" marR="0">
              <a:spcBef>
                <a:spcPts val="0"/>
              </a:spcBef>
              <a:spcAft>
                <a:spcPts val="0"/>
              </a:spcAft>
            </a:pPr>
            <a:r>
              <a:rPr lang="en-US" sz="2400" u="none" strike="noStrike" dirty="0">
                <a:solidFill>
                  <a:srgbClr val="0000FF"/>
                </a:solidFill>
                <a:effectLst/>
                <a:ea typeface="Times New Roman" panose="02020603050405020304" pitchFamily="18" charset="0"/>
              </a:rPr>
              <a:t> </a:t>
            </a:r>
            <a:endParaRPr lang="en-US" sz="2400" dirty="0">
              <a:effectLst/>
              <a:ea typeface="Times New Roman" panose="02020603050405020304" pitchFamily="18" charset="0"/>
            </a:endParaRPr>
          </a:p>
          <a:p>
            <a:pPr marL="457200" marR="0" indent="-457200">
              <a:lnSpc>
                <a:spcPts val="2400"/>
              </a:lnSpc>
              <a:spcBef>
                <a:spcPts val="0"/>
              </a:spcBef>
              <a:spcAft>
                <a:spcPts val="0"/>
              </a:spcAft>
              <a:buFont typeface="Wingdings" panose="05000000000000000000" pitchFamily="2" charset="2"/>
              <a:buChar char="q"/>
            </a:pPr>
            <a:r>
              <a:rPr lang="en-IN" sz="2400" i="1" dirty="0">
                <a:solidFill>
                  <a:srgbClr val="000000"/>
                </a:solidFill>
                <a:effectLst/>
                <a:ea typeface="Times New Roman" panose="02020603050405020304" pitchFamily="18" charset="0"/>
              </a:rPr>
              <a:t>How drug marketing may influence prescriptions</a:t>
            </a:r>
            <a:r>
              <a:rPr lang="en-IN" sz="2400" dirty="0">
                <a:solidFill>
                  <a:srgbClr val="000000"/>
                </a:solidFill>
                <a:effectLst/>
                <a:ea typeface="Times New Roman" panose="02020603050405020304" pitchFamily="18" charset="0"/>
              </a:rPr>
              <a:t>. (2017, May 18). </a:t>
            </a:r>
          </a:p>
          <a:p>
            <a:pPr marL="457200" marR="0" indent="-457200">
              <a:lnSpc>
                <a:spcPts val="2400"/>
              </a:lnSpc>
              <a:spcBef>
                <a:spcPts val="0"/>
              </a:spcBef>
              <a:spcAft>
                <a:spcPts val="0"/>
              </a:spcAft>
            </a:pPr>
            <a:r>
              <a:rPr lang="en-IN" sz="2400" dirty="0">
                <a:solidFill>
                  <a:srgbClr val="000000"/>
                </a:solidFill>
                <a:effectLst/>
                <a:ea typeface="Times New Roman" panose="02020603050405020304" pitchFamily="18" charset="0"/>
              </a:rPr>
              <a:t>National Institutes Of Health (NIH)</a:t>
            </a:r>
          </a:p>
          <a:p>
            <a:pPr marL="457200" marR="0" indent="-457200">
              <a:lnSpc>
                <a:spcPts val="2400"/>
              </a:lnSpc>
              <a:spcBef>
                <a:spcPts val="0"/>
              </a:spcBef>
              <a:spcAft>
                <a:spcPts val="0"/>
              </a:spcAft>
            </a:pPr>
            <a:r>
              <a:rPr lang="en-IN" sz="2400" u="sng" dirty="0">
                <a:solidFill>
                  <a:srgbClr val="0000FF"/>
                </a:solidFill>
                <a:effectLst/>
                <a:ea typeface="Times New Roman" panose="02020603050405020304" pitchFamily="18" charset="0"/>
                <a:hlinkClick r:id="rId3"/>
              </a:rPr>
              <a:t>https://www.nih.gov/news-events/nih-research-matters/how-drug-marketing-may-influence-prescriptions</a:t>
            </a:r>
            <a:endParaRPr lang="en-US" sz="2400" dirty="0">
              <a:effectLst/>
              <a:ea typeface="Times New Roman" panose="02020603050405020304" pitchFamily="18" charset="0"/>
            </a:endParaRPr>
          </a:p>
          <a:p>
            <a:pPr marL="457200" marR="0" indent="-457200">
              <a:lnSpc>
                <a:spcPts val="2400"/>
              </a:lnSpc>
              <a:spcBef>
                <a:spcPts val="0"/>
              </a:spcBef>
              <a:spcAft>
                <a:spcPts val="0"/>
              </a:spcAft>
            </a:pPr>
            <a:endParaRPr lang="en-IN" sz="2400" i="1" dirty="0">
              <a:solidFill>
                <a:srgbClr val="000000"/>
              </a:solidFill>
              <a:effectLst/>
              <a:ea typeface="Times New Roman" panose="02020603050405020304" pitchFamily="18" charset="0"/>
            </a:endParaRPr>
          </a:p>
          <a:p>
            <a:pPr marL="457200" marR="0" indent="-457200">
              <a:lnSpc>
                <a:spcPts val="2400"/>
              </a:lnSpc>
              <a:spcBef>
                <a:spcPts val="0"/>
              </a:spcBef>
              <a:spcAft>
                <a:spcPts val="0"/>
              </a:spcAft>
              <a:buFont typeface="Wingdings" panose="05000000000000000000" pitchFamily="2" charset="2"/>
              <a:buChar char="q"/>
            </a:pPr>
            <a:r>
              <a:rPr lang="en-IN" sz="2400" i="1" dirty="0">
                <a:solidFill>
                  <a:srgbClr val="000000"/>
                </a:solidFill>
                <a:effectLst/>
                <a:ea typeface="Times New Roman" panose="02020603050405020304" pitchFamily="18" charset="0"/>
              </a:rPr>
              <a:t>10 Essential Facts About Medicare and Prescription Drug Spending</a:t>
            </a:r>
            <a:r>
              <a:rPr lang="en-IN" sz="2400" dirty="0">
                <a:solidFill>
                  <a:srgbClr val="000000"/>
                </a:solidFill>
                <a:effectLst/>
                <a:ea typeface="Times New Roman" panose="02020603050405020304" pitchFamily="18" charset="0"/>
              </a:rPr>
              <a:t>. (2019, February). </a:t>
            </a:r>
          </a:p>
          <a:p>
            <a:pPr marL="457200" marR="0" indent="-457200">
              <a:lnSpc>
                <a:spcPts val="2400"/>
              </a:lnSpc>
              <a:spcBef>
                <a:spcPts val="0"/>
              </a:spcBef>
              <a:spcAft>
                <a:spcPts val="0"/>
              </a:spcAft>
            </a:pPr>
            <a:r>
              <a:rPr lang="en-IN" sz="2400" dirty="0">
                <a:solidFill>
                  <a:srgbClr val="000000"/>
                </a:solidFill>
                <a:effectLst/>
                <a:ea typeface="Times New Roman" panose="02020603050405020304" pitchFamily="18" charset="0"/>
              </a:rPr>
              <a:t>The Henry J. Kaiser Family Foundation. </a:t>
            </a:r>
          </a:p>
          <a:p>
            <a:pPr marL="457200" marR="0" indent="-457200">
              <a:lnSpc>
                <a:spcPts val="2400"/>
              </a:lnSpc>
              <a:spcBef>
                <a:spcPts val="0"/>
              </a:spcBef>
              <a:spcAft>
                <a:spcPts val="0"/>
              </a:spcAft>
            </a:pPr>
            <a:r>
              <a:rPr lang="en-IN" sz="2400" u="sng" dirty="0">
                <a:solidFill>
                  <a:srgbClr val="0000FF"/>
                </a:solidFill>
                <a:effectLst/>
                <a:ea typeface="Times New Roman" panose="02020603050405020304" pitchFamily="18" charset="0"/>
                <a:hlinkClick r:id="rId4"/>
              </a:rPr>
              <a:t>https://www.kff.org/infographic/10-essential-facts-about-medicare-and-prescription-drug-spending/</a:t>
            </a:r>
            <a:endParaRPr lang="en-US" sz="2400" dirty="0">
              <a:effectLst/>
              <a:ea typeface="Times New Roman" panose="02020603050405020304" pitchFamily="18" charset="0"/>
            </a:endParaRPr>
          </a:p>
          <a:p>
            <a:pPr marL="0" marR="0">
              <a:spcBef>
                <a:spcPts val="10"/>
              </a:spcBef>
              <a:spcAft>
                <a:spcPts val="0"/>
              </a:spcAft>
            </a:pPr>
            <a:r>
              <a:rPr lang="en-US" sz="2400" dirty="0">
                <a:effectLst/>
                <a:ea typeface="Times New Roman" panose="02020603050405020304" pitchFamily="18" charset="0"/>
              </a:rPr>
              <a:t> </a:t>
            </a:r>
          </a:p>
          <a:p>
            <a:endParaRPr lang="en-US" sz="2400" dirty="0">
              <a:ea typeface="Times New Roman" panose="02020603050405020304" pitchFamily="18" charset="0"/>
            </a:endParaRPr>
          </a:p>
        </p:txBody>
      </p:sp>
    </p:spTree>
    <p:extLst>
      <p:ext uri="{BB962C8B-B14F-4D97-AF65-F5344CB8AC3E}">
        <p14:creationId xmlns:p14="http://schemas.microsoft.com/office/powerpoint/2010/main" val="199266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outline with solid fill">
            <a:extLst>
              <a:ext uri="{FF2B5EF4-FFF2-40B4-BE49-F238E27FC236}">
                <a16:creationId xmlns:a16="http://schemas.microsoft.com/office/drawing/2014/main" id="{49D1F48C-41E3-7824-E066-02E7BF479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57" name="Freeform: Shape 56">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10C23BE-C8A9-9E15-40D3-D54D37C3E5AA}"/>
              </a:ext>
            </a:extLst>
          </p:cNvPr>
          <p:cNvSpPr>
            <a:spLocks noGrp="1"/>
          </p:cNvSpPr>
          <p:nvPr>
            <p:ph type="ctrTitle"/>
          </p:nvPr>
        </p:nvSpPr>
        <p:spPr>
          <a:xfrm>
            <a:off x="5622061" y="762538"/>
            <a:ext cx="5649349" cy="3199862"/>
          </a:xfrm>
        </p:spPr>
        <p:txBody>
          <a:bodyPr anchor="b">
            <a:normAutofit/>
          </a:bodyPr>
          <a:lstStyle/>
          <a:p>
            <a:pPr algn="l"/>
            <a:r>
              <a:rPr lang="en-US" sz="6600" b="1">
                <a:solidFill>
                  <a:srgbClr val="FFFFFF"/>
                </a:solidFill>
              </a:rPr>
              <a:t>THANK YOU</a:t>
            </a:r>
          </a:p>
        </p:txBody>
      </p:sp>
      <p:sp>
        <p:nvSpPr>
          <p:cNvPr id="59"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58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412844" y="624489"/>
            <a:ext cx="9144000" cy="810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accent4"/>
                </a:solidFill>
              </a:rPr>
              <a:t>INTRODUCTION</a:t>
            </a:r>
          </a:p>
        </p:txBody>
      </p:sp>
      <p:sp>
        <p:nvSpPr>
          <p:cNvPr id="6" name="Rectangle: Rounded Corners 5">
            <a:extLst>
              <a:ext uri="{FF2B5EF4-FFF2-40B4-BE49-F238E27FC236}">
                <a16:creationId xmlns:a16="http://schemas.microsoft.com/office/drawing/2014/main" id="{75801A98-3F3E-B942-2318-530CC920F4C0}"/>
              </a:ext>
            </a:extLst>
          </p:cNvPr>
          <p:cNvSpPr/>
          <p:nvPr/>
        </p:nvSpPr>
        <p:spPr>
          <a:xfrm>
            <a:off x="595304" y="1659783"/>
            <a:ext cx="10999072" cy="879884"/>
          </a:xfrm>
          <a:prstGeom prst="roundRect">
            <a:avLst>
              <a:gd name="adj" fmla="val 10000"/>
            </a:avLst>
          </a:prstGeom>
        </p:spPr>
        <p:style>
          <a:lnRef idx="0">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7" name="Rectangle 6" descr="Prayer Candle">
            <a:extLst>
              <a:ext uri="{FF2B5EF4-FFF2-40B4-BE49-F238E27FC236}">
                <a16:creationId xmlns:a16="http://schemas.microsoft.com/office/drawing/2014/main" id="{04DD2C8D-9048-A1D1-4416-E89CF53654CE}"/>
              </a:ext>
            </a:extLst>
          </p:cNvPr>
          <p:cNvSpPr/>
          <p:nvPr/>
        </p:nvSpPr>
        <p:spPr>
          <a:xfrm>
            <a:off x="869665" y="1782029"/>
            <a:ext cx="686678" cy="59779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35AA2D2E-FC23-1AB6-09CA-F444D4F995A1}"/>
              </a:ext>
            </a:extLst>
          </p:cNvPr>
          <p:cNvGrpSpPr/>
          <p:nvPr/>
        </p:nvGrpSpPr>
        <p:grpSpPr>
          <a:xfrm>
            <a:off x="1666605" y="1923863"/>
            <a:ext cx="8977280" cy="455956"/>
            <a:chOff x="1245806" y="72339"/>
            <a:chExt cx="8839072" cy="948004"/>
          </a:xfrm>
        </p:grpSpPr>
        <p:sp>
          <p:nvSpPr>
            <p:cNvPr id="18" name="Rectangle 17">
              <a:extLst>
                <a:ext uri="{FF2B5EF4-FFF2-40B4-BE49-F238E27FC236}">
                  <a16:creationId xmlns:a16="http://schemas.microsoft.com/office/drawing/2014/main" id="{ECBC806D-860B-5CED-494B-E3CE5DBC9605}"/>
                </a:ext>
              </a:extLst>
            </p:cNvPr>
            <p:cNvSpPr/>
            <p:nvPr/>
          </p:nvSpPr>
          <p:spPr>
            <a:xfrm>
              <a:off x="1617947" y="351801"/>
              <a:ext cx="8236293" cy="6685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A943CC95-B194-98B6-341C-A9E9B185A763}"/>
                </a:ext>
              </a:extLst>
            </p:cNvPr>
            <p:cNvSpPr txBox="1"/>
            <p:nvPr/>
          </p:nvSpPr>
          <p:spPr>
            <a:xfrm>
              <a:off x="1245806" y="72339"/>
              <a:ext cx="8839072" cy="60654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756" tIns="146756" rIns="146756" bIns="146756" numCol="1" spcCol="1270" anchor="ctr" anchorCtr="0">
              <a:noAutofit/>
            </a:bodyPr>
            <a:lstStyle/>
            <a:p>
              <a:pPr marL="0" lvl="0" indent="0" algn="l" defTabSz="755650">
                <a:lnSpc>
                  <a:spcPct val="100000"/>
                </a:lnSpc>
                <a:spcBef>
                  <a:spcPct val="0"/>
                </a:spcBef>
                <a:spcAft>
                  <a:spcPct val="35000"/>
                </a:spcAft>
                <a:buNone/>
              </a:pPr>
              <a:r>
                <a:rPr lang="en-US" sz="2400" kern="1200" dirty="0"/>
                <a:t>Throughout history, medicine has been administered in many forms.</a:t>
              </a:r>
            </a:p>
          </p:txBody>
        </p:sp>
      </p:grpSp>
      <p:sp>
        <p:nvSpPr>
          <p:cNvPr id="11" name="Rectangle: Rounded Corners 10">
            <a:extLst>
              <a:ext uri="{FF2B5EF4-FFF2-40B4-BE49-F238E27FC236}">
                <a16:creationId xmlns:a16="http://schemas.microsoft.com/office/drawing/2014/main" id="{41A32B91-4515-F571-6D87-2009E2D0C789}"/>
              </a:ext>
            </a:extLst>
          </p:cNvPr>
          <p:cNvSpPr/>
          <p:nvPr/>
        </p:nvSpPr>
        <p:spPr>
          <a:xfrm>
            <a:off x="595304" y="4711012"/>
            <a:ext cx="10999072" cy="1885458"/>
          </a:xfrm>
          <a:prstGeom prst="roundRect">
            <a:avLst>
              <a:gd name="adj" fmla="val 10000"/>
            </a:avLst>
          </a:prstGeom>
        </p:spPr>
        <p:style>
          <a:lnRef idx="0">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13" name="Rectangle 12" descr="Medicine">
            <a:extLst>
              <a:ext uri="{FF2B5EF4-FFF2-40B4-BE49-F238E27FC236}">
                <a16:creationId xmlns:a16="http://schemas.microsoft.com/office/drawing/2014/main" id="{74488825-CAE4-D0E9-2429-3FF364ABD342}"/>
              </a:ext>
            </a:extLst>
          </p:cNvPr>
          <p:cNvSpPr/>
          <p:nvPr/>
        </p:nvSpPr>
        <p:spPr>
          <a:xfrm>
            <a:off x="737291" y="5152071"/>
            <a:ext cx="843616" cy="9592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US" dirty="0"/>
          </a:p>
        </p:txBody>
      </p:sp>
      <p:grpSp>
        <p:nvGrpSpPr>
          <p:cNvPr id="15" name="Group 14">
            <a:extLst>
              <a:ext uri="{FF2B5EF4-FFF2-40B4-BE49-F238E27FC236}">
                <a16:creationId xmlns:a16="http://schemas.microsoft.com/office/drawing/2014/main" id="{DE4B722D-4C36-9B4A-2258-DC599DD52DEC}"/>
              </a:ext>
            </a:extLst>
          </p:cNvPr>
          <p:cNvGrpSpPr/>
          <p:nvPr/>
        </p:nvGrpSpPr>
        <p:grpSpPr>
          <a:xfrm>
            <a:off x="1605279" y="4936683"/>
            <a:ext cx="9754523" cy="1952670"/>
            <a:chOff x="618753" y="2663003"/>
            <a:chExt cx="9754523" cy="1952670"/>
          </a:xfrm>
        </p:grpSpPr>
        <p:sp>
          <p:nvSpPr>
            <p:cNvPr id="16" name="Rectangle 15">
              <a:extLst>
                <a:ext uri="{FF2B5EF4-FFF2-40B4-BE49-F238E27FC236}">
                  <a16:creationId xmlns:a16="http://schemas.microsoft.com/office/drawing/2014/main" id="{71D97A42-A765-3770-028C-34F29FB40C79}"/>
                </a:ext>
              </a:extLst>
            </p:cNvPr>
            <p:cNvSpPr/>
            <p:nvPr/>
          </p:nvSpPr>
          <p:spPr>
            <a:xfrm>
              <a:off x="1281982" y="3229001"/>
              <a:ext cx="8252633" cy="13866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47A64C3-8097-C4DA-5A51-63843E60C4F5}"/>
                </a:ext>
              </a:extLst>
            </p:cNvPr>
            <p:cNvSpPr txBox="1"/>
            <p:nvPr/>
          </p:nvSpPr>
          <p:spPr>
            <a:xfrm>
              <a:off x="618753" y="2663003"/>
              <a:ext cx="9754523" cy="151373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756" tIns="146756" rIns="146756" bIns="146756" numCol="1" spcCol="1270" anchor="ctr" anchorCtr="0">
              <a:noAutofit/>
            </a:bodyPr>
            <a:lstStyle/>
            <a:p>
              <a:pPr marL="0" lvl="0" indent="0" defTabSz="755650">
                <a:lnSpc>
                  <a:spcPct val="100000"/>
                </a:lnSpc>
                <a:spcBef>
                  <a:spcPct val="0"/>
                </a:spcBef>
                <a:spcAft>
                  <a:spcPct val="35000"/>
                </a:spcAft>
                <a:buNone/>
              </a:pPr>
              <a:r>
                <a:rPr lang="en-US" sz="2400" kern="1200" dirty="0"/>
                <a:t>Innovation in medicine is a continuous process, and by constantly improving the quality of the medication and finding the ways to remove side effects will ensure that the company maximizes its profits while providing safer medication to patients in the long term.</a:t>
              </a:r>
            </a:p>
          </p:txBody>
        </p:sp>
      </p:grpSp>
      <p:grpSp>
        <p:nvGrpSpPr>
          <p:cNvPr id="21" name="Group 20">
            <a:extLst>
              <a:ext uri="{FF2B5EF4-FFF2-40B4-BE49-F238E27FC236}">
                <a16:creationId xmlns:a16="http://schemas.microsoft.com/office/drawing/2014/main" id="{A5E7D2B6-8A16-A60A-E8BA-BD6EA001FC57}"/>
              </a:ext>
            </a:extLst>
          </p:cNvPr>
          <p:cNvGrpSpPr/>
          <p:nvPr/>
        </p:nvGrpSpPr>
        <p:grpSpPr>
          <a:xfrm>
            <a:off x="8126070" y="2646718"/>
            <a:ext cx="1923704" cy="1693617"/>
            <a:chOff x="6162588" y="-322355"/>
            <a:chExt cx="1362991" cy="1362752"/>
          </a:xfrm>
        </p:grpSpPr>
        <p:sp>
          <p:nvSpPr>
            <p:cNvPr id="34" name="Oval 33">
              <a:extLst>
                <a:ext uri="{FF2B5EF4-FFF2-40B4-BE49-F238E27FC236}">
                  <a16:creationId xmlns:a16="http://schemas.microsoft.com/office/drawing/2014/main" id="{C4B46D98-A890-F0DD-CC73-6C627D2D4165}"/>
                </a:ext>
              </a:extLst>
            </p:cNvPr>
            <p:cNvSpPr/>
            <p:nvPr/>
          </p:nvSpPr>
          <p:spPr>
            <a:xfrm>
              <a:off x="6162588" y="-322355"/>
              <a:ext cx="1362991" cy="1362752"/>
            </a:xfrm>
            <a:prstGeom prst="ellipse">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Oval 5">
              <a:extLst>
                <a:ext uri="{FF2B5EF4-FFF2-40B4-BE49-F238E27FC236}">
                  <a16:creationId xmlns:a16="http://schemas.microsoft.com/office/drawing/2014/main" id="{ED9A35FA-1889-3C49-C3C1-698E4D855B0A}"/>
                </a:ext>
              </a:extLst>
            </p:cNvPr>
            <p:cNvSpPr txBox="1"/>
            <p:nvPr/>
          </p:nvSpPr>
          <p:spPr>
            <a:xfrm>
              <a:off x="6180644" y="-24094"/>
              <a:ext cx="1326877" cy="8014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2000" kern="1200" dirty="0"/>
                <a:t>Discovery of medication by scientific innovation </a:t>
              </a:r>
            </a:p>
          </p:txBody>
        </p:sp>
      </p:grpSp>
      <p:grpSp>
        <p:nvGrpSpPr>
          <p:cNvPr id="23" name="Group 22">
            <a:extLst>
              <a:ext uri="{FF2B5EF4-FFF2-40B4-BE49-F238E27FC236}">
                <a16:creationId xmlns:a16="http://schemas.microsoft.com/office/drawing/2014/main" id="{53D218A3-5B38-79BD-9CB6-B86FE3591C5A}"/>
              </a:ext>
            </a:extLst>
          </p:cNvPr>
          <p:cNvGrpSpPr/>
          <p:nvPr/>
        </p:nvGrpSpPr>
        <p:grpSpPr>
          <a:xfrm>
            <a:off x="6010988" y="2621013"/>
            <a:ext cx="1844394" cy="1693617"/>
            <a:chOff x="4915640" y="654944"/>
            <a:chExt cx="1362991" cy="1362752"/>
          </a:xfrm>
        </p:grpSpPr>
        <p:sp>
          <p:nvSpPr>
            <p:cNvPr id="32" name="Oval 31">
              <a:extLst>
                <a:ext uri="{FF2B5EF4-FFF2-40B4-BE49-F238E27FC236}">
                  <a16:creationId xmlns:a16="http://schemas.microsoft.com/office/drawing/2014/main" id="{087B0A68-D5C9-713A-DED5-957E4234752B}"/>
                </a:ext>
              </a:extLst>
            </p:cNvPr>
            <p:cNvSpPr/>
            <p:nvPr/>
          </p:nvSpPr>
          <p:spPr>
            <a:xfrm>
              <a:off x="4915640" y="654944"/>
              <a:ext cx="1362991" cy="1362752"/>
            </a:xfrm>
            <a:prstGeom prst="ellipse">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Oval 8">
              <a:extLst>
                <a:ext uri="{FF2B5EF4-FFF2-40B4-BE49-F238E27FC236}">
                  <a16:creationId xmlns:a16="http://schemas.microsoft.com/office/drawing/2014/main" id="{D398581A-0823-75E1-7942-D9DCC3F8FBD2}"/>
                </a:ext>
              </a:extLst>
            </p:cNvPr>
            <p:cNvSpPr txBox="1"/>
            <p:nvPr/>
          </p:nvSpPr>
          <p:spPr>
            <a:xfrm>
              <a:off x="5115676" y="793559"/>
              <a:ext cx="973565" cy="973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2000" kern="1200" dirty="0"/>
                <a:t>Communal</a:t>
              </a:r>
              <a:r>
                <a:rPr lang="en-US" sz="1500" kern="1200" dirty="0"/>
                <a:t> </a:t>
              </a:r>
              <a:r>
                <a:rPr lang="en-US" sz="2000" kern="1200" dirty="0"/>
                <a:t>healers</a:t>
              </a:r>
            </a:p>
          </p:txBody>
        </p:sp>
      </p:grpSp>
      <p:grpSp>
        <p:nvGrpSpPr>
          <p:cNvPr id="25" name="Group 24">
            <a:extLst>
              <a:ext uri="{FF2B5EF4-FFF2-40B4-BE49-F238E27FC236}">
                <a16:creationId xmlns:a16="http://schemas.microsoft.com/office/drawing/2014/main" id="{B99C7B2D-8A79-13DD-D907-1FE6986AEEE5}"/>
              </a:ext>
            </a:extLst>
          </p:cNvPr>
          <p:cNvGrpSpPr/>
          <p:nvPr/>
        </p:nvGrpSpPr>
        <p:grpSpPr>
          <a:xfrm>
            <a:off x="3689404" y="2773869"/>
            <a:ext cx="1844394" cy="1597804"/>
            <a:chOff x="2829963" y="-191747"/>
            <a:chExt cx="1518169" cy="1362752"/>
          </a:xfrm>
        </p:grpSpPr>
        <p:sp>
          <p:nvSpPr>
            <p:cNvPr id="30" name="Oval 29">
              <a:extLst>
                <a:ext uri="{FF2B5EF4-FFF2-40B4-BE49-F238E27FC236}">
                  <a16:creationId xmlns:a16="http://schemas.microsoft.com/office/drawing/2014/main" id="{7A1AB679-CCF9-7D83-4081-7083E6E53501}"/>
                </a:ext>
              </a:extLst>
            </p:cNvPr>
            <p:cNvSpPr/>
            <p:nvPr/>
          </p:nvSpPr>
          <p:spPr>
            <a:xfrm>
              <a:off x="2867647" y="-191747"/>
              <a:ext cx="1362991" cy="1362752"/>
            </a:xfrm>
            <a:prstGeom prst="ellipse">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Oval 11">
              <a:extLst>
                <a:ext uri="{FF2B5EF4-FFF2-40B4-BE49-F238E27FC236}">
                  <a16:creationId xmlns:a16="http://schemas.microsoft.com/office/drawing/2014/main" id="{6C2117AA-8ACC-BCAE-36D1-39078DF40F3C}"/>
                </a:ext>
              </a:extLst>
            </p:cNvPr>
            <p:cNvSpPr txBox="1"/>
            <p:nvPr/>
          </p:nvSpPr>
          <p:spPr>
            <a:xfrm>
              <a:off x="2829963" y="-9141"/>
              <a:ext cx="1518169" cy="973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2000" dirty="0"/>
                <a:t>C</a:t>
              </a:r>
              <a:r>
                <a:rPr lang="en-US" sz="2000" kern="1200" dirty="0"/>
                <a:t>oncoctions provided by shamans</a:t>
              </a:r>
            </a:p>
          </p:txBody>
        </p:sp>
      </p:grpSp>
      <p:grpSp>
        <p:nvGrpSpPr>
          <p:cNvPr id="27" name="Group 26">
            <a:extLst>
              <a:ext uri="{FF2B5EF4-FFF2-40B4-BE49-F238E27FC236}">
                <a16:creationId xmlns:a16="http://schemas.microsoft.com/office/drawing/2014/main" id="{62A084E8-418C-5F5B-9850-8502B9A08BA3}"/>
              </a:ext>
            </a:extLst>
          </p:cNvPr>
          <p:cNvGrpSpPr/>
          <p:nvPr/>
        </p:nvGrpSpPr>
        <p:grpSpPr>
          <a:xfrm>
            <a:off x="1556343" y="2722048"/>
            <a:ext cx="1655871" cy="1597804"/>
            <a:chOff x="1438687" y="599774"/>
            <a:chExt cx="1362991" cy="1362752"/>
          </a:xfrm>
        </p:grpSpPr>
        <p:sp>
          <p:nvSpPr>
            <p:cNvPr id="28" name="Oval 27">
              <a:extLst>
                <a:ext uri="{FF2B5EF4-FFF2-40B4-BE49-F238E27FC236}">
                  <a16:creationId xmlns:a16="http://schemas.microsoft.com/office/drawing/2014/main" id="{D1D467A2-50E6-4D05-D963-AD78C9FBA9AE}"/>
                </a:ext>
              </a:extLst>
            </p:cNvPr>
            <p:cNvSpPr/>
            <p:nvPr/>
          </p:nvSpPr>
          <p:spPr>
            <a:xfrm>
              <a:off x="1438687" y="599774"/>
              <a:ext cx="1362991" cy="1362752"/>
            </a:xfrm>
            <a:prstGeom prst="ellipse">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Oval 14">
              <a:extLst>
                <a:ext uri="{FF2B5EF4-FFF2-40B4-BE49-F238E27FC236}">
                  <a16:creationId xmlns:a16="http://schemas.microsoft.com/office/drawing/2014/main" id="{8E883FE4-9D3F-97E1-FD76-534BDAC3424D}"/>
                </a:ext>
              </a:extLst>
            </p:cNvPr>
            <p:cNvSpPr txBox="1"/>
            <p:nvPr/>
          </p:nvSpPr>
          <p:spPr>
            <a:xfrm>
              <a:off x="1633400" y="794490"/>
              <a:ext cx="973565" cy="9733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2000" kern="1200" dirty="0"/>
                <a:t>Home remedies</a:t>
              </a:r>
            </a:p>
          </p:txBody>
        </p:sp>
      </p:grpSp>
    </p:spTree>
    <p:extLst>
      <p:ext uri="{BB962C8B-B14F-4D97-AF65-F5344CB8AC3E}">
        <p14:creationId xmlns:p14="http://schemas.microsoft.com/office/powerpoint/2010/main" val="169621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412844" y="817489"/>
            <a:ext cx="9144000" cy="810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accent4"/>
                </a:solidFill>
              </a:rPr>
              <a:t>OBJECTIVES</a:t>
            </a:r>
          </a:p>
        </p:txBody>
      </p:sp>
      <p:grpSp>
        <p:nvGrpSpPr>
          <p:cNvPr id="15" name="Group 14">
            <a:extLst>
              <a:ext uri="{FF2B5EF4-FFF2-40B4-BE49-F238E27FC236}">
                <a16:creationId xmlns:a16="http://schemas.microsoft.com/office/drawing/2014/main" id="{DE4B722D-4C36-9B4A-2258-DC599DD52DEC}"/>
              </a:ext>
            </a:extLst>
          </p:cNvPr>
          <p:cNvGrpSpPr/>
          <p:nvPr/>
        </p:nvGrpSpPr>
        <p:grpSpPr>
          <a:xfrm>
            <a:off x="897147" y="1890585"/>
            <a:ext cx="10506974" cy="4325123"/>
            <a:chOff x="515843" y="-1744420"/>
            <a:chExt cx="9018772" cy="6360093"/>
          </a:xfrm>
        </p:grpSpPr>
        <p:sp>
          <p:nvSpPr>
            <p:cNvPr id="16" name="Rectangle 15">
              <a:extLst>
                <a:ext uri="{FF2B5EF4-FFF2-40B4-BE49-F238E27FC236}">
                  <a16:creationId xmlns:a16="http://schemas.microsoft.com/office/drawing/2014/main" id="{71D97A42-A765-3770-028C-34F29FB40C79}"/>
                </a:ext>
              </a:extLst>
            </p:cNvPr>
            <p:cNvSpPr/>
            <p:nvPr/>
          </p:nvSpPr>
          <p:spPr>
            <a:xfrm>
              <a:off x="1281982" y="3229001"/>
              <a:ext cx="8252633" cy="13866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47A64C3-8097-C4DA-5A51-63843E60C4F5}"/>
                </a:ext>
              </a:extLst>
            </p:cNvPr>
            <p:cNvSpPr txBox="1"/>
            <p:nvPr/>
          </p:nvSpPr>
          <p:spPr>
            <a:xfrm>
              <a:off x="515843" y="-1744420"/>
              <a:ext cx="8893544" cy="59165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756" tIns="146756" rIns="146756" bIns="146756" numCol="1" spcCol="1270" anchor="ctr" anchorCtr="0">
              <a:noAutofit/>
            </a:bodyPr>
            <a:lstStyle/>
            <a:p>
              <a:pPr marL="285750" indent="-285750">
                <a:buFont typeface="Arial" panose="020B0604020202020204" pitchFamily="34" charset="0"/>
                <a:buChar char="•"/>
              </a:pPr>
              <a:r>
                <a:rPr lang="en-US" sz="2600" dirty="0">
                  <a:latin typeface="Calibri" panose="020F0502020204030204" pitchFamily="34" charset="0"/>
                  <a:ea typeface="Times New Roman" panose="02020603050405020304" pitchFamily="18" charset="0"/>
                </a:rPr>
                <a:t>T</a:t>
              </a:r>
              <a:r>
                <a:rPr lang="en-US" sz="2600" dirty="0">
                  <a:effectLst/>
                  <a:latin typeface="Calibri" panose="020F0502020204030204" pitchFamily="34" charset="0"/>
                  <a:ea typeface="Times New Roman" panose="02020603050405020304" pitchFamily="18" charset="0"/>
                </a:rPr>
                <a:t>o show the top brands and medication types that are being used in the country (Bangladesh).</a:t>
              </a:r>
            </a:p>
            <a:p>
              <a:pPr marL="285750" indent="-285750">
                <a:buFont typeface="Arial" panose="020B0604020202020204" pitchFamily="34" charset="0"/>
                <a:buChar char="•"/>
              </a:pPr>
              <a:r>
                <a:rPr lang="en-US" sz="2600" dirty="0">
                  <a:latin typeface="Calibri" panose="020F0502020204030204" pitchFamily="34" charset="0"/>
                  <a:ea typeface="Times New Roman" panose="02020603050405020304" pitchFamily="18" charset="0"/>
                </a:rPr>
                <a:t>T</a:t>
              </a:r>
              <a:r>
                <a:rPr lang="en-US" sz="2600" dirty="0">
                  <a:effectLst/>
                  <a:latin typeface="Calibri" panose="020F0502020204030204" pitchFamily="34" charset="0"/>
                  <a:ea typeface="Times New Roman" panose="02020603050405020304" pitchFamily="18" charset="0"/>
                </a:rPr>
                <a:t>o analyze the most recommended medications, the companies selling such medications.</a:t>
              </a:r>
            </a:p>
            <a:p>
              <a:pPr marL="285750" indent="-285750">
                <a:buFont typeface="Arial" panose="020B0604020202020204" pitchFamily="34" charset="0"/>
                <a:buChar char="•"/>
              </a:pPr>
              <a:r>
                <a:rPr lang="en-US" sz="2600" dirty="0">
                  <a:effectLst/>
                  <a:latin typeface="Calibri" panose="020F0502020204030204" pitchFamily="34" charset="0"/>
                  <a:ea typeface="Times New Roman" panose="02020603050405020304" pitchFamily="18" charset="0"/>
                </a:rPr>
                <a:t>To provide a list of the top medications.</a:t>
              </a:r>
            </a:p>
            <a:p>
              <a:pPr marL="285750" indent="-285750">
                <a:buFont typeface="Arial" panose="020B0604020202020204" pitchFamily="34" charset="0"/>
                <a:buChar char="•"/>
              </a:pPr>
              <a:r>
                <a:rPr lang="en-US" sz="2600" dirty="0">
                  <a:effectLst/>
                  <a:latin typeface="Calibri" panose="020F0502020204030204" pitchFamily="34" charset="0"/>
                  <a:ea typeface="Times New Roman" panose="02020603050405020304" pitchFamily="18" charset="0"/>
                </a:rPr>
                <a:t>To analyze the benefits and risks associated with using various medications</a:t>
              </a:r>
            </a:p>
            <a:p>
              <a:pPr marL="285750" indent="-285750">
                <a:buFont typeface="Arial" panose="020B0604020202020204" pitchFamily="34" charset="0"/>
                <a:buChar char="•"/>
              </a:pPr>
              <a:r>
                <a:rPr lang="en-US" sz="2600" dirty="0">
                  <a:latin typeface="Calibri" panose="020F0502020204030204" pitchFamily="34" charset="0"/>
                  <a:ea typeface="Times New Roman" panose="02020603050405020304" pitchFamily="18" charset="0"/>
                </a:rPr>
                <a:t>To </a:t>
              </a:r>
              <a:r>
                <a:rPr lang="en-US" sz="2600" dirty="0">
                  <a:effectLst/>
                  <a:latin typeface="Calibri" panose="020F0502020204030204" pitchFamily="34" charset="0"/>
                  <a:ea typeface="Times New Roman" panose="02020603050405020304" pitchFamily="18" charset="0"/>
                </a:rPr>
                <a:t>recommend the best dosage form based on company and brand.</a:t>
              </a:r>
              <a:endParaRPr lang="en-US" sz="2600" dirty="0">
                <a:effectLst/>
                <a:latin typeface="Times New Roman" panose="02020603050405020304" pitchFamily="18" charset="0"/>
                <a:ea typeface="Times New Roman" panose="02020603050405020304" pitchFamily="18" charset="0"/>
              </a:endParaRPr>
            </a:p>
            <a:p>
              <a:endParaRPr lang="en-US" sz="2600" dirty="0">
                <a:latin typeface="Calibri" panose="020F0502020204030204" pitchFamily="34" charset="0"/>
              </a:endParaRPr>
            </a:p>
          </p:txBody>
        </p:sp>
      </p:grpSp>
    </p:spTree>
    <p:extLst>
      <p:ext uri="{BB962C8B-B14F-4D97-AF65-F5344CB8AC3E}">
        <p14:creationId xmlns:p14="http://schemas.microsoft.com/office/powerpoint/2010/main" val="190545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510248" y="876880"/>
            <a:ext cx="9144000" cy="810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accent4"/>
                </a:solidFill>
              </a:rPr>
              <a:t>PROBLEM STATEMENT</a:t>
            </a:r>
          </a:p>
        </p:txBody>
      </p:sp>
      <p:sp>
        <p:nvSpPr>
          <p:cNvPr id="11" name="Rectangle: Rounded Corners 10">
            <a:extLst>
              <a:ext uri="{FF2B5EF4-FFF2-40B4-BE49-F238E27FC236}">
                <a16:creationId xmlns:a16="http://schemas.microsoft.com/office/drawing/2014/main" id="{41A32B91-4515-F571-6D87-2009E2D0C789}"/>
              </a:ext>
            </a:extLst>
          </p:cNvPr>
          <p:cNvSpPr/>
          <p:nvPr/>
        </p:nvSpPr>
        <p:spPr>
          <a:xfrm>
            <a:off x="1180185" y="2386749"/>
            <a:ext cx="9831628" cy="2376775"/>
          </a:xfrm>
          <a:prstGeom prst="roundRect">
            <a:avLst>
              <a:gd name="adj" fmla="val 10000"/>
            </a:avLst>
          </a:prstGeom>
        </p:spPr>
        <p:style>
          <a:lnRef idx="0">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grpSp>
        <p:nvGrpSpPr>
          <p:cNvPr id="15" name="Group 14">
            <a:extLst>
              <a:ext uri="{FF2B5EF4-FFF2-40B4-BE49-F238E27FC236}">
                <a16:creationId xmlns:a16="http://schemas.microsoft.com/office/drawing/2014/main" id="{DE4B722D-4C36-9B4A-2258-DC599DD52DEC}"/>
              </a:ext>
            </a:extLst>
          </p:cNvPr>
          <p:cNvGrpSpPr/>
          <p:nvPr/>
        </p:nvGrpSpPr>
        <p:grpSpPr>
          <a:xfrm>
            <a:off x="1265404" y="3063307"/>
            <a:ext cx="9746409" cy="3051726"/>
            <a:chOff x="515843" y="1101097"/>
            <a:chExt cx="9018772" cy="3514576"/>
          </a:xfrm>
        </p:grpSpPr>
        <p:sp>
          <p:nvSpPr>
            <p:cNvPr id="16" name="Rectangle 15">
              <a:extLst>
                <a:ext uri="{FF2B5EF4-FFF2-40B4-BE49-F238E27FC236}">
                  <a16:creationId xmlns:a16="http://schemas.microsoft.com/office/drawing/2014/main" id="{71D97A42-A765-3770-028C-34F29FB40C79}"/>
                </a:ext>
              </a:extLst>
            </p:cNvPr>
            <p:cNvSpPr/>
            <p:nvPr/>
          </p:nvSpPr>
          <p:spPr>
            <a:xfrm>
              <a:off x="1281982" y="3229001"/>
              <a:ext cx="8252633" cy="13866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47A64C3-8097-C4DA-5A51-63843E60C4F5}"/>
                </a:ext>
              </a:extLst>
            </p:cNvPr>
            <p:cNvSpPr txBox="1"/>
            <p:nvPr/>
          </p:nvSpPr>
          <p:spPr>
            <a:xfrm>
              <a:off x="515843" y="1101097"/>
              <a:ext cx="8893544" cy="10513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756" tIns="146756" rIns="146756" bIns="146756" numCol="1" spcCol="1270" anchor="ctr" anchorCtr="0">
              <a:noAutofit/>
            </a:bodyPr>
            <a:lstStyle/>
            <a:p>
              <a:pPr algn="just"/>
              <a:r>
                <a:rPr lang="en-US" sz="2800" dirty="0">
                  <a:latin typeface="Calibri" panose="020F0502020204030204" pitchFamily="34" charset="0"/>
                  <a:ea typeface="Times New Roman" panose="02020603050405020304" pitchFamily="18" charset="0"/>
                </a:rPr>
                <a:t>M</a:t>
              </a:r>
              <a:r>
                <a:rPr lang="en-US" sz="2800" dirty="0">
                  <a:effectLst/>
                  <a:latin typeface="Calibri" panose="020F0502020204030204" pitchFamily="34" charset="0"/>
                  <a:ea typeface="Times New Roman" panose="02020603050405020304" pitchFamily="18" charset="0"/>
                </a:rPr>
                <a:t>ultiple manufacturers produce a variety of products for different health related issues. </a:t>
              </a:r>
              <a:r>
                <a:rPr lang="en-US" sz="2800" dirty="0">
                  <a:latin typeface="Calibri" panose="020F0502020204030204" pitchFamily="34" charset="0"/>
                  <a:ea typeface="Times New Roman" panose="02020603050405020304" pitchFamily="18" charset="0"/>
                </a:rPr>
                <a:t>Therefore, there is a need to</a:t>
              </a:r>
              <a:r>
                <a:rPr lang="en-US" sz="2800" dirty="0">
                  <a:effectLst/>
                  <a:latin typeface="Calibri" panose="020F0502020204030204" pitchFamily="34" charset="0"/>
                  <a:ea typeface="Times New Roman" panose="02020603050405020304" pitchFamily="18" charset="0"/>
                </a:rPr>
                <a:t> analyze how many different brands are available and the kind of dosage form that each manufacturing company prefers.</a:t>
              </a:r>
              <a:endParaRPr lang="en-US" sz="2800" dirty="0">
                <a:latin typeface="Calibri" panose="020F0502020204030204" pitchFamily="34" charset="0"/>
              </a:endParaRPr>
            </a:p>
          </p:txBody>
        </p:sp>
      </p:grpSp>
    </p:spTree>
    <p:extLst>
      <p:ext uri="{BB962C8B-B14F-4D97-AF65-F5344CB8AC3E}">
        <p14:creationId xmlns:p14="http://schemas.microsoft.com/office/powerpoint/2010/main" val="326958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510248" y="876880"/>
            <a:ext cx="9144000" cy="810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accent4"/>
                </a:solidFill>
              </a:rPr>
              <a:t>DATASET DESCRIPTION</a:t>
            </a:r>
          </a:p>
        </p:txBody>
      </p:sp>
      <p:sp>
        <p:nvSpPr>
          <p:cNvPr id="11" name="Rectangle: Rounded Corners 10">
            <a:extLst>
              <a:ext uri="{FF2B5EF4-FFF2-40B4-BE49-F238E27FC236}">
                <a16:creationId xmlns:a16="http://schemas.microsoft.com/office/drawing/2014/main" id="{41A32B91-4515-F571-6D87-2009E2D0C789}"/>
              </a:ext>
            </a:extLst>
          </p:cNvPr>
          <p:cNvSpPr/>
          <p:nvPr/>
        </p:nvSpPr>
        <p:spPr>
          <a:xfrm>
            <a:off x="1247733" y="1841371"/>
            <a:ext cx="10000694" cy="1587630"/>
          </a:xfrm>
          <a:prstGeom prst="roundRect">
            <a:avLst>
              <a:gd name="adj" fmla="val 10000"/>
            </a:avLst>
          </a:prstGeom>
          <a:solidFill>
            <a:schemeClr val="accent4">
              <a:lumMod val="20000"/>
              <a:lumOff val="80000"/>
            </a:schemeClr>
          </a:solidFill>
        </p:spPr>
        <p:style>
          <a:lnRef idx="0">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grpSp>
        <p:nvGrpSpPr>
          <p:cNvPr id="15" name="Group 14">
            <a:extLst>
              <a:ext uri="{FF2B5EF4-FFF2-40B4-BE49-F238E27FC236}">
                <a16:creationId xmlns:a16="http://schemas.microsoft.com/office/drawing/2014/main" id="{DE4B722D-4C36-9B4A-2258-DC599DD52DEC}"/>
              </a:ext>
            </a:extLst>
          </p:cNvPr>
          <p:cNvGrpSpPr/>
          <p:nvPr/>
        </p:nvGrpSpPr>
        <p:grpSpPr>
          <a:xfrm>
            <a:off x="1247733" y="2710100"/>
            <a:ext cx="10000694" cy="718900"/>
            <a:chOff x="499491" y="584516"/>
            <a:chExt cx="9254073" cy="4031157"/>
          </a:xfrm>
        </p:grpSpPr>
        <p:sp>
          <p:nvSpPr>
            <p:cNvPr id="16" name="Rectangle 15">
              <a:extLst>
                <a:ext uri="{FF2B5EF4-FFF2-40B4-BE49-F238E27FC236}">
                  <a16:creationId xmlns:a16="http://schemas.microsoft.com/office/drawing/2014/main" id="{71D97A42-A765-3770-028C-34F29FB40C79}"/>
                </a:ext>
              </a:extLst>
            </p:cNvPr>
            <p:cNvSpPr/>
            <p:nvPr/>
          </p:nvSpPr>
          <p:spPr>
            <a:xfrm>
              <a:off x="1281982" y="3229001"/>
              <a:ext cx="8252633" cy="13866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47A64C3-8097-C4DA-5A51-63843E60C4F5}"/>
                </a:ext>
              </a:extLst>
            </p:cNvPr>
            <p:cNvSpPr txBox="1"/>
            <p:nvPr/>
          </p:nvSpPr>
          <p:spPr>
            <a:xfrm>
              <a:off x="499491" y="584516"/>
              <a:ext cx="9254073" cy="10513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756" tIns="146756" rIns="146756" bIns="146756" numCol="1" spcCol="1270" anchor="ctr" anchorCtr="0">
              <a:noAutofit/>
            </a:bodyPr>
            <a:lstStyle/>
            <a:p>
              <a:pPr marL="342900" indent="-342900">
                <a:buFont typeface="Wingdings" panose="05000000000000000000" pitchFamily="2" charset="2"/>
                <a:buChar char="§"/>
              </a:pPr>
              <a:r>
                <a:rPr lang="en-US" sz="2400" dirty="0">
                  <a:effectLst/>
                  <a:ea typeface="Times New Roman" panose="02020603050405020304" pitchFamily="18" charset="0"/>
                </a:rPr>
                <a:t>Dataset Link: </a:t>
              </a:r>
              <a:r>
                <a:rPr lang="en-US" sz="2400" u="sng" dirty="0">
                  <a:solidFill>
                    <a:srgbClr val="0000FF"/>
                  </a:solidFill>
                  <a:effectLst/>
                  <a:ea typeface="Times New Roman" panose="02020603050405020304" pitchFamily="18" charset="0"/>
                  <a:hlinkClick r:id="rId2"/>
                </a:rPr>
                <a:t>https://www.kaggle.com/datasets/ahmedshahriarsakib/assorted-medicine-dataset-of-bangladesh</a:t>
              </a:r>
              <a:endParaRPr lang="en-US" sz="2400" u="sng" dirty="0">
                <a:solidFill>
                  <a:srgbClr val="0000FF"/>
                </a:solidFill>
                <a:effectLst/>
                <a:ea typeface="Times New Roman" panose="02020603050405020304" pitchFamily="18" charset="0"/>
              </a:endParaRPr>
            </a:p>
            <a:p>
              <a:pPr marL="342900" indent="-342900">
                <a:buFont typeface="Wingdings" panose="05000000000000000000" pitchFamily="2" charset="2"/>
                <a:buChar char="§"/>
              </a:pPr>
              <a:r>
                <a:rPr lang="en-US" sz="2400" b="0" i="0" dirty="0">
                  <a:solidFill>
                    <a:srgbClr val="202124"/>
                  </a:solidFill>
                  <a:effectLst/>
                </a:rPr>
                <a:t>21714 rows</a:t>
              </a:r>
              <a:r>
                <a:rPr lang="en-US" sz="2400" b="0" i="0" dirty="0">
                  <a:solidFill>
                    <a:srgbClr val="202124"/>
                  </a:solidFill>
                </a:rPr>
                <a:t> &amp; 8 columns as below</a:t>
              </a:r>
            </a:p>
            <a:p>
              <a:endParaRPr lang="en-US" sz="2400" dirty="0">
                <a:latin typeface="Calibri" panose="020F0502020204030204" pitchFamily="34" charset="0"/>
              </a:endParaRPr>
            </a:p>
          </p:txBody>
        </p:sp>
      </p:grpSp>
      <p:grpSp>
        <p:nvGrpSpPr>
          <p:cNvPr id="2" name="Group 1">
            <a:extLst>
              <a:ext uri="{FF2B5EF4-FFF2-40B4-BE49-F238E27FC236}">
                <a16:creationId xmlns:a16="http://schemas.microsoft.com/office/drawing/2014/main" id="{478AD513-2EC0-CC54-3CFE-B6F233496EDB}"/>
              </a:ext>
            </a:extLst>
          </p:cNvPr>
          <p:cNvGrpSpPr/>
          <p:nvPr/>
        </p:nvGrpSpPr>
        <p:grpSpPr>
          <a:xfrm>
            <a:off x="2771728" y="3746011"/>
            <a:ext cx="1623685" cy="610415"/>
            <a:chOff x="4927" y="0"/>
            <a:chExt cx="2014900" cy="1208940"/>
          </a:xfrm>
        </p:grpSpPr>
        <p:sp>
          <p:nvSpPr>
            <p:cNvPr id="33" name="Rectangle 32">
              <a:extLst>
                <a:ext uri="{FF2B5EF4-FFF2-40B4-BE49-F238E27FC236}">
                  <a16:creationId xmlns:a16="http://schemas.microsoft.com/office/drawing/2014/main" id="{8F8F9D33-5522-81EA-053E-E34B39757D30}"/>
                </a:ext>
              </a:extLst>
            </p:cNvPr>
            <p:cNvSpPr/>
            <p:nvPr/>
          </p:nvSpPr>
          <p:spPr>
            <a:xfrm>
              <a:off x="4927" y="0"/>
              <a:ext cx="2014900" cy="1208940"/>
            </a:xfrm>
            <a:prstGeom prst="rect">
              <a:avLst/>
            </a:prstGeom>
          </p:spPr>
          <p:style>
            <a:lnRef idx="2">
              <a:schemeClr val="lt1">
                <a:hueOff val="0"/>
                <a:satOff val="0"/>
                <a:lumOff val="0"/>
                <a:alphaOff val="0"/>
              </a:schemeClr>
            </a:lnRef>
            <a:fillRef idx="1">
              <a:schemeClr val="accent4">
                <a:shade val="50000"/>
                <a:hueOff val="0"/>
                <a:satOff val="0"/>
                <a:lumOff val="0"/>
                <a:alphaOff val="0"/>
              </a:schemeClr>
            </a:fillRef>
            <a:effectRef idx="0">
              <a:schemeClr val="accent4">
                <a:shade val="50000"/>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3FC49273-2FA4-903A-D3C3-48A65AB81291}"/>
                </a:ext>
              </a:extLst>
            </p:cNvPr>
            <p:cNvSpPr txBox="1"/>
            <p:nvPr/>
          </p:nvSpPr>
          <p:spPr>
            <a:xfrm>
              <a:off x="4927" y="0"/>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Brand name</a:t>
              </a:r>
            </a:p>
          </p:txBody>
        </p:sp>
      </p:grpSp>
      <p:grpSp>
        <p:nvGrpSpPr>
          <p:cNvPr id="3" name="Group 2">
            <a:extLst>
              <a:ext uri="{FF2B5EF4-FFF2-40B4-BE49-F238E27FC236}">
                <a16:creationId xmlns:a16="http://schemas.microsoft.com/office/drawing/2014/main" id="{D0B78C91-6627-9145-88B4-0ECFF7D3CE56}"/>
              </a:ext>
            </a:extLst>
          </p:cNvPr>
          <p:cNvGrpSpPr/>
          <p:nvPr/>
        </p:nvGrpSpPr>
        <p:grpSpPr>
          <a:xfrm>
            <a:off x="5284156" y="3753132"/>
            <a:ext cx="1623685" cy="610415"/>
            <a:chOff x="2226496" y="1376"/>
            <a:chExt cx="2014900" cy="1208940"/>
          </a:xfrm>
        </p:grpSpPr>
        <p:sp>
          <p:nvSpPr>
            <p:cNvPr id="31" name="Rectangle 30">
              <a:extLst>
                <a:ext uri="{FF2B5EF4-FFF2-40B4-BE49-F238E27FC236}">
                  <a16:creationId xmlns:a16="http://schemas.microsoft.com/office/drawing/2014/main" id="{575CE70C-8802-E6AF-FF00-0E6ED7EA9B83}"/>
                </a:ext>
              </a:extLst>
            </p:cNvPr>
            <p:cNvSpPr/>
            <p:nvPr/>
          </p:nvSpPr>
          <p:spPr>
            <a:xfrm>
              <a:off x="2226496" y="1376"/>
              <a:ext cx="2014900" cy="1208940"/>
            </a:xfrm>
            <a:prstGeom prst="rect">
              <a:avLst/>
            </a:prstGeom>
          </p:spPr>
          <p:style>
            <a:lnRef idx="2">
              <a:schemeClr val="lt1">
                <a:hueOff val="0"/>
                <a:satOff val="0"/>
                <a:lumOff val="0"/>
                <a:alphaOff val="0"/>
              </a:schemeClr>
            </a:lnRef>
            <a:fillRef idx="1">
              <a:schemeClr val="accent4">
                <a:shade val="50000"/>
                <a:hueOff val="-148551"/>
                <a:satOff val="0"/>
                <a:lumOff val="12076"/>
                <a:alphaOff val="0"/>
              </a:schemeClr>
            </a:fillRef>
            <a:effectRef idx="0">
              <a:schemeClr val="accent4">
                <a:shade val="50000"/>
                <a:hueOff val="-148551"/>
                <a:satOff val="0"/>
                <a:lumOff val="12076"/>
                <a:alphaOff val="0"/>
              </a:schemeClr>
            </a:effectRef>
            <a:fontRef idx="minor">
              <a:schemeClr val="lt1"/>
            </a:fontRef>
          </p:style>
        </p:sp>
        <p:sp>
          <p:nvSpPr>
            <p:cNvPr id="32" name="TextBox 31">
              <a:extLst>
                <a:ext uri="{FF2B5EF4-FFF2-40B4-BE49-F238E27FC236}">
                  <a16:creationId xmlns:a16="http://schemas.microsoft.com/office/drawing/2014/main" id="{8DFB1BA0-C93B-58A3-08A8-CC56863B48FA}"/>
                </a:ext>
              </a:extLst>
            </p:cNvPr>
            <p:cNvSpPr txBox="1"/>
            <p:nvPr/>
          </p:nvSpPr>
          <p:spPr>
            <a:xfrm>
              <a:off x="2226496" y="1376"/>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Type</a:t>
              </a:r>
            </a:p>
          </p:txBody>
        </p:sp>
      </p:grpSp>
      <p:grpSp>
        <p:nvGrpSpPr>
          <p:cNvPr id="4" name="Group 3">
            <a:extLst>
              <a:ext uri="{FF2B5EF4-FFF2-40B4-BE49-F238E27FC236}">
                <a16:creationId xmlns:a16="http://schemas.microsoft.com/office/drawing/2014/main" id="{3A773BA7-33C2-2CF6-EEAB-77C444869450}"/>
              </a:ext>
            </a:extLst>
          </p:cNvPr>
          <p:cNvGrpSpPr/>
          <p:nvPr/>
        </p:nvGrpSpPr>
        <p:grpSpPr>
          <a:xfrm>
            <a:off x="8063704" y="3753132"/>
            <a:ext cx="1623685" cy="610415"/>
            <a:chOff x="4442887" y="1376"/>
            <a:chExt cx="2014900" cy="1208940"/>
          </a:xfrm>
        </p:grpSpPr>
        <p:sp>
          <p:nvSpPr>
            <p:cNvPr id="29" name="Rectangle 28">
              <a:extLst>
                <a:ext uri="{FF2B5EF4-FFF2-40B4-BE49-F238E27FC236}">
                  <a16:creationId xmlns:a16="http://schemas.microsoft.com/office/drawing/2014/main" id="{6FFCEF58-D390-36CD-9321-EC3D139621BD}"/>
                </a:ext>
              </a:extLst>
            </p:cNvPr>
            <p:cNvSpPr/>
            <p:nvPr/>
          </p:nvSpPr>
          <p:spPr>
            <a:xfrm>
              <a:off x="4442887" y="1376"/>
              <a:ext cx="2014900" cy="1208940"/>
            </a:xfrm>
            <a:prstGeom prst="rect">
              <a:avLst/>
            </a:prstGeom>
          </p:spPr>
          <p:style>
            <a:lnRef idx="2">
              <a:schemeClr val="lt1">
                <a:hueOff val="0"/>
                <a:satOff val="0"/>
                <a:lumOff val="0"/>
                <a:alphaOff val="0"/>
              </a:schemeClr>
            </a:lnRef>
            <a:fillRef idx="1">
              <a:schemeClr val="accent4">
                <a:shade val="50000"/>
                <a:hueOff val="-297102"/>
                <a:satOff val="0"/>
                <a:lumOff val="24151"/>
                <a:alphaOff val="0"/>
              </a:schemeClr>
            </a:fillRef>
            <a:effectRef idx="0">
              <a:schemeClr val="accent4">
                <a:shade val="50000"/>
                <a:hueOff val="-297102"/>
                <a:satOff val="0"/>
                <a:lumOff val="24151"/>
                <a:alphaOff val="0"/>
              </a:schemeClr>
            </a:effectRef>
            <a:fontRef idx="minor">
              <a:schemeClr val="lt1"/>
            </a:fontRef>
          </p:style>
        </p:sp>
        <p:sp>
          <p:nvSpPr>
            <p:cNvPr id="30" name="TextBox 29">
              <a:extLst>
                <a:ext uri="{FF2B5EF4-FFF2-40B4-BE49-F238E27FC236}">
                  <a16:creationId xmlns:a16="http://schemas.microsoft.com/office/drawing/2014/main" id="{DA8AEF92-C502-540F-4EC9-CBF2B08BE422}"/>
                </a:ext>
              </a:extLst>
            </p:cNvPr>
            <p:cNvSpPr txBox="1"/>
            <p:nvPr/>
          </p:nvSpPr>
          <p:spPr>
            <a:xfrm>
              <a:off x="4442887" y="1376"/>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b="0" i="0" kern="1200" dirty="0"/>
                <a:t>Dosage form </a:t>
              </a:r>
              <a:endParaRPr lang="en-US" kern="1200" dirty="0"/>
            </a:p>
          </p:txBody>
        </p:sp>
      </p:grpSp>
      <p:grpSp>
        <p:nvGrpSpPr>
          <p:cNvPr id="6" name="Group 5">
            <a:extLst>
              <a:ext uri="{FF2B5EF4-FFF2-40B4-BE49-F238E27FC236}">
                <a16:creationId xmlns:a16="http://schemas.microsoft.com/office/drawing/2014/main" id="{8B6FFB57-976C-3BEA-66B3-4A8EEBE11B35}"/>
              </a:ext>
            </a:extLst>
          </p:cNvPr>
          <p:cNvGrpSpPr/>
          <p:nvPr/>
        </p:nvGrpSpPr>
        <p:grpSpPr>
          <a:xfrm>
            <a:off x="1247733" y="4477865"/>
            <a:ext cx="1623685" cy="610415"/>
            <a:chOff x="10106" y="1411807"/>
            <a:chExt cx="2014900" cy="1208940"/>
          </a:xfrm>
        </p:grpSpPr>
        <p:sp>
          <p:nvSpPr>
            <p:cNvPr id="27" name="Rectangle 26">
              <a:extLst>
                <a:ext uri="{FF2B5EF4-FFF2-40B4-BE49-F238E27FC236}">
                  <a16:creationId xmlns:a16="http://schemas.microsoft.com/office/drawing/2014/main" id="{AED54D32-9DC6-8377-890D-85CEB844F5E2}"/>
                </a:ext>
              </a:extLst>
            </p:cNvPr>
            <p:cNvSpPr/>
            <p:nvPr/>
          </p:nvSpPr>
          <p:spPr>
            <a:xfrm>
              <a:off x="10106" y="1411807"/>
              <a:ext cx="2014900" cy="1208940"/>
            </a:xfrm>
            <a:prstGeom prst="rect">
              <a:avLst/>
            </a:prstGeom>
          </p:spPr>
          <p:style>
            <a:lnRef idx="2">
              <a:schemeClr val="lt1">
                <a:hueOff val="0"/>
                <a:satOff val="0"/>
                <a:lumOff val="0"/>
                <a:alphaOff val="0"/>
              </a:schemeClr>
            </a:lnRef>
            <a:fillRef idx="1">
              <a:schemeClr val="accent4">
                <a:shade val="50000"/>
                <a:hueOff val="-445653"/>
                <a:satOff val="0"/>
                <a:lumOff val="36227"/>
                <a:alphaOff val="0"/>
              </a:schemeClr>
            </a:fillRef>
            <a:effectRef idx="0">
              <a:schemeClr val="accent4">
                <a:shade val="50000"/>
                <a:hueOff val="-445653"/>
                <a:satOff val="0"/>
                <a:lumOff val="36227"/>
                <a:alphaOff val="0"/>
              </a:schemeClr>
            </a:effectRef>
            <a:fontRef idx="minor">
              <a:schemeClr val="lt1"/>
            </a:fontRef>
          </p:style>
        </p:sp>
        <p:sp>
          <p:nvSpPr>
            <p:cNvPr id="28" name="TextBox 27">
              <a:extLst>
                <a:ext uri="{FF2B5EF4-FFF2-40B4-BE49-F238E27FC236}">
                  <a16:creationId xmlns:a16="http://schemas.microsoft.com/office/drawing/2014/main" id="{A17AAAAF-F716-15B0-6E55-C7AD22784D7D}"/>
                </a:ext>
              </a:extLst>
            </p:cNvPr>
            <p:cNvSpPr txBox="1"/>
            <p:nvPr/>
          </p:nvSpPr>
          <p:spPr>
            <a:xfrm>
              <a:off x="10106" y="1411807"/>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Generic</a:t>
              </a:r>
            </a:p>
          </p:txBody>
        </p:sp>
      </p:grpSp>
      <p:grpSp>
        <p:nvGrpSpPr>
          <p:cNvPr id="7" name="Group 6">
            <a:extLst>
              <a:ext uri="{FF2B5EF4-FFF2-40B4-BE49-F238E27FC236}">
                <a16:creationId xmlns:a16="http://schemas.microsoft.com/office/drawing/2014/main" id="{B258306C-DAF4-35DA-7D6D-47702C94E889}"/>
              </a:ext>
            </a:extLst>
          </p:cNvPr>
          <p:cNvGrpSpPr/>
          <p:nvPr/>
        </p:nvGrpSpPr>
        <p:grpSpPr>
          <a:xfrm>
            <a:off x="4058015" y="4517900"/>
            <a:ext cx="1623685" cy="610415"/>
            <a:chOff x="2226496" y="1411807"/>
            <a:chExt cx="2014900" cy="1208940"/>
          </a:xfrm>
        </p:grpSpPr>
        <p:sp>
          <p:nvSpPr>
            <p:cNvPr id="25" name="Rectangle 24">
              <a:extLst>
                <a:ext uri="{FF2B5EF4-FFF2-40B4-BE49-F238E27FC236}">
                  <a16:creationId xmlns:a16="http://schemas.microsoft.com/office/drawing/2014/main" id="{9D353C2E-D954-7652-0831-05BBAE490570}"/>
                </a:ext>
              </a:extLst>
            </p:cNvPr>
            <p:cNvSpPr/>
            <p:nvPr/>
          </p:nvSpPr>
          <p:spPr>
            <a:xfrm>
              <a:off x="2226496" y="1411807"/>
              <a:ext cx="2014900" cy="1208940"/>
            </a:xfrm>
            <a:prstGeom prst="rect">
              <a:avLst/>
            </a:prstGeom>
          </p:spPr>
          <p:style>
            <a:lnRef idx="2">
              <a:schemeClr val="lt1">
                <a:hueOff val="0"/>
                <a:satOff val="0"/>
                <a:lumOff val="0"/>
                <a:alphaOff val="0"/>
              </a:schemeClr>
            </a:lnRef>
            <a:fillRef idx="1">
              <a:schemeClr val="accent4">
                <a:shade val="50000"/>
                <a:hueOff val="-594204"/>
                <a:satOff val="0"/>
                <a:lumOff val="48303"/>
                <a:alphaOff val="0"/>
              </a:schemeClr>
            </a:fillRef>
            <a:effectRef idx="0">
              <a:schemeClr val="accent4">
                <a:shade val="50000"/>
                <a:hueOff val="-594204"/>
                <a:satOff val="0"/>
                <a:lumOff val="48303"/>
                <a:alphaOff val="0"/>
              </a:schemeClr>
            </a:effectRef>
            <a:fontRef idx="minor">
              <a:schemeClr val="lt1"/>
            </a:fontRef>
          </p:style>
        </p:sp>
        <p:sp>
          <p:nvSpPr>
            <p:cNvPr id="26" name="TextBox 25">
              <a:extLst>
                <a:ext uri="{FF2B5EF4-FFF2-40B4-BE49-F238E27FC236}">
                  <a16:creationId xmlns:a16="http://schemas.microsoft.com/office/drawing/2014/main" id="{C215D952-CD64-FF9D-9AD5-4FFA1D4CD6C5}"/>
                </a:ext>
              </a:extLst>
            </p:cNvPr>
            <p:cNvSpPr txBox="1"/>
            <p:nvPr/>
          </p:nvSpPr>
          <p:spPr>
            <a:xfrm>
              <a:off x="2226496" y="1411807"/>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Strength</a:t>
              </a:r>
            </a:p>
          </p:txBody>
        </p:sp>
      </p:grpSp>
      <p:grpSp>
        <p:nvGrpSpPr>
          <p:cNvPr id="9" name="Group 8">
            <a:extLst>
              <a:ext uri="{FF2B5EF4-FFF2-40B4-BE49-F238E27FC236}">
                <a16:creationId xmlns:a16="http://schemas.microsoft.com/office/drawing/2014/main" id="{32C367D3-31A6-647B-63D7-9D7990553DDD}"/>
              </a:ext>
            </a:extLst>
          </p:cNvPr>
          <p:cNvGrpSpPr/>
          <p:nvPr/>
        </p:nvGrpSpPr>
        <p:grpSpPr>
          <a:xfrm>
            <a:off x="6587080" y="4477866"/>
            <a:ext cx="2219345" cy="617188"/>
            <a:chOff x="4263394" y="1411807"/>
            <a:chExt cx="2373885" cy="1222354"/>
          </a:xfrm>
        </p:grpSpPr>
        <p:sp>
          <p:nvSpPr>
            <p:cNvPr id="23" name="Rectangle 22">
              <a:extLst>
                <a:ext uri="{FF2B5EF4-FFF2-40B4-BE49-F238E27FC236}">
                  <a16:creationId xmlns:a16="http://schemas.microsoft.com/office/drawing/2014/main" id="{6ECC46AA-6459-05FA-F133-FA273234303D}"/>
                </a:ext>
              </a:extLst>
            </p:cNvPr>
            <p:cNvSpPr/>
            <p:nvPr/>
          </p:nvSpPr>
          <p:spPr>
            <a:xfrm>
              <a:off x="4442887" y="1411807"/>
              <a:ext cx="2014900" cy="1208940"/>
            </a:xfrm>
            <a:prstGeom prst="rect">
              <a:avLst/>
            </a:prstGeom>
          </p:spPr>
          <p:style>
            <a:lnRef idx="2">
              <a:schemeClr val="lt1">
                <a:hueOff val="0"/>
                <a:satOff val="0"/>
                <a:lumOff val="0"/>
                <a:alphaOff val="0"/>
              </a:schemeClr>
            </a:lnRef>
            <a:fillRef idx="1">
              <a:schemeClr val="accent4">
                <a:shade val="50000"/>
                <a:hueOff val="-445653"/>
                <a:satOff val="0"/>
                <a:lumOff val="36227"/>
                <a:alphaOff val="0"/>
              </a:schemeClr>
            </a:fillRef>
            <a:effectRef idx="0">
              <a:schemeClr val="accent4">
                <a:shade val="50000"/>
                <a:hueOff val="-445653"/>
                <a:satOff val="0"/>
                <a:lumOff val="36227"/>
                <a:alphaOff val="0"/>
              </a:schemeClr>
            </a:effectRef>
            <a:fontRef idx="minor">
              <a:schemeClr val="lt1"/>
            </a:fontRef>
          </p:style>
        </p:sp>
        <p:sp>
          <p:nvSpPr>
            <p:cNvPr id="24" name="TextBox 23">
              <a:extLst>
                <a:ext uri="{FF2B5EF4-FFF2-40B4-BE49-F238E27FC236}">
                  <a16:creationId xmlns:a16="http://schemas.microsoft.com/office/drawing/2014/main" id="{2E38D3F8-6A98-4E66-B083-2276B3D2BA28}"/>
                </a:ext>
              </a:extLst>
            </p:cNvPr>
            <p:cNvSpPr txBox="1"/>
            <p:nvPr/>
          </p:nvSpPr>
          <p:spPr>
            <a:xfrm>
              <a:off x="4263394" y="1425221"/>
              <a:ext cx="2373885"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Manufacturer</a:t>
              </a:r>
            </a:p>
          </p:txBody>
        </p:sp>
      </p:grpSp>
      <p:grpSp>
        <p:nvGrpSpPr>
          <p:cNvPr id="13" name="Group 12">
            <a:extLst>
              <a:ext uri="{FF2B5EF4-FFF2-40B4-BE49-F238E27FC236}">
                <a16:creationId xmlns:a16="http://schemas.microsoft.com/office/drawing/2014/main" id="{430C4BB5-FD19-B648-E17E-000481634BFA}"/>
              </a:ext>
            </a:extLst>
          </p:cNvPr>
          <p:cNvGrpSpPr/>
          <p:nvPr/>
        </p:nvGrpSpPr>
        <p:grpSpPr>
          <a:xfrm>
            <a:off x="9388128" y="4484376"/>
            <a:ext cx="1623685" cy="610415"/>
            <a:chOff x="1118301" y="2822237"/>
            <a:chExt cx="2014900" cy="1208940"/>
          </a:xfrm>
        </p:grpSpPr>
        <p:sp>
          <p:nvSpPr>
            <p:cNvPr id="21" name="Rectangle 20">
              <a:extLst>
                <a:ext uri="{FF2B5EF4-FFF2-40B4-BE49-F238E27FC236}">
                  <a16:creationId xmlns:a16="http://schemas.microsoft.com/office/drawing/2014/main" id="{76DDBC0C-F729-DCE4-A8DC-844BE1A19365}"/>
                </a:ext>
              </a:extLst>
            </p:cNvPr>
            <p:cNvSpPr/>
            <p:nvPr/>
          </p:nvSpPr>
          <p:spPr>
            <a:xfrm>
              <a:off x="1118301" y="2822237"/>
              <a:ext cx="2014900" cy="1208940"/>
            </a:xfrm>
            <a:prstGeom prst="rect">
              <a:avLst/>
            </a:prstGeom>
          </p:spPr>
          <p:style>
            <a:lnRef idx="2">
              <a:schemeClr val="lt1">
                <a:hueOff val="0"/>
                <a:satOff val="0"/>
                <a:lumOff val="0"/>
                <a:alphaOff val="0"/>
              </a:schemeClr>
            </a:lnRef>
            <a:fillRef idx="1">
              <a:schemeClr val="accent4">
                <a:shade val="50000"/>
                <a:hueOff val="-297102"/>
                <a:satOff val="0"/>
                <a:lumOff val="24151"/>
                <a:alphaOff val="0"/>
              </a:schemeClr>
            </a:fillRef>
            <a:effectRef idx="0">
              <a:schemeClr val="accent4">
                <a:shade val="50000"/>
                <a:hueOff val="-297102"/>
                <a:satOff val="0"/>
                <a:lumOff val="24151"/>
                <a:alphaOff val="0"/>
              </a:schemeClr>
            </a:effectRef>
            <a:fontRef idx="minor">
              <a:schemeClr val="lt1"/>
            </a:fontRef>
          </p:style>
        </p:sp>
        <p:sp>
          <p:nvSpPr>
            <p:cNvPr id="22" name="TextBox 21">
              <a:extLst>
                <a:ext uri="{FF2B5EF4-FFF2-40B4-BE49-F238E27FC236}">
                  <a16:creationId xmlns:a16="http://schemas.microsoft.com/office/drawing/2014/main" id="{C51A4E3E-69B0-4187-DA21-4BD351A969C5}"/>
                </a:ext>
              </a:extLst>
            </p:cNvPr>
            <p:cNvSpPr txBox="1"/>
            <p:nvPr/>
          </p:nvSpPr>
          <p:spPr>
            <a:xfrm>
              <a:off x="1118301" y="2822237"/>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Package container</a:t>
              </a:r>
            </a:p>
          </p:txBody>
        </p:sp>
      </p:grpSp>
      <p:grpSp>
        <p:nvGrpSpPr>
          <p:cNvPr id="18" name="Group 17">
            <a:extLst>
              <a:ext uri="{FF2B5EF4-FFF2-40B4-BE49-F238E27FC236}">
                <a16:creationId xmlns:a16="http://schemas.microsoft.com/office/drawing/2014/main" id="{918EF282-1859-3EAA-5D51-CA303247F267}"/>
              </a:ext>
            </a:extLst>
          </p:cNvPr>
          <p:cNvGrpSpPr/>
          <p:nvPr/>
        </p:nvGrpSpPr>
        <p:grpSpPr>
          <a:xfrm>
            <a:off x="5391248" y="5264319"/>
            <a:ext cx="1623685" cy="610415"/>
            <a:chOff x="3334692" y="2822237"/>
            <a:chExt cx="2014900" cy="1208940"/>
          </a:xfrm>
        </p:grpSpPr>
        <p:sp>
          <p:nvSpPr>
            <p:cNvPr id="19" name="Rectangle 18">
              <a:extLst>
                <a:ext uri="{FF2B5EF4-FFF2-40B4-BE49-F238E27FC236}">
                  <a16:creationId xmlns:a16="http://schemas.microsoft.com/office/drawing/2014/main" id="{E0021D1A-D1B3-33EE-9DD0-A239F08E1732}"/>
                </a:ext>
              </a:extLst>
            </p:cNvPr>
            <p:cNvSpPr/>
            <p:nvPr/>
          </p:nvSpPr>
          <p:spPr>
            <a:xfrm>
              <a:off x="3334692" y="2822237"/>
              <a:ext cx="2014900" cy="1208940"/>
            </a:xfrm>
            <a:prstGeom prst="rect">
              <a:avLst/>
            </a:prstGeom>
          </p:spPr>
          <p:style>
            <a:lnRef idx="2">
              <a:schemeClr val="lt1">
                <a:hueOff val="0"/>
                <a:satOff val="0"/>
                <a:lumOff val="0"/>
                <a:alphaOff val="0"/>
              </a:schemeClr>
            </a:lnRef>
            <a:fillRef idx="1">
              <a:schemeClr val="accent4">
                <a:shade val="50000"/>
                <a:hueOff val="-148551"/>
                <a:satOff val="0"/>
                <a:lumOff val="12076"/>
                <a:alphaOff val="0"/>
              </a:schemeClr>
            </a:fillRef>
            <a:effectRef idx="0">
              <a:schemeClr val="accent4">
                <a:shade val="50000"/>
                <a:hueOff val="-148551"/>
                <a:satOff val="0"/>
                <a:lumOff val="12076"/>
                <a:alphaOff val="0"/>
              </a:schemeClr>
            </a:effectRef>
            <a:fontRef idx="minor">
              <a:schemeClr val="lt1"/>
            </a:fontRef>
          </p:style>
        </p:sp>
        <p:sp>
          <p:nvSpPr>
            <p:cNvPr id="20" name="TextBox 19">
              <a:extLst>
                <a:ext uri="{FF2B5EF4-FFF2-40B4-BE49-F238E27FC236}">
                  <a16:creationId xmlns:a16="http://schemas.microsoft.com/office/drawing/2014/main" id="{0279C087-414F-58B5-3A49-F641EC3EE88A}"/>
                </a:ext>
              </a:extLst>
            </p:cNvPr>
            <p:cNvSpPr txBox="1"/>
            <p:nvPr/>
          </p:nvSpPr>
          <p:spPr>
            <a:xfrm>
              <a:off x="3334692" y="2822237"/>
              <a:ext cx="2014900" cy="1208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kern="1200" dirty="0"/>
                <a:t>Package size</a:t>
              </a:r>
            </a:p>
          </p:txBody>
        </p:sp>
      </p:grpSp>
    </p:spTree>
    <p:extLst>
      <p:ext uri="{BB962C8B-B14F-4D97-AF65-F5344CB8AC3E}">
        <p14:creationId xmlns:p14="http://schemas.microsoft.com/office/powerpoint/2010/main" val="111228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31630" y="-75890"/>
            <a:ext cx="12191999" cy="631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solidFill>
                  <a:schemeClr val="bg1"/>
                </a:solidFill>
              </a:rPr>
              <a:t>EDA</a:t>
            </a:r>
          </a:p>
        </p:txBody>
      </p:sp>
      <p:pic>
        <p:nvPicPr>
          <p:cNvPr id="35" name="Picture 34" descr="A graph with colorful bars&#10;&#10;Description automatically generated">
            <a:extLst>
              <a:ext uri="{FF2B5EF4-FFF2-40B4-BE49-F238E27FC236}">
                <a16:creationId xmlns:a16="http://schemas.microsoft.com/office/drawing/2014/main" id="{18AC23F8-2E00-2AFB-641B-0495B2CA6D7E}"/>
              </a:ext>
            </a:extLst>
          </p:cNvPr>
          <p:cNvPicPr>
            <a:picLocks noChangeAspect="1"/>
          </p:cNvPicPr>
          <p:nvPr/>
        </p:nvPicPr>
        <p:blipFill rotWithShape="1">
          <a:blip r:embed="rId2"/>
          <a:srcRect b="8664"/>
          <a:stretch/>
        </p:blipFill>
        <p:spPr>
          <a:xfrm>
            <a:off x="596463" y="750497"/>
            <a:ext cx="10999072" cy="5320147"/>
          </a:xfrm>
          <a:prstGeom prst="rect">
            <a:avLst/>
          </a:prstGeom>
        </p:spPr>
      </p:pic>
      <p:sp>
        <p:nvSpPr>
          <p:cNvPr id="36" name="TextBox 35">
            <a:extLst>
              <a:ext uri="{FF2B5EF4-FFF2-40B4-BE49-F238E27FC236}">
                <a16:creationId xmlns:a16="http://schemas.microsoft.com/office/drawing/2014/main" id="{10D4D7D5-1C26-A8C1-555D-B566C1E04ECF}"/>
              </a:ext>
            </a:extLst>
          </p:cNvPr>
          <p:cNvSpPr txBox="1"/>
          <p:nvPr/>
        </p:nvSpPr>
        <p:spPr>
          <a:xfrm>
            <a:off x="63262" y="6211035"/>
            <a:ext cx="12097107" cy="430887"/>
          </a:xfrm>
          <a:prstGeom prst="rect">
            <a:avLst/>
          </a:prstGeom>
          <a:solidFill>
            <a:schemeClr val="accent4">
              <a:lumMod val="40000"/>
              <a:lumOff val="60000"/>
            </a:schemeClr>
          </a:solidFill>
        </p:spPr>
        <p:txBody>
          <a:bodyPr wrap="square">
            <a:spAutoFit/>
          </a:bodyPr>
          <a:lstStyle/>
          <a:p>
            <a:pPr algn="ctr"/>
            <a:r>
              <a:rPr lang="en-IN" sz="2200" dirty="0">
                <a:solidFill>
                  <a:srgbClr val="000000"/>
                </a:solidFill>
                <a:effectLst/>
                <a:latin typeface="Calibri" panose="020F0502020204030204" pitchFamily="34" charset="0"/>
                <a:ea typeface="Times New Roman" panose="02020603050405020304" pitchFamily="18" charset="0"/>
              </a:rPr>
              <a:t>We observed that </a:t>
            </a:r>
            <a:r>
              <a:rPr lang="en-IN" sz="2200" dirty="0" err="1">
                <a:solidFill>
                  <a:srgbClr val="000000"/>
                </a:solidFill>
                <a:latin typeface="Calibri" panose="020F0502020204030204" pitchFamily="34" charset="0"/>
                <a:ea typeface="Times New Roman" panose="02020603050405020304" pitchFamily="18" charset="0"/>
              </a:rPr>
              <a:t>Incepta</a:t>
            </a:r>
            <a:r>
              <a:rPr lang="en-IN" sz="2200" dirty="0">
                <a:solidFill>
                  <a:srgbClr val="000000"/>
                </a:solidFill>
                <a:latin typeface="Calibri" panose="020F0502020204030204" pitchFamily="34" charset="0"/>
                <a:ea typeface="Times New Roman" panose="02020603050405020304" pitchFamily="18" charset="0"/>
              </a:rPr>
              <a:t> Pharmaceuticals Ltd. has 1,188 brands and is the top manufacturing company.</a:t>
            </a:r>
          </a:p>
        </p:txBody>
      </p:sp>
    </p:spTree>
    <p:extLst>
      <p:ext uri="{BB962C8B-B14F-4D97-AF65-F5344CB8AC3E}">
        <p14:creationId xmlns:p14="http://schemas.microsoft.com/office/powerpoint/2010/main" val="242870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 y="-39718"/>
            <a:ext cx="12191999" cy="631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solidFill>
                  <a:schemeClr val="bg1"/>
                </a:solidFill>
              </a:rPr>
              <a:t>EDA</a:t>
            </a:r>
          </a:p>
        </p:txBody>
      </p:sp>
      <p:pic>
        <p:nvPicPr>
          <p:cNvPr id="2" name="Picture 1">
            <a:extLst>
              <a:ext uri="{FF2B5EF4-FFF2-40B4-BE49-F238E27FC236}">
                <a16:creationId xmlns:a16="http://schemas.microsoft.com/office/drawing/2014/main" id="{ED64B3E1-8B2B-15DF-38DB-08A1142EC6C8}"/>
              </a:ext>
            </a:extLst>
          </p:cNvPr>
          <p:cNvPicPr>
            <a:picLocks noChangeAspect="1"/>
          </p:cNvPicPr>
          <p:nvPr/>
        </p:nvPicPr>
        <p:blipFill>
          <a:blip r:embed="rId2"/>
          <a:stretch>
            <a:fillRect/>
          </a:stretch>
        </p:blipFill>
        <p:spPr>
          <a:xfrm>
            <a:off x="596462" y="631399"/>
            <a:ext cx="10999073" cy="5418420"/>
          </a:xfrm>
          <a:prstGeom prst="rect">
            <a:avLst/>
          </a:prstGeom>
        </p:spPr>
      </p:pic>
      <p:sp>
        <p:nvSpPr>
          <p:cNvPr id="3" name="TextBox 2">
            <a:extLst>
              <a:ext uri="{FF2B5EF4-FFF2-40B4-BE49-F238E27FC236}">
                <a16:creationId xmlns:a16="http://schemas.microsoft.com/office/drawing/2014/main" id="{AF45C2BE-2BFC-4AB4-101C-BA75D622CB80}"/>
              </a:ext>
            </a:extLst>
          </p:cNvPr>
          <p:cNvSpPr txBox="1"/>
          <p:nvPr/>
        </p:nvSpPr>
        <p:spPr>
          <a:xfrm>
            <a:off x="355120" y="6082701"/>
            <a:ext cx="11481759" cy="707886"/>
          </a:xfrm>
          <a:prstGeom prst="rect">
            <a:avLst/>
          </a:prstGeom>
          <a:solidFill>
            <a:schemeClr val="accent4">
              <a:lumMod val="40000"/>
              <a:lumOff val="60000"/>
            </a:schemeClr>
          </a:solidFill>
        </p:spPr>
        <p:txBody>
          <a:bodyPr wrap="square">
            <a:spAutoFit/>
          </a:bodyPr>
          <a:lstStyle/>
          <a:p>
            <a:pPr marL="285750" indent="-285750">
              <a:buFont typeface="Wingdings" panose="05000000000000000000" pitchFamily="2" charset="2"/>
              <a:buChar char="§"/>
            </a:pPr>
            <a:r>
              <a:rPr lang="en-IN" sz="2000" dirty="0">
                <a:solidFill>
                  <a:srgbClr val="000000"/>
                </a:solidFill>
                <a:effectLst/>
                <a:latin typeface="Calibri" panose="020F0502020204030204" pitchFamily="34" charset="0"/>
                <a:ea typeface="Times New Roman" panose="02020603050405020304" pitchFamily="18" charset="0"/>
              </a:rPr>
              <a:t>We observed that most of the brands had tablet as their dosage form.</a:t>
            </a:r>
          </a:p>
          <a:p>
            <a:pPr marL="285750" indent="-285750">
              <a:buFont typeface="Wingdings" panose="05000000000000000000" pitchFamily="2" charset="2"/>
              <a:buChar char="§"/>
            </a:pPr>
            <a:r>
              <a:rPr lang="en-IN" sz="2000" dirty="0">
                <a:solidFill>
                  <a:srgbClr val="000000"/>
                </a:solidFill>
                <a:effectLst/>
                <a:latin typeface="Calibri" panose="020F0502020204030204" pitchFamily="34" charset="0"/>
                <a:ea typeface="Times New Roman" panose="02020603050405020304" pitchFamily="18" charset="0"/>
              </a:rPr>
              <a:t>Except </a:t>
            </a:r>
            <a:r>
              <a:rPr lang="en-IN" sz="2000" dirty="0" err="1">
                <a:solidFill>
                  <a:srgbClr val="000000"/>
                </a:solidFill>
                <a:effectLst/>
                <a:latin typeface="Calibri" panose="020F0502020204030204" pitchFamily="34" charset="0"/>
                <a:ea typeface="Times New Roman" panose="02020603050405020304" pitchFamily="18" charset="0"/>
              </a:rPr>
              <a:t>Bexitrol</a:t>
            </a:r>
            <a:r>
              <a:rPr lang="en-IN" sz="2000" dirty="0">
                <a:solidFill>
                  <a:srgbClr val="000000"/>
                </a:solidFill>
                <a:effectLst/>
                <a:latin typeface="Calibri" panose="020F0502020204030204" pitchFamily="34" charset="0"/>
                <a:ea typeface="Times New Roman" panose="02020603050405020304" pitchFamily="18" charset="0"/>
              </a:rPr>
              <a:t> F, since this was a medication for respiratory issues and offered inhalers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154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1329094" y="718656"/>
            <a:ext cx="9144000" cy="810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accent4"/>
                </a:solidFill>
              </a:rPr>
              <a:t>METHODS</a:t>
            </a:r>
          </a:p>
        </p:txBody>
      </p:sp>
      <p:grpSp>
        <p:nvGrpSpPr>
          <p:cNvPr id="44" name="Group 43">
            <a:extLst>
              <a:ext uri="{FF2B5EF4-FFF2-40B4-BE49-F238E27FC236}">
                <a16:creationId xmlns:a16="http://schemas.microsoft.com/office/drawing/2014/main" id="{29F91432-42A6-7BBD-12CD-C942E4B08861}"/>
              </a:ext>
            </a:extLst>
          </p:cNvPr>
          <p:cNvGrpSpPr/>
          <p:nvPr/>
        </p:nvGrpSpPr>
        <p:grpSpPr>
          <a:xfrm>
            <a:off x="1499475" y="1980895"/>
            <a:ext cx="3279559" cy="1847518"/>
            <a:chOff x="0" y="11565"/>
            <a:chExt cx="3079197" cy="1847518"/>
          </a:xfrm>
        </p:grpSpPr>
        <p:sp>
          <p:nvSpPr>
            <p:cNvPr id="51" name="Rectangle 50">
              <a:extLst>
                <a:ext uri="{FF2B5EF4-FFF2-40B4-BE49-F238E27FC236}">
                  <a16:creationId xmlns:a16="http://schemas.microsoft.com/office/drawing/2014/main" id="{C93778C1-E918-81A7-53BA-A3B5D36739AC}"/>
                </a:ext>
              </a:extLst>
            </p:cNvPr>
            <p:cNvSpPr/>
            <p:nvPr/>
          </p:nvSpPr>
          <p:spPr>
            <a:xfrm>
              <a:off x="0" y="11565"/>
              <a:ext cx="3079197" cy="1847518"/>
            </a:xfrm>
            <a:prstGeom prst="rect">
              <a:avLst/>
            </a:prstGeom>
          </p:spPr>
          <p:style>
            <a:lnRef idx="2">
              <a:schemeClr val="lt1">
                <a:hueOff val="0"/>
                <a:satOff val="0"/>
                <a:lumOff val="0"/>
                <a:alphaOff val="0"/>
              </a:schemeClr>
            </a:lnRef>
            <a:fillRef idx="1">
              <a:schemeClr val="accent4">
                <a:shade val="50000"/>
                <a:hueOff val="0"/>
                <a:satOff val="0"/>
                <a:lumOff val="0"/>
                <a:alphaOff val="0"/>
              </a:schemeClr>
            </a:fillRef>
            <a:effectRef idx="0">
              <a:schemeClr val="accent4">
                <a:shade val="50000"/>
                <a:hueOff val="0"/>
                <a:satOff val="0"/>
                <a:lumOff val="0"/>
                <a:alphaOff val="0"/>
              </a:schemeClr>
            </a:effectRef>
            <a:fontRef idx="minor">
              <a:schemeClr val="lt1"/>
            </a:fontRef>
          </p:style>
        </p:sp>
        <p:sp>
          <p:nvSpPr>
            <p:cNvPr id="52" name="TextBox 51">
              <a:extLst>
                <a:ext uri="{FF2B5EF4-FFF2-40B4-BE49-F238E27FC236}">
                  <a16:creationId xmlns:a16="http://schemas.microsoft.com/office/drawing/2014/main" id="{73F6C6CA-5C99-726B-90F4-88CE82A5238C}"/>
                </a:ext>
              </a:extLst>
            </p:cNvPr>
            <p:cNvSpPr txBox="1"/>
            <p:nvPr/>
          </p:nvSpPr>
          <p:spPr>
            <a:xfrm>
              <a:off x="0" y="11565"/>
              <a:ext cx="3079197" cy="18475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Logistic Regression</a:t>
              </a:r>
            </a:p>
          </p:txBody>
        </p:sp>
      </p:grpSp>
      <p:grpSp>
        <p:nvGrpSpPr>
          <p:cNvPr id="45" name="Group 44">
            <a:extLst>
              <a:ext uri="{FF2B5EF4-FFF2-40B4-BE49-F238E27FC236}">
                <a16:creationId xmlns:a16="http://schemas.microsoft.com/office/drawing/2014/main" id="{ED3623A7-BA12-CE13-620C-8B4FB435E1CD}"/>
              </a:ext>
            </a:extLst>
          </p:cNvPr>
          <p:cNvGrpSpPr/>
          <p:nvPr/>
        </p:nvGrpSpPr>
        <p:grpSpPr>
          <a:xfrm>
            <a:off x="7573204" y="1980895"/>
            <a:ext cx="3079197" cy="1847518"/>
            <a:chOff x="3387906" y="14799"/>
            <a:chExt cx="3079197" cy="1847518"/>
          </a:xfrm>
        </p:grpSpPr>
        <p:sp>
          <p:nvSpPr>
            <p:cNvPr id="49" name="Rectangle 48">
              <a:extLst>
                <a:ext uri="{FF2B5EF4-FFF2-40B4-BE49-F238E27FC236}">
                  <a16:creationId xmlns:a16="http://schemas.microsoft.com/office/drawing/2014/main" id="{ED739E8D-063A-7EC7-4C69-BF35609A619D}"/>
                </a:ext>
              </a:extLst>
            </p:cNvPr>
            <p:cNvSpPr/>
            <p:nvPr/>
          </p:nvSpPr>
          <p:spPr>
            <a:xfrm>
              <a:off x="3387906" y="14799"/>
              <a:ext cx="3079197" cy="1847518"/>
            </a:xfrm>
            <a:prstGeom prst="rect">
              <a:avLst/>
            </a:prstGeom>
          </p:spPr>
          <p:style>
            <a:lnRef idx="2">
              <a:schemeClr val="lt1">
                <a:hueOff val="0"/>
                <a:satOff val="0"/>
                <a:lumOff val="0"/>
                <a:alphaOff val="0"/>
              </a:schemeClr>
            </a:lnRef>
            <a:fillRef idx="1">
              <a:schemeClr val="accent4">
                <a:shade val="50000"/>
                <a:hueOff val="-396136"/>
                <a:satOff val="0"/>
                <a:lumOff val="32202"/>
                <a:alphaOff val="0"/>
              </a:schemeClr>
            </a:fillRef>
            <a:effectRef idx="0">
              <a:schemeClr val="accent4">
                <a:shade val="50000"/>
                <a:hueOff val="-396136"/>
                <a:satOff val="0"/>
                <a:lumOff val="32202"/>
                <a:alphaOff val="0"/>
              </a:schemeClr>
            </a:effectRef>
            <a:fontRef idx="minor">
              <a:schemeClr val="lt1"/>
            </a:fontRef>
          </p:style>
        </p:sp>
        <p:sp>
          <p:nvSpPr>
            <p:cNvPr id="50" name="TextBox 49">
              <a:extLst>
                <a:ext uri="{FF2B5EF4-FFF2-40B4-BE49-F238E27FC236}">
                  <a16:creationId xmlns:a16="http://schemas.microsoft.com/office/drawing/2014/main" id="{02F8DB3B-7EFA-F87D-C7C1-E1D3EE803F8C}"/>
                </a:ext>
              </a:extLst>
            </p:cNvPr>
            <p:cNvSpPr txBox="1"/>
            <p:nvPr/>
          </p:nvSpPr>
          <p:spPr>
            <a:xfrm>
              <a:off x="3387906" y="14799"/>
              <a:ext cx="3079197" cy="18475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 XG Boost</a:t>
              </a:r>
            </a:p>
          </p:txBody>
        </p:sp>
      </p:grpSp>
      <p:grpSp>
        <p:nvGrpSpPr>
          <p:cNvPr id="46" name="Group 45">
            <a:extLst>
              <a:ext uri="{FF2B5EF4-FFF2-40B4-BE49-F238E27FC236}">
                <a16:creationId xmlns:a16="http://schemas.microsoft.com/office/drawing/2014/main" id="{4E67605D-5F21-46F6-C1E2-52E043CFD59D}"/>
              </a:ext>
            </a:extLst>
          </p:cNvPr>
          <p:cNvGrpSpPr/>
          <p:nvPr/>
        </p:nvGrpSpPr>
        <p:grpSpPr>
          <a:xfrm>
            <a:off x="4517581" y="4104393"/>
            <a:ext cx="3156835" cy="1697781"/>
            <a:chOff x="1616710" y="2170237"/>
            <a:chExt cx="3156835" cy="1847518"/>
          </a:xfrm>
        </p:grpSpPr>
        <p:sp>
          <p:nvSpPr>
            <p:cNvPr id="47" name="Rectangle 46">
              <a:extLst>
                <a:ext uri="{FF2B5EF4-FFF2-40B4-BE49-F238E27FC236}">
                  <a16:creationId xmlns:a16="http://schemas.microsoft.com/office/drawing/2014/main" id="{D8459F98-103B-F464-6F44-9671C052101E}"/>
                </a:ext>
              </a:extLst>
            </p:cNvPr>
            <p:cNvSpPr/>
            <p:nvPr/>
          </p:nvSpPr>
          <p:spPr>
            <a:xfrm>
              <a:off x="1694348" y="2170237"/>
              <a:ext cx="3079197" cy="1847518"/>
            </a:xfrm>
            <a:prstGeom prst="rect">
              <a:avLst/>
            </a:prstGeom>
          </p:spPr>
          <p:style>
            <a:lnRef idx="2">
              <a:schemeClr val="lt1">
                <a:hueOff val="0"/>
                <a:satOff val="0"/>
                <a:lumOff val="0"/>
                <a:alphaOff val="0"/>
              </a:schemeClr>
            </a:lnRef>
            <a:fillRef idx="1">
              <a:schemeClr val="accent4">
                <a:shade val="50000"/>
                <a:hueOff val="-396136"/>
                <a:satOff val="0"/>
                <a:lumOff val="32202"/>
                <a:alphaOff val="0"/>
              </a:schemeClr>
            </a:fillRef>
            <a:effectRef idx="0">
              <a:schemeClr val="accent4">
                <a:shade val="50000"/>
                <a:hueOff val="-396136"/>
                <a:satOff val="0"/>
                <a:lumOff val="32202"/>
                <a:alphaOff val="0"/>
              </a:schemeClr>
            </a:effectRef>
            <a:fontRef idx="minor">
              <a:schemeClr val="lt1"/>
            </a:fontRef>
          </p:style>
        </p:sp>
        <p:sp>
          <p:nvSpPr>
            <p:cNvPr id="48" name="TextBox 47">
              <a:extLst>
                <a:ext uri="{FF2B5EF4-FFF2-40B4-BE49-F238E27FC236}">
                  <a16:creationId xmlns:a16="http://schemas.microsoft.com/office/drawing/2014/main" id="{925A68A1-E71F-0113-F5FD-44A9C96536F4}"/>
                </a:ext>
              </a:extLst>
            </p:cNvPr>
            <p:cNvSpPr txBox="1"/>
            <p:nvPr/>
          </p:nvSpPr>
          <p:spPr>
            <a:xfrm>
              <a:off x="1616710" y="2205746"/>
              <a:ext cx="3079197" cy="1634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RF </a:t>
              </a:r>
              <a:r>
                <a:rPr lang="en-US" sz="5000" dirty="0"/>
                <a:t>C</a:t>
              </a:r>
              <a:r>
                <a:rPr lang="en-US" sz="5000" kern="1200" dirty="0"/>
                <a:t>lassifier</a:t>
              </a:r>
            </a:p>
          </p:txBody>
        </p:sp>
      </p:grpSp>
    </p:spTree>
    <p:extLst>
      <p:ext uri="{BB962C8B-B14F-4D97-AF65-F5344CB8AC3E}">
        <p14:creationId xmlns:p14="http://schemas.microsoft.com/office/powerpoint/2010/main" val="187925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5">
            <a:extLst>
              <a:ext uri="{FF2B5EF4-FFF2-40B4-BE49-F238E27FC236}">
                <a16:creationId xmlns:a16="http://schemas.microsoft.com/office/drawing/2014/main" id="{4A0F5F99-0BDB-49DA-C098-02C5AF303A90}"/>
              </a:ext>
            </a:extLst>
          </p:cNvPr>
          <p:cNvSpPr txBox="1">
            <a:spLocks/>
          </p:cNvSpPr>
          <p:nvPr/>
        </p:nvSpPr>
        <p:spPr>
          <a:xfrm>
            <a:off x="63262" y="-34115"/>
            <a:ext cx="12128736" cy="58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200" b="1" dirty="0">
                <a:solidFill>
                  <a:schemeClr val="bg1"/>
                </a:solidFill>
              </a:rPr>
              <a:t>RESULTS (Logistic regression)</a:t>
            </a:r>
          </a:p>
          <a:p>
            <a:pPr marL="0" indent="0" algn="ctr">
              <a:buNone/>
            </a:pPr>
            <a:r>
              <a:rPr lang="en-US" sz="4400" b="1" dirty="0">
                <a:solidFill>
                  <a:schemeClr val="bg1"/>
                </a:solidFill>
              </a:rPr>
              <a:t>)</a:t>
            </a:r>
          </a:p>
        </p:txBody>
      </p:sp>
      <p:pic>
        <p:nvPicPr>
          <p:cNvPr id="6" name="Picture 5" descr="fig 1&#10;">
            <a:extLst>
              <a:ext uri="{FF2B5EF4-FFF2-40B4-BE49-F238E27FC236}">
                <a16:creationId xmlns:a16="http://schemas.microsoft.com/office/drawing/2014/main" id="{099E81EC-0F7C-DC0A-56B3-27E00E9437D5}"/>
              </a:ext>
            </a:extLst>
          </p:cNvPr>
          <p:cNvPicPr>
            <a:picLocks noChangeAspect="1"/>
          </p:cNvPicPr>
          <p:nvPr/>
        </p:nvPicPr>
        <p:blipFill>
          <a:blip r:embed="rId2"/>
          <a:stretch>
            <a:fillRect/>
          </a:stretch>
        </p:blipFill>
        <p:spPr>
          <a:xfrm>
            <a:off x="738909" y="718342"/>
            <a:ext cx="10630706" cy="5063622"/>
          </a:xfrm>
          <a:prstGeom prst="rect">
            <a:avLst/>
          </a:prstGeom>
        </p:spPr>
      </p:pic>
      <p:sp>
        <p:nvSpPr>
          <p:cNvPr id="7" name="TextBox 6">
            <a:extLst>
              <a:ext uri="{FF2B5EF4-FFF2-40B4-BE49-F238E27FC236}">
                <a16:creationId xmlns:a16="http://schemas.microsoft.com/office/drawing/2014/main" id="{E45DE74A-4259-35BE-760C-23D40EFC50AD}"/>
              </a:ext>
            </a:extLst>
          </p:cNvPr>
          <p:cNvSpPr txBox="1"/>
          <p:nvPr/>
        </p:nvSpPr>
        <p:spPr>
          <a:xfrm>
            <a:off x="595304"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Accuracy: 0.76</a:t>
            </a:r>
            <a:endParaRPr lang="en-US" sz="2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141835A-AD4A-05F0-D2DD-090B2D4421C6}"/>
              </a:ext>
            </a:extLst>
          </p:cNvPr>
          <p:cNvSpPr txBox="1"/>
          <p:nvPr/>
        </p:nvSpPr>
        <p:spPr>
          <a:xfrm>
            <a:off x="9598161" y="6145103"/>
            <a:ext cx="1998536" cy="461665"/>
          </a:xfrm>
          <a:prstGeom prst="rect">
            <a:avLst/>
          </a:prstGeom>
          <a:solidFill>
            <a:schemeClr val="accent4">
              <a:lumMod val="40000"/>
              <a:lumOff val="60000"/>
            </a:schemeClr>
          </a:solidFill>
        </p:spPr>
        <p:txBody>
          <a:bodyPr wrap="square">
            <a:spAutoFit/>
          </a:bodyPr>
          <a:lstStyle>
            <a:defPPr>
              <a:defRPr lang="en-US"/>
            </a:defPPr>
            <a:lvl1pPr algn="ctr">
              <a:defRPr>
                <a:latin typeface="Calibri" panose="020F0502020204030204" pitchFamily="34" charset="0"/>
                <a:ea typeface="Times New Roman" panose="02020603050405020304" pitchFamily="18" charset="0"/>
              </a:defRPr>
            </a:lvl1pPr>
          </a:lstStyle>
          <a:p>
            <a:r>
              <a:rPr lang="en-US" sz="2400" dirty="0"/>
              <a:t>F1 score: 0.69</a:t>
            </a:r>
          </a:p>
        </p:txBody>
      </p:sp>
      <p:sp>
        <p:nvSpPr>
          <p:cNvPr id="11" name="TextBox 10">
            <a:extLst>
              <a:ext uri="{FF2B5EF4-FFF2-40B4-BE49-F238E27FC236}">
                <a16:creationId xmlns:a16="http://schemas.microsoft.com/office/drawing/2014/main" id="{B77748B6-1F22-A7FB-58A0-65E38907E24E}"/>
              </a:ext>
            </a:extLst>
          </p:cNvPr>
          <p:cNvSpPr txBox="1"/>
          <p:nvPr/>
        </p:nvSpPr>
        <p:spPr>
          <a:xfrm>
            <a:off x="6757438" y="6145102"/>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Recall: 0.76</a:t>
            </a:r>
            <a:endParaRPr lang="en-US" sz="2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27A33702-4789-AB2B-E497-46CD616F8CFA}"/>
              </a:ext>
            </a:extLst>
          </p:cNvPr>
          <p:cNvSpPr txBox="1"/>
          <p:nvPr/>
        </p:nvSpPr>
        <p:spPr>
          <a:xfrm>
            <a:off x="3676371" y="6145103"/>
            <a:ext cx="2116348" cy="461665"/>
          </a:xfrm>
          <a:prstGeom prst="rect">
            <a:avLst/>
          </a:prstGeom>
          <a:solidFill>
            <a:schemeClr val="accent4">
              <a:lumMod val="40000"/>
              <a:lumOff val="60000"/>
            </a:schemeClr>
          </a:solidFill>
        </p:spPr>
        <p:txBody>
          <a:bodyPr wrap="square">
            <a:spAutoFit/>
          </a:bodyPr>
          <a:lstStyle/>
          <a:p>
            <a:pPr algn="ctr"/>
            <a:r>
              <a:rPr lang="en-US" sz="2400" dirty="0">
                <a:latin typeface="Calibri" panose="020F0502020204030204" pitchFamily="34" charset="0"/>
                <a:ea typeface="Times New Roman" panose="02020603050405020304" pitchFamily="18" charset="0"/>
              </a:rPr>
              <a:t>Precision: 0.64</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180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738</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Medicine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Analytics</dc:title>
  <dc:creator>yashu bhati</dc:creator>
  <cp:lastModifiedBy>yashu bhati</cp:lastModifiedBy>
  <cp:revision>7</cp:revision>
  <dcterms:created xsi:type="dcterms:W3CDTF">2023-07-28T09:16:40Z</dcterms:created>
  <dcterms:modified xsi:type="dcterms:W3CDTF">2023-07-28T12:50:25Z</dcterms:modified>
</cp:coreProperties>
</file>