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2" r:id="rId7"/>
    <p:sldId id="263"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2" d="100"/>
          <a:sy n="62" d="100"/>
        </p:scale>
        <p:origin x="332"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199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10274" y="0"/>
            <a:ext cx="14630400" cy="8229600"/>
          </a:xfrm>
          <a:prstGeom prst="rect">
            <a:avLst/>
          </a:prstGeom>
          <a:solidFill>
            <a:srgbClr val="0B0C23">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6423779" y="808990"/>
            <a:ext cx="7269242" cy="4838577"/>
          </a:xfrm>
          <a:prstGeom prst="rect">
            <a:avLst/>
          </a:prstGeom>
          <a:noFill/>
          <a:ln/>
        </p:spPr>
        <p:txBody>
          <a:bodyPr wrap="square" rtlCol="0" anchor="t"/>
          <a:lstStyle/>
          <a:p>
            <a:pPr>
              <a:lnSpc>
                <a:spcPts val="7676"/>
              </a:lnSpc>
            </a:pPr>
            <a:r>
              <a:rPr lang="en-US" sz="5905" dirty="0">
                <a:solidFill>
                  <a:srgbClr val="C6BFEE"/>
                </a:solidFill>
                <a:latin typeface="Prompt" pitchFamily="34" charset="0"/>
                <a:ea typeface="Prompt" pitchFamily="34" charset="-122"/>
                <a:cs typeface="Prompt" pitchFamily="34" charset="-120"/>
              </a:rPr>
              <a:t>Cricket Data Revolution: Unlocking the Secrets of T20 World Cup</a:t>
            </a:r>
            <a:endParaRPr lang="en-US" sz="5905" dirty="0"/>
          </a:p>
        </p:txBody>
      </p:sp>
      <p:sp>
        <p:nvSpPr>
          <p:cNvPr id="5" name="Text 2"/>
          <p:cNvSpPr/>
          <p:nvPr/>
        </p:nvSpPr>
        <p:spPr>
          <a:xfrm>
            <a:off x="6423779" y="6019739"/>
            <a:ext cx="7269242" cy="1340241"/>
          </a:xfrm>
          <a:prstGeom prst="rect">
            <a:avLst/>
          </a:prstGeom>
          <a:noFill/>
          <a:ln/>
        </p:spPr>
        <p:txBody>
          <a:bodyPr wrap="square" rtlCol="0" anchor="t"/>
          <a:lstStyle/>
          <a:p>
            <a:pPr marL="0" indent="0">
              <a:lnSpc>
                <a:spcPts val="3543"/>
              </a:lnSpc>
              <a:buNone/>
            </a:pPr>
            <a:r>
              <a:rPr lang="en-US" sz="1968" dirty="0">
                <a:solidFill>
                  <a:srgbClr val="DAD8E9"/>
                </a:solidFill>
                <a:latin typeface="Mukta" pitchFamily="34" charset="0"/>
                <a:ea typeface="Mukta" pitchFamily="34" charset="-122"/>
                <a:cs typeface="Mukta" pitchFamily="34" charset="-120"/>
              </a:rPr>
              <a:t>The T20 World Cup is the pinnacle of cricket entertainment, and with web scraping, Python, and Power BI we can capture and analyze the game's data at its best .</a:t>
            </a:r>
            <a:endParaRPr lang="en-US" sz="1968" dirty="0"/>
          </a:p>
        </p:txBody>
      </p:sp>
      <p:pic>
        <p:nvPicPr>
          <p:cNvPr id="6" name="Image 1" descr="preencoded.png"/>
          <p:cNvPicPr>
            <a:picLocks noChangeAspect="1"/>
          </p:cNvPicPr>
          <p:nvPr/>
        </p:nvPicPr>
        <p:blipFill>
          <a:blip r:embed="rId4"/>
          <a:stretch>
            <a:fillRect/>
          </a:stretch>
        </p:blipFill>
        <p:spPr>
          <a:xfrm>
            <a:off x="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7192" y="25837"/>
            <a:ext cx="15022013" cy="8203763"/>
          </a:xfrm>
          <a:prstGeom prst="rect">
            <a:avLst/>
          </a:prstGeom>
        </p:spPr>
      </p:pic>
      <p:sp>
        <p:nvSpPr>
          <p:cNvPr id="4" name="Text 1"/>
          <p:cNvSpPr/>
          <p:nvPr/>
        </p:nvSpPr>
        <p:spPr>
          <a:xfrm>
            <a:off x="656154" y="477594"/>
            <a:ext cx="13740330" cy="1028877"/>
          </a:xfrm>
          <a:prstGeom prst="rect">
            <a:avLst/>
          </a:prstGeom>
          <a:noFill/>
          <a:ln/>
        </p:spPr>
        <p:txBody>
          <a:bodyPr wrap="square" rtlCol="0" anchor="t"/>
          <a:lstStyle/>
          <a:p>
            <a:pPr>
              <a:lnSpc>
                <a:spcPts val="4478"/>
              </a:lnSpc>
            </a:pPr>
            <a:r>
              <a:rPr lang="en-US" sz="3200" dirty="0">
                <a:solidFill>
                  <a:srgbClr val="C6BFEE"/>
                </a:solidFill>
                <a:latin typeface="Prompt" pitchFamily="34" charset="0"/>
                <a:ea typeface="Prompt" pitchFamily="34" charset="-122"/>
                <a:cs typeface="Prompt" pitchFamily="34" charset="-120"/>
              </a:rPr>
              <a:t>Cricket Data Revolution: Unlocking the Secrets of T20 World Cup</a:t>
            </a:r>
            <a:endParaRPr lang="en-US" sz="3200" dirty="0"/>
          </a:p>
          <a:p>
            <a:pPr>
              <a:lnSpc>
                <a:spcPts val="4478"/>
              </a:lnSpc>
            </a:pPr>
            <a:endParaRPr lang="en-US" sz="3200" b="1" u="sng" dirty="0">
              <a:latin typeface="Futura-Bold" pitchFamily="2" charset="0"/>
            </a:endParaRPr>
          </a:p>
        </p:txBody>
      </p:sp>
      <p:sp>
        <p:nvSpPr>
          <p:cNvPr id="5" name="Text 2"/>
          <p:cNvSpPr/>
          <p:nvPr/>
        </p:nvSpPr>
        <p:spPr>
          <a:xfrm>
            <a:off x="1861446" y="1361159"/>
            <a:ext cx="6758940" cy="451474"/>
          </a:xfrm>
          <a:prstGeom prst="rect">
            <a:avLst/>
          </a:prstGeom>
          <a:noFill/>
          <a:ln/>
        </p:spPr>
        <p:txBody>
          <a:bodyPr wrap="none" rtlCol="0" anchor="t"/>
          <a:lstStyle/>
          <a:p>
            <a:pPr>
              <a:lnSpc>
                <a:spcPts val="3582"/>
              </a:lnSpc>
            </a:pPr>
            <a:r>
              <a:rPr lang="en-US" sz="2756" b="1" dirty="0">
                <a:solidFill>
                  <a:srgbClr val="C6BFEE"/>
                </a:solidFill>
                <a:latin typeface="Prompt" pitchFamily="34" charset="0"/>
                <a:ea typeface="Prompt" pitchFamily="34" charset="-122"/>
              </a:rPr>
              <a:t>Introduction &amp; Problem statement</a:t>
            </a:r>
            <a:endParaRPr lang="en-US" sz="2756" b="1" dirty="0"/>
          </a:p>
          <a:p>
            <a:pPr>
              <a:lnSpc>
                <a:spcPts val="3582"/>
              </a:lnSpc>
            </a:pPr>
            <a:endParaRPr lang="en-US" sz="2756" b="1" dirty="0"/>
          </a:p>
          <a:p>
            <a:pPr marL="0" indent="0">
              <a:lnSpc>
                <a:spcPts val="3582"/>
              </a:lnSpc>
              <a:buNone/>
            </a:pPr>
            <a:endParaRPr lang="en-US" sz="2756" b="1" dirty="0">
              <a:solidFill>
                <a:schemeClr val="bg1"/>
              </a:solidFill>
            </a:endParaRPr>
          </a:p>
        </p:txBody>
      </p:sp>
      <p:sp>
        <p:nvSpPr>
          <p:cNvPr id="6" name="Shape 3"/>
          <p:cNvSpPr/>
          <p:nvPr/>
        </p:nvSpPr>
        <p:spPr>
          <a:xfrm>
            <a:off x="937737" y="1345559"/>
            <a:ext cx="34885" cy="3071918"/>
          </a:xfrm>
          <a:prstGeom prst="rect">
            <a:avLst/>
          </a:prstGeom>
          <a:solidFill>
            <a:srgbClr val="643557"/>
          </a:solidFill>
          <a:ln/>
        </p:spPr>
        <p:txBody>
          <a:bodyPr/>
          <a:lstStyle/>
          <a:p>
            <a:endParaRPr lang="en-IN"/>
          </a:p>
        </p:txBody>
      </p:sp>
      <p:sp>
        <p:nvSpPr>
          <p:cNvPr id="7" name="Shape 4"/>
          <p:cNvSpPr/>
          <p:nvPr/>
        </p:nvSpPr>
        <p:spPr>
          <a:xfrm>
            <a:off x="1130440" y="1594402"/>
            <a:ext cx="612338" cy="34629"/>
          </a:xfrm>
          <a:prstGeom prst="rect">
            <a:avLst/>
          </a:prstGeom>
          <a:solidFill>
            <a:srgbClr val="643557"/>
          </a:solidFill>
          <a:ln/>
        </p:spPr>
        <p:txBody>
          <a:bodyPr/>
          <a:lstStyle/>
          <a:p>
            <a:endParaRPr lang="en-IN"/>
          </a:p>
        </p:txBody>
      </p:sp>
      <p:sp>
        <p:nvSpPr>
          <p:cNvPr id="8" name="Shape 5"/>
          <p:cNvSpPr/>
          <p:nvPr/>
        </p:nvSpPr>
        <p:spPr>
          <a:xfrm>
            <a:off x="736819" y="1411668"/>
            <a:ext cx="393621" cy="390726"/>
          </a:xfrm>
          <a:prstGeom prst="roundRect">
            <a:avLst>
              <a:gd name="adj" fmla="val 14042"/>
            </a:avLst>
          </a:prstGeom>
          <a:solidFill>
            <a:srgbClr val="542C49"/>
          </a:solidFill>
          <a:ln w="7620">
            <a:solidFill>
              <a:srgbClr val="643557"/>
            </a:solidFill>
            <a:prstDash val="solid"/>
          </a:ln>
        </p:spPr>
        <p:txBody>
          <a:bodyPr/>
          <a:lstStyle/>
          <a:p>
            <a:endParaRPr lang="en-IN" dirty="0"/>
          </a:p>
        </p:txBody>
      </p:sp>
      <p:sp>
        <p:nvSpPr>
          <p:cNvPr id="9" name="Text 6"/>
          <p:cNvSpPr/>
          <p:nvPr/>
        </p:nvSpPr>
        <p:spPr>
          <a:xfrm>
            <a:off x="766330" y="1362316"/>
            <a:ext cx="385406" cy="338606"/>
          </a:xfrm>
          <a:prstGeom prst="rect">
            <a:avLst/>
          </a:prstGeom>
          <a:noFill/>
          <a:ln/>
        </p:spPr>
        <p:txBody>
          <a:bodyPr wrap="none" rtlCol="0" anchor="t"/>
          <a:lstStyle/>
          <a:p>
            <a:pPr marL="0" indent="0" algn="ctr">
              <a:lnSpc>
                <a:spcPts val="2687"/>
              </a:lnSpc>
              <a:buNone/>
            </a:pPr>
            <a:r>
              <a:rPr lang="en-US" sz="2067" dirty="0">
                <a:solidFill>
                  <a:srgbClr val="DAD8E9"/>
                </a:solidFill>
                <a:latin typeface="Prompt" pitchFamily="34" charset="0"/>
                <a:ea typeface="Prompt" pitchFamily="34" charset="-122"/>
                <a:cs typeface="Prompt" pitchFamily="34" charset="-120"/>
              </a:rPr>
              <a:t>1</a:t>
            </a:r>
            <a:endParaRPr lang="en-US" sz="2067" dirty="0"/>
          </a:p>
        </p:txBody>
      </p:sp>
      <p:sp>
        <p:nvSpPr>
          <p:cNvPr id="11" name="Text 8"/>
          <p:cNvSpPr/>
          <p:nvPr/>
        </p:nvSpPr>
        <p:spPr>
          <a:xfrm>
            <a:off x="1413213" y="1869763"/>
            <a:ext cx="10977941" cy="3481156"/>
          </a:xfrm>
          <a:prstGeom prst="rect">
            <a:avLst/>
          </a:prstGeom>
          <a:noFill/>
          <a:ln/>
        </p:spPr>
        <p:txBody>
          <a:bodyPr wrap="square" rtlCol="0" anchor="t"/>
          <a:lstStyle/>
          <a:p>
            <a:pPr>
              <a:lnSpc>
                <a:spcPts val="2480"/>
              </a:lnSpc>
            </a:pPr>
            <a:r>
              <a:rPr lang="en-US" sz="1600" dirty="0">
                <a:solidFill>
                  <a:schemeClr val="bg1"/>
                </a:solidFill>
                <a:latin typeface="Prompt" pitchFamily="34" charset="0"/>
                <a:ea typeface="Prompt" pitchFamily="34" charset="-122"/>
              </a:rPr>
              <a:t>Introduction:</a:t>
            </a:r>
          </a:p>
          <a:p>
            <a:pPr>
              <a:lnSpc>
                <a:spcPts val="2480"/>
              </a:lnSpc>
            </a:pPr>
            <a:r>
              <a:rPr lang="en-US" sz="1600" dirty="0">
                <a:solidFill>
                  <a:schemeClr val="bg1"/>
                </a:solidFill>
                <a:latin typeface="Prompt" pitchFamily="34" charset="0"/>
                <a:ea typeface="Prompt" pitchFamily="34" charset="-122"/>
              </a:rPr>
              <a:t>The T20 Cricket World Cup recently concluded with England claiming victory over Pakistan. Now, we embark on a cricket data analytics journey using the same tournament data. Through web scraping, Python, and Pandas, we will collect and process the data, and then leverage Power BI to create engaging dashboards. The project aims to find the best players for different roles while analyzing key performance metrics for strategic decision-making.</a:t>
            </a:r>
          </a:p>
          <a:p>
            <a:pPr>
              <a:lnSpc>
                <a:spcPts val="2480"/>
              </a:lnSpc>
            </a:pPr>
            <a:endParaRPr lang="en-US" sz="1600" dirty="0">
              <a:solidFill>
                <a:schemeClr val="bg1"/>
              </a:solidFill>
              <a:latin typeface="Prompt" pitchFamily="34" charset="0"/>
              <a:ea typeface="Prompt" pitchFamily="34" charset="-122"/>
            </a:endParaRPr>
          </a:p>
          <a:p>
            <a:pPr>
              <a:lnSpc>
                <a:spcPts val="2480"/>
              </a:lnSpc>
            </a:pPr>
            <a:r>
              <a:rPr lang="en-US" sz="1600" dirty="0">
                <a:solidFill>
                  <a:schemeClr val="bg1"/>
                </a:solidFill>
                <a:latin typeface="Prompt" pitchFamily="34" charset="0"/>
                <a:ea typeface="Prompt" pitchFamily="34" charset="-122"/>
              </a:rPr>
              <a:t>Problem Statement:</a:t>
            </a:r>
          </a:p>
          <a:p>
            <a:pPr>
              <a:lnSpc>
                <a:spcPts val="2480"/>
              </a:lnSpc>
            </a:pPr>
            <a:r>
              <a:rPr lang="en-US" sz="1600" dirty="0">
                <a:solidFill>
                  <a:schemeClr val="bg1"/>
                </a:solidFill>
                <a:latin typeface="Prompt" pitchFamily="34" charset="0"/>
                <a:ea typeface="Prompt" pitchFamily="34" charset="-122"/>
              </a:rPr>
              <a:t> The objective is to extract relevant information from ESPN </a:t>
            </a:r>
            <a:r>
              <a:rPr lang="en-US" sz="1600" dirty="0" err="1">
                <a:solidFill>
                  <a:schemeClr val="bg1"/>
                </a:solidFill>
                <a:latin typeface="Prompt" pitchFamily="34" charset="0"/>
                <a:ea typeface="Prompt" pitchFamily="34" charset="-122"/>
              </a:rPr>
              <a:t>cricinfo</a:t>
            </a:r>
            <a:r>
              <a:rPr lang="en-US" sz="1600" dirty="0">
                <a:solidFill>
                  <a:schemeClr val="bg1"/>
                </a:solidFill>
                <a:latin typeface="Prompt" pitchFamily="34" charset="0"/>
                <a:ea typeface="Prompt" pitchFamily="34" charset="-122"/>
              </a:rPr>
              <a:t>, clean and transform the data, and build interactive dashboards to gain insights into player performance and team strategies.</a:t>
            </a:r>
          </a:p>
          <a:p>
            <a:pPr>
              <a:lnSpc>
                <a:spcPts val="2480"/>
              </a:lnSpc>
            </a:pPr>
            <a:endParaRPr lang="en-US" sz="1600" dirty="0">
              <a:solidFill>
                <a:schemeClr val="bg1"/>
              </a:solidFill>
              <a:latin typeface="Prompt" pitchFamily="34" charset="0"/>
              <a:ea typeface="Prompt" pitchFamily="34" charset="-122"/>
            </a:endParaRPr>
          </a:p>
        </p:txBody>
      </p:sp>
      <p:sp>
        <p:nvSpPr>
          <p:cNvPr id="14" name="Text 11"/>
          <p:cNvSpPr/>
          <p:nvPr/>
        </p:nvSpPr>
        <p:spPr>
          <a:xfrm>
            <a:off x="7239000" y="3670889"/>
            <a:ext cx="152400" cy="338606"/>
          </a:xfrm>
          <a:prstGeom prst="rect">
            <a:avLst/>
          </a:prstGeom>
          <a:noFill/>
          <a:ln/>
        </p:spPr>
        <p:txBody>
          <a:bodyPr wrap="none" rtlCol="0" anchor="t"/>
          <a:lstStyle/>
          <a:p>
            <a:pPr marL="0" indent="0" algn="ctr">
              <a:lnSpc>
                <a:spcPts val="2687"/>
              </a:lnSpc>
              <a:buNone/>
            </a:pPr>
            <a:endParaRPr lang="en-US" sz="2067" dirty="0"/>
          </a:p>
        </p:txBody>
      </p:sp>
      <p:sp>
        <p:nvSpPr>
          <p:cNvPr id="15" name="Text 12"/>
          <p:cNvSpPr/>
          <p:nvPr/>
        </p:nvSpPr>
        <p:spPr>
          <a:xfrm>
            <a:off x="4603075" y="3655643"/>
            <a:ext cx="1749742" cy="282231"/>
          </a:xfrm>
          <a:prstGeom prst="rect">
            <a:avLst/>
          </a:prstGeom>
          <a:noFill/>
          <a:ln/>
        </p:spPr>
        <p:txBody>
          <a:bodyPr wrap="none" rtlCol="0" anchor="t"/>
          <a:lstStyle/>
          <a:p>
            <a:pPr marL="0" indent="0" algn="r">
              <a:lnSpc>
                <a:spcPts val="2239"/>
              </a:lnSpc>
              <a:buNone/>
            </a:pPr>
            <a:endParaRPr lang="en-US" sz="1722" dirty="0"/>
          </a:p>
        </p:txBody>
      </p:sp>
      <p:sp>
        <p:nvSpPr>
          <p:cNvPr id="19" name="Text 16"/>
          <p:cNvSpPr/>
          <p:nvPr/>
        </p:nvSpPr>
        <p:spPr>
          <a:xfrm>
            <a:off x="7239000" y="4463215"/>
            <a:ext cx="152400" cy="338606"/>
          </a:xfrm>
          <a:prstGeom prst="rect">
            <a:avLst/>
          </a:prstGeom>
          <a:noFill/>
          <a:ln/>
        </p:spPr>
        <p:txBody>
          <a:bodyPr wrap="none" rtlCol="0" anchor="t"/>
          <a:lstStyle/>
          <a:p>
            <a:pPr marL="0" indent="0" algn="ctr">
              <a:lnSpc>
                <a:spcPts val="2687"/>
              </a:lnSpc>
              <a:buNone/>
            </a:pPr>
            <a:endParaRPr lang="en-US" sz="2067" dirty="0"/>
          </a:p>
        </p:txBody>
      </p:sp>
      <p:sp>
        <p:nvSpPr>
          <p:cNvPr id="22" name="Text 19"/>
          <p:cNvSpPr/>
          <p:nvPr/>
        </p:nvSpPr>
        <p:spPr>
          <a:xfrm>
            <a:off x="1758672" y="5395592"/>
            <a:ext cx="7543800" cy="451474"/>
          </a:xfrm>
          <a:prstGeom prst="rect">
            <a:avLst/>
          </a:prstGeom>
          <a:noFill/>
          <a:ln/>
        </p:spPr>
        <p:txBody>
          <a:bodyPr wrap="none" rtlCol="0" anchor="t"/>
          <a:lstStyle/>
          <a:p>
            <a:pPr>
              <a:lnSpc>
                <a:spcPts val="3582"/>
              </a:lnSpc>
            </a:pPr>
            <a:r>
              <a:rPr lang="en-US" sz="2756" b="1" dirty="0">
                <a:solidFill>
                  <a:srgbClr val="C6BFEE"/>
                </a:solidFill>
                <a:latin typeface="Prompt" pitchFamily="34" charset="0"/>
                <a:ea typeface="Prompt" pitchFamily="34" charset="-122"/>
                <a:cs typeface="Prompt" pitchFamily="34" charset="-120"/>
              </a:rPr>
              <a:t>Web Scraping: Capturing Precious Data</a:t>
            </a:r>
            <a:endParaRPr lang="en-US" sz="2756" b="1" dirty="0"/>
          </a:p>
          <a:p>
            <a:pPr marL="0" indent="0">
              <a:lnSpc>
                <a:spcPts val="3582"/>
              </a:lnSpc>
              <a:buNone/>
            </a:pPr>
            <a:endParaRPr lang="en-US" sz="2756" b="1" dirty="0"/>
          </a:p>
        </p:txBody>
      </p:sp>
      <p:sp>
        <p:nvSpPr>
          <p:cNvPr id="23" name="Shape 20"/>
          <p:cNvSpPr/>
          <p:nvPr/>
        </p:nvSpPr>
        <p:spPr>
          <a:xfrm>
            <a:off x="906224" y="5204057"/>
            <a:ext cx="45719" cy="1340581"/>
          </a:xfrm>
          <a:prstGeom prst="rect">
            <a:avLst/>
          </a:prstGeom>
          <a:solidFill>
            <a:srgbClr val="643557"/>
          </a:solidFill>
          <a:ln/>
        </p:spPr>
        <p:txBody>
          <a:bodyPr/>
          <a:lstStyle/>
          <a:p>
            <a:endParaRPr lang="en-IN"/>
          </a:p>
        </p:txBody>
      </p:sp>
      <p:sp>
        <p:nvSpPr>
          <p:cNvPr id="24" name="Shape 21"/>
          <p:cNvSpPr/>
          <p:nvPr/>
        </p:nvSpPr>
        <p:spPr>
          <a:xfrm>
            <a:off x="1115556" y="5629443"/>
            <a:ext cx="612338" cy="45719"/>
          </a:xfrm>
          <a:prstGeom prst="rect">
            <a:avLst/>
          </a:prstGeom>
          <a:solidFill>
            <a:srgbClr val="643557"/>
          </a:solidFill>
          <a:ln/>
        </p:spPr>
        <p:txBody>
          <a:bodyPr/>
          <a:lstStyle/>
          <a:p>
            <a:endParaRPr lang="en-IN"/>
          </a:p>
        </p:txBody>
      </p:sp>
      <p:sp>
        <p:nvSpPr>
          <p:cNvPr id="25" name="Shape 22"/>
          <p:cNvSpPr/>
          <p:nvPr/>
        </p:nvSpPr>
        <p:spPr>
          <a:xfrm>
            <a:off x="732272" y="5448659"/>
            <a:ext cx="393621" cy="390726"/>
          </a:xfrm>
          <a:prstGeom prst="roundRect">
            <a:avLst>
              <a:gd name="adj" fmla="val 14042"/>
            </a:avLst>
          </a:prstGeom>
          <a:solidFill>
            <a:srgbClr val="542C49"/>
          </a:solidFill>
          <a:ln w="7620">
            <a:solidFill>
              <a:srgbClr val="643557"/>
            </a:solidFill>
            <a:prstDash val="solid"/>
          </a:ln>
        </p:spPr>
        <p:txBody>
          <a:bodyPr/>
          <a:lstStyle/>
          <a:p>
            <a:r>
              <a:rPr lang="en-US" dirty="0">
                <a:solidFill>
                  <a:schemeClr val="bg1"/>
                </a:solidFill>
              </a:rPr>
              <a:t>2</a:t>
            </a:r>
            <a:endParaRPr lang="en-IN" dirty="0">
              <a:solidFill>
                <a:schemeClr val="bg1"/>
              </a:solidFill>
            </a:endParaRPr>
          </a:p>
        </p:txBody>
      </p:sp>
      <p:sp>
        <p:nvSpPr>
          <p:cNvPr id="28" name="Text 25"/>
          <p:cNvSpPr/>
          <p:nvPr/>
        </p:nvSpPr>
        <p:spPr>
          <a:xfrm>
            <a:off x="1694736" y="6157853"/>
            <a:ext cx="9661326" cy="1557161"/>
          </a:xfrm>
          <a:prstGeom prst="rect">
            <a:avLst/>
          </a:prstGeom>
          <a:noFill/>
          <a:ln/>
        </p:spPr>
        <p:txBody>
          <a:bodyPr wrap="square" rtlCol="0" anchor="t"/>
          <a:lstStyle/>
          <a:p>
            <a:pPr>
              <a:lnSpc>
                <a:spcPts val="2480"/>
              </a:lnSpc>
            </a:pPr>
            <a:r>
              <a:rPr lang="en-US" sz="1600" dirty="0">
                <a:solidFill>
                  <a:srgbClr val="DAD8E9"/>
                </a:solidFill>
                <a:latin typeface="Mukta" pitchFamily="34" charset="0"/>
                <a:ea typeface="Prompt"/>
                <a:cs typeface="Mukta" pitchFamily="34" charset="-120"/>
              </a:rPr>
              <a:t>Scraping  relevant data from the ESPN </a:t>
            </a:r>
            <a:r>
              <a:rPr lang="en-US" sz="1600" dirty="0" err="1">
                <a:solidFill>
                  <a:srgbClr val="DAD8E9"/>
                </a:solidFill>
                <a:latin typeface="Mukta" pitchFamily="34" charset="0"/>
                <a:ea typeface="Prompt"/>
                <a:cs typeface="Mukta" pitchFamily="34" charset="-120"/>
              </a:rPr>
              <a:t>cricinfo</a:t>
            </a:r>
            <a:r>
              <a:rPr lang="en-US" sz="1600" dirty="0">
                <a:solidFill>
                  <a:srgbClr val="DAD8E9"/>
                </a:solidFill>
                <a:latin typeface="Mukta" pitchFamily="34" charset="0"/>
                <a:ea typeface="Prompt"/>
                <a:cs typeface="Mukta" pitchFamily="34" charset="-120"/>
              </a:rPr>
              <a:t> website .</a:t>
            </a:r>
          </a:p>
          <a:p>
            <a:pPr>
              <a:lnSpc>
                <a:spcPts val="2480"/>
              </a:lnSpc>
            </a:pPr>
            <a:r>
              <a:rPr lang="en-US" sz="1600" dirty="0">
                <a:solidFill>
                  <a:schemeClr val="bg1"/>
                </a:solidFill>
                <a:ea typeface="Prompt"/>
              </a:rPr>
              <a:t>The scraping is performed using </a:t>
            </a:r>
            <a:r>
              <a:rPr lang="en-US" sz="1600" b="1" dirty="0" err="1">
                <a:solidFill>
                  <a:srgbClr val="FF0000"/>
                </a:solidFill>
                <a:ea typeface="Prompt"/>
              </a:rPr>
              <a:t>Parsehub</a:t>
            </a:r>
            <a:r>
              <a:rPr lang="en-US" sz="1600" dirty="0">
                <a:solidFill>
                  <a:schemeClr val="bg1"/>
                </a:solidFill>
                <a:ea typeface="Prompt"/>
              </a:rPr>
              <a:t> Data collector, which uses a smart proxy network for seamless data collection.</a:t>
            </a:r>
          </a:p>
          <a:p>
            <a:pPr>
              <a:lnSpc>
                <a:spcPts val="2480"/>
              </a:lnSpc>
            </a:pPr>
            <a:r>
              <a:rPr lang="en-US" sz="1600" dirty="0">
                <a:solidFill>
                  <a:srgbClr val="DAD8E9"/>
                </a:solidFill>
                <a:latin typeface="Mukta" pitchFamily="34" charset="0"/>
                <a:ea typeface="Prompt"/>
                <a:cs typeface="Mukta" pitchFamily="34" charset="-120"/>
              </a:rPr>
              <a:t>Cleaning and transforming scraped data using Pandas to remove null values, format data types, and address data issues.</a:t>
            </a:r>
            <a:endParaRPr lang="en-US" sz="1600" dirty="0">
              <a:ea typeface="Prompt"/>
            </a:endParaRPr>
          </a:p>
          <a:p>
            <a:pPr>
              <a:lnSpc>
                <a:spcPts val="2480"/>
              </a:lnSpc>
            </a:pPr>
            <a:endParaRPr lang="en-US" sz="1600" b="1" dirty="0">
              <a:solidFill>
                <a:schemeClr val="bg1"/>
              </a:solidFill>
              <a:ea typeface="Prompt"/>
            </a:endParaRPr>
          </a:p>
        </p:txBody>
      </p:sp>
      <p:sp>
        <p:nvSpPr>
          <p:cNvPr id="32" name="Text 29"/>
          <p:cNvSpPr/>
          <p:nvPr/>
        </p:nvSpPr>
        <p:spPr>
          <a:xfrm>
            <a:off x="2679978" y="7700004"/>
            <a:ext cx="3672840" cy="282231"/>
          </a:xfrm>
          <a:prstGeom prst="rect">
            <a:avLst/>
          </a:prstGeom>
          <a:noFill/>
          <a:ln/>
        </p:spPr>
        <p:txBody>
          <a:bodyPr wrap="none" rtlCol="0" anchor="t"/>
          <a:lstStyle/>
          <a:p>
            <a:pPr marL="0" indent="0" algn="r">
              <a:lnSpc>
                <a:spcPts val="2239"/>
              </a:lnSpc>
              <a:buNone/>
            </a:pPr>
            <a:endParaRPr lang="en-US" sz="1722" b="1" dirty="0"/>
          </a:p>
        </p:txBody>
      </p:sp>
      <p:sp>
        <p:nvSpPr>
          <p:cNvPr id="33" name="Text 30"/>
          <p:cNvSpPr/>
          <p:nvPr/>
        </p:nvSpPr>
        <p:spPr>
          <a:xfrm>
            <a:off x="656153" y="8138478"/>
            <a:ext cx="5696664" cy="625446"/>
          </a:xfrm>
          <a:prstGeom prst="rect">
            <a:avLst/>
          </a:prstGeom>
          <a:noFill/>
          <a:ln/>
        </p:spPr>
        <p:txBody>
          <a:bodyPr wrap="square" rtlCol="0" anchor="t"/>
          <a:lstStyle/>
          <a:p>
            <a:pPr marL="0" indent="0" algn="r">
              <a:lnSpc>
                <a:spcPts val="2480"/>
              </a:lnSpc>
              <a:buNone/>
            </a:pPr>
            <a:r>
              <a:rPr lang="en-US" sz="1378" dirty="0">
                <a:solidFill>
                  <a:srgbClr val="DAD8E9"/>
                </a:solidFill>
                <a:latin typeface="Mukta" pitchFamily="34" charset="0"/>
                <a:ea typeface="Mukta" pitchFamily="34" charset="-122"/>
                <a:cs typeface="Mukta" pitchFamily="34" charset="-120"/>
              </a:rPr>
              <a:t>Creating visualizations and dashboards in Power BI based on different player categories like power hitters and anchors.</a:t>
            </a:r>
            <a:endParaRPr lang="en-US" sz="1378" dirty="0"/>
          </a:p>
        </p:txBody>
      </p:sp>
      <p:sp>
        <p:nvSpPr>
          <p:cNvPr id="37" name="Text 34"/>
          <p:cNvSpPr/>
          <p:nvPr/>
        </p:nvSpPr>
        <p:spPr>
          <a:xfrm>
            <a:off x="8277582" y="8492330"/>
            <a:ext cx="3649980" cy="282231"/>
          </a:xfrm>
          <a:prstGeom prst="rect">
            <a:avLst/>
          </a:prstGeom>
          <a:noFill/>
          <a:ln/>
        </p:spPr>
        <p:txBody>
          <a:bodyPr wrap="none" rtlCol="0" anchor="t"/>
          <a:lstStyle/>
          <a:p>
            <a:pPr marL="0" indent="0" algn="l">
              <a:lnSpc>
                <a:spcPts val="2239"/>
              </a:lnSpc>
              <a:buNone/>
            </a:pPr>
            <a:r>
              <a:rPr lang="en-US" sz="1722" dirty="0">
                <a:solidFill>
                  <a:srgbClr val="DAD8E9"/>
                </a:solidFill>
                <a:latin typeface="Prompt" pitchFamily="34" charset="0"/>
                <a:ea typeface="Prompt" pitchFamily="34" charset="-122"/>
                <a:cs typeface="Prompt" pitchFamily="34" charset="-120"/>
              </a:rPr>
              <a:t>Data Modeling and DAX Measures</a:t>
            </a:r>
            <a:endParaRPr lang="en-US" sz="1722" dirty="0"/>
          </a:p>
        </p:txBody>
      </p:sp>
      <p:sp>
        <p:nvSpPr>
          <p:cNvPr id="38" name="Text 35"/>
          <p:cNvSpPr/>
          <p:nvPr/>
        </p:nvSpPr>
        <p:spPr>
          <a:xfrm>
            <a:off x="8277582" y="8930804"/>
            <a:ext cx="5696664" cy="625446"/>
          </a:xfrm>
          <a:prstGeom prst="rect">
            <a:avLst/>
          </a:prstGeom>
          <a:noFill/>
          <a:ln/>
        </p:spPr>
        <p:txBody>
          <a:bodyPr wrap="square" rtlCol="0" anchor="t"/>
          <a:lstStyle/>
          <a:p>
            <a:pPr marL="0" indent="0" algn="l">
              <a:lnSpc>
                <a:spcPts val="2480"/>
              </a:lnSpc>
              <a:buNone/>
            </a:pPr>
            <a:r>
              <a:rPr lang="en-US" sz="1378" dirty="0">
                <a:solidFill>
                  <a:srgbClr val="DAD8E9"/>
                </a:solidFill>
                <a:latin typeface="Mukta" pitchFamily="34" charset="0"/>
                <a:ea typeface="Mukta" pitchFamily="34" charset="-122"/>
                <a:cs typeface="Mukta" pitchFamily="34" charset="-120"/>
              </a:rPr>
              <a:t>Using DAX measures in Power BI to perform further transformations and calculations to build the actual visuals for analysis.</a:t>
            </a:r>
            <a:endParaRPr lang="en-US" sz="1378" dirty="0"/>
          </a:p>
        </p:txBody>
      </p:sp>
      <p:sp>
        <p:nvSpPr>
          <p:cNvPr id="39" name="Text 36"/>
          <p:cNvSpPr/>
          <p:nvPr/>
        </p:nvSpPr>
        <p:spPr>
          <a:xfrm>
            <a:off x="656153" y="9990469"/>
            <a:ext cx="6256020" cy="451474"/>
          </a:xfrm>
          <a:prstGeom prst="rect">
            <a:avLst/>
          </a:prstGeom>
          <a:noFill/>
          <a:ln/>
        </p:spPr>
        <p:txBody>
          <a:bodyPr wrap="none" rtlCol="0" anchor="t"/>
          <a:lstStyle/>
          <a:p>
            <a:pPr marL="0" indent="0">
              <a:lnSpc>
                <a:spcPts val="3582"/>
              </a:lnSpc>
              <a:buNone/>
            </a:pPr>
            <a:r>
              <a:rPr lang="en-US" sz="2756" dirty="0">
                <a:solidFill>
                  <a:srgbClr val="C6BFEE"/>
                </a:solidFill>
                <a:latin typeface="Prompt" pitchFamily="34" charset="0"/>
                <a:ea typeface="Prompt" pitchFamily="34" charset="-122"/>
                <a:cs typeface="Prompt" pitchFamily="34" charset="-120"/>
              </a:rPr>
              <a:t>T20 World Cup: Data-Driven Insights</a:t>
            </a:r>
            <a:endParaRPr lang="en-US" sz="2756" dirty="0"/>
          </a:p>
        </p:txBody>
      </p:sp>
      <p:sp>
        <p:nvSpPr>
          <p:cNvPr id="40" name="Shape 37"/>
          <p:cNvSpPr/>
          <p:nvPr/>
        </p:nvSpPr>
        <p:spPr>
          <a:xfrm>
            <a:off x="7297817" y="10702427"/>
            <a:ext cx="34885" cy="3071918"/>
          </a:xfrm>
          <a:prstGeom prst="rect">
            <a:avLst/>
          </a:prstGeom>
          <a:solidFill>
            <a:srgbClr val="643557"/>
          </a:solidFill>
          <a:ln/>
        </p:spPr>
        <p:txBody>
          <a:bodyPr/>
          <a:lstStyle/>
          <a:p>
            <a:endParaRPr lang="en-IN"/>
          </a:p>
        </p:txBody>
      </p:sp>
      <p:sp>
        <p:nvSpPr>
          <p:cNvPr id="41" name="Shape 38"/>
          <p:cNvSpPr/>
          <p:nvPr/>
        </p:nvSpPr>
        <p:spPr>
          <a:xfrm>
            <a:off x="7512010" y="11043338"/>
            <a:ext cx="612338" cy="34629"/>
          </a:xfrm>
          <a:prstGeom prst="rect">
            <a:avLst/>
          </a:prstGeom>
          <a:solidFill>
            <a:srgbClr val="643557"/>
          </a:solidFill>
          <a:ln/>
        </p:spPr>
        <p:txBody>
          <a:bodyPr/>
          <a:lstStyle/>
          <a:p>
            <a:endParaRPr lang="en-IN"/>
          </a:p>
        </p:txBody>
      </p:sp>
      <p:sp>
        <p:nvSpPr>
          <p:cNvPr id="42" name="Shape 39"/>
          <p:cNvSpPr/>
          <p:nvPr/>
        </p:nvSpPr>
        <p:spPr>
          <a:xfrm>
            <a:off x="7118390" y="10865289"/>
            <a:ext cx="393621" cy="390726"/>
          </a:xfrm>
          <a:prstGeom prst="roundRect">
            <a:avLst>
              <a:gd name="adj" fmla="val 14042"/>
            </a:avLst>
          </a:prstGeom>
          <a:solidFill>
            <a:srgbClr val="542C49"/>
          </a:solidFill>
          <a:ln w="7620">
            <a:solidFill>
              <a:srgbClr val="643557"/>
            </a:solidFill>
            <a:prstDash val="solid"/>
          </a:ln>
        </p:spPr>
        <p:txBody>
          <a:bodyPr/>
          <a:lstStyle/>
          <a:p>
            <a:endParaRPr lang="en-IN"/>
          </a:p>
        </p:txBody>
      </p:sp>
      <p:sp>
        <p:nvSpPr>
          <p:cNvPr id="43" name="Text 40"/>
          <p:cNvSpPr/>
          <p:nvPr/>
        </p:nvSpPr>
        <p:spPr>
          <a:xfrm>
            <a:off x="7265670" y="10891290"/>
            <a:ext cx="99060" cy="338606"/>
          </a:xfrm>
          <a:prstGeom prst="rect">
            <a:avLst/>
          </a:prstGeom>
          <a:noFill/>
          <a:ln/>
        </p:spPr>
        <p:txBody>
          <a:bodyPr wrap="none" rtlCol="0" anchor="t"/>
          <a:lstStyle/>
          <a:p>
            <a:pPr marL="0" indent="0" algn="ctr">
              <a:lnSpc>
                <a:spcPts val="2687"/>
              </a:lnSpc>
              <a:buNone/>
            </a:pPr>
            <a:r>
              <a:rPr lang="en-US" sz="2067" dirty="0">
                <a:solidFill>
                  <a:srgbClr val="DAD8E9"/>
                </a:solidFill>
                <a:latin typeface="Prompt" pitchFamily="34" charset="0"/>
                <a:ea typeface="Prompt" pitchFamily="34" charset="-122"/>
                <a:cs typeface="Prompt" pitchFamily="34" charset="-120"/>
              </a:rPr>
              <a:t>1</a:t>
            </a:r>
            <a:endParaRPr lang="en-US" sz="2067" dirty="0"/>
          </a:p>
        </p:txBody>
      </p:sp>
      <p:sp>
        <p:nvSpPr>
          <p:cNvPr id="44" name="Text 41"/>
          <p:cNvSpPr/>
          <p:nvPr/>
        </p:nvSpPr>
        <p:spPr>
          <a:xfrm>
            <a:off x="8277582" y="10876044"/>
            <a:ext cx="2994660" cy="282231"/>
          </a:xfrm>
          <a:prstGeom prst="rect">
            <a:avLst/>
          </a:prstGeom>
          <a:noFill/>
          <a:ln/>
        </p:spPr>
        <p:txBody>
          <a:bodyPr wrap="none" rtlCol="0" anchor="t"/>
          <a:lstStyle/>
          <a:p>
            <a:pPr marL="0" indent="0" algn="l">
              <a:lnSpc>
                <a:spcPts val="2239"/>
              </a:lnSpc>
              <a:buNone/>
            </a:pPr>
            <a:r>
              <a:rPr lang="en-US" sz="1722" dirty="0">
                <a:solidFill>
                  <a:srgbClr val="DAD8E9"/>
                </a:solidFill>
                <a:latin typeface="Prompt" pitchFamily="34" charset="0"/>
                <a:ea typeface="Prompt" pitchFamily="34" charset="-122"/>
                <a:cs typeface="Prompt" pitchFamily="34" charset="-120"/>
              </a:rPr>
              <a:t>Overview of T20 World Cup</a:t>
            </a:r>
            <a:endParaRPr lang="en-US" sz="1722" dirty="0"/>
          </a:p>
        </p:txBody>
      </p:sp>
      <p:sp>
        <p:nvSpPr>
          <p:cNvPr id="45" name="Text 42"/>
          <p:cNvSpPr/>
          <p:nvPr/>
        </p:nvSpPr>
        <p:spPr>
          <a:xfrm>
            <a:off x="8277582" y="11314518"/>
            <a:ext cx="5696664" cy="625446"/>
          </a:xfrm>
          <a:prstGeom prst="rect">
            <a:avLst/>
          </a:prstGeom>
          <a:noFill/>
          <a:ln/>
        </p:spPr>
        <p:txBody>
          <a:bodyPr wrap="square" rtlCol="0" anchor="t"/>
          <a:lstStyle/>
          <a:p>
            <a:pPr marL="0" indent="0" algn="l">
              <a:lnSpc>
                <a:spcPts val="2480"/>
              </a:lnSpc>
              <a:buNone/>
            </a:pPr>
            <a:r>
              <a:rPr lang="en-US" sz="1378" dirty="0">
                <a:solidFill>
                  <a:srgbClr val="DAD8E9"/>
                </a:solidFill>
                <a:latin typeface="Mukta" pitchFamily="34" charset="0"/>
                <a:ea typeface="Mukta" pitchFamily="34" charset="-122"/>
                <a:cs typeface="Mukta" pitchFamily="34" charset="-120"/>
              </a:rPr>
              <a:t>Providing an overview of the T20 World Cup, including recent winners and key statistics.</a:t>
            </a:r>
            <a:endParaRPr lang="en-US" sz="1378" dirty="0"/>
          </a:p>
        </p:txBody>
      </p:sp>
      <p:sp>
        <p:nvSpPr>
          <p:cNvPr id="46" name="Shape 43"/>
          <p:cNvSpPr/>
          <p:nvPr/>
        </p:nvSpPr>
        <p:spPr>
          <a:xfrm>
            <a:off x="6506051" y="11911658"/>
            <a:ext cx="612338" cy="34629"/>
          </a:xfrm>
          <a:prstGeom prst="rect">
            <a:avLst/>
          </a:prstGeom>
          <a:solidFill>
            <a:srgbClr val="643557"/>
          </a:solidFill>
          <a:ln/>
        </p:spPr>
        <p:txBody>
          <a:bodyPr/>
          <a:lstStyle/>
          <a:p>
            <a:endParaRPr lang="en-IN"/>
          </a:p>
        </p:txBody>
      </p:sp>
      <p:sp>
        <p:nvSpPr>
          <p:cNvPr id="47" name="Shape 44"/>
          <p:cNvSpPr/>
          <p:nvPr/>
        </p:nvSpPr>
        <p:spPr>
          <a:xfrm>
            <a:off x="7118390" y="11733609"/>
            <a:ext cx="393621" cy="390726"/>
          </a:xfrm>
          <a:prstGeom prst="roundRect">
            <a:avLst>
              <a:gd name="adj" fmla="val 14042"/>
            </a:avLst>
          </a:prstGeom>
          <a:solidFill>
            <a:srgbClr val="542C49"/>
          </a:solidFill>
          <a:ln w="7620">
            <a:solidFill>
              <a:srgbClr val="643557"/>
            </a:solidFill>
            <a:prstDash val="solid"/>
          </a:ln>
        </p:spPr>
        <p:txBody>
          <a:bodyPr/>
          <a:lstStyle/>
          <a:p>
            <a:endParaRPr lang="en-IN"/>
          </a:p>
        </p:txBody>
      </p:sp>
      <p:sp>
        <p:nvSpPr>
          <p:cNvPr id="48" name="Text 45"/>
          <p:cNvSpPr/>
          <p:nvPr/>
        </p:nvSpPr>
        <p:spPr>
          <a:xfrm>
            <a:off x="7239000" y="11759611"/>
            <a:ext cx="152400" cy="338606"/>
          </a:xfrm>
          <a:prstGeom prst="rect">
            <a:avLst/>
          </a:prstGeom>
          <a:noFill/>
          <a:ln/>
        </p:spPr>
        <p:txBody>
          <a:bodyPr wrap="none" rtlCol="0" anchor="t"/>
          <a:lstStyle/>
          <a:p>
            <a:pPr marL="0" indent="0" algn="ctr">
              <a:lnSpc>
                <a:spcPts val="2687"/>
              </a:lnSpc>
              <a:buNone/>
            </a:pPr>
            <a:r>
              <a:rPr lang="en-US" sz="2067" dirty="0">
                <a:solidFill>
                  <a:srgbClr val="DAD8E9"/>
                </a:solidFill>
                <a:latin typeface="Prompt" pitchFamily="34" charset="0"/>
                <a:ea typeface="Prompt" pitchFamily="34" charset="-122"/>
                <a:cs typeface="Prompt" pitchFamily="34" charset="-120"/>
              </a:rPr>
              <a:t>2</a:t>
            </a:r>
            <a:endParaRPr lang="en-US" sz="2067" dirty="0"/>
          </a:p>
        </p:txBody>
      </p:sp>
      <p:sp>
        <p:nvSpPr>
          <p:cNvPr id="49" name="Text 46"/>
          <p:cNvSpPr/>
          <p:nvPr/>
        </p:nvSpPr>
        <p:spPr>
          <a:xfrm>
            <a:off x="4603075" y="11744364"/>
            <a:ext cx="1749742" cy="282231"/>
          </a:xfrm>
          <a:prstGeom prst="rect">
            <a:avLst/>
          </a:prstGeom>
          <a:noFill/>
          <a:ln/>
        </p:spPr>
        <p:txBody>
          <a:bodyPr wrap="none" rtlCol="0" anchor="t"/>
          <a:lstStyle/>
          <a:p>
            <a:pPr marL="0" indent="0" algn="r">
              <a:lnSpc>
                <a:spcPts val="2239"/>
              </a:lnSpc>
              <a:buNone/>
            </a:pPr>
            <a:r>
              <a:rPr lang="en-US" sz="1722" dirty="0">
                <a:solidFill>
                  <a:srgbClr val="DAD8E9"/>
                </a:solidFill>
                <a:latin typeface="Prompt" pitchFamily="34" charset="0"/>
                <a:ea typeface="Prompt" pitchFamily="34" charset="-122"/>
                <a:cs typeface="Prompt" pitchFamily="34" charset="-120"/>
              </a:rPr>
              <a:t>Match Analysis</a:t>
            </a:r>
            <a:endParaRPr lang="en-US" sz="1722" dirty="0"/>
          </a:p>
        </p:txBody>
      </p:sp>
      <p:sp>
        <p:nvSpPr>
          <p:cNvPr id="50" name="Text 47"/>
          <p:cNvSpPr/>
          <p:nvPr/>
        </p:nvSpPr>
        <p:spPr>
          <a:xfrm>
            <a:off x="656153" y="12182838"/>
            <a:ext cx="5696664" cy="625446"/>
          </a:xfrm>
          <a:prstGeom prst="rect">
            <a:avLst/>
          </a:prstGeom>
          <a:noFill/>
          <a:ln/>
        </p:spPr>
        <p:txBody>
          <a:bodyPr wrap="square" rtlCol="0" anchor="t"/>
          <a:lstStyle/>
          <a:p>
            <a:pPr marL="0" indent="0" algn="r">
              <a:lnSpc>
                <a:spcPts val="2480"/>
              </a:lnSpc>
              <a:buNone/>
            </a:pPr>
            <a:r>
              <a:rPr lang="en-US" sz="1378" dirty="0">
                <a:solidFill>
                  <a:srgbClr val="DAD8E9"/>
                </a:solidFill>
                <a:latin typeface="Mukta" pitchFamily="34" charset="0"/>
                <a:ea typeface="Mukta" pitchFamily="34" charset="-122"/>
                <a:cs typeface="Mukta" pitchFamily="34" charset="-120"/>
              </a:rPr>
              <a:t>Performing match analysis using the scraped data to gain insights into team performance and player contributions.</a:t>
            </a:r>
            <a:endParaRPr lang="en-US" sz="1378" dirty="0"/>
          </a:p>
        </p:txBody>
      </p:sp>
      <p:sp>
        <p:nvSpPr>
          <p:cNvPr id="51" name="Shape 48"/>
          <p:cNvSpPr/>
          <p:nvPr/>
        </p:nvSpPr>
        <p:spPr>
          <a:xfrm>
            <a:off x="7512010" y="12703984"/>
            <a:ext cx="612338" cy="34629"/>
          </a:xfrm>
          <a:prstGeom prst="rect">
            <a:avLst/>
          </a:prstGeom>
          <a:solidFill>
            <a:srgbClr val="643557"/>
          </a:solidFill>
          <a:ln/>
        </p:spPr>
        <p:txBody>
          <a:bodyPr/>
          <a:lstStyle/>
          <a:p>
            <a:endParaRPr lang="en-IN"/>
          </a:p>
        </p:txBody>
      </p:sp>
      <p:sp>
        <p:nvSpPr>
          <p:cNvPr id="52" name="Shape 49"/>
          <p:cNvSpPr/>
          <p:nvPr/>
        </p:nvSpPr>
        <p:spPr>
          <a:xfrm>
            <a:off x="7118390" y="12525935"/>
            <a:ext cx="393621" cy="390726"/>
          </a:xfrm>
          <a:prstGeom prst="roundRect">
            <a:avLst>
              <a:gd name="adj" fmla="val 14042"/>
            </a:avLst>
          </a:prstGeom>
          <a:solidFill>
            <a:srgbClr val="542C49"/>
          </a:solidFill>
          <a:ln w="7620">
            <a:solidFill>
              <a:srgbClr val="643557"/>
            </a:solidFill>
            <a:prstDash val="solid"/>
          </a:ln>
        </p:spPr>
        <p:txBody>
          <a:bodyPr/>
          <a:lstStyle/>
          <a:p>
            <a:endParaRPr lang="en-IN"/>
          </a:p>
        </p:txBody>
      </p:sp>
      <p:sp>
        <p:nvSpPr>
          <p:cNvPr id="53" name="Text 50"/>
          <p:cNvSpPr/>
          <p:nvPr/>
        </p:nvSpPr>
        <p:spPr>
          <a:xfrm>
            <a:off x="7239000" y="12551936"/>
            <a:ext cx="152400" cy="338606"/>
          </a:xfrm>
          <a:prstGeom prst="rect">
            <a:avLst/>
          </a:prstGeom>
          <a:noFill/>
          <a:ln/>
        </p:spPr>
        <p:txBody>
          <a:bodyPr wrap="none" rtlCol="0" anchor="t"/>
          <a:lstStyle/>
          <a:p>
            <a:pPr marL="0" indent="0" algn="ctr">
              <a:lnSpc>
                <a:spcPts val="2687"/>
              </a:lnSpc>
              <a:buNone/>
            </a:pPr>
            <a:r>
              <a:rPr lang="en-US" sz="2067" dirty="0">
                <a:solidFill>
                  <a:srgbClr val="DAD8E9"/>
                </a:solidFill>
                <a:latin typeface="Prompt" pitchFamily="34" charset="0"/>
                <a:ea typeface="Prompt" pitchFamily="34" charset="-122"/>
                <a:cs typeface="Prompt" pitchFamily="34" charset="-120"/>
              </a:rPr>
              <a:t>3</a:t>
            </a:r>
            <a:endParaRPr lang="en-US" sz="2067" dirty="0"/>
          </a:p>
        </p:txBody>
      </p:sp>
      <p:sp>
        <p:nvSpPr>
          <p:cNvPr id="54" name="Text 51"/>
          <p:cNvSpPr/>
          <p:nvPr/>
        </p:nvSpPr>
        <p:spPr>
          <a:xfrm>
            <a:off x="8277582" y="12536690"/>
            <a:ext cx="1749742" cy="282231"/>
          </a:xfrm>
          <a:prstGeom prst="rect">
            <a:avLst/>
          </a:prstGeom>
          <a:noFill/>
          <a:ln/>
        </p:spPr>
        <p:txBody>
          <a:bodyPr wrap="none" rtlCol="0" anchor="t"/>
          <a:lstStyle/>
          <a:p>
            <a:pPr marL="0" indent="0" algn="l">
              <a:lnSpc>
                <a:spcPts val="2239"/>
              </a:lnSpc>
              <a:buNone/>
            </a:pPr>
            <a:r>
              <a:rPr lang="en-US" sz="1722" dirty="0">
                <a:solidFill>
                  <a:srgbClr val="DAD8E9"/>
                </a:solidFill>
                <a:latin typeface="Prompt" pitchFamily="34" charset="0"/>
                <a:ea typeface="Prompt" pitchFamily="34" charset="-122"/>
                <a:cs typeface="Prompt" pitchFamily="34" charset="-120"/>
              </a:rPr>
              <a:t>Player Analysis</a:t>
            </a:r>
            <a:endParaRPr lang="en-US" sz="1722" dirty="0"/>
          </a:p>
        </p:txBody>
      </p:sp>
      <p:sp>
        <p:nvSpPr>
          <p:cNvPr id="55" name="Text 52"/>
          <p:cNvSpPr/>
          <p:nvPr/>
        </p:nvSpPr>
        <p:spPr>
          <a:xfrm>
            <a:off x="8277582" y="12975164"/>
            <a:ext cx="5696664" cy="625446"/>
          </a:xfrm>
          <a:prstGeom prst="rect">
            <a:avLst/>
          </a:prstGeom>
          <a:noFill/>
          <a:ln/>
        </p:spPr>
        <p:txBody>
          <a:bodyPr wrap="square" rtlCol="0" anchor="t"/>
          <a:lstStyle/>
          <a:p>
            <a:pPr marL="0" indent="0" algn="l">
              <a:lnSpc>
                <a:spcPts val="2480"/>
              </a:lnSpc>
              <a:buNone/>
            </a:pPr>
            <a:r>
              <a:rPr lang="en-US" sz="1378" dirty="0">
                <a:solidFill>
                  <a:srgbClr val="DAD8E9"/>
                </a:solidFill>
                <a:latin typeface="Mukta" pitchFamily="34" charset="0"/>
                <a:ea typeface="Mukta" pitchFamily="34" charset="-122"/>
                <a:cs typeface="Mukta" pitchFamily="34" charset="-120"/>
              </a:rPr>
              <a:t>Conducting player analysis to identify key players, their strengths and weaknesses, and their impact on team performance.</a:t>
            </a:r>
            <a:endParaRPr lang="en-US" sz="1378" dirty="0"/>
          </a:p>
        </p:txBody>
      </p:sp>
      <p:sp>
        <p:nvSpPr>
          <p:cNvPr id="56" name="Text 53"/>
          <p:cNvSpPr/>
          <p:nvPr/>
        </p:nvSpPr>
        <p:spPr>
          <a:xfrm>
            <a:off x="656153" y="14034829"/>
            <a:ext cx="6880860" cy="451474"/>
          </a:xfrm>
          <a:prstGeom prst="rect">
            <a:avLst/>
          </a:prstGeom>
          <a:noFill/>
          <a:ln/>
        </p:spPr>
        <p:txBody>
          <a:bodyPr wrap="none" rtlCol="0" anchor="t"/>
          <a:lstStyle/>
          <a:p>
            <a:pPr marL="0" indent="0">
              <a:lnSpc>
                <a:spcPts val="3582"/>
              </a:lnSpc>
              <a:buNone/>
            </a:pPr>
            <a:r>
              <a:rPr lang="en-US" sz="2756" dirty="0">
                <a:solidFill>
                  <a:srgbClr val="C6BFEE"/>
                </a:solidFill>
                <a:latin typeface="Prompt" pitchFamily="34" charset="0"/>
                <a:ea typeface="Prompt" pitchFamily="34" charset="-122"/>
                <a:cs typeface="Prompt" pitchFamily="34" charset="-120"/>
              </a:rPr>
              <a:t>Power BI: Building Insightful Dashboards</a:t>
            </a:r>
            <a:endParaRPr lang="en-US" sz="2756" dirty="0"/>
          </a:p>
        </p:txBody>
      </p:sp>
      <p:sp>
        <p:nvSpPr>
          <p:cNvPr id="57" name="Shape 54"/>
          <p:cNvSpPr/>
          <p:nvPr/>
        </p:nvSpPr>
        <p:spPr>
          <a:xfrm>
            <a:off x="7297817" y="14746788"/>
            <a:ext cx="34885" cy="3071918"/>
          </a:xfrm>
          <a:prstGeom prst="rect">
            <a:avLst/>
          </a:prstGeom>
          <a:solidFill>
            <a:srgbClr val="643557"/>
          </a:solidFill>
          <a:ln/>
        </p:spPr>
        <p:txBody>
          <a:bodyPr/>
          <a:lstStyle/>
          <a:p>
            <a:endParaRPr lang="en-IN"/>
          </a:p>
        </p:txBody>
      </p:sp>
      <p:sp>
        <p:nvSpPr>
          <p:cNvPr id="58" name="Shape 55"/>
          <p:cNvSpPr/>
          <p:nvPr/>
        </p:nvSpPr>
        <p:spPr>
          <a:xfrm>
            <a:off x="7512010" y="15087698"/>
            <a:ext cx="612338" cy="34629"/>
          </a:xfrm>
          <a:prstGeom prst="rect">
            <a:avLst/>
          </a:prstGeom>
          <a:solidFill>
            <a:srgbClr val="643557"/>
          </a:solidFill>
          <a:ln/>
        </p:spPr>
        <p:txBody>
          <a:bodyPr/>
          <a:lstStyle/>
          <a:p>
            <a:endParaRPr lang="en-IN"/>
          </a:p>
        </p:txBody>
      </p:sp>
      <p:sp>
        <p:nvSpPr>
          <p:cNvPr id="59" name="Shape 56"/>
          <p:cNvSpPr/>
          <p:nvPr/>
        </p:nvSpPr>
        <p:spPr>
          <a:xfrm>
            <a:off x="7118390" y="14909650"/>
            <a:ext cx="393621" cy="390726"/>
          </a:xfrm>
          <a:prstGeom prst="roundRect">
            <a:avLst>
              <a:gd name="adj" fmla="val 14042"/>
            </a:avLst>
          </a:prstGeom>
          <a:solidFill>
            <a:srgbClr val="542C49"/>
          </a:solidFill>
          <a:ln w="7620">
            <a:solidFill>
              <a:srgbClr val="643557"/>
            </a:solidFill>
            <a:prstDash val="solid"/>
          </a:ln>
        </p:spPr>
        <p:txBody>
          <a:bodyPr/>
          <a:lstStyle/>
          <a:p>
            <a:endParaRPr lang="en-IN"/>
          </a:p>
        </p:txBody>
      </p:sp>
      <p:sp>
        <p:nvSpPr>
          <p:cNvPr id="60" name="Text 57"/>
          <p:cNvSpPr/>
          <p:nvPr/>
        </p:nvSpPr>
        <p:spPr>
          <a:xfrm>
            <a:off x="7265670" y="14935651"/>
            <a:ext cx="99060" cy="338606"/>
          </a:xfrm>
          <a:prstGeom prst="rect">
            <a:avLst/>
          </a:prstGeom>
          <a:noFill/>
          <a:ln/>
        </p:spPr>
        <p:txBody>
          <a:bodyPr wrap="none" rtlCol="0" anchor="t"/>
          <a:lstStyle/>
          <a:p>
            <a:pPr marL="0" indent="0" algn="ctr">
              <a:lnSpc>
                <a:spcPts val="2687"/>
              </a:lnSpc>
              <a:buNone/>
            </a:pPr>
            <a:r>
              <a:rPr lang="en-US" sz="2067" dirty="0">
                <a:solidFill>
                  <a:srgbClr val="DAD8E9"/>
                </a:solidFill>
                <a:latin typeface="Prompt" pitchFamily="34" charset="0"/>
                <a:ea typeface="Prompt" pitchFamily="34" charset="-122"/>
                <a:cs typeface="Prompt" pitchFamily="34" charset="-120"/>
              </a:rPr>
              <a:t>1</a:t>
            </a:r>
            <a:endParaRPr lang="en-US" sz="2067" dirty="0"/>
          </a:p>
        </p:txBody>
      </p:sp>
      <p:sp>
        <p:nvSpPr>
          <p:cNvPr id="61" name="Text 58"/>
          <p:cNvSpPr/>
          <p:nvPr/>
        </p:nvSpPr>
        <p:spPr>
          <a:xfrm>
            <a:off x="8277582" y="14920405"/>
            <a:ext cx="3078480" cy="282231"/>
          </a:xfrm>
          <a:prstGeom prst="rect">
            <a:avLst/>
          </a:prstGeom>
          <a:noFill/>
          <a:ln/>
        </p:spPr>
        <p:txBody>
          <a:bodyPr wrap="none" rtlCol="0" anchor="t"/>
          <a:lstStyle/>
          <a:p>
            <a:pPr marL="0" indent="0" algn="l">
              <a:lnSpc>
                <a:spcPts val="2239"/>
              </a:lnSpc>
              <a:buNone/>
            </a:pPr>
            <a:r>
              <a:rPr lang="en-US" sz="1722" dirty="0">
                <a:solidFill>
                  <a:srgbClr val="DAD8E9"/>
                </a:solidFill>
                <a:latin typeface="Prompt" pitchFamily="34" charset="0"/>
                <a:ea typeface="Prompt" pitchFamily="34" charset="-122"/>
                <a:cs typeface="Prompt" pitchFamily="34" charset="-120"/>
              </a:rPr>
              <a:t>Dashboard Design Principles</a:t>
            </a:r>
            <a:endParaRPr lang="en-US" sz="1722" dirty="0"/>
          </a:p>
        </p:txBody>
      </p:sp>
      <p:sp>
        <p:nvSpPr>
          <p:cNvPr id="62" name="Text 59"/>
          <p:cNvSpPr/>
          <p:nvPr/>
        </p:nvSpPr>
        <p:spPr>
          <a:xfrm>
            <a:off x="8277582" y="15358879"/>
            <a:ext cx="5696664" cy="625446"/>
          </a:xfrm>
          <a:prstGeom prst="rect">
            <a:avLst/>
          </a:prstGeom>
          <a:noFill/>
          <a:ln/>
        </p:spPr>
        <p:txBody>
          <a:bodyPr wrap="square" rtlCol="0" anchor="t"/>
          <a:lstStyle/>
          <a:p>
            <a:pPr marL="0" indent="0" algn="l">
              <a:lnSpc>
                <a:spcPts val="2480"/>
              </a:lnSpc>
              <a:buNone/>
            </a:pPr>
            <a:r>
              <a:rPr lang="en-US" sz="1378" dirty="0">
                <a:solidFill>
                  <a:srgbClr val="DAD8E9"/>
                </a:solidFill>
                <a:latin typeface="Mukta" pitchFamily="34" charset="0"/>
                <a:ea typeface="Mukta" pitchFamily="34" charset="-122"/>
                <a:cs typeface="Mukta" pitchFamily="34" charset="-120"/>
              </a:rPr>
              <a:t>Exploring the principles of effective dashboard design, including layout, color, and interactivity.</a:t>
            </a:r>
            <a:endParaRPr lang="en-US" sz="1378" dirty="0"/>
          </a:p>
        </p:txBody>
      </p:sp>
      <p:sp>
        <p:nvSpPr>
          <p:cNvPr id="63" name="Shape 60"/>
          <p:cNvSpPr/>
          <p:nvPr/>
        </p:nvSpPr>
        <p:spPr>
          <a:xfrm>
            <a:off x="6506051" y="15956019"/>
            <a:ext cx="612338" cy="34629"/>
          </a:xfrm>
          <a:prstGeom prst="rect">
            <a:avLst/>
          </a:prstGeom>
          <a:solidFill>
            <a:srgbClr val="643557"/>
          </a:solidFill>
          <a:ln/>
        </p:spPr>
        <p:txBody>
          <a:bodyPr/>
          <a:lstStyle/>
          <a:p>
            <a:endParaRPr lang="en-IN"/>
          </a:p>
        </p:txBody>
      </p:sp>
      <p:sp>
        <p:nvSpPr>
          <p:cNvPr id="64" name="Shape 61"/>
          <p:cNvSpPr/>
          <p:nvPr/>
        </p:nvSpPr>
        <p:spPr>
          <a:xfrm>
            <a:off x="7118390" y="15777970"/>
            <a:ext cx="393621" cy="390726"/>
          </a:xfrm>
          <a:prstGeom prst="roundRect">
            <a:avLst>
              <a:gd name="adj" fmla="val 14042"/>
            </a:avLst>
          </a:prstGeom>
          <a:solidFill>
            <a:srgbClr val="542C49"/>
          </a:solidFill>
          <a:ln w="7620">
            <a:solidFill>
              <a:srgbClr val="643557"/>
            </a:solidFill>
            <a:prstDash val="solid"/>
          </a:ln>
        </p:spPr>
        <p:txBody>
          <a:bodyPr/>
          <a:lstStyle/>
          <a:p>
            <a:endParaRPr lang="en-IN"/>
          </a:p>
        </p:txBody>
      </p:sp>
      <p:sp>
        <p:nvSpPr>
          <p:cNvPr id="65" name="Text 62"/>
          <p:cNvSpPr/>
          <p:nvPr/>
        </p:nvSpPr>
        <p:spPr>
          <a:xfrm>
            <a:off x="7239000" y="15803971"/>
            <a:ext cx="152400" cy="338606"/>
          </a:xfrm>
          <a:prstGeom prst="rect">
            <a:avLst/>
          </a:prstGeom>
          <a:noFill/>
          <a:ln/>
        </p:spPr>
        <p:txBody>
          <a:bodyPr wrap="none" rtlCol="0" anchor="t"/>
          <a:lstStyle/>
          <a:p>
            <a:pPr marL="0" indent="0" algn="ctr">
              <a:lnSpc>
                <a:spcPts val="2687"/>
              </a:lnSpc>
              <a:buNone/>
            </a:pPr>
            <a:r>
              <a:rPr lang="en-US" sz="2067" dirty="0">
                <a:solidFill>
                  <a:srgbClr val="DAD8E9"/>
                </a:solidFill>
                <a:latin typeface="Prompt" pitchFamily="34" charset="0"/>
                <a:ea typeface="Prompt" pitchFamily="34" charset="-122"/>
                <a:cs typeface="Prompt" pitchFamily="34" charset="-120"/>
              </a:rPr>
              <a:t>2</a:t>
            </a:r>
            <a:endParaRPr lang="en-US" sz="2067" dirty="0"/>
          </a:p>
        </p:txBody>
      </p:sp>
      <p:sp>
        <p:nvSpPr>
          <p:cNvPr id="66" name="Text 63"/>
          <p:cNvSpPr/>
          <p:nvPr/>
        </p:nvSpPr>
        <p:spPr>
          <a:xfrm>
            <a:off x="4112538" y="15788725"/>
            <a:ext cx="2240280" cy="282231"/>
          </a:xfrm>
          <a:prstGeom prst="rect">
            <a:avLst/>
          </a:prstGeom>
          <a:noFill/>
          <a:ln/>
        </p:spPr>
        <p:txBody>
          <a:bodyPr wrap="none" rtlCol="0" anchor="t"/>
          <a:lstStyle/>
          <a:p>
            <a:pPr marL="0" indent="0" algn="r">
              <a:lnSpc>
                <a:spcPts val="2239"/>
              </a:lnSpc>
              <a:buNone/>
            </a:pPr>
            <a:r>
              <a:rPr lang="en-US" sz="1722" dirty="0">
                <a:solidFill>
                  <a:srgbClr val="DAD8E9"/>
                </a:solidFill>
                <a:latin typeface="Prompt" pitchFamily="34" charset="0"/>
                <a:ea typeface="Prompt" pitchFamily="34" charset="-122"/>
                <a:cs typeface="Prompt" pitchFamily="34" charset="-120"/>
              </a:rPr>
              <a:t>Creating Dashboards</a:t>
            </a:r>
            <a:endParaRPr lang="en-US" sz="1722" dirty="0"/>
          </a:p>
        </p:txBody>
      </p:sp>
      <p:sp>
        <p:nvSpPr>
          <p:cNvPr id="67" name="Text 64"/>
          <p:cNvSpPr/>
          <p:nvPr/>
        </p:nvSpPr>
        <p:spPr>
          <a:xfrm>
            <a:off x="656153" y="16227199"/>
            <a:ext cx="5696664" cy="625446"/>
          </a:xfrm>
          <a:prstGeom prst="rect">
            <a:avLst/>
          </a:prstGeom>
          <a:noFill/>
          <a:ln/>
        </p:spPr>
        <p:txBody>
          <a:bodyPr wrap="square" rtlCol="0" anchor="t"/>
          <a:lstStyle/>
          <a:p>
            <a:pPr marL="0" indent="0" algn="r">
              <a:lnSpc>
                <a:spcPts val="2480"/>
              </a:lnSpc>
              <a:buNone/>
            </a:pPr>
            <a:r>
              <a:rPr lang="en-US" sz="1378" dirty="0">
                <a:solidFill>
                  <a:srgbClr val="DAD8E9"/>
                </a:solidFill>
                <a:latin typeface="Mukta" pitchFamily="34" charset="0"/>
                <a:ea typeface="Mukta" pitchFamily="34" charset="-122"/>
                <a:cs typeface="Mukta" pitchFamily="34" charset="-120"/>
              </a:rPr>
              <a:t>Building insightful dashboards using Power BI, including interactive visualizations and filters.</a:t>
            </a:r>
            <a:endParaRPr lang="en-US" sz="1378" dirty="0"/>
          </a:p>
        </p:txBody>
      </p:sp>
      <p:sp>
        <p:nvSpPr>
          <p:cNvPr id="68" name="Shape 65"/>
          <p:cNvSpPr/>
          <p:nvPr/>
        </p:nvSpPr>
        <p:spPr>
          <a:xfrm>
            <a:off x="7512010" y="16748345"/>
            <a:ext cx="612338" cy="34629"/>
          </a:xfrm>
          <a:prstGeom prst="rect">
            <a:avLst/>
          </a:prstGeom>
          <a:solidFill>
            <a:srgbClr val="643557"/>
          </a:solidFill>
          <a:ln/>
        </p:spPr>
        <p:txBody>
          <a:bodyPr/>
          <a:lstStyle/>
          <a:p>
            <a:endParaRPr lang="en-IN"/>
          </a:p>
        </p:txBody>
      </p:sp>
      <p:sp>
        <p:nvSpPr>
          <p:cNvPr id="69" name="Shape 66"/>
          <p:cNvSpPr/>
          <p:nvPr/>
        </p:nvSpPr>
        <p:spPr>
          <a:xfrm>
            <a:off x="7118390" y="16570296"/>
            <a:ext cx="393621" cy="390726"/>
          </a:xfrm>
          <a:prstGeom prst="roundRect">
            <a:avLst>
              <a:gd name="adj" fmla="val 14042"/>
            </a:avLst>
          </a:prstGeom>
          <a:solidFill>
            <a:srgbClr val="542C49"/>
          </a:solidFill>
          <a:ln w="7620">
            <a:solidFill>
              <a:srgbClr val="643557"/>
            </a:solidFill>
            <a:prstDash val="solid"/>
          </a:ln>
        </p:spPr>
        <p:txBody>
          <a:bodyPr/>
          <a:lstStyle/>
          <a:p>
            <a:endParaRPr lang="en-IN"/>
          </a:p>
        </p:txBody>
      </p:sp>
      <p:sp>
        <p:nvSpPr>
          <p:cNvPr id="70" name="Text 67"/>
          <p:cNvSpPr/>
          <p:nvPr/>
        </p:nvSpPr>
        <p:spPr>
          <a:xfrm>
            <a:off x="7239000" y="16596297"/>
            <a:ext cx="152400" cy="338606"/>
          </a:xfrm>
          <a:prstGeom prst="rect">
            <a:avLst/>
          </a:prstGeom>
          <a:noFill/>
          <a:ln/>
        </p:spPr>
        <p:txBody>
          <a:bodyPr wrap="none" rtlCol="0" anchor="t"/>
          <a:lstStyle/>
          <a:p>
            <a:pPr marL="0" indent="0" algn="ctr">
              <a:lnSpc>
                <a:spcPts val="2687"/>
              </a:lnSpc>
              <a:buNone/>
            </a:pPr>
            <a:r>
              <a:rPr lang="en-US" sz="2067" dirty="0">
                <a:solidFill>
                  <a:srgbClr val="DAD8E9"/>
                </a:solidFill>
                <a:latin typeface="Prompt" pitchFamily="34" charset="0"/>
                <a:ea typeface="Prompt" pitchFamily="34" charset="-122"/>
                <a:cs typeface="Prompt" pitchFamily="34" charset="-120"/>
              </a:rPr>
              <a:t>3</a:t>
            </a:r>
            <a:endParaRPr lang="en-US" sz="2067" dirty="0"/>
          </a:p>
        </p:txBody>
      </p:sp>
      <p:sp>
        <p:nvSpPr>
          <p:cNvPr id="71" name="Text 68"/>
          <p:cNvSpPr/>
          <p:nvPr/>
        </p:nvSpPr>
        <p:spPr>
          <a:xfrm>
            <a:off x="8277582" y="16581051"/>
            <a:ext cx="2811780" cy="282231"/>
          </a:xfrm>
          <a:prstGeom prst="rect">
            <a:avLst/>
          </a:prstGeom>
          <a:noFill/>
          <a:ln/>
        </p:spPr>
        <p:txBody>
          <a:bodyPr wrap="none" rtlCol="0" anchor="t"/>
          <a:lstStyle/>
          <a:p>
            <a:pPr marL="0" indent="0" algn="l">
              <a:lnSpc>
                <a:spcPts val="2239"/>
              </a:lnSpc>
              <a:buNone/>
            </a:pPr>
            <a:r>
              <a:rPr lang="en-US" sz="1722" dirty="0">
                <a:solidFill>
                  <a:srgbClr val="DAD8E9"/>
                </a:solidFill>
                <a:latin typeface="Prompt" pitchFamily="34" charset="0"/>
                <a:ea typeface="Prompt" pitchFamily="34" charset="-122"/>
                <a:cs typeface="Prompt" pitchFamily="34" charset="-120"/>
              </a:rPr>
              <a:t>Sharing and Collaborating</a:t>
            </a:r>
            <a:endParaRPr lang="en-US" sz="1722" dirty="0"/>
          </a:p>
        </p:txBody>
      </p:sp>
      <p:sp>
        <p:nvSpPr>
          <p:cNvPr id="72" name="Text 69"/>
          <p:cNvSpPr/>
          <p:nvPr/>
        </p:nvSpPr>
        <p:spPr>
          <a:xfrm>
            <a:off x="8277582" y="17019525"/>
            <a:ext cx="5696664" cy="625446"/>
          </a:xfrm>
          <a:prstGeom prst="rect">
            <a:avLst/>
          </a:prstGeom>
          <a:noFill/>
          <a:ln/>
        </p:spPr>
        <p:txBody>
          <a:bodyPr wrap="square" rtlCol="0" anchor="t"/>
          <a:lstStyle/>
          <a:p>
            <a:pPr marL="0" indent="0" algn="l">
              <a:lnSpc>
                <a:spcPts val="2480"/>
              </a:lnSpc>
              <a:buNone/>
            </a:pPr>
            <a:r>
              <a:rPr lang="en-US" sz="1378" dirty="0">
                <a:solidFill>
                  <a:srgbClr val="DAD8E9"/>
                </a:solidFill>
                <a:latin typeface="Mukta" pitchFamily="34" charset="0"/>
                <a:ea typeface="Mukta" pitchFamily="34" charset="-122"/>
                <a:cs typeface="Mukta" pitchFamily="34" charset="-120"/>
              </a:rPr>
              <a:t>Sharing and collaborating on dashboards with team members and stakeholders using Power BI.</a:t>
            </a:r>
            <a:endParaRPr lang="en-US" sz="1378" dirty="0"/>
          </a:p>
        </p:txBody>
      </p:sp>
      <p:sp>
        <p:nvSpPr>
          <p:cNvPr id="73" name="Text 70"/>
          <p:cNvSpPr/>
          <p:nvPr/>
        </p:nvSpPr>
        <p:spPr>
          <a:xfrm>
            <a:off x="656153" y="18079190"/>
            <a:ext cx="5905500" cy="451474"/>
          </a:xfrm>
          <a:prstGeom prst="rect">
            <a:avLst/>
          </a:prstGeom>
          <a:noFill/>
          <a:ln/>
        </p:spPr>
        <p:txBody>
          <a:bodyPr wrap="none" rtlCol="0" anchor="t"/>
          <a:lstStyle/>
          <a:p>
            <a:pPr marL="0" indent="0">
              <a:lnSpc>
                <a:spcPts val="3582"/>
              </a:lnSpc>
              <a:buNone/>
            </a:pPr>
            <a:r>
              <a:rPr lang="en-US" sz="2756" dirty="0">
                <a:solidFill>
                  <a:srgbClr val="C6BFEE"/>
                </a:solidFill>
                <a:latin typeface="Prompt" pitchFamily="34" charset="0"/>
                <a:ea typeface="Prompt" pitchFamily="34" charset="-122"/>
                <a:cs typeface="Prompt" pitchFamily="34" charset="-120"/>
              </a:rPr>
              <a:t>Demonstrating Insights &amp; Findings</a:t>
            </a:r>
            <a:endParaRPr lang="en-US" sz="2756" dirty="0"/>
          </a:p>
        </p:txBody>
      </p:sp>
      <p:sp>
        <p:nvSpPr>
          <p:cNvPr id="74" name="Shape 71"/>
          <p:cNvSpPr/>
          <p:nvPr/>
        </p:nvSpPr>
        <p:spPr>
          <a:xfrm>
            <a:off x="7297817" y="18791148"/>
            <a:ext cx="34885" cy="2279473"/>
          </a:xfrm>
          <a:prstGeom prst="rect">
            <a:avLst/>
          </a:prstGeom>
          <a:solidFill>
            <a:srgbClr val="643557"/>
          </a:solidFill>
          <a:ln/>
        </p:spPr>
        <p:txBody>
          <a:bodyPr/>
          <a:lstStyle/>
          <a:p>
            <a:endParaRPr lang="en-IN"/>
          </a:p>
        </p:txBody>
      </p:sp>
      <p:sp>
        <p:nvSpPr>
          <p:cNvPr id="75" name="Shape 72"/>
          <p:cNvSpPr/>
          <p:nvPr/>
        </p:nvSpPr>
        <p:spPr>
          <a:xfrm>
            <a:off x="7512010" y="19132059"/>
            <a:ext cx="612338" cy="34629"/>
          </a:xfrm>
          <a:prstGeom prst="rect">
            <a:avLst/>
          </a:prstGeom>
          <a:solidFill>
            <a:srgbClr val="643557"/>
          </a:solidFill>
          <a:ln/>
        </p:spPr>
        <p:txBody>
          <a:bodyPr/>
          <a:lstStyle/>
          <a:p>
            <a:endParaRPr lang="en-IN"/>
          </a:p>
        </p:txBody>
      </p:sp>
      <p:sp>
        <p:nvSpPr>
          <p:cNvPr id="76" name="Shape 73"/>
          <p:cNvSpPr/>
          <p:nvPr/>
        </p:nvSpPr>
        <p:spPr>
          <a:xfrm>
            <a:off x="7118390" y="18954010"/>
            <a:ext cx="393621" cy="390726"/>
          </a:xfrm>
          <a:prstGeom prst="roundRect">
            <a:avLst>
              <a:gd name="adj" fmla="val 14042"/>
            </a:avLst>
          </a:prstGeom>
          <a:solidFill>
            <a:srgbClr val="542C49"/>
          </a:solidFill>
          <a:ln w="7620">
            <a:solidFill>
              <a:srgbClr val="643557"/>
            </a:solidFill>
            <a:prstDash val="solid"/>
          </a:ln>
        </p:spPr>
        <p:txBody>
          <a:bodyPr/>
          <a:lstStyle/>
          <a:p>
            <a:endParaRPr lang="en-IN"/>
          </a:p>
        </p:txBody>
      </p:sp>
      <p:sp>
        <p:nvSpPr>
          <p:cNvPr id="77" name="Text 74"/>
          <p:cNvSpPr/>
          <p:nvPr/>
        </p:nvSpPr>
        <p:spPr>
          <a:xfrm>
            <a:off x="7265670" y="18980011"/>
            <a:ext cx="99060" cy="338606"/>
          </a:xfrm>
          <a:prstGeom prst="rect">
            <a:avLst/>
          </a:prstGeom>
          <a:noFill/>
          <a:ln/>
        </p:spPr>
        <p:txBody>
          <a:bodyPr wrap="none" rtlCol="0" anchor="t"/>
          <a:lstStyle/>
          <a:p>
            <a:pPr marL="0" indent="0" algn="ctr">
              <a:lnSpc>
                <a:spcPts val="2687"/>
              </a:lnSpc>
              <a:buNone/>
            </a:pPr>
            <a:r>
              <a:rPr lang="en-US" sz="2067" dirty="0">
                <a:solidFill>
                  <a:srgbClr val="DAD8E9"/>
                </a:solidFill>
                <a:latin typeface="Prompt" pitchFamily="34" charset="0"/>
                <a:ea typeface="Prompt" pitchFamily="34" charset="-122"/>
                <a:cs typeface="Prompt" pitchFamily="34" charset="-120"/>
              </a:rPr>
              <a:t>1</a:t>
            </a:r>
            <a:endParaRPr lang="en-US" sz="2067" dirty="0"/>
          </a:p>
        </p:txBody>
      </p:sp>
      <p:sp>
        <p:nvSpPr>
          <p:cNvPr id="78" name="Text 75"/>
          <p:cNvSpPr/>
          <p:nvPr/>
        </p:nvSpPr>
        <p:spPr>
          <a:xfrm>
            <a:off x="8277582" y="18964765"/>
            <a:ext cx="2049780" cy="282231"/>
          </a:xfrm>
          <a:prstGeom prst="rect">
            <a:avLst/>
          </a:prstGeom>
          <a:noFill/>
          <a:ln/>
        </p:spPr>
        <p:txBody>
          <a:bodyPr wrap="none" rtlCol="0" anchor="t"/>
          <a:lstStyle/>
          <a:p>
            <a:pPr marL="0" indent="0" algn="l">
              <a:lnSpc>
                <a:spcPts val="2239"/>
              </a:lnSpc>
              <a:buNone/>
            </a:pPr>
            <a:r>
              <a:rPr lang="en-US" sz="1722" dirty="0">
                <a:solidFill>
                  <a:srgbClr val="DAD8E9"/>
                </a:solidFill>
                <a:latin typeface="Prompt" pitchFamily="34" charset="0"/>
                <a:ea typeface="Prompt" pitchFamily="34" charset="-122"/>
                <a:cs typeface="Prompt" pitchFamily="34" charset="-120"/>
              </a:rPr>
              <a:t>Presenting Insights</a:t>
            </a:r>
            <a:endParaRPr lang="en-US" sz="1722" dirty="0"/>
          </a:p>
        </p:txBody>
      </p:sp>
      <p:sp>
        <p:nvSpPr>
          <p:cNvPr id="79" name="Text 76"/>
          <p:cNvSpPr/>
          <p:nvPr/>
        </p:nvSpPr>
        <p:spPr>
          <a:xfrm>
            <a:off x="8277582" y="19403239"/>
            <a:ext cx="5696664" cy="625446"/>
          </a:xfrm>
          <a:prstGeom prst="rect">
            <a:avLst/>
          </a:prstGeom>
          <a:noFill/>
          <a:ln/>
        </p:spPr>
        <p:txBody>
          <a:bodyPr wrap="square" rtlCol="0" anchor="t"/>
          <a:lstStyle/>
          <a:p>
            <a:pPr marL="0" indent="0" algn="l">
              <a:lnSpc>
                <a:spcPts val="2480"/>
              </a:lnSpc>
              <a:buNone/>
            </a:pPr>
            <a:r>
              <a:rPr lang="en-US" sz="1378" dirty="0">
                <a:solidFill>
                  <a:srgbClr val="DAD8E9"/>
                </a:solidFill>
                <a:latin typeface="Mukta" pitchFamily="34" charset="0"/>
                <a:ea typeface="Mukta" pitchFamily="34" charset="-122"/>
                <a:cs typeface="Mukta" pitchFamily="34" charset="-120"/>
              </a:rPr>
              <a:t>Presenting data-driven insights and findings in a clear and compelling manner to stakeholders and decision-makers.</a:t>
            </a:r>
            <a:endParaRPr lang="en-US" sz="1378" dirty="0"/>
          </a:p>
        </p:txBody>
      </p:sp>
      <p:sp>
        <p:nvSpPr>
          <p:cNvPr id="80" name="Shape 77"/>
          <p:cNvSpPr/>
          <p:nvPr/>
        </p:nvSpPr>
        <p:spPr>
          <a:xfrm>
            <a:off x="6506051" y="20000379"/>
            <a:ext cx="612338" cy="34629"/>
          </a:xfrm>
          <a:prstGeom prst="rect">
            <a:avLst/>
          </a:prstGeom>
          <a:solidFill>
            <a:srgbClr val="643557"/>
          </a:solidFill>
          <a:ln/>
        </p:spPr>
        <p:txBody>
          <a:bodyPr/>
          <a:lstStyle/>
          <a:p>
            <a:endParaRPr lang="en-IN"/>
          </a:p>
        </p:txBody>
      </p:sp>
      <p:sp>
        <p:nvSpPr>
          <p:cNvPr id="81" name="Shape 78"/>
          <p:cNvSpPr/>
          <p:nvPr/>
        </p:nvSpPr>
        <p:spPr>
          <a:xfrm>
            <a:off x="7118390" y="19822330"/>
            <a:ext cx="393621" cy="390726"/>
          </a:xfrm>
          <a:prstGeom prst="roundRect">
            <a:avLst>
              <a:gd name="adj" fmla="val 14042"/>
            </a:avLst>
          </a:prstGeom>
          <a:solidFill>
            <a:srgbClr val="542C49"/>
          </a:solidFill>
          <a:ln w="7620">
            <a:solidFill>
              <a:srgbClr val="643557"/>
            </a:solidFill>
            <a:prstDash val="solid"/>
          </a:ln>
        </p:spPr>
        <p:txBody>
          <a:bodyPr/>
          <a:lstStyle/>
          <a:p>
            <a:endParaRPr lang="en-IN"/>
          </a:p>
        </p:txBody>
      </p:sp>
      <p:sp>
        <p:nvSpPr>
          <p:cNvPr id="82" name="Text 79"/>
          <p:cNvSpPr/>
          <p:nvPr/>
        </p:nvSpPr>
        <p:spPr>
          <a:xfrm>
            <a:off x="7239000" y="19848332"/>
            <a:ext cx="152400" cy="338606"/>
          </a:xfrm>
          <a:prstGeom prst="rect">
            <a:avLst/>
          </a:prstGeom>
          <a:noFill/>
          <a:ln/>
        </p:spPr>
        <p:txBody>
          <a:bodyPr wrap="none" rtlCol="0" anchor="t"/>
          <a:lstStyle/>
          <a:p>
            <a:pPr marL="0" indent="0" algn="ctr">
              <a:lnSpc>
                <a:spcPts val="2687"/>
              </a:lnSpc>
              <a:buNone/>
            </a:pPr>
            <a:r>
              <a:rPr lang="en-US" sz="2067" dirty="0">
                <a:solidFill>
                  <a:srgbClr val="DAD8E9"/>
                </a:solidFill>
                <a:latin typeface="Prompt" pitchFamily="34" charset="0"/>
                <a:ea typeface="Prompt" pitchFamily="34" charset="-122"/>
                <a:cs typeface="Prompt" pitchFamily="34" charset="-120"/>
              </a:rPr>
              <a:t>2</a:t>
            </a:r>
            <a:endParaRPr lang="en-US" sz="2067" dirty="0"/>
          </a:p>
        </p:txBody>
      </p:sp>
      <p:sp>
        <p:nvSpPr>
          <p:cNvPr id="83" name="Text 80"/>
          <p:cNvSpPr/>
          <p:nvPr/>
        </p:nvSpPr>
        <p:spPr>
          <a:xfrm>
            <a:off x="4562118" y="19833085"/>
            <a:ext cx="1790700" cy="282231"/>
          </a:xfrm>
          <a:prstGeom prst="rect">
            <a:avLst/>
          </a:prstGeom>
          <a:noFill/>
          <a:ln/>
        </p:spPr>
        <p:txBody>
          <a:bodyPr wrap="none" rtlCol="0" anchor="t"/>
          <a:lstStyle/>
          <a:p>
            <a:pPr marL="0" indent="0" algn="r">
              <a:lnSpc>
                <a:spcPts val="2239"/>
              </a:lnSpc>
              <a:buNone/>
            </a:pPr>
            <a:r>
              <a:rPr lang="en-US" sz="1722" dirty="0">
                <a:solidFill>
                  <a:srgbClr val="DAD8E9"/>
                </a:solidFill>
                <a:latin typeface="Prompt" pitchFamily="34" charset="0"/>
                <a:ea typeface="Prompt" pitchFamily="34" charset="-122"/>
                <a:cs typeface="Prompt" pitchFamily="34" charset="-120"/>
              </a:rPr>
              <a:t>Creating Reports</a:t>
            </a:r>
            <a:endParaRPr lang="en-US" sz="1722" dirty="0"/>
          </a:p>
        </p:txBody>
      </p:sp>
      <p:sp>
        <p:nvSpPr>
          <p:cNvPr id="84" name="Text 81"/>
          <p:cNvSpPr/>
          <p:nvPr/>
        </p:nvSpPr>
        <p:spPr>
          <a:xfrm>
            <a:off x="656153" y="20271559"/>
            <a:ext cx="5696664" cy="625446"/>
          </a:xfrm>
          <a:prstGeom prst="rect">
            <a:avLst/>
          </a:prstGeom>
          <a:noFill/>
          <a:ln/>
        </p:spPr>
        <p:txBody>
          <a:bodyPr wrap="square" rtlCol="0" anchor="t"/>
          <a:lstStyle/>
          <a:p>
            <a:pPr marL="0" indent="0" algn="r">
              <a:lnSpc>
                <a:spcPts val="2480"/>
              </a:lnSpc>
              <a:buNone/>
            </a:pPr>
            <a:r>
              <a:rPr lang="en-US" sz="1378" dirty="0">
                <a:solidFill>
                  <a:srgbClr val="DAD8E9"/>
                </a:solidFill>
                <a:latin typeface="Mukta" pitchFamily="34" charset="0"/>
                <a:ea typeface="Mukta" pitchFamily="34" charset="-122"/>
                <a:cs typeface="Mukta" pitchFamily="34" charset="-120"/>
              </a:rPr>
              <a:t>Building comprehensive reports to document the entire data analytics process, including methodology, data sources, and key findings.</a:t>
            </a:r>
            <a:endParaRPr lang="en-US" sz="1378" dirty="0"/>
          </a:p>
        </p:txBody>
      </p:sp>
      <p:sp>
        <p:nvSpPr>
          <p:cNvPr id="85" name="Text 82"/>
          <p:cNvSpPr/>
          <p:nvPr/>
        </p:nvSpPr>
        <p:spPr>
          <a:xfrm>
            <a:off x="656153" y="21331106"/>
            <a:ext cx="7574280" cy="451474"/>
          </a:xfrm>
          <a:prstGeom prst="rect">
            <a:avLst/>
          </a:prstGeom>
          <a:noFill/>
          <a:ln/>
        </p:spPr>
        <p:txBody>
          <a:bodyPr wrap="none" rtlCol="0" anchor="t"/>
          <a:lstStyle/>
          <a:p>
            <a:pPr marL="0" indent="0">
              <a:lnSpc>
                <a:spcPts val="3582"/>
              </a:lnSpc>
              <a:buNone/>
            </a:pPr>
            <a:r>
              <a:rPr lang="en-US" sz="2756" dirty="0">
                <a:solidFill>
                  <a:srgbClr val="C6BFEE"/>
                </a:solidFill>
                <a:latin typeface="Prompt" pitchFamily="34" charset="0"/>
                <a:ea typeface="Prompt" pitchFamily="34" charset="-122"/>
                <a:cs typeface="Prompt" pitchFamily="34" charset="-120"/>
              </a:rPr>
              <a:t>Beyond T20 World Cup: Future Applications</a:t>
            </a:r>
            <a:endParaRPr lang="en-US" sz="2756" dirty="0"/>
          </a:p>
        </p:txBody>
      </p:sp>
      <p:sp>
        <p:nvSpPr>
          <p:cNvPr id="86" name="Shape 83"/>
          <p:cNvSpPr/>
          <p:nvPr/>
        </p:nvSpPr>
        <p:spPr>
          <a:xfrm>
            <a:off x="7297817" y="22043065"/>
            <a:ext cx="34885" cy="1389525"/>
          </a:xfrm>
          <a:prstGeom prst="rect">
            <a:avLst/>
          </a:prstGeom>
          <a:solidFill>
            <a:srgbClr val="643557"/>
          </a:solidFill>
          <a:ln/>
        </p:spPr>
        <p:txBody>
          <a:bodyPr/>
          <a:lstStyle/>
          <a:p>
            <a:endParaRPr lang="en-IN"/>
          </a:p>
        </p:txBody>
      </p:sp>
      <p:sp>
        <p:nvSpPr>
          <p:cNvPr id="87" name="Shape 84"/>
          <p:cNvSpPr/>
          <p:nvPr/>
        </p:nvSpPr>
        <p:spPr>
          <a:xfrm>
            <a:off x="7512010" y="22399103"/>
            <a:ext cx="612338" cy="34629"/>
          </a:xfrm>
          <a:prstGeom prst="rect">
            <a:avLst/>
          </a:prstGeom>
          <a:solidFill>
            <a:srgbClr val="643557"/>
          </a:solidFill>
          <a:ln/>
        </p:spPr>
        <p:txBody>
          <a:bodyPr/>
          <a:lstStyle/>
          <a:p>
            <a:endParaRPr lang="en-IN"/>
          </a:p>
        </p:txBody>
      </p:sp>
      <p:sp>
        <p:nvSpPr>
          <p:cNvPr id="88" name="Shape 85"/>
          <p:cNvSpPr/>
          <p:nvPr/>
        </p:nvSpPr>
        <p:spPr>
          <a:xfrm>
            <a:off x="7118390" y="22221173"/>
            <a:ext cx="393621" cy="390726"/>
          </a:xfrm>
          <a:prstGeom prst="roundRect">
            <a:avLst>
              <a:gd name="adj" fmla="val 14042"/>
            </a:avLst>
          </a:prstGeom>
          <a:solidFill>
            <a:srgbClr val="542C49"/>
          </a:solidFill>
          <a:ln w="7620">
            <a:solidFill>
              <a:srgbClr val="643557"/>
            </a:solidFill>
            <a:prstDash val="solid"/>
          </a:ln>
        </p:spPr>
        <p:txBody>
          <a:bodyPr/>
          <a:lstStyle/>
          <a:p>
            <a:endParaRPr lang="en-IN"/>
          </a:p>
        </p:txBody>
      </p:sp>
      <p:sp>
        <p:nvSpPr>
          <p:cNvPr id="89" name="Text 86"/>
          <p:cNvSpPr/>
          <p:nvPr/>
        </p:nvSpPr>
        <p:spPr>
          <a:xfrm>
            <a:off x="7265670" y="22247174"/>
            <a:ext cx="99060" cy="338606"/>
          </a:xfrm>
          <a:prstGeom prst="rect">
            <a:avLst/>
          </a:prstGeom>
          <a:noFill/>
          <a:ln/>
        </p:spPr>
        <p:txBody>
          <a:bodyPr wrap="none" rtlCol="0" anchor="t"/>
          <a:lstStyle/>
          <a:p>
            <a:pPr marL="0" indent="0" algn="ctr">
              <a:lnSpc>
                <a:spcPts val="2687"/>
              </a:lnSpc>
              <a:buNone/>
            </a:pPr>
            <a:r>
              <a:rPr lang="en-US" sz="2067" dirty="0">
                <a:solidFill>
                  <a:srgbClr val="DAD8E9"/>
                </a:solidFill>
                <a:latin typeface="Prompt" pitchFamily="34" charset="0"/>
                <a:ea typeface="Prompt" pitchFamily="34" charset="-122"/>
                <a:cs typeface="Prompt" pitchFamily="34" charset="-120"/>
              </a:rPr>
              <a:t>1</a:t>
            </a:r>
            <a:endParaRPr lang="en-US" sz="2067" dirty="0"/>
          </a:p>
        </p:txBody>
      </p:sp>
      <p:sp>
        <p:nvSpPr>
          <p:cNvPr id="90" name="Text 87"/>
          <p:cNvSpPr/>
          <p:nvPr/>
        </p:nvSpPr>
        <p:spPr>
          <a:xfrm>
            <a:off x="8277582" y="22216682"/>
            <a:ext cx="5696664" cy="312723"/>
          </a:xfrm>
          <a:prstGeom prst="rect">
            <a:avLst/>
          </a:prstGeom>
          <a:noFill/>
          <a:ln/>
        </p:spPr>
        <p:txBody>
          <a:bodyPr wrap="none" rtlCol="0" anchor="t"/>
          <a:lstStyle/>
          <a:p>
            <a:pPr marL="0" indent="0" algn="l">
              <a:lnSpc>
                <a:spcPts val="2480"/>
              </a:lnSpc>
              <a:buNone/>
            </a:pPr>
            <a:endParaRPr lang="en-US" sz="1378"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4" name="Text 1"/>
          <p:cNvSpPr/>
          <p:nvPr/>
        </p:nvSpPr>
        <p:spPr>
          <a:xfrm>
            <a:off x="869037" y="122251"/>
            <a:ext cx="12185640" cy="564461"/>
          </a:xfrm>
          <a:prstGeom prst="rect">
            <a:avLst/>
          </a:prstGeom>
          <a:noFill/>
          <a:ln/>
        </p:spPr>
        <p:txBody>
          <a:bodyPr wrap="none" rtlCol="0" anchor="t"/>
          <a:lstStyle/>
          <a:p>
            <a:pPr>
              <a:lnSpc>
                <a:spcPts val="4478"/>
              </a:lnSpc>
            </a:pPr>
            <a:r>
              <a:rPr lang="en-US" sz="3600" dirty="0">
                <a:solidFill>
                  <a:srgbClr val="C6BFEE"/>
                </a:solidFill>
                <a:latin typeface="Prompt" pitchFamily="34" charset="0"/>
                <a:ea typeface="Prompt" pitchFamily="34" charset="-122"/>
                <a:cs typeface="Prompt" pitchFamily="34" charset="-120"/>
              </a:rPr>
              <a:t>Cricket Data Revolution: Unlocking the Secrets of T20 World Cup</a:t>
            </a:r>
            <a:endParaRPr lang="en-US" sz="3600" dirty="0"/>
          </a:p>
          <a:p>
            <a:pPr>
              <a:lnSpc>
                <a:spcPts val="4478"/>
              </a:lnSpc>
            </a:pPr>
            <a:endParaRPr lang="en-US" sz="3600" b="1" u="sng" dirty="0">
              <a:latin typeface="Futura-Bold" pitchFamily="2" charset="0"/>
            </a:endParaRPr>
          </a:p>
          <a:p>
            <a:pPr marL="0" indent="0">
              <a:lnSpc>
                <a:spcPts val="4478"/>
              </a:lnSpc>
              <a:buNone/>
            </a:pPr>
            <a:endParaRPr lang="en-US" sz="3445" b="1" u="sng" dirty="0"/>
          </a:p>
        </p:txBody>
      </p:sp>
      <p:sp>
        <p:nvSpPr>
          <p:cNvPr id="5" name="Shape 2"/>
          <p:cNvSpPr/>
          <p:nvPr/>
        </p:nvSpPr>
        <p:spPr>
          <a:xfrm>
            <a:off x="901184" y="1518349"/>
            <a:ext cx="34885" cy="6078950"/>
          </a:xfrm>
          <a:prstGeom prst="rect">
            <a:avLst/>
          </a:prstGeom>
          <a:solidFill>
            <a:srgbClr val="643557"/>
          </a:solidFill>
          <a:ln/>
        </p:spPr>
        <p:txBody>
          <a:bodyPr/>
          <a:lstStyle/>
          <a:p>
            <a:endParaRPr lang="en-IN"/>
          </a:p>
        </p:txBody>
      </p:sp>
      <p:sp>
        <p:nvSpPr>
          <p:cNvPr id="6" name="Shape 3"/>
          <p:cNvSpPr/>
          <p:nvPr/>
        </p:nvSpPr>
        <p:spPr>
          <a:xfrm>
            <a:off x="1115378" y="1859259"/>
            <a:ext cx="612338" cy="34629"/>
          </a:xfrm>
          <a:prstGeom prst="rect">
            <a:avLst/>
          </a:prstGeom>
          <a:solidFill>
            <a:srgbClr val="643557"/>
          </a:solidFill>
          <a:ln/>
        </p:spPr>
        <p:txBody>
          <a:bodyPr/>
          <a:lstStyle/>
          <a:p>
            <a:endParaRPr lang="en-IN"/>
          </a:p>
        </p:txBody>
      </p:sp>
      <p:sp>
        <p:nvSpPr>
          <p:cNvPr id="7" name="Shape 4"/>
          <p:cNvSpPr/>
          <p:nvPr/>
        </p:nvSpPr>
        <p:spPr>
          <a:xfrm>
            <a:off x="721757" y="1681211"/>
            <a:ext cx="393621" cy="390726"/>
          </a:xfrm>
          <a:prstGeom prst="roundRect">
            <a:avLst>
              <a:gd name="adj" fmla="val 14042"/>
            </a:avLst>
          </a:prstGeom>
          <a:solidFill>
            <a:srgbClr val="542C49"/>
          </a:solidFill>
          <a:ln w="7620">
            <a:solidFill>
              <a:srgbClr val="643557"/>
            </a:solidFill>
            <a:prstDash val="solid"/>
          </a:ln>
        </p:spPr>
        <p:txBody>
          <a:bodyPr/>
          <a:lstStyle/>
          <a:p>
            <a:endParaRPr lang="en-IN"/>
          </a:p>
        </p:txBody>
      </p:sp>
      <p:sp>
        <p:nvSpPr>
          <p:cNvPr id="8" name="Text 5"/>
          <p:cNvSpPr/>
          <p:nvPr/>
        </p:nvSpPr>
        <p:spPr>
          <a:xfrm>
            <a:off x="869037" y="1707212"/>
            <a:ext cx="99060" cy="338606"/>
          </a:xfrm>
          <a:prstGeom prst="rect">
            <a:avLst/>
          </a:prstGeom>
          <a:noFill/>
          <a:ln/>
        </p:spPr>
        <p:txBody>
          <a:bodyPr wrap="none" rtlCol="0" anchor="t"/>
          <a:lstStyle/>
          <a:p>
            <a:pPr marL="0" indent="0" algn="ctr">
              <a:lnSpc>
                <a:spcPts val="2687"/>
              </a:lnSpc>
              <a:buNone/>
            </a:pPr>
            <a:r>
              <a:rPr lang="en-US" sz="2067" dirty="0">
                <a:solidFill>
                  <a:srgbClr val="DAD8E9"/>
                </a:solidFill>
                <a:latin typeface="Prompt" pitchFamily="34" charset="0"/>
                <a:ea typeface="Prompt" pitchFamily="34" charset="-122"/>
                <a:cs typeface="Prompt" pitchFamily="34" charset="-120"/>
              </a:rPr>
              <a:t>3</a:t>
            </a:r>
            <a:endParaRPr lang="en-US" sz="2067" dirty="0"/>
          </a:p>
        </p:txBody>
      </p:sp>
      <p:sp>
        <p:nvSpPr>
          <p:cNvPr id="9" name="Text 6"/>
          <p:cNvSpPr/>
          <p:nvPr/>
        </p:nvSpPr>
        <p:spPr>
          <a:xfrm>
            <a:off x="1880949" y="1691966"/>
            <a:ext cx="1749742" cy="282231"/>
          </a:xfrm>
          <a:prstGeom prst="rect">
            <a:avLst/>
          </a:prstGeom>
          <a:noFill/>
          <a:ln/>
        </p:spPr>
        <p:txBody>
          <a:bodyPr wrap="none" rtlCol="0" anchor="t"/>
          <a:lstStyle/>
          <a:p>
            <a:pPr marL="0" indent="0" algn="l">
              <a:lnSpc>
                <a:spcPts val="2239"/>
              </a:lnSpc>
              <a:buNone/>
            </a:pPr>
            <a:r>
              <a:rPr lang="en-US" sz="3200" b="1" i="0" dirty="0">
                <a:solidFill>
                  <a:srgbClr val="D1D5DB"/>
                </a:solidFill>
                <a:effectLst/>
                <a:latin typeface="Söhne"/>
              </a:rPr>
              <a:t>Data Extraction and Cleaning</a:t>
            </a:r>
            <a:endParaRPr lang="en-US" sz="3200" b="1" dirty="0"/>
          </a:p>
        </p:txBody>
      </p:sp>
      <p:sp>
        <p:nvSpPr>
          <p:cNvPr id="10" name="Text 7"/>
          <p:cNvSpPr/>
          <p:nvPr/>
        </p:nvSpPr>
        <p:spPr>
          <a:xfrm>
            <a:off x="1727716" y="2071937"/>
            <a:ext cx="12093297" cy="968424"/>
          </a:xfrm>
          <a:prstGeom prst="rect">
            <a:avLst/>
          </a:prstGeom>
          <a:noFill/>
          <a:ln/>
        </p:spPr>
        <p:txBody>
          <a:bodyPr wrap="none" rtlCol="0" anchor="t"/>
          <a:lstStyle/>
          <a:p>
            <a:pPr algn="l">
              <a:buFont typeface="Arial" panose="020B0604020202020204" pitchFamily="34" charset="0"/>
              <a:buChar char="•"/>
            </a:pPr>
            <a:r>
              <a:rPr lang="en-US" sz="2000" i="0" dirty="0">
                <a:solidFill>
                  <a:srgbClr val="D1D5DB"/>
                </a:solidFill>
                <a:effectLst/>
                <a:latin typeface="Söhne"/>
                <a:ea typeface="Prompt"/>
              </a:rPr>
              <a:t>The extracted data is stored in JSON files for further processing.</a:t>
            </a:r>
          </a:p>
          <a:p>
            <a:pPr algn="l">
              <a:buFont typeface="Arial" panose="020B0604020202020204" pitchFamily="34" charset="0"/>
              <a:buChar char="•"/>
            </a:pPr>
            <a:r>
              <a:rPr lang="en-US" sz="2000" i="0" dirty="0">
                <a:solidFill>
                  <a:srgbClr val="D1D5DB"/>
                </a:solidFill>
                <a:effectLst/>
                <a:latin typeface="Söhne"/>
                <a:ea typeface="Prompt"/>
              </a:rPr>
              <a:t>The JSON files contain information such as match summaries, batting summaries, bowling summaries, and player info.</a:t>
            </a:r>
            <a:endParaRPr lang="en-US" sz="2000" dirty="0">
              <a:ea typeface="Prompt"/>
            </a:endParaRPr>
          </a:p>
        </p:txBody>
      </p:sp>
      <p:sp>
        <p:nvSpPr>
          <p:cNvPr id="11" name="Shape 8"/>
          <p:cNvSpPr/>
          <p:nvPr/>
        </p:nvSpPr>
        <p:spPr>
          <a:xfrm>
            <a:off x="1115378" y="3422401"/>
            <a:ext cx="612338" cy="34629"/>
          </a:xfrm>
          <a:prstGeom prst="rect">
            <a:avLst/>
          </a:prstGeom>
          <a:solidFill>
            <a:srgbClr val="643557"/>
          </a:solidFill>
          <a:ln/>
        </p:spPr>
        <p:txBody>
          <a:bodyPr/>
          <a:lstStyle/>
          <a:p>
            <a:endParaRPr lang="en-IN"/>
          </a:p>
        </p:txBody>
      </p:sp>
      <p:sp>
        <p:nvSpPr>
          <p:cNvPr id="12" name="Shape 9"/>
          <p:cNvSpPr/>
          <p:nvPr/>
        </p:nvSpPr>
        <p:spPr>
          <a:xfrm>
            <a:off x="721757" y="3244352"/>
            <a:ext cx="393621" cy="390726"/>
          </a:xfrm>
          <a:prstGeom prst="roundRect">
            <a:avLst>
              <a:gd name="adj" fmla="val 14042"/>
            </a:avLst>
          </a:prstGeom>
          <a:solidFill>
            <a:srgbClr val="542C49"/>
          </a:solidFill>
          <a:ln w="7620">
            <a:solidFill>
              <a:srgbClr val="643557"/>
            </a:solidFill>
            <a:prstDash val="solid"/>
          </a:ln>
        </p:spPr>
        <p:txBody>
          <a:bodyPr/>
          <a:lstStyle/>
          <a:p>
            <a:endParaRPr lang="en-IN"/>
          </a:p>
        </p:txBody>
      </p:sp>
      <p:sp>
        <p:nvSpPr>
          <p:cNvPr id="13" name="Text 10"/>
          <p:cNvSpPr/>
          <p:nvPr/>
        </p:nvSpPr>
        <p:spPr>
          <a:xfrm>
            <a:off x="842367" y="3270354"/>
            <a:ext cx="152400" cy="338606"/>
          </a:xfrm>
          <a:prstGeom prst="rect">
            <a:avLst/>
          </a:prstGeom>
          <a:noFill/>
          <a:ln/>
        </p:spPr>
        <p:txBody>
          <a:bodyPr wrap="none" rtlCol="0" anchor="t"/>
          <a:lstStyle/>
          <a:p>
            <a:pPr marL="0" indent="0" algn="ctr">
              <a:lnSpc>
                <a:spcPts val="2687"/>
              </a:lnSpc>
              <a:buNone/>
            </a:pPr>
            <a:r>
              <a:rPr lang="en-US" sz="2067" dirty="0">
                <a:solidFill>
                  <a:srgbClr val="DAD8E9"/>
                </a:solidFill>
                <a:latin typeface="Prompt" pitchFamily="34" charset="0"/>
                <a:ea typeface="Prompt" pitchFamily="34" charset="-122"/>
                <a:cs typeface="Prompt" pitchFamily="34" charset="-120"/>
              </a:rPr>
              <a:t>4</a:t>
            </a:r>
            <a:endParaRPr lang="en-US" sz="2067" dirty="0"/>
          </a:p>
        </p:txBody>
      </p:sp>
      <p:sp>
        <p:nvSpPr>
          <p:cNvPr id="14" name="Text 11"/>
          <p:cNvSpPr/>
          <p:nvPr/>
        </p:nvSpPr>
        <p:spPr>
          <a:xfrm>
            <a:off x="1880949" y="3255107"/>
            <a:ext cx="2156460" cy="282231"/>
          </a:xfrm>
          <a:prstGeom prst="rect">
            <a:avLst/>
          </a:prstGeom>
          <a:noFill/>
          <a:ln/>
        </p:spPr>
        <p:txBody>
          <a:bodyPr wrap="none" rtlCol="0" anchor="t"/>
          <a:lstStyle/>
          <a:p>
            <a:pPr marL="0" indent="0" algn="l">
              <a:lnSpc>
                <a:spcPts val="2239"/>
              </a:lnSpc>
              <a:buNone/>
            </a:pPr>
            <a:r>
              <a:rPr lang="en-US" sz="2800" b="1" i="0" dirty="0">
                <a:solidFill>
                  <a:srgbClr val="D1D5DB"/>
                </a:solidFill>
                <a:effectLst/>
                <a:latin typeface="Söhne"/>
              </a:rPr>
              <a:t>Data Transformation and Modeling</a:t>
            </a:r>
            <a:endParaRPr lang="en-US" sz="2800" b="1" dirty="0"/>
          </a:p>
        </p:txBody>
      </p:sp>
      <p:sp>
        <p:nvSpPr>
          <p:cNvPr id="15" name="Text 12"/>
          <p:cNvSpPr/>
          <p:nvPr/>
        </p:nvSpPr>
        <p:spPr>
          <a:xfrm>
            <a:off x="1880949" y="3693581"/>
            <a:ext cx="12093297" cy="1113913"/>
          </a:xfrm>
          <a:prstGeom prst="rect">
            <a:avLst/>
          </a:prstGeom>
          <a:noFill/>
          <a:ln/>
        </p:spPr>
        <p:txBody>
          <a:bodyPr wrap="none" rtlCol="0" anchor="t"/>
          <a:lstStyle/>
          <a:p>
            <a:pPr algn="l">
              <a:buFont typeface="Arial" panose="020B0604020202020204" pitchFamily="34" charset="0"/>
              <a:buChar char="•"/>
            </a:pPr>
            <a:r>
              <a:rPr lang="en-US" i="0" dirty="0" err="1">
                <a:solidFill>
                  <a:srgbClr val="D1D5DB"/>
                </a:solidFill>
                <a:effectLst/>
                <a:latin typeface="Prompt"/>
                <a:ea typeface="Prompt"/>
              </a:rPr>
              <a:t>Dataframes</a:t>
            </a:r>
            <a:r>
              <a:rPr lang="en-US" i="0" dirty="0">
                <a:solidFill>
                  <a:srgbClr val="D1D5DB"/>
                </a:solidFill>
                <a:effectLst/>
                <a:latin typeface="Prompt"/>
                <a:ea typeface="Prompt"/>
              </a:rPr>
              <a:t> are processed to create a unified list of all matches.</a:t>
            </a:r>
          </a:p>
          <a:p>
            <a:pPr algn="l">
              <a:buFont typeface="Arial" panose="020B0604020202020204" pitchFamily="34" charset="0"/>
              <a:buChar char="•"/>
            </a:pPr>
            <a:r>
              <a:rPr lang="en-US" i="0" dirty="0">
                <a:solidFill>
                  <a:srgbClr val="D1D5DB"/>
                </a:solidFill>
                <a:effectLst/>
                <a:latin typeface="Prompt"/>
                <a:ea typeface="Prompt"/>
              </a:rPr>
              <a:t>Unnecessary columns are dropped, and data issues like special characters in player names are addressed.</a:t>
            </a:r>
          </a:p>
          <a:p>
            <a:pPr algn="l">
              <a:buFont typeface="Arial" panose="020B0604020202020204" pitchFamily="34" charset="0"/>
              <a:buChar char="•"/>
            </a:pPr>
            <a:r>
              <a:rPr lang="en-US" i="0" dirty="0">
                <a:solidFill>
                  <a:srgbClr val="D1D5DB"/>
                </a:solidFill>
                <a:effectLst/>
                <a:latin typeface="Prompt"/>
                <a:ea typeface="Prompt"/>
              </a:rPr>
              <a:t>A dictionary is created to capture match information, including teams and match IDs.</a:t>
            </a:r>
            <a:br>
              <a:rPr lang="en-US" dirty="0">
                <a:latin typeface="Prompt"/>
                <a:ea typeface="Prompt"/>
              </a:rPr>
            </a:br>
            <a:endParaRPr lang="en-US" dirty="0">
              <a:latin typeface="Prompt"/>
              <a:ea typeface="Prompt"/>
            </a:endParaRPr>
          </a:p>
        </p:txBody>
      </p:sp>
      <p:sp>
        <p:nvSpPr>
          <p:cNvPr id="16" name="Shape 13"/>
          <p:cNvSpPr/>
          <p:nvPr/>
        </p:nvSpPr>
        <p:spPr>
          <a:xfrm>
            <a:off x="1115378" y="4985543"/>
            <a:ext cx="612338" cy="34629"/>
          </a:xfrm>
          <a:prstGeom prst="rect">
            <a:avLst/>
          </a:prstGeom>
          <a:solidFill>
            <a:srgbClr val="643557"/>
          </a:solidFill>
          <a:ln/>
        </p:spPr>
        <p:txBody>
          <a:bodyPr/>
          <a:lstStyle/>
          <a:p>
            <a:endParaRPr lang="en-IN"/>
          </a:p>
        </p:txBody>
      </p:sp>
      <p:sp>
        <p:nvSpPr>
          <p:cNvPr id="17" name="Shape 14"/>
          <p:cNvSpPr/>
          <p:nvPr/>
        </p:nvSpPr>
        <p:spPr>
          <a:xfrm>
            <a:off x="721757" y="4807494"/>
            <a:ext cx="393621" cy="390726"/>
          </a:xfrm>
          <a:prstGeom prst="roundRect">
            <a:avLst>
              <a:gd name="adj" fmla="val 14042"/>
            </a:avLst>
          </a:prstGeom>
          <a:solidFill>
            <a:srgbClr val="542C49"/>
          </a:solidFill>
          <a:ln w="7620">
            <a:solidFill>
              <a:srgbClr val="643557"/>
            </a:solidFill>
            <a:prstDash val="solid"/>
          </a:ln>
        </p:spPr>
        <p:txBody>
          <a:bodyPr/>
          <a:lstStyle/>
          <a:p>
            <a:endParaRPr lang="en-IN"/>
          </a:p>
        </p:txBody>
      </p:sp>
      <p:sp>
        <p:nvSpPr>
          <p:cNvPr id="18" name="Text 15"/>
          <p:cNvSpPr/>
          <p:nvPr/>
        </p:nvSpPr>
        <p:spPr>
          <a:xfrm>
            <a:off x="842367" y="4833495"/>
            <a:ext cx="152400" cy="338606"/>
          </a:xfrm>
          <a:prstGeom prst="rect">
            <a:avLst/>
          </a:prstGeom>
          <a:noFill/>
          <a:ln/>
        </p:spPr>
        <p:txBody>
          <a:bodyPr wrap="none" rtlCol="0" anchor="t"/>
          <a:lstStyle/>
          <a:p>
            <a:pPr marL="0" indent="0" algn="ctr">
              <a:lnSpc>
                <a:spcPts val="2687"/>
              </a:lnSpc>
              <a:buNone/>
            </a:pPr>
            <a:r>
              <a:rPr lang="en-US" sz="2067" dirty="0">
                <a:solidFill>
                  <a:srgbClr val="DAD8E9"/>
                </a:solidFill>
                <a:latin typeface="Prompt" pitchFamily="34" charset="0"/>
                <a:ea typeface="Prompt" pitchFamily="34" charset="-122"/>
                <a:cs typeface="Prompt" pitchFamily="34" charset="-120"/>
              </a:rPr>
              <a:t>5</a:t>
            </a:r>
            <a:endParaRPr lang="en-US" sz="2067" dirty="0"/>
          </a:p>
        </p:txBody>
      </p:sp>
      <p:sp>
        <p:nvSpPr>
          <p:cNvPr id="19" name="Text 16"/>
          <p:cNvSpPr/>
          <p:nvPr/>
        </p:nvSpPr>
        <p:spPr>
          <a:xfrm>
            <a:off x="1880949" y="4818249"/>
            <a:ext cx="1749742" cy="282231"/>
          </a:xfrm>
          <a:prstGeom prst="rect">
            <a:avLst/>
          </a:prstGeom>
          <a:noFill/>
          <a:ln/>
        </p:spPr>
        <p:txBody>
          <a:bodyPr wrap="none" rtlCol="0" anchor="t"/>
          <a:lstStyle/>
          <a:p>
            <a:pPr marL="0" indent="0" algn="l">
              <a:lnSpc>
                <a:spcPts val="2239"/>
              </a:lnSpc>
              <a:buNone/>
            </a:pPr>
            <a:r>
              <a:rPr lang="en-US" sz="2800" b="1" i="0" dirty="0">
                <a:solidFill>
                  <a:srgbClr val="D1D5DB"/>
                </a:solidFill>
                <a:effectLst/>
                <a:latin typeface="Söhne"/>
              </a:rPr>
              <a:t>Data Analysis and Visualization</a:t>
            </a:r>
            <a:endParaRPr lang="en-US" sz="2800" b="1" dirty="0"/>
          </a:p>
        </p:txBody>
      </p:sp>
      <p:sp>
        <p:nvSpPr>
          <p:cNvPr id="20" name="Text 17"/>
          <p:cNvSpPr/>
          <p:nvPr/>
        </p:nvSpPr>
        <p:spPr>
          <a:xfrm>
            <a:off x="1880949" y="5256723"/>
            <a:ext cx="12093297" cy="678606"/>
          </a:xfrm>
          <a:prstGeom prst="rect">
            <a:avLst/>
          </a:prstGeom>
          <a:noFill/>
          <a:ln/>
        </p:spPr>
        <p:txBody>
          <a:bodyPr wrap="none" rtlCol="0" anchor="t"/>
          <a:lstStyle/>
          <a:p>
            <a:pPr algn="l">
              <a:buFont typeface="Arial" panose="020B0604020202020204" pitchFamily="34" charset="0"/>
              <a:buChar char="•"/>
            </a:pPr>
            <a:r>
              <a:rPr lang="en-US" sz="1600" i="0" dirty="0">
                <a:solidFill>
                  <a:srgbClr val="D1D5DB"/>
                </a:solidFill>
                <a:effectLst/>
                <a:latin typeface="Prompt"/>
                <a:ea typeface="Prompt"/>
              </a:rPr>
              <a:t>Further transformations and calculations are performed using DAX measures in Power BI.</a:t>
            </a:r>
          </a:p>
          <a:p>
            <a:pPr algn="l">
              <a:buFont typeface="Arial" panose="020B0604020202020204" pitchFamily="34" charset="0"/>
              <a:buChar char="•"/>
            </a:pPr>
            <a:r>
              <a:rPr lang="en-US" sz="1600" i="0" dirty="0">
                <a:solidFill>
                  <a:srgbClr val="D1D5DB"/>
                </a:solidFill>
                <a:effectLst/>
                <a:latin typeface="Prompt"/>
                <a:ea typeface="Prompt"/>
              </a:rPr>
              <a:t>Visualizations and dashboards are created based on different player categories like power hitters and anchors.</a:t>
            </a:r>
          </a:p>
          <a:p>
            <a:pPr algn="l">
              <a:buFont typeface="Arial" panose="020B0604020202020204" pitchFamily="34" charset="0"/>
              <a:buChar char="•"/>
            </a:pPr>
            <a:r>
              <a:rPr lang="en-US" sz="1600" i="0" dirty="0">
                <a:solidFill>
                  <a:srgbClr val="D1D5DB"/>
                </a:solidFill>
                <a:effectLst/>
                <a:latin typeface="Prompt"/>
                <a:ea typeface="Prompt"/>
              </a:rPr>
              <a:t>Data modeling and DAX measures help in building the actual visuals for analysis.</a:t>
            </a:r>
          </a:p>
          <a:p>
            <a:pPr marL="0" indent="0" algn="l">
              <a:lnSpc>
                <a:spcPts val="2480"/>
              </a:lnSpc>
              <a:buNone/>
            </a:pPr>
            <a:endParaRPr lang="en-US" sz="1600" dirty="0">
              <a:latin typeface="Prompt"/>
              <a:ea typeface="Prompt"/>
            </a:endParaRPr>
          </a:p>
        </p:txBody>
      </p:sp>
      <p:sp>
        <p:nvSpPr>
          <p:cNvPr id="21" name="Shape 18"/>
          <p:cNvSpPr/>
          <p:nvPr/>
        </p:nvSpPr>
        <p:spPr>
          <a:xfrm>
            <a:off x="1115378" y="6548685"/>
            <a:ext cx="612338" cy="34629"/>
          </a:xfrm>
          <a:prstGeom prst="rect">
            <a:avLst/>
          </a:prstGeom>
          <a:solidFill>
            <a:srgbClr val="643557"/>
          </a:solidFill>
          <a:ln/>
        </p:spPr>
        <p:txBody>
          <a:bodyPr/>
          <a:lstStyle/>
          <a:p>
            <a:endParaRPr lang="en-IN"/>
          </a:p>
        </p:txBody>
      </p:sp>
      <p:sp>
        <p:nvSpPr>
          <p:cNvPr id="22" name="Shape 19"/>
          <p:cNvSpPr/>
          <p:nvPr/>
        </p:nvSpPr>
        <p:spPr>
          <a:xfrm>
            <a:off x="721757" y="6370636"/>
            <a:ext cx="393621" cy="390726"/>
          </a:xfrm>
          <a:prstGeom prst="roundRect">
            <a:avLst>
              <a:gd name="adj" fmla="val 14042"/>
            </a:avLst>
          </a:prstGeom>
          <a:solidFill>
            <a:srgbClr val="542C49"/>
          </a:solidFill>
          <a:ln w="7620">
            <a:solidFill>
              <a:srgbClr val="643557"/>
            </a:solidFill>
            <a:prstDash val="solid"/>
          </a:ln>
        </p:spPr>
        <p:txBody>
          <a:bodyPr/>
          <a:lstStyle/>
          <a:p>
            <a:endParaRPr lang="en-IN"/>
          </a:p>
        </p:txBody>
      </p:sp>
      <p:sp>
        <p:nvSpPr>
          <p:cNvPr id="23" name="Text 20"/>
          <p:cNvSpPr/>
          <p:nvPr/>
        </p:nvSpPr>
        <p:spPr>
          <a:xfrm>
            <a:off x="838557" y="6396637"/>
            <a:ext cx="160020" cy="338606"/>
          </a:xfrm>
          <a:prstGeom prst="rect">
            <a:avLst/>
          </a:prstGeom>
          <a:noFill/>
          <a:ln/>
        </p:spPr>
        <p:txBody>
          <a:bodyPr wrap="none" rtlCol="0" anchor="t"/>
          <a:lstStyle/>
          <a:p>
            <a:pPr marL="0" indent="0" algn="ctr">
              <a:lnSpc>
                <a:spcPts val="2687"/>
              </a:lnSpc>
              <a:buNone/>
            </a:pPr>
            <a:r>
              <a:rPr lang="en-US" sz="2067" dirty="0">
                <a:solidFill>
                  <a:srgbClr val="DAD8E9"/>
                </a:solidFill>
                <a:latin typeface="Prompt" pitchFamily="34" charset="0"/>
                <a:ea typeface="Prompt" pitchFamily="34" charset="-122"/>
                <a:cs typeface="Prompt" pitchFamily="34" charset="-120"/>
              </a:rPr>
              <a:t>6</a:t>
            </a:r>
            <a:endParaRPr lang="en-US" sz="2067" dirty="0"/>
          </a:p>
        </p:txBody>
      </p:sp>
      <p:sp>
        <p:nvSpPr>
          <p:cNvPr id="24" name="Text 21"/>
          <p:cNvSpPr/>
          <p:nvPr/>
        </p:nvSpPr>
        <p:spPr>
          <a:xfrm>
            <a:off x="1880949" y="6381391"/>
            <a:ext cx="2514600" cy="282231"/>
          </a:xfrm>
          <a:prstGeom prst="rect">
            <a:avLst/>
          </a:prstGeom>
          <a:noFill/>
          <a:ln/>
        </p:spPr>
        <p:txBody>
          <a:bodyPr wrap="none" rtlCol="0" anchor="t"/>
          <a:lstStyle/>
          <a:p>
            <a:pPr marL="0" indent="0" algn="l">
              <a:lnSpc>
                <a:spcPts val="2239"/>
              </a:lnSpc>
              <a:buNone/>
            </a:pPr>
            <a:r>
              <a:rPr lang="en-US" sz="2800" b="1" i="0" dirty="0">
                <a:solidFill>
                  <a:srgbClr val="D1D5DB"/>
                </a:solidFill>
                <a:effectLst/>
                <a:latin typeface="Söhne"/>
              </a:rPr>
              <a:t>Dashboard Refinement and Final Steps</a:t>
            </a:r>
            <a:endParaRPr lang="en-US" sz="2800" b="1" dirty="0"/>
          </a:p>
        </p:txBody>
      </p:sp>
      <p:sp>
        <p:nvSpPr>
          <p:cNvPr id="25" name="Text 22"/>
          <p:cNvSpPr/>
          <p:nvPr/>
        </p:nvSpPr>
        <p:spPr>
          <a:xfrm>
            <a:off x="1880949" y="6819865"/>
            <a:ext cx="12093297" cy="678606"/>
          </a:xfrm>
          <a:prstGeom prst="rect">
            <a:avLst/>
          </a:prstGeom>
          <a:noFill/>
          <a:ln/>
        </p:spPr>
        <p:txBody>
          <a:bodyPr wrap="none" rtlCol="0" anchor="t"/>
          <a:lstStyle/>
          <a:p>
            <a:pPr marL="0" indent="0" algn="l">
              <a:lnSpc>
                <a:spcPts val="2480"/>
              </a:lnSpc>
              <a:buNone/>
            </a:pPr>
            <a:r>
              <a:rPr lang="en-US" b="1" i="0" dirty="0">
                <a:solidFill>
                  <a:srgbClr val="D1D5DB"/>
                </a:solidFill>
                <a:effectLst/>
                <a:latin typeface="Söhne"/>
                <a:ea typeface="Prompt"/>
              </a:rPr>
              <a:t>The created dashboards are refined by adding additional features and functionality.</a:t>
            </a:r>
          </a:p>
          <a:p>
            <a:pPr marL="0" indent="0" algn="l">
              <a:lnSpc>
                <a:spcPts val="2480"/>
              </a:lnSpc>
              <a:buNone/>
            </a:pPr>
            <a:r>
              <a:rPr lang="en-US" b="0" i="0" dirty="0">
                <a:solidFill>
                  <a:srgbClr val="D1D5DB"/>
                </a:solidFill>
                <a:effectLst/>
                <a:latin typeface="Söhne"/>
                <a:ea typeface="Prompt"/>
              </a:rPr>
              <a:t>The viewer can interact with the dashboards and make player selections based on specific criteria.</a:t>
            </a:r>
            <a:endParaRPr lang="en-US" b="1" i="0" dirty="0">
              <a:solidFill>
                <a:srgbClr val="D1D5DB"/>
              </a:solidFill>
              <a:effectLst/>
              <a:latin typeface="Söhne"/>
              <a:ea typeface="Prompt"/>
            </a:endParaRPr>
          </a:p>
          <a:p>
            <a:pPr marL="0" indent="0" algn="l">
              <a:lnSpc>
                <a:spcPts val="2480"/>
              </a:lnSpc>
              <a:buNone/>
            </a:pPr>
            <a:endParaRPr lang="en-US" b="1" dirty="0">
              <a:ea typeface="Promp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B0C23">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937379" y="1744559"/>
            <a:ext cx="11186160" cy="806390"/>
          </a:xfrm>
          <a:prstGeom prst="rect">
            <a:avLst/>
          </a:prstGeom>
          <a:noFill/>
          <a:ln/>
        </p:spPr>
        <p:txBody>
          <a:bodyPr wrap="none" rtlCol="0" anchor="t"/>
          <a:lstStyle/>
          <a:p>
            <a:pPr marL="0" indent="0">
              <a:lnSpc>
                <a:spcPts val="6397"/>
              </a:lnSpc>
              <a:buNone/>
            </a:pPr>
            <a:r>
              <a:rPr lang="en-US" sz="4921" dirty="0">
                <a:solidFill>
                  <a:srgbClr val="C6BFEE"/>
                </a:solidFill>
                <a:latin typeface="Prompt" pitchFamily="34" charset="0"/>
                <a:ea typeface="Prompt" pitchFamily="34" charset="-122"/>
                <a:cs typeface="Prompt" pitchFamily="34" charset="-120"/>
              </a:rPr>
              <a:t>T20 World Cup: Data-Driven Insights</a:t>
            </a:r>
            <a:endParaRPr lang="en-US" sz="4921" dirty="0"/>
          </a:p>
        </p:txBody>
      </p:sp>
      <p:sp>
        <p:nvSpPr>
          <p:cNvPr id="5" name="Shape 2"/>
          <p:cNvSpPr/>
          <p:nvPr/>
        </p:nvSpPr>
        <p:spPr>
          <a:xfrm>
            <a:off x="937379" y="3096737"/>
            <a:ext cx="4085273" cy="3327792"/>
          </a:xfrm>
          <a:prstGeom prst="roundRect">
            <a:avLst>
              <a:gd name="adj" fmla="val 1649"/>
            </a:avLst>
          </a:prstGeom>
          <a:solidFill>
            <a:srgbClr val="542C49"/>
          </a:solidFill>
          <a:ln w="7620">
            <a:solidFill>
              <a:srgbClr val="643557"/>
            </a:solidFill>
            <a:prstDash val="solid"/>
          </a:ln>
        </p:spPr>
        <p:txBody>
          <a:bodyPr/>
          <a:lstStyle/>
          <a:p>
            <a:endParaRPr lang="en-IN"/>
          </a:p>
        </p:txBody>
      </p:sp>
      <p:sp>
        <p:nvSpPr>
          <p:cNvPr id="6" name="Text 3"/>
          <p:cNvSpPr/>
          <p:nvPr/>
        </p:nvSpPr>
        <p:spPr>
          <a:xfrm>
            <a:off x="1194911" y="3352375"/>
            <a:ext cx="3570208" cy="806272"/>
          </a:xfrm>
          <a:prstGeom prst="rect">
            <a:avLst/>
          </a:prstGeom>
          <a:noFill/>
          <a:ln/>
        </p:spPr>
        <p:txBody>
          <a:bodyPr wrap="square" rtlCol="0" anchor="t"/>
          <a:lstStyle/>
          <a:p>
            <a:pPr marL="0" indent="0">
              <a:lnSpc>
                <a:spcPts val="3198"/>
              </a:lnSpc>
              <a:buNone/>
            </a:pPr>
            <a:r>
              <a:rPr lang="en-US" sz="2460" dirty="0">
                <a:solidFill>
                  <a:srgbClr val="DAD8E9"/>
                </a:solidFill>
                <a:latin typeface="Prompt" pitchFamily="34" charset="0"/>
                <a:ea typeface="Prompt" pitchFamily="34" charset="-122"/>
                <a:cs typeface="Prompt" pitchFamily="34" charset="-120"/>
              </a:rPr>
              <a:t>Key Performance Indicators (KPIs)</a:t>
            </a:r>
            <a:endParaRPr lang="en-US" sz="2460" dirty="0"/>
          </a:p>
        </p:txBody>
      </p:sp>
      <p:sp>
        <p:nvSpPr>
          <p:cNvPr id="7" name="Text 4"/>
          <p:cNvSpPr/>
          <p:nvPr/>
        </p:nvSpPr>
        <p:spPr>
          <a:xfrm>
            <a:off x="1194911" y="4381903"/>
            <a:ext cx="3570208" cy="1340241"/>
          </a:xfrm>
          <a:prstGeom prst="rect">
            <a:avLst/>
          </a:prstGeom>
          <a:noFill/>
          <a:ln/>
        </p:spPr>
        <p:txBody>
          <a:bodyPr wrap="square" rtlCol="0" anchor="t"/>
          <a:lstStyle/>
          <a:p>
            <a:pPr marL="0" indent="0">
              <a:lnSpc>
                <a:spcPts val="3543"/>
              </a:lnSpc>
              <a:buNone/>
            </a:pPr>
            <a:r>
              <a:rPr lang="en-US" sz="1968" dirty="0">
                <a:solidFill>
                  <a:srgbClr val="DAD8E9"/>
                </a:solidFill>
                <a:latin typeface="Mukta" pitchFamily="34" charset="0"/>
                <a:ea typeface="Mukta" pitchFamily="34" charset="-122"/>
                <a:cs typeface="Mukta" pitchFamily="34" charset="-120"/>
              </a:rPr>
              <a:t>Find out which team, player, and match stats have the greatest impact on winning or losing.</a:t>
            </a:r>
            <a:endParaRPr lang="en-US" sz="1968" dirty="0"/>
          </a:p>
        </p:txBody>
      </p:sp>
      <p:sp>
        <p:nvSpPr>
          <p:cNvPr id="8" name="Shape 5"/>
          <p:cNvSpPr/>
          <p:nvPr/>
        </p:nvSpPr>
        <p:spPr>
          <a:xfrm>
            <a:off x="5272564" y="3096737"/>
            <a:ext cx="4085273" cy="3327792"/>
          </a:xfrm>
          <a:prstGeom prst="roundRect">
            <a:avLst>
              <a:gd name="adj" fmla="val 1649"/>
            </a:avLst>
          </a:prstGeom>
          <a:solidFill>
            <a:srgbClr val="542C49"/>
          </a:solidFill>
          <a:ln w="7620">
            <a:solidFill>
              <a:srgbClr val="643557"/>
            </a:solidFill>
            <a:prstDash val="solid"/>
          </a:ln>
        </p:spPr>
        <p:txBody>
          <a:bodyPr/>
          <a:lstStyle/>
          <a:p>
            <a:endParaRPr lang="en-IN"/>
          </a:p>
        </p:txBody>
      </p:sp>
      <p:sp>
        <p:nvSpPr>
          <p:cNvPr id="9" name="Text 6"/>
          <p:cNvSpPr/>
          <p:nvPr/>
        </p:nvSpPr>
        <p:spPr>
          <a:xfrm>
            <a:off x="5530096" y="3352375"/>
            <a:ext cx="3570208" cy="806272"/>
          </a:xfrm>
          <a:prstGeom prst="rect">
            <a:avLst/>
          </a:prstGeom>
          <a:noFill/>
          <a:ln/>
        </p:spPr>
        <p:txBody>
          <a:bodyPr wrap="square" rtlCol="0" anchor="t"/>
          <a:lstStyle/>
          <a:p>
            <a:pPr marL="0" indent="0">
              <a:lnSpc>
                <a:spcPts val="3198"/>
              </a:lnSpc>
              <a:buNone/>
            </a:pPr>
            <a:r>
              <a:rPr lang="en-US" sz="2460" dirty="0">
                <a:solidFill>
                  <a:srgbClr val="DAD8E9"/>
                </a:solidFill>
                <a:latin typeface="Prompt" pitchFamily="34" charset="0"/>
                <a:ea typeface="Prompt" pitchFamily="34" charset="-122"/>
                <a:cs typeface="Prompt" pitchFamily="34" charset="-120"/>
              </a:rPr>
              <a:t>Player Performance Analysis</a:t>
            </a:r>
            <a:endParaRPr lang="en-US" sz="2460" dirty="0"/>
          </a:p>
        </p:txBody>
      </p:sp>
      <p:sp>
        <p:nvSpPr>
          <p:cNvPr id="10" name="Text 7"/>
          <p:cNvSpPr/>
          <p:nvPr/>
        </p:nvSpPr>
        <p:spPr>
          <a:xfrm>
            <a:off x="5530096" y="4381903"/>
            <a:ext cx="3570208" cy="1786988"/>
          </a:xfrm>
          <a:prstGeom prst="rect">
            <a:avLst/>
          </a:prstGeom>
          <a:noFill/>
          <a:ln/>
        </p:spPr>
        <p:txBody>
          <a:bodyPr wrap="square" rtlCol="0" anchor="t"/>
          <a:lstStyle/>
          <a:p>
            <a:pPr marL="0" indent="0">
              <a:lnSpc>
                <a:spcPts val="3543"/>
              </a:lnSpc>
              <a:buNone/>
            </a:pPr>
            <a:r>
              <a:rPr lang="en-US" sz="1968" dirty="0">
                <a:solidFill>
                  <a:srgbClr val="DAD8E9"/>
                </a:solidFill>
                <a:latin typeface="Mukta" pitchFamily="34" charset="0"/>
                <a:ea typeface="Mukta" pitchFamily="34" charset="-122"/>
                <a:cs typeface="Mukta" pitchFamily="34" charset="-120"/>
              </a:rPr>
              <a:t>Learn the strengths and weaknesses of key players through advanced metrics such as batting, bowling, and fielding.</a:t>
            </a:r>
            <a:endParaRPr lang="en-US" sz="1968" dirty="0"/>
          </a:p>
        </p:txBody>
      </p:sp>
      <p:sp>
        <p:nvSpPr>
          <p:cNvPr id="11" name="Shape 8"/>
          <p:cNvSpPr/>
          <p:nvPr/>
        </p:nvSpPr>
        <p:spPr>
          <a:xfrm>
            <a:off x="9607748" y="3096737"/>
            <a:ext cx="4085273" cy="3327792"/>
          </a:xfrm>
          <a:prstGeom prst="roundRect">
            <a:avLst>
              <a:gd name="adj" fmla="val 1649"/>
            </a:avLst>
          </a:prstGeom>
          <a:solidFill>
            <a:srgbClr val="542C49"/>
          </a:solidFill>
          <a:ln w="7620">
            <a:solidFill>
              <a:srgbClr val="643557"/>
            </a:solidFill>
            <a:prstDash val="solid"/>
          </a:ln>
        </p:spPr>
        <p:txBody>
          <a:bodyPr/>
          <a:lstStyle/>
          <a:p>
            <a:endParaRPr lang="en-IN"/>
          </a:p>
        </p:txBody>
      </p:sp>
      <p:sp>
        <p:nvSpPr>
          <p:cNvPr id="12" name="Text 9"/>
          <p:cNvSpPr/>
          <p:nvPr/>
        </p:nvSpPr>
        <p:spPr>
          <a:xfrm>
            <a:off x="9865281" y="3352375"/>
            <a:ext cx="3009900" cy="403136"/>
          </a:xfrm>
          <a:prstGeom prst="rect">
            <a:avLst/>
          </a:prstGeom>
          <a:noFill/>
          <a:ln/>
        </p:spPr>
        <p:txBody>
          <a:bodyPr wrap="none" rtlCol="0" anchor="t"/>
          <a:lstStyle/>
          <a:p>
            <a:pPr marL="0" indent="0">
              <a:lnSpc>
                <a:spcPts val="3198"/>
              </a:lnSpc>
              <a:buNone/>
            </a:pPr>
            <a:r>
              <a:rPr lang="en-US" sz="2460" dirty="0">
                <a:solidFill>
                  <a:srgbClr val="DAD8E9"/>
                </a:solidFill>
                <a:latin typeface="Prompt" pitchFamily="34" charset="0"/>
                <a:ea typeface="Prompt" pitchFamily="34" charset="-122"/>
                <a:cs typeface="Prompt" pitchFamily="34" charset="-120"/>
              </a:rPr>
              <a:t>Tactics &amp; Strategies</a:t>
            </a:r>
            <a:endParaRPr lang="en-US" sz="2460" dirty="0"/>
          </a:p>
        </p:txBody>
      </p:sp>
      <p:sp>
        <p:nvSpPr>
          <p:cNvPr id="13" name="Text 10"/>
          <p:cNvSpPr/>
          <p:nvPr/>
        </p:nvSpPr>
        <p:spPr>
          <a:xfrm>
            <a:off x="9865281" y="3978767"/>
            <a:ext cx="3570208" cy="1786988"/>
          </a:xfrm>
          <a:prstGeom prst="rect">
            <a:avLst/>
          </a:prstGeom>
          <a:noFill/>
          <a:ln/>
        </p:spPr>
        <p:txBody>
          <a:bodyPr wrap="square" rtlCol="0" anchor="t"/>
          <a:lstStyle/>
          <a:p>
            <a:pPr marL="0" indent="0">
              <a:lnSpc>
                <a:spcPts val="3543"/>
              </a:lnSpc>
              <a:buNone/>
            </a:pPr>
            <a:r>
              <a:rPr lang="en-US" sz="1968" dirty="0">
                <a:solidFill>
                  <a:srgbClr val="DAD8E9"/>
                </a:solidFill>
                <a:latin typeface="Mukta" pitchFamily="34" charset="0"/>
                <a:ea typeface="Mukta" pitchFamily="34" charset="-122"/>
                <a:cs typeface="Mukta" pitchFamily="34" charset="-120"/>
              </a:rPr>
              <a:t>Analyze the batting orders, bowling rotations, field placements, and tactical decisions that determine a team's success.</a:t>
            </a:r>
            <a:endParaRPr lang="en-US" sz="196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B0C23">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931307" y="679575"/>
            <a:ext cx="12222480" cy="801190"/>
          </a:xfrm>
          <a:prstGeom prst="rect">
            <a:avLst/>
          </a:prstGeom>
          <a:noFill/>
          <a:ln/>
        </p:spPr>
        <p:txBody>
          <a:bodyPr wrap="none" rtlCol="0" anchor="t"/>
          <a:lstStyle/>
          <a:p>
            <a:pPr marL="0" indent="0">
              <a:lnSpc>
                <a:spcPts val="6356"/>
              </a:lnSpc>
              <a:buNone/>
            </a:pPr>
            <a:r>
              <a:rPr lang="en-US" sz="4889" dirty="0">
                <a:solidFill>
                  <a:srgbClr val="C6BFEE"/>
                </a:solidFill>
                <a:latin typeface="Prompt" pitchFamily="34" charset="0"/>
                <a:ea typeface="Prompt" pitchFamily="34" charset="-122"/>
                <a:cs typeface="Prompt" pitchFamily="34" charset="-120"/>
              </a:rPr>
              <a:t>Power BI: Building Insightful Dashboards</a:t>
            </a:r>
            <a:endParaRPr lang="en-US" sz="4889" dirty="0"/>
          </a:p>
        </p:txBody>
      </p:sp>
      <p:pic>
        <p:nvPicPr>
          <p:cNvPr id="5" name="Image 1" descr="preencoded.png"/>
          <p:cNvPicPr>
            <a:picLocks noChangeAspect="1"/>
          </p:cNvPicPr>
          <p:nvPr/>
        </p:nvPicPr>
        <p:blipFill>
          <a:blip r:embed="rId4"/>
          <a:stretch>
            <a:fillRect/>
          </a:stretch>
        </p:blipFill>
        <p:spPr>
          <a:xfrm>
            <a:off x="1362194" y="2023126"/>
            <a:ext cx="3228618" cy="3204878"/>
          </a:xfrm>
          <a:prstGeom prst="rect">
            <a:avLst/>
          </a:prstGeom>
        </p:spPr>
      </p:pic>
      <p:sp>
        <p:nvSpPr>
          <p:cNvPr id="6" name="Text 2"/>
          <p:cNvSpPr/>
          <p:nvPr/>
        </p:nvSpPr>
        <p:spPr>
          <a:xfrm>
            <a:off x="1616273" y="5536117"/>
            <a:ext cx="2720340" cy="400536"/>
          </a:xfrm>
          <a:prstGeom prst="rect">
            <a:avLst/>
          </a:prstGeom>
          <a:noFill/>
          <a:ln/>
        </p:spPr>
        <p:txBody>
          <a:bodyPr wrap="none" rtlCol="0" anchor="t"/>
          <a:lstStyle/>
          <a:p>
            <a:pPr marL="0" indent="0" algn="ctr">
              <a:lnSpc>
                <a:spcPts val="3178"/>
              </a:lnSpc>
              <a:buNone/>
            </a:pPr>
            <a:r>
              <a:rPr lang="en-US" sz="2445" dirty="0">
                <a:solidFill>
                  <a:srgbClr val="C6BFEE"/>
                </a:solidFill>
                <a:latin typeface="Prompt" pitchFamily="34" charset="0"/>
                <a:ea typeface="Prompt" pitchFamily="34" charset="-122"/>
                <a:cs typeface="Prompt" pitchFamily="34" charset="-120"/>
              </a:rPr>
              <a:t>Power BI</a:t>
            </a:r>
            <a:endParaRPr lang="en-US" sz="2445" dirty="0"/>
          </a:p>
        </p:txBody>
      </p:sp>
      <p:pic>
        <p:nvPicPr>
          <p:cNvPr id="8" name="Image 2" descr="preencoded.png"/>
          <p:cNvPicPr>
            <a:picLocks noChangeAspect="1"/>
          </p:cNvPicPr>
          <p:nvPr/>
        </p:nvPicPr>
        <p:blipFill>
          <a:blip r:embed="rId5"/>
          <a:stretch>
            <a:fillRect/>
          </a:stretch>
        </p:blipFill>
        <p:spPr>
          <a:xfrm>
            <a:off x="5700832" y="2023126"/>
            <a:ext cx="3228618" cy="3204878"/>
          </a:xfrm>
          <a:prstGeom prst="rect">
            <a:avLst/>
          </a:prstGeom>
        </p:spPr>
      </p:pic>
      <p:sp>
        <p:nvSpPr>
          <p:cNvPr id="9" name="Text 4"/>
          <p:cNvSpPr/>
          <p:nvPr/>
        </p:nvSpPr>
        <p:spPr>
          <a:xfrm>
            <a:off x="6073378" y="5536117"/>
            <a:ext cx="2483525" cy="400536"/>
          </a:xfrm>
          <a:prstGeom prst="rect">
            <a:avLst/>
          </a:prstGeom>
          <a:noFill/>
          <a:ln/>
        </p:spPr>
        <p:txBody>
          <a:bodyPr wrap="none" rtlCol="0" anchor="t"/>
          <a:lstStyle/>
          <a:p>
            <a:pPr marL="0" indent="0" algn="ctr">
              <a:lnSpc>
                <a:spcPts val="3178"/>
              </a:lnSpc>
              <a:buNone/>
            </a:pPr>
            <a:r>
              <a:rPr lang="en-US" sz="2445" dirty="0">
                <a:solidFill>
                  <a:srgbClr val="C6BFEE"/>
                </a:solidFill>
                <a:latin typeface="Prompt" pitchFamily="34" charset="0"/>
                <a:ea typeface="Prompt" pitchFamily="34" charset="-122"/>
                <a:cs typeface="Prompt" pitchFamily="34" charset="-120"/>
              </a:rPr>
              <a:t>Report Design</a:t>
            </a:r>
            <a:endParaRPr lang="en-US" sz="2445" dirty="0"/>
          </a:p>
        </p:txBody>
      </p:sp>
      <p:pic>
        <p:nvPicPr>
          <p:cNvPr id="11" name="Image 3" descr="preencoded.png"/>
          <p:cNvPicPr>
            <a:picLocks noChangeAspect="1"/>
          </p:cNvPicPr>
          <p:nvPr/>
        </p:nvPicPr>
        <p:blipFill>
          <a:blip r:embed="rId6"/>
          <a:stretch>
            <a:fillRect/>
          </a:stretch>
        </p:blipFill>
        <p:spPr>
          <a:xfrm>
            <a:off x="10039469" y="2023126"/>
            <a:ext cx="3228618" cy="3204878"/>
          </a:xfrm>
          <a:prstGeom prst="rect">
            <a:avLst/>
          </a:prstGeom>
        </p:spPr>
      </p:pic>
      <p:sp>
        <p:nvSpPr>
          <p:cNvPr id="12" name="Text 6"/>
          <p:cNvSpPr/>
          <p:nvPr/>
        </p:nvSpPr>
        <p:spPr>
          <a:xfrm>
            <a:off x="10202108" y="5536117"/>
            <a:ext cx="2903220" cy="400536"/>
          </a:xfrm>
          <a:prstGeom prst="rect">
            <a:avLst/>
          </a:prstGeom>
          <a:noFill/>
          <a:ln/>
        </p:spPr>
        <p:txBody>
          <a:bodyPr wrap="none" rtlCol="0" anchor="t"/>
          <a:lstStyle/>
          <a:p>
            <a:pPr marL="0" indent="0" algn="ctr">
              <a:lnSpc>
                <a:spcPts val="3178"/>
              </a:lnSpc>
              <a:buNone/>
            </a:pPr>
            <a:r>
              <a:rPr lang="en-US" sz="2445" dirty="0">
                <a:solidFill>
                  <a:srgbClr val="C6BFEE"/>
                </a:solidFill>
                <a:latin typeface="Prompt" pitchFamily="34" charset="0"/>
                <a:ea typeface="Prompt" pitchFamily="34" charset="-122"/>
                <a:cs typeface="Prompt" pitchFamily="34" charset="-120"/>
              </a:rPr>
              <a:t>Report Distribution</a:t>
            </a:r>
            <a:endParaRPr lang="en-US" sz="244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B0C23">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937379" y="1054228"/>
            <a:ext cx="12755642" cy="1612780"/>
          </a:xfrm>
          <a:prstGeom prst="rect">
            <a:avLst/>
          </a:prstGeom>
          <a:noFill/>
          <a:ln/>
        </p:spPr>
        <p:txBody>
          <a:bodyPr wrap="square" rtlCol="0" anchor="t"/>
          <a:lstStyle/>
          <a:p>
            <a:pPr marL="0" indent="0">
              <a:lnSpc>
                <a:spcPts val="6397"/>
              </a:lnSpc>
              <a:buNone/>
            </a:pPr>
            <a:r>
              <a:rPr lang="en-US" sz="4000" b="1" dirty="0">
                <a:solidFill>
                  <a:srgbClr val="C6BFEE"/>
                </a:solidFill>
                <a:latin typeface="Prompt" pitchFamily="34" charset="0"/>
                <a:ea typeface="Prompt" pitchFamily="34" charset="-122"/>
                <a:cs typeface="Prompt" pitchFamily="34" charset="-120"/>
              </a:rPr>
              <a:t>Beyond T20 World Cup: Future Applications</a:t>
            </a:r>
            <a:endParaRPr lang="en-US" sz="4000" b="1" dirty="0"/>
          </a:p>
        </p:txBody>
      </p:sp>
      <p:sp>
        <p:nvSpPr>
          <p:cNvPr id="5" name="Shape 2"/>
          <p:cNvSpPr/>
          <p:nvPr/>
        </p:nvSpPr>
        <p:spPr>
          <a:xfrm>
            <a:off x="937379" y="3584967"/>
            <a:ext cx="12755642" cy="49520"/>
          </a:xfrm>
          <a:prstGeom prst="rect">
            <a:avLst/>
          </a:prstGeom>
          <a:solidFill>
            <a:srgbClr val="643557"/>
          </a:solidFill>
          <a:ln/>
        </p:spPr>
        <p:txBody>
          <a:bodyPr/>
          <a:lstStyle/>
          <a:p>
            <a:endParaRPr lang="en-IN"/>
          </a:p>
        </p:txBody>
      </p:sp>
      <p:sp>
        <p:nvSpPr>
          <p:cNvPr id="6" name="Shape 3"/>
          <p:cNvSpPr/>
          <p:nvPr/>
        </p:nvSpPr>
        <p:spPr>
          <a:xfrm>
            <a:off x="2955072" y="3584908"/>
            <a:ext cx="49887" cy="868438"/>
          </a:xfrm>
          <a:prstGeom prst="rect">
            <a:avLst/>
          </a:prstGeom>
          <a:solidFill>
            <a:srgbClr val="643557"/>
          </a:solidFill>
          <a:ln/>
        </p:spPr>
        <p:txBody>
          <a:bodyPr/>
          <a:lstStyle/>
          <a:p>
            <a:endParaRPr lang="en-IN"/>
          </a:p>
        </p:txBody>
      </p:sp>
      <p:sp>
        <p:nvSpPr>
          <p:cNvPr id="7" name="Shape 4"/>
          <p:cNvSpPr/>
          <p:nvPr/>
        </p:nvSpPr>
        <p:spPr>
          <a:xfrm>
            <a:off x="2698909" y="3305869"/>
            <a:ext cx="562332" cy="558197"/>
          </a:xfrm>
          <a:prstGeom prst="roundRect">
            <a:avLst>
              <a:gd name="adj" fmla="val 9829"/>
            </a:avLst>
          </a:prstGeom>
          <a:solidFill>
            <a:srgbClr val="542C49"/>
          </a:solidFill>
          <a:ln w="7620">
            <a:solidFill>
              <a:srgbClr val="643557"/>
            </a:solidFill>
            <a:prstDash val="solid"/>
          </a:ln>
        </p:spPr>
        <p:txBody>
          <a:bodyPr/>
          <a:lstStyle/>
          <a:p>
            <a:endParaRPr lang="en-IN"/>
          </a:p>
        </p:txBody>
      </p:sp>
      <p:sp>
        <p:nvSpPr>
          <p:cNvPr id="8" name="Text 5"/>
          <p:cNvSpPr/>
          <p:nvPr/>
        </p:nvSpPr>
        <p:spPr>
          <a:xfrm>
            <a:off x="2911435" y="3343098"/>
            <a:ext cx="137160" cy="483740"/>
          </a:xfrm>
          <a:prstGeom prst="rect">
            <a:avLst/>
          </a:prstGeom>
          <a:noFill/>
          <a:ln/>
        </p:spPr>
        <p:txBody>
          <a:bodyPr wrap="none" rtlCol="0" anchor="t"/>
          <a:lstStyle/>
          <a:p>
            <a:pPr marL="0" indent="0" algn="ctr">
              <a:lnSpc>
                <a:spcPts val="3838"/>
              </a:lnSpc>
              <a:buNone/>
            </a:pPr>
            <a:r>
              <a:rPr lang="en-US" sz="2952" dirty="0">
                <a:solidFill>
                  <a:srgbClr val="DAD8E9"/>
                </a:solidFill>
                <a:latin typeface="Prompt" pitchFamily="34" charset="0"/>
                <a:ea typeface="Prompt" pitchFamily="34" charset="-122"/>
                <a:cs typeface="Prompt" pitchFamily="34" charset="-120"/>
              </a:rPr>
              <a:t>1</a:t>
            </a:r>
            <a:endParaRPr lang="en-US" sz="2952" dirty="0"/>
          </a:p>
        </p:txBody>
      </p:sp>
      <p:sp>
        <p:nvSpPr>
          <p:cNvPr id="9" name="Text 6"/>
          <p:cNvSpPr/>
          <p:nvPr/>
        </p:nvSpPr>
        <p:spPr>
          <a:xfrm>
            <a:off x="1730097" y="4701480"/>
            <a:ext cx="2499717" cy="403136"/>
          </a:xfrm>
          <a:prstGeom prst="rect">
            <a:avLst/>
          </a:prstGeom>
          <a:noFill/>
          <a:ln/>
        </p:spPr>
        <p:txBody>
          <a:bodyPr wrap="none" rtlCol="0" anchor="t"/>
          <a:lstStyle/>
          <a:p>
            <a:pPr marL="0" indent="0" algn="ctr">
              <a:lnSpc>
                <a:spcPts val="3198"/>
              </a:lnSpc>
              <a:buNone/>
            </a:pPr>
            <a:r>
              <a:rPr lang="en-US" sz="2460" dirty="0">
                <a:solidFill>
                  <a:srgbClr val="DAD8E9"/>
                </a:solidFill>
                <a:latin typeface="Prompt" pitchFamily="34" charset="0"/>
                <a:ea typeface="Prompt" pitchFamily="34" charset="-122"/>
                <a:cs typeface="Prompt" pitchFamily="34" charset="-120"/>
              </a:rPr>
              <a:t>Cricket Leagues</a:t>
            </a:r>
            <a:endParaRPr lang="en-US" sz="2460" dirty="0"/>
          </a:p>
        </p:txBody>
      </p:sp>
      <p:sp>
        <p:nvSpPr>
          <p:cNvPr id="10" name="Text 7"/>
          <p:cNvSpPr/>
          <p:nvPr/>
        </p:nvSpPr>
        <p:spPr>
          <a:xfrm>
            <a:off x="1187291" y="5327872"/>
            <a:ext cx="3585448" cy="1786988"/>
          </a:xfrm>
          <a:prstGeom prst="rect">
            <a:avLst/>
          </a:prstGeom>
          <a:noFill/>
          <a:ln/>
        </p:spPr>
        <p:txBody>
          <a:bodyPr wrap="square" rtlCol="0" anchor="t"/>
          <a:lstStyle/>
          <a:p>
            <a:pPr marL="0" indent="0" algn="ctr">
              <a:lnSpc>
                <a:spcPts val="3543"/>
              </a:lnSpc>
              <a:buNone/>
            </a:pPr>
            <a:r>
              <a:rPr lang="en-US" sz="1968" dirty="0">
                <a:solidFill>
                  <a:srgbClr val="DAD8E9"/>
                </a:solidFill>
                <a:latin typeface="Mukta" pitchFamily="34" charset="0"/>
                <a:ea typeface="Mukta" pitchFamily="34" charset="-122"/>
                <a:cs typeface="Mukta" pitchFamily="34" charset="-120"/>
              </a:rPr>
              <a:t>Applying data analytics in Indian Premier League (IPL), Vitality Blast, Big Bash League (BBL), and other cricket leagues.</a:t>
            </a:r>
            <a:endParaRPr lang="en-US" sz="1968" dirty="0"/>
          </a:p>
        </p:txBody>
      </p:sp>
      <p:sp>
        <p:nvSpPr>
          <p:cNvPr id="11" name="Shape 8"/>
          <p:cNvSpPr/>
          <p:nvPr/>
        </p:nvSpPr>
        <p:spPr>
          <a:xfrm>
            <a:off x="7290256" y="3584908"/>
            <a:ext cx="49887" cy="868438"/>
          </a:xfrm>
          <a:prstGeom prst="rect">
            <a:avLst/>
          </a:prstGeom>
          <a:solidFill>
            <a:srgbClr val="643557"/>
          </a:solidFill>
          <a:ln/>
        </p:spPr>
        <p:txBody>
          <a:bodyPr/>
          <a:lstStyle/>
          <a:p>
            <a:endParaRPr lang="en-IN"/>
          </a:p>
        </p:txBody>
      </p:sp>
      <p:sp>
        <p:nvSpPr>
          <p:cNvPr id="12" name="Shape 9"/>
          <p:cNvSpPr/>
          <p:nvPr/>
        </p:nvSpPr>
        <p:spPr>
          <a:xfrm>
            <a:off x="7034093" y="3305869"/>
            <a:ext cx="562332" cy="558197"/>
          </a:xfrm>
          <a:prstGeom prst="roundRect">
            <a:avLst>
              <a:gd name="adj" fmla="val 9829"/>
            </a:avLst>
          </a:prstGeom>
          <a:solidFill>
            <a:srgbClr val="542C49"/>
          </a:solidFill>
          <a:ln w="7620">
            <a:solidFill>
              <a:srgbClr val="643557"/>
            </a:solidFill>
            <a:prstDash val="solid"/>
          </a:ln>
        </p:spPr>
        <p:txBody>
          <a:bodyPr/>
          <a:lstStyle/>
          <a:p>
            <a:endParaRPr lang="en-IN"/>
          </a:p>
        </p:txBody>
      </p:sp>
      <p:sp>
        <p:nvSpPr>
          <p:cNvPr id="13" name="Text 10"/>
          <p:cNvSpPr/>
          <p:nvPr/>
        </p:nvSpPr>
        <p:spPr>
          <a:xfrm>
            <a:off x="7204710" y="3343098"/>
            <a:ext cx="220980" cy="483740"/>
          </a:xfrm>
          <a:prstGeom prst="rect">
            <a:avLst/>
          </a:prstGeom>
          <a:noFill/>
          <a:ln/>
        </p:spPr>
        <p:txBody>
          <a:bodyPr wrap="none" rtlCol="0" anchor="t"/>
          <a:lstStyle/>
          <a:p>
            <a:pPr marL="0" indent="0" algn="ctr">
              <a:lnSpc>
                <a:spcPts val="3838"/>
              </a:lnSpc>
              <a:buNone/>
            </a:pPr>
            <a:r>
              <a:rPr lang="en-US" sz="2952" dirty="0">
                <a:solidFill>
                  <a:srgbClr val="DAD8E9"/>
                </a:solidFill>
                <a:latin typeface="Prompt" pitchFamily="34" charset="0"/>
                <a:ea typeface="Prompt" pitchFamily="34" charset="-122"/>
                <a:cs typeface="Prompt" pitchFamily="34" charset="-120"/>
              </a:rPr>
              <a:t>2</a:t>
            </a:r>
            <a:endParaRPr lang="en-US" sz="2952" dirty="0"/>
          </a:p>
        </p:txBody>
      </p:sp>
      <p:sp>
        <p:nvSpPr>
          <p:cNvPr id="14" name="Text 11"/>
          <p:cNvSpPr/>
          <p:nvPr/>
        </p:nvSpPr>
        <p:spPr>
          <a:xfrm>
            <a:off x="6065282" y="4701480"/>
            <a:ext cx="2499717" cy="403136"/>
          </a:xfrm>
          <a:prstGeom prst="rect">
            <a:avLst/>
          </a:prstGeom>
          <a:noFill/>
          <a:ln/>
        </p:spPr>
        <p:txBody>
          <a:bodyPr wrap="none" rtlCol="0" anchor="t"/>
          <a:lstStyle/>
          <a:p>
            <a:pPr marL="0" indent="0" algn="ctr">
              <a:lnSpc>
                <a:spcPts val="3198"/>
              </a:lnSpc>
              <a:buNone/>
            </a:pPr>
            <a:r>
              <a:rPr lang="en-US" sz="2460" dirty="0">
                <a:solidFill>
                  <a:srgbClr val="DAD8E9"/>
                </a:solidFill>
                <a:latin typeface="Prompt" pitchFamily="34" charset="0"/>
                <a:ea typeface="Prompt" pitchFamily="34" charset="-122"/>
                <a:cs typeface="Prompt" pitchFamily="34" charset="-120"/>
              </a:rPr>
              <a:t>Other Sports</a:t>
            </a:r>
            <a:endParaRPr lang="en-US" sz="2460" dirty="0"/>
          </a:p>
        </p:txBody>
      </p:sp>
      <p:sp>
        <p:nvSpPr>
          <p:cNvPr id="15" name="Text 12"/>
          <p:cNvSpPr/>
          <p:nvPr/>
        </p:nvSpPr>
        <p:spPr>
          <a:xfrm>
            <a:off x="5522476" y="5327872"/>
            <a:ext cx="3585448" cy="1340241"/>
          </a:xfrm>
          <a:prstGeom prst="rect">
            <a:avLst/>
          </a:prstGeom>
          <a:noFill/>
          <a:ln/>
        </p:spPr>
        <p:txBody>
          <a:bodyPr wrap="square" rtlCol="0" anchor="t"/>
          <a:lstStyle/>
          <a:p>
            <a:pPr marL="0" indent="0" algn="ctr">
              <a:lnSpc>
                <a:spcPts val="3543"/>
              </a:lnSpc>
              <a:buNone/>
            </a:pPr>
            <a:r>
              <a:rPr lang="en-US" sz="1968" dirty="0">
                <a:solidFill>
                  <a:srgbClr val="DAD8E9"/>
                </a:solidFill>
                <a:latin typeface="Mukta" pitchFamily="34" charset="0"/>
                <a:ea typeface="Mukta" pitchFamily="34" charset="-122"/>
                <a:cs typeface="Mukta" pitchFamily="34" charset="-120"/>
              </a:rPr>
              <a:t>Exploring opportunities in other sports such as soccer, basketball, baseball, and football.</a:t>
            </a:r>
            <a:endParaRPr lang="en-US" sz="1968" dirty="0"/>
          </a:p>
        </p:txBody>
      </p:sp>
      <p:sp>
        <p:nvSpPr>
          <p:cNvPr id="16" name="Shape 13"/>
          <p:cNvSpPr/>
          <p:nvPr/>
        </p:nvSpPr>
        <p:spPr>
          <a:xfrm>
            <a:off x="11625441" y="3584908"/>
            <a:ext cx="49887" cy="868438"/>
          </a:xfrm>
          <a:prstGeom prst="rect">
            <a:avLst/>
          </a:prstGeom>
          <a:solidFill>
            <a:srgbClr val="643557"/>
          </a:solidFill>
          <a:ln/>
        </p:spPr>
        <p:txBody>
          <a:bodyPr/>
          <a:lstStyle/>
          <a:p>
            <a:endParaRPr lang="en-IN"/>
          </a:p>
        </p:txBody>
      </p:sp>
      <p:sp>
        <p:nvSpPr>
          <p:cNvPr id="17" name="Shape 14"/>
          <p:cNvSpPr/>
          <p:nvPr/>
        </p:nvSpPr>
        <p:spPr>
          <a:xfrm>
            <a:off x="11369278" y="3305869"/>
            <a:ext cx="562332" cy="558197"/>
          </a:xfrm>
          <a:prstGeom prst="roundRect">
            <a:avLst>
              <a:gd name="adj" fmla="val 9829"/>
            </a:avLst>
          </a:prstGeom>
          <a:solidFill>
            <a:srgbClr val="542C49"/>
          </a:solidFill>
          <a:ln w="7620">
            <a:solidFill>
              <a:srgbClr val="643557"/>
            </a:solidFill>
            <a:prstDash val="solid"/>
          </a:ln>
        </p:spPr>
        <p:txBody>
          <a:bodyPr/>
          <a:lstStyle/>
          <a:p>
            <a:endParaRPr lang="en-IN"/>
          </a:p>
        </p:txBody>
      </p:sp>
      <p:sp>
        <p:nvSpPr>
          <p:cNvPr id="18" name="Text 15"/>
          <p:cNvSpPr/>
          <p:nvPr/>
        </p:nvSpPr>
        <p:spPr>
          <a:xfrm>
            <a:off x="11539895" y="3343098"/>
            <a:ext cx="220980" cy="483740"/>
          </a:xfrm>
          <a:prstGeom prst="rect">
            <a:avLst/>
          </a:prstGeom>
          <a:noFill/>
          <a:ln/>
        </p:spPr>
        <p:txBody>
          <a:bodyPr wrap="none" rtlCol="0" anchor="t"/>
          <a:lstStyle/>
          <a:p>
            <a:pPr marL="0" indent="0" algn="ctr">
              <a:lnSpc>
                <a:spcPts val="3838"/>
              </a:lnSpc>
              <a:buNone/>
            </a:pPr>
            <a:r>
              <a:rPr lang="en-US" sz="2952" dirty="0">
                <a:solidFill>
                  <a:srgbClr val="DAD8E9"/>
                </a:solidFill>
                <a:latin typeface="Prompt" pitchFamily="34" charset="0"/>
                <a:ea typeface="Prompt" pitchFamily="34" charset="-122"/>
                <a:cs typeface="Prompt" pitchFamily="34" charset="-120"/>
              </a:rPr>
              <a:t>3</a:t>
            </a:r>
            <a:endParaRPr lang="en-US" sz="2952" dirty="0"/>
          </a:p>
        </p:txBody>
      </p:sp>
      <p:sp>
        <p:nvSpPr>
          <p:cNvPr id="19" name="Text 16"/>
          <p:cNvSpPr/>
          <p:nvPr/>
        </p:nvSpPr>
        <p:spPr>
          <a:xfrm>
            <a:off x="10240685" y="4701480"/>
            <a:ext cx="2819400" cy="403136"/>
          </a:xfrm>
          <a:prstGeom prst="rect">
            <a:avLst/>
          </a:prstGeom>
          <a:noFill/>
          <a:ln/>
        </p:spPr>
        <p:txBody>
          <a:bodyPr wrap="none" rtlCol="0" anchor="t"/>
          <a:lstStyle/>
          <a:p>
            <a:pPr marL="0" indent="0" algn="ctr">
              <a:lnSpc>
                <a:spcPts val="3198"/>
              </a:lnSpc>
              <a:buNone/>
            </a:pPr>
            <a:r>
              <a:rPr lang="en-US" sz="2460" dirty="0">
                <a:solidFill>
                  <a:srgbClr val="DAD8E9"/>
                </a:solidFill>
                <a:latin typeface="Prompt" pitchFamily="34" charset="0"/>
                <a:ea typeface="Prompt" pitchFamily="34" charset="-122"/>
                <a:cs typeface="Prompt" pitchFamily="34" charset="-120"/>
              </a:rPr>
              <a:t>Business Analytics</a:t>
            </a:r>
            <a:endParaRPr lang="en-US" sz="2460" dirty="0"/>
          </a:p>
        </p:txBody>
      </p:sp>
      <p:sp>
        <p:nvSpPr>
          <p:cNvPr id="20" name="Text 17"/>
          <p:cNvSpPr/>
          <p:nvPr/>
        </p:nvSpPr>
        <p:spPr>
          <a:xfrm>
            <a:off x="9857661" y="5327872"/>
            <a:ext cx="3585448" cy="1786988"/>
          </a:xfrm>
          <a:prstGeom prst="rect">
            <a:avLst/>
          </a:prstGeom>
          <a:noFill/>
          <a:ln/>
        </p:spPr>
        <p:txBody>
          <a:bodyPr wrap="square" rtlCol="0" anchor="t"/>
          <a:lstStyle/>
          <a:p>
            <a:pPr marL="0" indent="0" algn="ctr">
              <a:lnSpc>
                <a:spcPts val="3543"/>
              </a:lnSpc>
              <a:buNone/>
            </a:pPr>
            <a:r>
              <a:rPr lang="en-US" sz="1968" dirty="0">
                <a:solidFill>
                  <a:srgbClr val="DAD8E9"/>
                </a:solidFill>
                <a:latin typeface="Mukta" pitchFamily="34" charset="0"/>
                <a:ea typeface="Mukta" pitchFamily="34" charset="-122"/>
                <a:cs typeface="Mukta" pitchFamily="34" charset="-120"/>
              </a:rPr>
              <a:t>Utilizing Python and Power BI for various business analyses, including sales, marketing, and financial data.</a:t>
            </a:r>
            <a:endParaRPr lang="en-US" sz="1968"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B0C23">
              <a:alpha val="75000"/>
            </a:srgbClr>
          </a:solidFill>
          <a:ln w="7620">
            <a:solidFill>
              <a:srgbClr val="FFFFFF">
                <a:alpha val="16000"/>
              </a:srgbClr>
            </a:solidFill>
            <a:prstDash val="solid"/>
          </a:ln>
        </p:spPr>
        <p:txBody>
          <a:bodyPr/>
          <a:lstStyle/>
          <a:p>
            <a:endParaRPr lang="en-IN"/>
          </a:p>
        </p:txBody>
      </p:sp>
      <p:sp>
        <p:nvSpPr>
          <p:cNvPr id="4" name="Text 1"/>
          <p:cNvSpPr/>
          <p:nvPr/>
        </p:nvSpPr>
        <p:spPr>
          <a:xfrm>
            <a:off x="937379" y="2169441"/>
            <a:ext cx="9349740" cy="806390"/>
          </a:xfrm>
          <a:prstGeom prst="rect">
            <a:avLst/>
          </a:prstGeom>
          <a:noFill/>
          <a:ln/>
        </p:spPr>
        <p:txBody>
          <a:bodyPr wrap="none" rtlCol="0" anchor="t"/>
          <a:lstStyle/>
          <a:p>
            <a:pPr marL="0" indent="0">
              <a:lnSpc>
                <a:spcPts val="6397"/>
              </a:lnSpc>
              <a:buNone/>
            </a:pPr>
            <a:r>
              <a:rPr lang="en-US" sz="4921" dirty="0">
                <a:solidFill>
                  <a:srgbClr val="C6BFEE"/>
                </a:solidFill>
                <a:latin typeface="Prompt" pitchFamily="34" charset="0"/>
                <a:ea typeface="Prompt" pitchFamily="34" charset="-122"/>
                <a:cs typeface="Prompt" pitchFamily="34" charset="-120"/>
              </a:rPr>
              <a:t>Conclusion: The Winning Edge</a:t>
            </a:r>
            <a:endParaRPr lang="en-US" sz="4921" dirty="0"/>
          </a:p>
        </p:txBody>
      </p:sp>
      <p:sp>
        <p:nvSpPr>
          <p:cNvPr id="5" name="Shape 2"/>
          <p:cNvSpPr/>
          <p:nvPr/>
        </p:nvSpPr>
        <p:spPr>
          <a:xfrm>
            <a:off x="937379" y="3521619"/>
            <a:ext cx="6252924" cy="2477909"/>
          </a:xfrm>
          <a:prstGeom prst="roundRect">
            <a:avLst>
              <a:gd name="adj" fmla="val 2214"/>
            </a:avLst>
          </a:prstGeom>
          <a:solidFill>
            <a:srgbClr val="542C49"/>
          </a:solidFill>
          <a:ln w="7620">
            <a:solidFill>
              <a:srgbClr val="643557"/>
            </a:solidFill>
            <a:prstDash val="solid"/>
          </a:ln>
        </p:spPr>
        <p:txBody>
          <a:bodyPr/>
          <a:lstStyle/>
          <a:p>
            <a:endParaRPr lang="en-IN"/>
          </a:p>
        </p:txBody>
      </p:sp>
      <p:sp>
        <p:nvSpPr>
          <p:cNvPr id="6" name="Text 3"/>
          <p:cNvSpPr/>
          <p:nvPr/>
        </p:nvSpPr>
        <p:spPr>
          <a:xfrm>
            <a:off x="1194911" y="3777258"/>
            <a:ext cx="2499717" cy="403136"/>
          </a:xfrm>
          <a:prstGeom prst="rect">
            <a:avLst/>
          </a:prstGeom>
          <a:noFill/>
          <a:ln/>
        </p:spPr>
        <p:txBody>
          <a:bodyPr wrap="none" rtlCol="0" anchor="t"/>
          <a:lstStyle/>
          <a:p>
            <a:pPr marL="0" indent="0">
              <a:lnSpc>
                <a:spcPts val="3198"/>
              </a:lnSpc>
              <a:buNone/>
            </a:pPr>
            <a:r>
              <a:rPr lang="en-US" sz="2460" dirty="0">
                <a:solidFill>
                  <a:srgbClr val="DAD8E9"/>
                </a:solidFill>
                <a:latin typeface="Prompt" pitchFamily="34" charset="0"/>
                <a:ea typeface="Prompt" pitchFamily="34" charset="-122"/>
                <a:cs typeface="Prompt" pitchFamily="34" charset="-120"/>
              </a:rPr>
              <a:t>Data is Powerful</a:t>
            </a:r>
            <a:endParaRPr lang="en-US" sz="2460" dirty="0"/>
          </a:p>
        </p:txBody>
      </p:sp>
      <p:sp>
        <p:nvSpPr>
          <p:cNvPr id="7" name="Text 4"/>
          <p:cNvSpPr/>
          <p:nvPr/>
        </p:nvSpPr>
        <p:spPr>
          <a:xfrm>
            <a:off x="1194911" y="4403649"/>
            <a:ext cx="5737860" cy="1340241"/>
          </a:xfrm>
          <a:prstGeom prst="rect">
            <a:avLst/>
          </a:prstGeom>
          <a:noFill/>
          <a:ln/>
        </p:spPr>
        <p:txBody>
          <a:bodyPr wrap="square" rtlCol="0" anchor="t"/>
          <a:lstStyle/>
          <a:p>
            <a:pPr marL="0" indent="0">
              <a:lnSpc>
                <a:spcPts val="3543"/>
              </a:lnSpc>
              <a:buNone/>
            </a:pPr>
            <a:r>
              <a:rPr lang="en-US" sz="1968" dirty="0">
                <a:solidFill>
                  <a:srgbClr val="DAD8E9"/>
                </a:solidFill>
                <a:latin typeface="Mukta" pitchFamily="34" charset="0"/>
                <a:ea typeface="Mukta" pitchFamily="34" charset="-122"/>
                <a:cs typeface="Mukta" pitchFamily="34" charset="-120"/>
              </a:rPr>
              <a:t>Utilizing data analytics can provide actionable insights that can help in decision-making, from sports to business.</a:t>
            </a:r>
            <a:endParaRPr lang="en-US" sz="1968" dirty="0"/>
          </a:p>
        </p:txBody>
      </p:sp>
      <p:sp>
        <p:nvSpPr>
          <p:cNvPr id="8" name="Shape 5"/>
          <p:cNvSpPr/>
          <p:nvPr/>
        </p:nvSpPr>
        <p:spPr>
          <a:xfrm>
            <a:off x="7440216" y="3521619"/>
            <a:ext cx="6252924" cy="2477909"/>
          </a:xfrm>
          <a:prstGeom prst="roundRect">
            <a:avLst>
              <a:gd name="adj" fmla="val 2214"/>
            </a:avLst>
          </a:prstGeom>
          <a:solidFill>
            <a:srgbClr val="542C49"/>
          </a:solidFill>
          <a:ln w="7620">
            <a:solidFill>
              <a:srgbClr val="643557"/>
            </a:solidFill>
            <a:prstDash val="solid"/>
          </a:ln>
        </p:spPr>
        <p:txBody>
          <a:bodyPr/>
          <a:lstStyle/>
          <a:p>
            <a:endParaRPr lang="en-IN"/>
          </a:p>
        </p:txBody>
      </p:sp>
      <p:sp>
        <p:nvSpPr>
          <p:cNvPr id="9" name="Text 6"/>
          <p:cNvSpPr/>
          <p:nvPr/>
        </p:nvSpPr>
        <p:spPr>
          <a:xfrm>
            <a:off x="7697748" y="3777258"/>
            <a:ext cx="3489960" cy="403136"/>
          </a:xfrm>
          <a:prstGeom prst="rect">
            <a:avLst/>
          </a:prstGeom>
          <a:noFill/>
          <a:ln/>
        </p:spPr>
        <p:txBody>
          <a:bodyPr wrap="none" rtlCol="0" anchor="t"/>
          <a:lstStyle/>
          <a:p>
            <a:pPr marL="0" indent="0">
              <a:lnSpc>
                <a:spcPts val="3198"/>
              </a:lnSpc>
              <a:buNone/>
            </a:pPr>
            <a:r>
              <a:rPr lang="en-US" sz="2460" dirty="0">
                <a:solidFill>
                  <a:srgbClr val="DAD8E9"/>
                </a:solidFill>
                <a:latin typeface="Prompt" pitchFamily="34" charset="0"/>
                <a:ea typeface="Prompt" pitchFamily="34" charset="-122"/>
                <a:cs typeface="Prompt" pitchFamily="34" charset="-120"/>
              </a:rPr>
              <a:t>A Roadmap to Success</a:t>
            </a:r>
            <a:endParaRPr lang="en-US" sz="2460" dirty="0"/>
          </a:p>
        </p:txBody>
      </p:sp>
      <p:sp>
        <p:nvSpPr>
          <p:cNvPr id="10" name="Text 7"/>
          <p:cNvSpPr/>
          <p:nvPr/>
        </p:nvSpPr>
        <p:spPr>
          <a:xfrm>
            <a:off x="7697748" y="4403649"/>
            <a:ext cx="5737860" cy="1340241"/>
          </a:xfrm>
          <a:prstGeom prst="rect">
            <a:avLst/>
          </a:prstGeom>
          <a:noFill/>
          <a:ln/>
        </p:spPr>
        <p:txBody>
          <a:bodyPr wrap="square" rtlCol="0" anchor="t"/>
          <a:lstStyle/>
          <a:p>
            <a:pPr marL="0" indent="0">
              <a:lnSpc>
                <a:spcPts val="3543"/>
              </a:lnSpc>
              <a:buNone/>
            </a:pPr>
            <a:r>
              <a:rPr lang="en-US" sz="1968" dirty="0">
                <a:solidFill>
                  <a:srgbClr val="DAD8E9"/>
                </a:solidFill>
                <a:latin typeface="Mukta" pitchFamily="34" charset="0"/>
                <a:ea typeface="Mukta" pitchFamily="34" charset="-122"/>
                <a:cs typeface="Mukta" pitchFamily="34" charset="-120"/>
              </a:rPr>
              <a:t>Web scraping, data cleansing, and transformation, Python, and Power BI are powerful tools for any data analytics project.</a:t>
            </a:r>
            <a:endParaRPr lang="en-US" sz="1968"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864</Words>
  <Application>Microsoft Office PowerPoint</Application>
  <PresentationFormat>Custom</PresentationFormat>
  <Paragraphs>99</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Futura-Bold</vt:lpstr>
      <vt:lpstr>Mukta</vt:lpstr>
      <vt:lpstr>Prompt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Yashvanth R</cp:lastModifiedBy>
  <cp:revision>12</cp:revision>
  <dcterms:created xsi:type="dcterms:W3CDTF">2023-07-17T16:25:19Z</dcterms:created>
  <dcterms:modified xsi:type="dcterms:W3CDTF">2023-09-14T04:02:15Z</dcterms:modified>
</cp:coreProperties>
</file>