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0" r:id="rId2"/>
    <p:sldId id="282" r:id="rId3"/>
    <p:sldId id="281" r:id="rId4"/>
    <p:sldId id="277" r:id="rId5"/>
    <p:sldId id="265" r:id="rId6"/>
    <p:sldId id="268" r:id="rId7"/>
    <p:sldId id="279" r:id="rId8"/>
    <p:sldId id="280" r:id="rId9"/>
    <p:sldId id="258" r:id="rId10"/>
    <p:sldId id="283" r:id="rId11"/>
    <p:sldId id="285" r:id="rId12"/>
    <p:sldId id="288" r:id="rId13"/>
    <p:sldId id="289" r:id="rId14"/>
    <p:sldId id="290" r:id="rId15"/>
    <p:sldId id="291" r:id="rId16"/>
    <p:sldId id="292" r:id="rId17"/>
    <p:sldId id="293" r:id="rId18"/>
    <p:sldId id="294" r:id="rId19"/>
    <p:sldId id="295" r:id="rId20"/>
    <p:sldId id="297" r:id="rId21"/>
    <p:sldId id="298"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A0C"/>
    <a:srgbClr val="142A0C"/>
    <a:srgbClr val="13280B"/>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9961" autoAdjust="0"/>
  </p:normalViewPr>
  <p:slideViewPr>
    <p:cSldViewPr snapToGrid="0">
      <p:cViewPr>
        <p:scale>
          <a:sx n="100" d="100"/>
          <a:sy n="100" d="100"/>
        </p:scale>
        <p:origin x="906" y="-324"/>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1CC-4652-9F62-4613163689AE}"/>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1CC-4652-9F62-4613163689AE}"/>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1CC-4652-9F62-4613163689AE}"/>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918F-4E7D-806B-18A484149BE0}"/>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918F-4E7D-806B-18A484149BE0}"/>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918F-4E7D-806B-18A484149BE0}"/>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918F-4E7D-806B-18A484149B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DF19-4105-9AA1-BC9D4066AA14}"/>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DF19-4105-9AA1-BC9D4066AA14}"/>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DF19-4105-9AA1-BC9D4066AA14}"/>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DF19-4105-9AA1-BC9D4066AA1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6BED-48E9-AC2D-D8638AE57EFB}"/>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6BED-48E9-AC2D-D8638AE57EFB}"/>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6BED-48E9-AC2D-D8638AE57EFB}"/>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6BED-48E9-AC2D-D8638AE57EF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F4F5-4B65-A46B-61C7EC427677}"/>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F4F5-4B65-A46B-61C7EC427677}"/>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F4F5-4B65-A46B-61C7EC427677}"/>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F4F5-4B65-A46B-61C7EC42767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ABD2-48D2-8FA1-72A1E3C5DFF8}"/>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ABD2-48D2-8FA1-72A1E3C5DFF8}"/>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ABD2-48D2-8FA1-72A1E3C5DFF8}"/>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ABD2-48D2-8FA1-72A1E3C5DFF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A998-4C69-BD52-81A5B3EB85AB}"/>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A998-4C69-BD52-81A5B3EB85AB}"/>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A998-4C69-BD52-81A5B3EB85AB}"/>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A998-4C69-BD52-81A5B3EB85A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A87A-424A-B27B-5B8D51FACEDA}"/>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A87A-424A-B27B-5B8D51FACEDA}"/>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A87A-424A-B27B-5B8D51FACEDA}"/>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A87A-424A-B27B-5B8D51FACED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 id="16">
  <a:schemeClr val="accent3"/>
</cs:colorStyle>
</file>

<file path=ppt/charts/colors12.xml><?xml version="1.0" encoding="utf-8"?>
<cs:colorStyle xmlns:cs="http://schemas.microsoft.com/office/drawing/2012/chartStyle" xmlns:a="http://schemas.openxmlformats.org/drawingml/2006/main" meth="withinLinearReversed" id="23">
  <a:schemeClr val="accent3"/>
</cs:colorStyle>
</file>

<file path=ppt/charts/colors13.xml><?xml version="1.0" encoding="utf-8"?>
<cs:colorStyle xmlns:cs="http://schemas.microsoft.com/office/drawing/2012/chartStyle" xmlns:a="http://schemas.openxmlformats.org/drawingml/2006/main" meth="withinLinear" id="16">
  <a:schemeClr val="accent3"/>
</cs:colorStyle>
</file>

<file path=ppt/charts/colors14.xml><?xml version="1.0" encoding="utf-8"?>
<cs:colorStyle xmlns:cs="http://schemas.microsoft.com/office/drawing/2012/chartStyle" xmlns:a="http://schemas.openxmlformats.org/drawingml/2006/main" meth="withinLinearReversed" id="23">
  <a:schemeClr val="accent3"/>
</cs:colorStyle>
</file>

<file path=ppt/charts/colors15.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D573-0FDF-4CBC-894D-7E1C17ECB315}"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1BD97-54AB-4C7F-AD11-0A25D24DF5AC}" type="slidenum">
              <a:rPr lang="en-US" smtClean="0"/>
              <a:t>‹#›</a:t>
            </a:fld>
            <a:endParaRPr lang="en-US"/>
          </a:p>
        </p:txBody>
      </p:sp>
    </p:spTree>
    <p:extLst>
      <p:ext uri="{BB962C8B-B14F-4D97-AF65-F5344CB8AC3E}">
        <p14:creationId xmlns:p14="http://schemas.microsoft.com/office/powerpoint/2010/main" val="319021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1BD97-54AB-4C7F-AD11-0A25D24DF5AC}" type="slidenum">
              <a:rPr lang="en-US" smtClean="0"/>
              <a:t>7</a:t>
            </a:fld>
            <a:endParaRPr lang="en-US"/>
          </a:p>
        </p:txBody>
      </p:sp>
    </p:spTree>
    <p:extLst>
      <p:ext uri="{BB962C8B-B14F-4D97-AF65-F5344CB8AC3E}">
        <p14:creationId xmlns:p14="http://schemas.microsoft.com/office/powerpoint/2010/main" val="252249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1BD97-54AB-4C7F-AD11-0A25D24DF5AC}" type="slidenum">
              <a:rPr lang="en-US" smtClean="0"/>
              <a:t>8</a:t>
            </a:fld>
            <a:endParaRPr lang="en-US"/>
          </a:p>
        </p:txBody>
      </p:sp>
    </p:spTree>
    <p:extLst>
      <p:ext uri="{BB962C8B-B14F-4D97-AF65-F5344CB8AC3E}">
        <p14:creationId xmlns:p14="http://schemas.microsoft.com/office/powerpoint/2010/main" val="672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4D61-87B0-A749-18C6-8BF706CD5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8401C-DD67-C456-9110-877F5BD4E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F3F7E0-7C52-57D4-13FC-18C05DEC92BB}"/>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8FDBE1EF-A1A8-C85E-D4C1-A1C976D32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DB299-422E-1823-00D5-1666A30F6729}"/>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89882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56DA-405E-D720-BA94-0BF9C5B0C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2F7360-93B8-6037-2A24-E801E9B4B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48040-BB41-9978-657B-6E0277CB91E6}"/>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B6413E19-864D-1924-AC61-8FCD523D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BECA1-AD3C-1880-B66A-62462B4F93CB}"/>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87288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F8228-CEA8-3A35-6F5C-0EBF0512E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7D6E9-D6E8-D63B-697F-01C51B44B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5F458-A531-6ECC-13F7-42651D3A4735}"/>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D701E668-D05B-514C-8EE2-0E975F26C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38EDC-A4A4-9C20-450F-64C82440B775}"/>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416776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2F79-A7DB-074E-7645-7582D8051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E4BDA-0F7E-1789-EF89-9E64B0F38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9545D-C96E-4C17-3E40-1CF730F41C11}"/>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C49C08BB-5FAE-235A-E076-83127888F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93AAF-272B-E0D0-D249-88859D8802AC}"/>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70907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6DF8-900A-9B3F-6892-435BFE5EBD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9781D1-A4BF-1552-1D1D-4422442579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B166F4-DE79-0617-1E12-62C7C87D36B1}"/>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9315A42A-3DFD-08DF-1BC7-25014C50A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18154-6105-8AF6-DA44-9109671CAE10}"/>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70810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F72E-FA0B-DD9E-E7FC-D4E5FBAF0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E13EB-8EA3-8E1A-F397-65F11B137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77A63-30A6-3A21-83FE-7E3364DA5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4E8BE-8EAB-AF87-2773-A25679726659}"/>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6" name="Footer Placeholder 5">
            <a:extLst>
              <a:ext uri="{FF2B5EF4-FFF2-40B4-BE49-F238E27FC236}">
                <a16:creationId xmlns:a16="http://schemas.microsoft.com/office/drawing/2014/main" id="{0022A595-7F1B-E2F4-B5C1-8F6B85D34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69EB2-5FBD-CB43-79A7-F0A4CC9A0B8E}"/>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383225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70E3-D20E-826B-7486-F07CC004F8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A40C4-E58A-66F4-EC83-5D76978D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64DC7-B31C-2D7E-7141-AD1FCB52D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2CF0D-705D-FDBA-E130-9ED28F469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80EE5-5038-A9B0-D5A1-01D67C717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1CA62-39C7-32A0-5069-B04FFD4E1BA4}"/>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8" name="Footer Placeholder 7">
            <a:extLst>
              <a:ext uri="{FF2B5EF4-FFF2-40B4-BE49-F238E27FC236}">
                <a16:creationId xmlns:a16="http://schemas.microsoft.com/office/drawing/2014/main" id="{6A7343F4-182C-0826-DEDF-247D15E68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306B3-1209-CA5F-9A8D-C5E66AC84D4D}"/>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9663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3F94-8EB7-9F48-4BF5-06911F3C8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EF834-0B57-08C8-BBF2-0AAA941782D2}"/>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4" name="Footer Placeholder 3">
            <a:extLst>
              <a:ext uri="{FF2B5EF4-FFF2-40B4-BE49-F238E27FC236}">
                <a16:creationId xmlns:a16="http://schemas.microsoft.com/office/drawing/2014/main" id="{C53E79EC-788D-6233-70FA-9D63CB8E01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B6B4F5-AD57-809E-0CD9-34380FF0D3D9}"/>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46666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915CF-9F2C-F161-83BA-4474629F86BB}"/>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3" name="Footer Placeholder 2">
            <a:extLst>
              <a:ext uri="{FF2B5EF4-FFF2-40B4-BE49-F238E27FC236}">
                <a16:creationId xmlns:a16="http://schemas.microsoft.com/office/drawing/2014/main" id="{183DB4A1-8916-29F4-1F7B-EAA39D206F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1C7D5-474B-7751-9C19-6B2E7F831B03}"/>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58876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7560-74C1-84FC-87CA-AAC8C20B9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EAE21-2C86-F6EE-6894-EE638A48B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9057B-C4AC-7E4E-BBF6-E80B7A72D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A1D0A-E61A-B3EB-37DC-B263545C5E25}"/>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6" name="Footer Placeholder 5">
            <a:extLst>
              <a:ext uri="{FF2B5EF4-FFF2-40B4-BE49-F238E27FC236}">
                <a16:creationId xmlns:a16="http://schemas.microsoft.com/office/drawing/2014/main" id="{AA6E5E73-F2CF-28DE-B471-DD2AB1ED4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43467-C375-A3F5-3658-7845A99B0FA0}"/>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88871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2449-B4F8-4BD7-1FA1-EBCE39DE5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A54B4-11AA-E8E1-FB6E-9EC20A401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8184B-A80D-E189-E20F-9DD689E0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9AE79-E282-50E1-7B65-096D2A6A258B}"/>
              </a:ext>
            </a:extLst>
          </p:cNvPr>
          <p:cNvSpPr>
            <a:spLocks noGrp="1"/>
          </p:cNvSpPr>
          <p:nvPr>
            <p:ph type="dt" sz="half" idx="10"/>
          </p:nvPr>
        </p:nvSpPr>
        <p:spPr/>
        <p:txBody>
          <a:bodyPr/>
          <a:lstStyle/>
          <a:p>
            <a:fld id="{5F822E2C-D359-43E4-8085-BA1C465927A5}" type="datetimeFigureOut">
              <a:rPr lang="en-US" smtClean="0"/>
              <a:t>11/12/2024</a:t>
            </a:fld>
            <a:endParaRPr lang="en-US"/>
          </a:p>
        </p:txBody>
      </p:sp>
      <p:sp>
        <p:nvSpPr>
          <p:cNvPr id="6" name="Footer Placeholder 5">
            <a:extLst>
              <a:ext uri="{FF2B5EF4-FFF2-40B4-BE49-F238E27FC236}">
                <a16:creationId xmlns:a16="http://schemas.microsoft.com/office/drawing/2014/main" id="{41300D0D-2721-AA1A-51E1-CCF40BF06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C81CF-338E-18AB-7BD4-9E3F1A0B6975}"/>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78814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64D26-2E90-A933-AEC0-38D1C14B5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FBBAA-D390-6BAD-CD8F-2F8C32401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E9387-DD0B-5122-A2E8-3182E9286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822E2C-D359-43E4-8085-BA1C465927A5}" type="datetimeFigureOut">
              <a:rPr lang="en-US" smtClean="0"/>
              <a:t>11/12/2024</a:t>
            </a:fld>
            <a:endParaRPr lang="en-US"/>
          </a:p>
        </p:txBody>
      </p:sp>
      <p:sp>
        <p:nvSpPr>
          <p:cNvPr id="5" name="Footer Placeholder 4">
            <a:extLst>
              <a:ext uri="{FF2B5EF4-FFF2-40B4-BE49-F238E27FC236}">
                <a16:creationId xmlns:a16="http://schemas.microsoft.com/office/drawing/2014/main" id="{E089F4B3-3D27-A3D2-3150-9E0D7B114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CC464D-E55E-FE5C-C376-9AD9B2276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FED86F-A62F-4EBA-B7F8-316CA92CB3A2}" type="slidenum">
              <a:rPr lang="en-US" smtClean="0"/>
              <a:t>‹#›</a:t>
            </a:fld>
            <a:endParaRPr lang="en-US"/>
          </a:p>
        </p:txBody>
      </p:sp>
    </p:spTree>
    <p:extLst>
      <p:ext uri="{BB962C8B-B14F-4D97-AF65-F5344CB8AC3E}">
        <p14:creationId xmlns:p14="http://schemas.microsoft.com/office/powerpoint/2010/main" val="171388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chart" Target="../charts/chart2.xml"/><Relationship Id="rId9"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8.svg"/><Relationship Id="rId7" Type="http://schemas.openxmlformats.org/officeDocument/2006/relationships/chart" Target="../charts/chart5.xml"/><Relationship Id="rId12"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hart" Target="../charts/chart4.xml"/><Relationship Id="rId11" Type="http://schemas.openxmlformats.org/officeDocument/2006/relationships/image" Target="../media/image4.svg"/><Relationship Id="rId5" Type="http://schemas.openxmlformats.org/officeDocument/2006/relationships/image" Target="../media/image16.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2.svg"/><Relationship Id="rId1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7.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4.svg"/><Relationship Id="rId5" Type="http://schemas.openxmlformats.org/officeDocument/2006/relationships/image" Target="../media/image18.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9.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8.xml"/><Relationship Id="rId9" Type="http://schemas.openxmlformats.org/officeDocument/2006/relationships/image" Target="../media/image2.svg"/><Relationship Id="rId1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1.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10.xml"/><Relationship Id="rId9" Type="http://schemas.openxmlformats.org/officeDocument/2006/relationships/image" Target="../media/image2.svg"/><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3.xml"/><Relationship Id="rId12" Type="http://schemas.openxmlformats.org/officeDocument/2006/relationships/image" Target="../media/image5.png"/><Relationship Id="rId2" Type="http://schemas.openxmlformats.org/officeDocument/2006/relationships/image" Target="../media/image15.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12.xml"/><Relationship Id="rId9" Type="http://schemas.openxmlformats.org/officeDocument/2006/relationships/image" Target="../media/image2.svg"/><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5.xml"/><Relationship Id="rId12" Type="http://schemas.openxmlformats.org/officeDocument/2006/relationships/image" Target="../media/image5.png"/><Relationship Id="rId2" Type="http://schemas.openxmlformats.org/officeDocument/2006/relationships/image" Target="../media/image15.png"/><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chart" Target="../charts/chart14.xml"/><Relationship Id="rId11" Type="http://schemas.openxmlformats.org/officeDocument/2006/relationships/image" Target="../media/image4.svg"/><Relationship Id="rId5" Type="http://schemas.openxmlformats.org/officeDocument/2006/relationships/image" Target="../media/image18.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1.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jpeg"/><Relationship Id="rId7" Type="http://schemas.openxmlformats.org/officeDocument/2006/relationships/image" Target="../media/image4.sv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0" y="672571"/>
            <a:ext cx="12192000" cy="1200329"/>
          </a:xfrm>
          <a:prstGeom prst="rect">
            <a:avLst/>
          </a:prstGeom>
          <a:noFill/>
        </p:spPr>
        <p:txBody>
          <a:bodyPr wrap="square">
            <a:spAutoFit/>
          </a:bodyPr>
          <a:lstStyle/>
          <a:p>
            <a:pPr algn="ctr"/>
            <a:r>
              <a:rPr lang="en-US" sz="3600" b="1" dirty="0"/>
              <a:t>Smart System for </a:t>
            </a:r>
          </a:p>
          <a:p>
            <a:pPr algn="ctr"/>
            <a:r>
              <a:rPr lang="en-US" sz="3600" b="1" dirty="0"/>
              <a:t>Inventory Management and User Management </a:t>
            </a:r>
          </a:p>
        </p:txBody>
      </p:sp>
      <p:sp>
        <p:nvSpPr>
          <p:cNvPr id="51" name="TextBox 50">
            <a:extLst>
              <a:ext uri="{FF2B5EF4-FFF2-40B4-BE49-F238E27FC236}">
                <a16:creationId xmlns:a16="http://schemas.microsoft.com/office/drawing/2014/main" id="{417F70E4-6593-CB57-25BD-34EB14E7D621}"/>
              </a:ext>
            </a:extLst>
          </p:cNvPr>
          <p:cNvSpPr txBox="1"/>
          <p:nvPr/>
        </p:nvSpPr>
        <p:spPr>
          <a:xfrm>
            <a:off x="0" y="324056"/>
            <a:ext cx="12192000" cy="369332"/>
          </a:xfrm>
          <a:prstGeom prst="rect">
            <a:avLst/>
          </a:prstGeom>
          <a:noFill/>
        </p:spPr>
        <p:txBody>
          <a:bodyPr wrap="square">
            <a:spAutoFit/>
          </a:bodyPr>
          <a:lstStyle/>
          <a:p>
            <a:pPr algn="ctr"/>
            <a:r>
              <a:rPr lang="en-US" dirty="0"/>
              <a:t>MINOR PROJECT</a:t>
            </a:r>
          </a:p>
        </p:txBody>
      </p:sp>
      <p:sp>
        <p:nvSpPr>
          <p:cNvPr id="53" name="TextBox 52">
            <a:extLst>
              <a:ext uri="{FF2B5EF4-FFF2-40B4-BE49-F238E27FC236}">
                <a16:creationId xmlns:a16="http://schemas.microsoft.com/office/drawing/2014/main" id="{99D0A419-E741-EFB7-F696-88188C7038D5}"/>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55" name="Graphic 54" descr="Store with solid fill">
            <a:extLst>
              <a:ext uri="{FF2B5EF4-FFF2-40B4-BE49-F238E27FC236}">
                <a16:creationId xmlns:a16="http://schemas.microsoft.com/office/drawing/2014/main" id="{0F8E7ACC-A756-A0F0-D6E4-72F3C3FA49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58" name="Graphic 57" descr="Convertible with solid fill">
            <a:extLst>
              <a:ext uri="{FF2B5EF4-FFF2-40B4-BE49-F238E27FC236}">
                <a16:creationId xmlns:a16="http://schemas.microsoft.com/office/drawing/2014/main" id="{9959BA4D-927A-3928-61C3-9321769EF4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436501" y="5184866"/>
            <a:ext cx="914400" cy="914400"/>
          </a:xfrm>
          <a:prstGeom prst="rect">
            <a:avLst/>
          </a:prstGeom>
        </p:spPr>
      </p:pic>
      <p:pic>
        <p:nvPicPr>
          <p:cNvPr id="63" name="Graphic 62" descr="House with solid fill">
            <a:extLst>
              <a:ext uri="{FF2B5EF4-FFF2-40B4-BE49-F238E27FC236}">
                <a16:creationId xmlns:a16="http://schemas.microsoft.com/office/drawing/2014/main" id="{7E6C27D8-B223-6D52-0C79-C0BBB6A341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4999383"/>
            <a:ext cx="914400" cy="914400"/>
          </a:xfrm>
          <a:prstGeom prst="rect">
            <a:avLst/>
          </a:prstGeom>
        </p:spPr>
      </p:pic>
      <p:pic>
        <p:nvPicPr>
          <p:cNvPr id="450" name="Graphic 449" descr="Barn with solid fill">
            <a:extLst>
              <a:ext uri="{FF2B5EF4-FFF2-40B4-BE49-F238E27FC236}">
                <a16:creationId xmlns:a16="http://schemas.microsoft.com/office/drawing/2014/main" id="{A153A571-BF10-B92B-5CB5-23F845C773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4997703"/>
            <a:ext cx="914400" cy="914400"/>
          </a:xfrm>
          <a:prstGeom prst="rect">
            <a:avLst/>
          </a:prstGeom>
        </p:spPr>
      </p:pic>
      <p:sp>
        <p:nvSpPr>
          <p:cNvPr id="3" name="TextBox 2">
            <a:extLst>
              <a:ext uri="{FF2B5EF4-FFF2-40B4-BE49-F238E27FC236}">
                <a16:creationId xmlns:a16="http://schemas.microsoft.com/office/drawing/2014/main" id="{EBE3F319-ECF7-59C1-D492-836B574FEF56}"/>
              </a:ext>
            </a:extLst>
          </p:cNvPr>
          <p:cNvSpPr txBox="1"/>
          <p:nvPr/>
        </p:nvSpPr>
        <p:spPr>
          <a:xfrm>
            <a:off x="3029779" y="5397862"/>
            <a:ext cx="6132442" cy="369332"/>
          </a:xfrm>
          <a:prstGeom prst="rect">
            <a:avLst/>
          </a:prstGeom>
          <a:noFill/>
        </p:spPr>
        <p:txBody>
          <a:bodyPr wrap="square">
            <a:spAutoFit/>
          </a:bodyPr>
          <a:lstStyle/>
          <a:p>
            <a:pPr algn="ctr"/>
            <a:r>
              <a:rPr lang="en-US" dirty="0"/>
              <a:t>Under The Guidance Of – Dr. Gurminder Kaur</a:t>
            </a:r>
          </a:p>
        </p:txBody>
      </p:sp>
    </p:spTree>
    <p:extLst>
      <p:ext uri="{BB962C8B-B14F-4D97-AF65-F5344CB8AC3E}">
        <p14:creationId xmlns:p14="http://schemas.microsoft.com/office/powerpoint/2010/main" val="3297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0"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508423" y="1385156"/>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1455" y="5504562"/>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8001" y="5504562"/>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4972" y="5504561"/>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9728" y="4628262"/>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6699" y="462826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4484" y="5504562"/>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2757" y="4628260"/>
            <a:ext cx="1323205" cy="1323205"/>
          </a:xfrm>
          <a:prstGeom prst="rect">
            <a:avLst/>
          </a:prstGeom>
        </p:spPr>
      </p:pic>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8001" y="3743205"/>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108" y="3743205"/>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9213" y="2866904"/>
            <a:ext cx="1323205" cy="1323205"/>
          </a:xfrm>
          <a:prstGeom prst="rect">
            <a:avLst/>
          </a:prstGeom>
        </p:spPr>
      </p:pic>
      <p:graphicFrame>
        <p:nvGraphicFramePr>
          <p:cNvPr id="48" name="Chart 47">
            <a:extLst>
              <a:ext uri="{FF2B5EF4-FFF2-40B4-BE49-F238E27FC236}">
                <a16:creationId xmlns:a16="http://schemas.microsoft.com/office/drawing/2014/main" id="{F20A085D-EE47-F9E9-ACC7-C78A60D539CD}"/>
              </a:ext>
            </a:extLst>
          </p:cNvPr>
          <p:cNvGraphicFramePr/>
          <p:nvPr>
            <p:extLst>
              <p:ext uri="{D42A27DB-BD31-4B8C-83A1-F6EECF244321}">
                <p14:modId xmlns:p14="http://schemas.microsoft.com/office/powerpoint/2010/main" val="326832614"/>
              </p:ext>
            </p:extLst>
          </p:nvPr>
        </p:nvGraphicFramePr>
        <p:xfrm>
          <a:off x="-564148" y="6858000"/>
          <a:ext cx="6778675" cy="28941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054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5"/>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266142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00">
        <p159:morph option="byObject"/>
      </p:transition>
    </mc:Choice>
    <mc:Fallback xmlns="">
      <p:transition spd="slow" advTm="1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662695484"/>
      </p:ext>
    </p:extLst>
  </p:cSld>
  <p:clrMapOvr>
    <a:masterClrMapping/>
  </p:clrMapOvr>
  <mc:AlternateContent xmlns:mc="http://schemas.openxmlformats.org/markup-compatibility/2006" xmlns:p159="http://schemas.microsoft.com/office/powerpoint/2015/09/main">
    <mc:Choice Requires="p159">
      <p:transition spd="slow" advTm="1000">
        <p159:morph option="byObject"/>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793514495"/>
      </p:ext>
    </p:extLst>
  </p:cSld>
  <p:clrMapOvr>
    <a:masterClrMapping/>
  </p:clrMapOvr>
  <mc:AlternateContent xmlns:mc="http://schemas.openxmlformats.org/markup-compatibility/2006" xmlns:p159="http://schemas.microsoft.com/office/powerpoint/2015/09/main">
    <mc:Choice Requires="p159">
      <p:transition spd="slow" advTm="1000">
        <p159:morph option="byObject"/>
      </p:transition>
    </mc:Choice>
    <mc:Fallback xmlns="">
      <p:transition spd="slow"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123036136"/>
      </p:ext>
    </p:extLst>
  </p:cSld>
  <p:clrMapOvr>
    <a:masterClrMapping/>
  </p:clrMapOvr>
  <mc:AlternateContent xmlns:mc="http://schemas.openxmlformats.org/markup-compatibility/2006" xmlns:p159="http://schemas.microsoft.com/office/powerpoint/2015/09/main">
    <mc:Choice Requires="p159">
      <p:transition spd="slow" advTm="1000">
        <p159:morph option="byObject"/>
      </p:transition>
    </mc:Choice>
    <mc:Fallback xmlns="">
      <p:transition spd="slow"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998367903"/>
      </p:ext>
    </p:extLst>
  </p:cSld>
  <p:clrMapOvr>
    <a:masterClrMapping/>
  </p:clrMapOvr>
  <mc:AlternateContent xmlns:mc="http://schemas.openxmlformats.org/markup-compatibility/2006" xmlns:p159="http://schemas.microsoft.com/office/powerpoint/2015/09/main">
    <mc:Choice Requires="p159">
      <p:transition spd="slow" advTm="1000">
        <p159:morph option="byObject"/>
      </p:transition>
    </mc:Choice>
    <mc:Fallback xmlns="">
      <p:transition spd="slow"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pic>
        <p:nvPicPr>
          <p:cNvPr id="10" name="Picture 9">
            <a:extLst>
              <a:ext uri="{FF2B5EF4-FFF2-40B4-BE49-F238E27FC236}">
                <a16:creationId xmlns:a16="http://schemas.microsoft.com/office/drawing/2014/main" id="{019EFD31-0CF2-2161-CD59-ADD3F869052B}"/>
              </a:ext>
            </a:extLst>
          </p:cNvPr>
          <p:cNvPicPr>
            <a:picLocks noChangeAspect="1"/>
          </p:cNvPicPr>
          <p:nvPr/>
        </p:nvPicPr>
        <p:blipFill>
          <a:blip r:embed="rId16"/>
          <a:srcRect t="5675"/>
          <a:stretch/>
        </p:blipFill>
        <p:spPr>
          <a:xfrm rot="5400000">
            <a:off x="15611681" y="-1678861"/>
            <a:ext cx="4854290" cy="10982325"/>
          </a:xfrm>
          <a:prstGeom prst="rect">
            <a:avLst/>
          </a:prstGeom>
        </p:spPr>
      </p:pic>
    </p:spTree>
    <p:extLst>
      <p:ext uri="{BB962C8B-B14F-4D97-AF65-F5344CB8AC3E}">
        <p14:creationId xmlns:p14="http://schemas.microsoft.com/office/powerpoint/2010/main" val="2271775482"/>
      </p:ext>
    </p:extLst>
  </p:cSld>
  <p:clrMapOvr>
    <a:masterClrMapping/>
  </p:clrMapOvr>
  <mc:AlternateContent xmlns:mc="http://schemas.openxmlformats.org/markup-compatibility/2006" xmlns:p159="http://schemas.microsoft.com/office/powerpoint/2015/09/main">
    <mc:Choice Requires="p159">
      <p:transition spd="slow" advTm="1000">
        <p159:morph option="byObject"/>
      </p:transition>
    </mc:Choice>
    <mc:Fallback xmlns="">
      <p:transition spd="slow"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pic>
        <p:nvPicPr>
          <p:cNvPr id="10" name="Picture 9">
            <a:extLst>
              <a:ext uri="{FF2B5EF4-FFF2-40B4-BE49-F238E27FC236}">
                <a16:creationId xmlns:a16="http://schemas.microsoft.com/office/drawing/2014/main" id="{8BAFA992-88FC-7106-4B9A-539D682A7821}"/>
              </a:ext>
            </a:extLst>
          </p:cNvPr>
          <p:cNvPicPr>
            <a:picLocks noChangeAspect="1"/>
          </p:cNvPicPr>
          <p:nvPr/>
        </p:nvPicPr>
        <p:blipFill>
          <a:blip r:embed="rId16"/>
          <a:srcRect t="5675"/>
          <a:stretch/>
        </p:blipFill>
        <p:spPr>
          <a:xfrm rot="5400000">
            <a:off x="15116381" y="-1678861"/>
            <a:ext cx="4854290" cy="10982325"/>
          </a:xfrm>
          <a:prstGeom prst="rect">
            <a:avLst/>
          </a:prstGeom>
        </p:spPr>
      </p:pic>
    </p:spTree>
    <p:extLst>
      <p:ext uri="{BB962C8B-B14F-4D97-AF65-F5344CB8AC3E}">
        <p14:creationId xmlns:p14="http://schemas.microsoft.com/office/powerpoint/2010/main" val="187701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5474A-C511-08FB-9718-341C5C3B0F1A}"/>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37D7F408-F85E-6082-9A81-40D8DEF7E685}"/>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D62094F-C368-93E1-552F-7DA14185FBC6}"/>
              </a:ext>
            </a:extLst>
          </p:cNvPr>
          <p:cNvSpPr txBox="1"/>
          <p:nvPr/>
        </p:nvSpPr>
        <p:spPr>
          <a:xfrm>
            <a:off x="439840" y="112073"/>
            <a:ext cx="2560535" cy="1107996"/>
          </a:xfrm>
          <a:prstGeom prst="rect">
            <a:avLst/>
          </a:prstGeom>
          <a:noFill/>
        </p:spPr>
        <p:txBody>
          <a:bodyPr wrap="square">
            <a:spAutoFit/>
          </a:bodyPr>
          <a:lstStyle/>
          <a:p>
            <a:r>
              <a:rPr lang="en-US" sz="6600" b="1" dirty="0">
                <a:solidFill>
                  <a:schemeClr val="bg1"/>
                </a:solidFill>
              </a:rPr>
              <a:t>LIORA</a:t>
            </a:r>
          </a:p>
        </p:txBody>
      </p:sp>
      <p:sp>
        <p:nvSpPr>
          <p:cNvPr id="8" name="TextBox 7">
            <a:extLst>
              <a:ext uri="{FF2B5EF4-FFF2-40B4-BE49-F238E27FC236}">
                <a16:creationId xmlns:a16="http://schemas.microsoft.com/office/drawing/2014/main" id="{73C065E6-5942-74A3-605B-E6D55D18443B}"/>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2" name="Graphic 1" descr="Store with solid fill">
            <a:extLst>
              <a:ext uri="{FF2B5EF4-FFF2-40B4-BE49-F238E27FC236}">
                <a16:creationId xmlns:a16="http://schemas.microsoft.com/office/drawing/2014/main" id="{C16034E4-4A3D-B2F7-A84C-19073E984F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20D10462-7F78-A064-4F48-87AF08B9B8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8E59A116-9B41-F14D-1946-23B12657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A397F70F-0626-55D1-5052-D8AAB58F8E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816677"/>
            <a:ext cx="914400" cy="914400"/>
          </a:xfrm>
          <a:prstGeom prst="rect">
            <a:avLst/>
          </a:prstGeom>
        </p:spPr>
      </p:pic>
      <p:pic>
        <p:nvPicPr>
          <p:cNvPr id="11" name="Picture 10">
            <a:extLst>
              <a:ext uri="{FF2B5EF4-FFF2-40B4-BE49-F238E27FC236}">
                <a16:creationId xmlns:a16="http://schemas.microsoft.com/office/drawing/2014/main" id="{34A7255F-0AA5-21F4-A32A-E2271AA7C061}"/>
              </a:ext>
            </a:extLst>
          </p:cNvPr>
          <p:cNvPicPr>
            <a:picLocks noChangeAspect="1"/>
          </p:cNvPicPr>
          <p:nvPr/>
        </p:nvPicPr>
        <p:blipFill>
          <a:blip r:embed="rId10"/>
          <a:srcRect t="5675"/>
          <a:stretch/>
        </p:blipFill>
        <p:spPr>
          <a:xfrm rot="5400000">
            <a:off x="3619706" y="-1678861"/>
            <a:ext cx="4854290" cy="10982325"/>
          </a:xfrm>
          <a:prstGeom prst="rect">
            <a:avLst/>
          </a:prstGeom>
        </p:spPr>
      </p:pic>
      <p:sp>
        <p:nvSpPr>
          <p:cNvPr id="12" name="TextBox 11">
            <a:extLst>
              <a:ext uri="{FF2B5EF4-FFF2-40B4-BE49-F238E27FC236}">
                <a16:creationId xmlns:a16="http://schemas.microsoft.com/office/drawing/2014/main" id="{8A9D235C-E3E3-52E2-7183-5A686F9BBE1F}"/>
              </a:ext>
            </a:extLst>
          </p:cNvPr>
          <p:cNvSpPr txBox="1"/>
          <p:nvPr/>
        </p:nvSpPr>
        <p:spPr>
          <a:xfrm>
            <a:off x="2969587" y="135323"/>
            <a:ext cx="9253704" cy="1107996"/>
          </a:xfrm>
          <a:prstGeom prst="rect">
            <a:avLst/>
          </a:prstGeom>
          <a:noFill/>
        </p:spPr>
        <p:txBody>
          <a:bodyPr wrap="square">
            <a:spAutoFit/>
          </a:bodyPr>
          <a:lstStyle/>
          <a:p>
            <a:r>
              <a:rPr lang="en-US" sz="6600" b="1" dirty="0">
                <a:solidFill>
                  <a:schemeClr val="bg1"/>
                </a:solidFill>
              </a:rPr>
              <a:t>- USE CASE DIAGRAM</a:t>
            </a:r>
          </a:p>
        </p:txBody>
      </p:sp>
      <p:pic>
        <p:nvPicPr>
          <p:cNvPr id="13" name="Picture 12">
            <a:extLst>
              <a:ext uri="{FF2B5EF4-FFF2-40B4-BE49-F238E27FC236}">
                <a16:creationId xmlns:a16="http://schemas.microsoft.com/office/drawing/2014/main" id="{44AF75B3-40FC-D056-C8BB-7512B292E974}"/>
              </a:ext>
            </a:extLst>
          </p:cNvPr>
          <p:cNvPicPr>
            <a:picLocks noChangeAspect="1"/>
          </p:cNvPicPr>
          <p:nvPr/>
        </p:nvPicPr>
        <p:blipFill>
          <a:blip r:embed="rId11"/>
          <a:stretch>
            <a:fillRect/>
          </a:stretch>
        </p:blipFill>
        <p:spPr>
          <a:xfrm>
            <a:off x="3669866" y="7165700"/>
            <a:ext cx="8190497" cy="13532125"/>
          </a:xfrm>
          <a:prstGeom prst="rect">
            <a:avLst/>
          </a:prstGeom>
        </p:spPr>
      </p:pic>
    </p:spTree>
    <p:extLst>
      <p:ext uri="{BB962C8B-B14F-4D97-AF65-F5344CB8AC3E}">
        <p14:creationId xmlns:p14="http://schemas.microsoft.com/office/powerpoint/2010/main" val="2133021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22718-3B97-C47A-746C-1E9F3DD7E122}"/>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E5322BA9-AA44-67DA-8003-860069C79D3C}"/>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2FD595E-AD07-37B9-E5A6-38C75E89D3EF}"/>
              </a:ext>
            </a:extLst>
          </p:cNvPr>
          <p:cNvSpPr txBox="1"/>
          <p:nvPr/>
        </p:nvSpPr>
        <p:spPr>
          <a:xfrm>
            <a:off x="-332139" y="295065"/>
            <a:ext cx="3669866"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D0C95AF3-EDF3-0B74-DD90-21068784D2A0}"/>
              </a:ext>
            </a:extLst>
          </p:cNvPr>
          <p:cNvSpPr txBox="1"/>
          <p:nvPr/>
        </p:nvSpPr>
        <p:spPr>
          <a:xfrm>
            <a:off x="-166069" y="1163820"/>
            <a:ext cx="3669865" cy="830997"/>
          </a:xfrm>
          <a:prstGeom prst="rect">
            <a:avLst/>
          </a:prstGeom>
          <a:noFill/>
        </p:spPr>
        <p:txBody>
          <a:bodyPr wrap="square">
            <a:spAutoFit/>
          </a:bodyPr>
          <a:lstStyle/>
          <a:p>
            <a:pPr algn="ctr"/>
            <a:r>
              <a:rPr lang="en-US" sz="2400" b="1" dirty="0">
                <a:solidFill>
                  <a:schemeClr val="bg1"/>
                </a:solidFill>
              </a:rPr>
              <a:t>ACTIVITY DIAGRAM </a:t>
            </a:r>
          </a:p>
          <a:p>
            <a:pPr algn="ctr"/>
            <a:endParaRPr lang="en-US" sz="2400" b="1" dirty="0">
              <a:solidFill>
                <a:schemeClr val="bg1"/>
              </a:solidFill>
            </a:endParaRPr>
          </a:p>
        </p:txBody>
      </p:sp>
      <p:pic>
        <p:nvPicPr>
          <p:cNvPr id="2" name="Graphic 1" descr="Store with solid fill">
            <a:extLst>
              <a:ext uri="{FF2B5EF4-FFF2-40B4-BE49-F238E27FC236}">
                <a16:creationId xmlns:a16="http://schemas.microsoft.com/office/drawing/2014/main" id="{E0D3B8AB-7C09-121B-D838-EC56240112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2CBCBFC5-B370-F372-33DF-5690B01AD1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8D8816E4-CAE1-2697-B7ED-D98985EEE8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FF3CD0FB-C1EF-86D0-E318-8B5E218AA4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816677"/>
            <a:ext cx="914400" cy="914400"/>
          </a:xfrm>
          <a:prstGeom prst="rect">
            <a:avLst/>
          </a:prstGeom>
        </p:spPr>
      </p:pic>
      <p:pic>
        <p:nvPicPr>
          <p:cNvPr id="9" name="Picture 8">
            <a:extLst>
              <a:ext uri="{FF2B5EF4-FFF2-40B4-BE49-F238E27FC236}">
                <a16:creationId xmlns:a16="http://schemas.microsoft.com/office/drawing/2014/main" id="{998E7BFA-88EC-812D-7A85-6FC3107897F4}"/>
              </a:ext>
            </a:extLst>
          </p:cNvPr>
          <p:cNvPicPr>
            <a:picLocks noChangeAspect="1"/>
          </p:cNvPicPr>
          <p:nvPr/>
        </p:nvPicPr>
        <p:blipFill>
          <a:blip r:embed="rId10"/>
          <a:stretch>
            <a:fillRect/>
          </a:stretch>
        </p:blipFill>
        <p:spPr>
          <a:xfrm>
            <a:off x="3669866" y="545825"/>
            <a:ext cx="8190497" cy="13532125"/>
          </a:xfrm>
          <a:prstGeom prst="rect">
            <a:avLst/>
          </a:prstGeom>
        </p:spPr>
      </p:pic>
      <p:pic>
        <p:nvPicPr>
          <p:cNvPr id="10" name="Picture 9">
            <a:extLst>
              <a:ext uri="{FF2B5EF4-FFF2-40B4-BE49-F238E27FC236}">
                <a16:creationId xmlns:a16="http://schemas.microsoft.com/office/drawing/2014/main" id="{A62E7CF2-D04A-DB79-C3A3-179BBBC6CFB7}"/>
              </a:ext>
            </a:extLst>
          </p:cNvPr>
          <p:cNvPicPr>
            <a:picLocks noChangeAspect="1"/>
          </p:cNvPicPr>
          <p:nvPr/>
        </p:nvPicPr>
        <p:blipFill>
          <a:blip r:embed="rId11"/>
          <a:srcRect t="5675"/>
          <a:stretch/>
        </p:blipFill>
        <p:spPr>
          <a:xfrm rot="5400000">
            <a:off x="-8248444" y="-1678861"/>
            <a:ext cx="4854290" cy="10982325"/>
          </a:xfrm>
          <a:prstGeom prst="rect">
            <a:avLst/>
          </a:prstGeom>
        </p:spPr>
      </p:pic>
      <p:sp>
        <p:nvSpPr>
          <p:cNvPr id="18" name="TextBox 17">
            <a:extLst>
              <a:ext uri="{FF2B5EF4-FFF2-40B4-BE49-F238E27FC236}">
                <a16:creationId xmlns:a16="http://schemas.microsoft.com/office/drawing/2014/main" id="{4FF89657-86EA-73D0-2727-DBF8D5380110}"/>
              </a:ext>
            </a:extLst>
          </p:cNvPr>
          <p:cNvSpPr txBox="1"/>
          <p:nvPr/>
        </p:nvSpPr>
        <p:spPr>
          <a:xfrm>
            <a:off x="216694" y="1779526"/>
            <a:ext cx="3121032"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Entry</a:t>
            </a:r>
            <a:r>
              <a:rPr kumimoji="0" lang="en-US" altLang="en-US" sz="1800" b="0" i="0" u="none" strike="noStrike" cap="none" normalizeH="0" baseline="0" dirty="0">
                <a:ln>
                  <a:noFill/>
                </a:ln>
                <a:solidFill>
                  <a:schemeClr val="bg1"/>
                </a:solidFill>
                <a:effectLst/>
                <a:latin typeface="Arial" panose="020B0604020202020204" pitchFamily="34" charset="0"/>
              </a:rPr>
              <a:t>: Customer enters, and the system starts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Shopping</a:t>
            </a:r>
            <a:r>
              <a:rPr kumimoji="0" lang="en-US" altLang="en-US" sz="1800" b="0" i="0" u="none" strike="noStrike" cap="none" normalizeH="0" baseline="0" dirty="0">
                <a:ln>
                  <a:noFill/>
                </a:ln>
                <a:solidFill>
                  <a:schemeClr val="bg1"/>
                </a:solidFill>
                <a:effectLst/>
                <a:latin typeface="Arial" panose="020B0604020202020204" pitchFamily="34" charset="0"/>
              </a:rPr>
              <a:t>: Customers browse, get recommendations, and add items to the cart.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Checkout</a:t>
            </a:r>
            <a:r>
              <a:rPr kumimoji="0" lang="en-US" altLang="en-US" sz="1800" b="0" i="0" u="none" strike="noStrike" cap="none" normalizeH="0" baseline="0" dirty="0">
                <a:ln>
                  <a:noFill/>
                </a:ln>
                <a:solidFill>
                  <a:schemeClr val="bg1"/>
                </a:solidFill>
                <a:effectLst/>
                <a:latin typeface="Arial" panose="020B0604020202020204" pitchFamily="34" charset="0"/>
              </a:rPr>
              <a:t>: If ready, automated checkout begins with scanning, payment, and receipt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Exit</a:t>
            </a:r>
            <a:r>
              <a:rPr kumimoji="0" lang="en-US" altLang="en-US" sz="1800" b="0" i="0" u="none" strike="noStrike" cap="none" normalizeH="0" baseline="0" dirty="0">
                <a:ln>
                  <a:noFill/>
                </a:ln>
                <a:solidFill>
                  <a:schemeClr val="bg1"/>
                </a:solidFill>
                <a:effectLst/>
                <a:latin typeface="Arial" panose="020B0604020202020204" pitchFamily="34" charset="0"/>
              </a:rPr>
              <a:t>: Inventory and customer data are updated, and monitoring ends </a:t>
            </a:r>
          </a:p>
        </p:txBody>
      </p:sp>
      <p:pic>
        <p:nvPicPr>
          <p:cNvPr id="19" name="Picture 18">
            <a:extLst>
              <a:ext uri="{FF2B5EF4-FFF2-40B4-BE49-F238E27FC236}">
                <a16:creationId xmlns:a16="http://schemas.microsoft.com/office/drawing/2014/main" id="{A979597C-C155-5E03-59CA-A0CEE6268969}"/>
              </a:ext>
            </a:extLst>
          </p:cNvPr>
          <p:cNvPicPr>
            <a:picLocks noChangeAspect="1"/>
          </p:cNvPicPr>
          <p:nvPr/>
        </p:nvPicPr>
        <p:blipFill>
          <a:blip r:embed="rId12"/>
          <a:srcRect t="862" b="1868"/>
          <a:stretch/>
        </p:blipFill>
        <p:spPr>
          <a:xfrm rot="5400000">
            <a:off x="2794675" y="5022422"/>
            <a:ext cx="6299345" cy="10582274"/>
          </a:xfrm>
          <a:prstGeom prst="rect">
            <a:avLst/>
          </a:prstGeom>
        </p:spPr>
      </p:pic>
    </p:spTree>
    <p:extLst>
      <p:ext uri="{BB962C8B-B14F-4D97-AF65-F5344CB8AC3E}">
        <p14:creationId xmlns:p14="http://schemas.microsoft.com/office/powerpoint/2010/main" val="3551723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417F70E4-6593-CB57-25BD-34EB14E7D621}"/>
              </a:ext>
            </a:extLst>
          </p:cNvPr>
          <p:cNvSpPr txBox="1"/>
          <p:nvPr/>
        </p:nvSpPr>
        <p:spPr>
          <a:xfrm>
            <a:off x="0" y="324056"/>
            <a:ext cx="12192000" cy="369332"/>
          </a:xfrm>
          <a:prstGeom prst="rect">
            <a:avLst/>
          </a:prstGeom>
          <a:noFill/>
        </p:spPr>
        <p:txBody>
          <a:bodyPr wrap="square">
            <a:spAutoFit/>
          </a:bodyPr>
          <a:lstStyle/>
          <a:p>
            <a:pPr algn="ctr"/>
            <a:r>
              <a:rPr lang="en-US" dirty="0"/>
              <a:t>MINOR PROJECT</a:t>
            </a:r>
          </a:p>
        </p:txBody>
      </p:sp>
      <p:sp>
        <p:nvSpPr>
          <p:cNvPr id="53" name="TextBox 52">
            <a:extLst>
              <a:ext uri="{FF2B5EF4-FFF2-40B4-BE49-F238E27FC236}">
                <a16:creationId xmlns:a16="http://schemas.microsoft.com/office/drawing/2014/main" id="{99D0A419-E741-EFB7-F696-88188C7038D5}"/>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55" name="Graphic 54" descr="Store with solid fill">
            <a:extLst>
              <a:ext uri="{FF2B5EF4-FFF2-40B4-BE49-F238E27FC236}">
                <a16:creationId xmlns:a16="http://schemas.microsoft.com/office/drawing/2014/main" id="{0F8E7ACC-A756-A0F0-D6E4-72F3C3FA49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63" name="Graphic 62" descr="House with solid fill">
            <a:extLst>
              <a:ext uri="{FF2B5EF4-FFF2-40B4-BE49-F238E27FC236}">
                <a16:creationId xmlns:a16="http://schemas.microsoft.com/office/drawing/2014/main" id="{7E6C27D8-B223-6D52-0C79-C0BBB6A341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3200" y="4999383"/>
            <a:ext cx="914400" cy="914400"/>
          </a:xfrm>
          <a:prstGeom prst="rect">
            <a:avLst/>
          </a:prstGeom>
        </p:spPr>
      </p:pic>
      <p:pic>
        <p:nvPicPr>
          <p:cNvPr id="450" name="Graphic 449" descr="Barn with solid fill">
            <a:extLst>
              <a:ext uri="{FF2B5EF4-FFF2-40B4-BE49-F238E27FC236}">
                <a16:creationId xmlns:a16="http://schemas.microsoft.com/office/drawing/2014/main" id="{A153A571-BF10-B92B-5CB5-23F845C773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35484" y="4997703"/>
            <a:ext cx="914400" cy="914400"/>
          </a:xfrm>
          <a:prstGeom prst="rect">
            <a:avLst/>
          </a:prstGeom>
        </p:spPr>
      </p:pic>
      <p:sp>
        <p:nvSpPr>
          <p:cNvPr id="5" name="TextBox 4">
            <a:extLst>
              <a:ext uri="{FF2B5EF4-FFF2-40B4-BE49-F238E27FC236}">
                <a16:creationId xmlns:a16="http://schemas.microsoft.com/office/drawing/2014/main" id="{CB3B40DA-4DA3-A76C-9C45-453FFB965A6F}"/>
              </a:ext>
            </a:extLst>
          </p:cNvPr>
          <p:cNvSpPr txBox="1"/>
          <p:nvPr/>
        </p:nvSpPr>
        <p:spPr>
          <a:xfrm>
            <a:off x="3044372" y="562472"/>
            <a:ext cx="6103256" cy="1569660"/>
          </a:xfrm>
          <a:prstGeom prst="rect">
            <a:avLst/>
          </a:prstGeom>
          <a:noFill/>
        </p:spPr>
        <p:txBody>
          <a:bodyPr wrap="square">
            <a:spAutoFit/>
          </a:bodyPr>
          <a:lstStyle/>
          <a:p>
            <a:pPr algn="ctr"/>
            <a:r>
              <a:rPr lang="en-US" sz="9600" b="1" dirty="0"/>
              <a:t>LIORA</a:t>
            </a:r>
          </a:p>
        </p:txBody>
      </p:sp>
      <p:pic>
        <p:nvPicPr>
          <p:cNvPr id="8" name="Graphic 7" descr="Convertible with solid fill">
            <a:extLst>
              <a:ext uri="{FF2B5EF4-FFF2-40B4-BE49-F238E27FC236}">
                <a16:creationId xmlns:a16="http://schemas.microsoft.com/office/drawing/2014/main" id="{D1098C18-F5BC-08F2-FAD9-FB6D7DC5BE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436501" y="5184866"/>
            <a:ext cx="914400" cy="914400"/>
          </a:xfrm>
          <a:prstGeom prst="rect">
            <a:avLst/>
          </a:prstGeom>
        </p:spPr>
      </p:pic>
    </p:spTree>
    <p:extLst>
      <p:ext uri="{BB962C8B-B14F-4D97-AF65-F5344CB8AC3E}">
        <p14:creationId xmlns:p14="http://schemas.microsoft.com/office/powerpoint/2010/main" val="128326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E0466-FEC9-08C3-2482-2C3BED88C547}"/>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136F9B7A-8043-F849-D090-B3C964E00E00}"/>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D17EE3-D689-4E08-4911-59B463AB43F3}"/>
              </a:ext>
            </a:extLst>
          </p:cNvPr>
          <p:cNvSpPr txBox="1"/>
          <p:nvPr/>
        </p:nvSpPr>
        <p:spPr>
          <a:xfrm>
            <a:off x="-332139" y="295065"/>
            <a:ext cx="3669866"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ADB74EDC-FF97-597B-589F-AB7696368AA2}"/>
              </a:ext>
            </a:extLst>
          </p:cNvPr>
          <p:cNvSpPr txBox="1"/>
          <p:nvPr/>
        </p:nvSpPr>
        <p:spPr>
          <a:xfrm>
            <a:off x="-166069" y="1163820"/>
            <a:ext cx="3669865" cy="830997"/>
          </a:xfrm>
          <a:prstGeom prst="rect">
            <a:avLst/>
          </a:prstGeom>
          <a:noFill/>
        </p:spPr>
        <p:txBody>
          <a:bodyPr wrap="square">
            <a:spAutoFit/>
          </a:bodyPr>
          <a:lstStyle/>
          <a:p>
            <a:pPr algn="ctr"/>
            <a:r>
              <a:rPr lang="en-US" sz="2400" b="1" dirty="0">
                <a:solidFill>
                  <a:schemeClr val="bg1"/>
                </a:solidFill>
              </a:rPr>
              <a:t>ACTIVITY DIAGRAM </a:t>
            </a:r>
          </a:p>
          <a:p>
            <a:pPr algn="ctr"/>
            <a:endParaRPr lang="en-US" sz="2400" b="1" dirty="0">
              <a:solidFill>
                <a:schemeClr val="bg1"/>
              </a:solidFill>
            </a:endParaRPr>
          </a:p>
        </p:txBody>
      </p:sp>
      <p:pic>
        <p:nvPicPr>
          <p:cNvPr id="2" name="Graphic 1" descr="Store with solid fill">
            <a:extLst>
              <a:ext uri="{FF2B5EF4-FFF2-40B4-BE49-F238E27FC236}">
                <a16:creationId xmlns:a16="http://schemas.microsoft.com/office/drawing/2014/main" id="{403BC787-C854-6761-6FE4-E3F4566202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729542A1-F5DB-333F-3321-E4F639208C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48256BAC-3B62-DAB7-4503-F853246BA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42A2EF52-415D-A964-1AA1-DC66804115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816677"/>
            <a:ext cx="914400" cy="914400"/>
          </a:xfrm>
          <a:prstGeom prst="rect">
            <a:avLst/>
          </a:prstGeom>
        </p:spPr>
      </p:pic>
      <p:pic>
        <p:nvPicPr>
          <p:cNvPr id="9" name="Picture 8">
            <a:extLst>
              <a:ext uri="{FF2B5EF4-FFF2-40B4-BE49-F238E27FC236}">
                <a16:creationId xmlns:a16="http://schemas.microsoft.com/office/drawing/2014/main" id="{FF473302-B5E6-C42F-F2D8-5D53A816B61B}"/>
              </a:ext>
            </a:extLst>
          </p:cNvPr>
          <p:cNvPicPr>
            <a:picLocks noChangeAspect="1"/>
          </p:cNvPicPr>
          <p:nvPr/>
        </p:nvPicPr>
        <p:blipFill>
          <a:blip r:embed="rId10"/>
          <a:stretch>
            <a:fillRect/>
          </a:stretch>
        </p:blipFill>
        <p:spPr>
          <a:xfrm>
            <a:off x="3669866" y="-7188475"/>
            <a:ext cx="8190497" cy="13532125"/>
          </a:xfrm>
          <a:prstGeom prst="rect">
            <a:avLst/>
          </a:prstGeom>
        </p:spPr>
      </p:pic>
      <p:pic>
        <p:nvPicPr>
          <p:cNvPr id="10" name="Picture 9">
            <a:extLst>
              <a:ext uri="{FF2B5EF4-FFF2-40B4-BE49-F238E27FC236}">
                <a16:creationId xmlns:a16="http://schemas.microsoft.com/office/drawing/2014/main" id="{AE451A03-C264-006B-302A-0DE6A19D98FB}"/>
              </a:ext>
            </a:extLst>
          </p:cNvPr>
          <p:cNvPicPr>
            <a:picLocks noChangeAspect="1"/>
          </p:cNvPicPr>
          <p:nvPr/>
        </p:nvPicPr>
        <p:blipFill>
          <a:blip r:embed="rId11"/>
          <a:srcRect t="5675"/>
          <a:stretch/>
        </p:blipFill>
        <p:spPr>
          <a:xfrm rot="5400000">
            <a:off x="-8248444" y="-1678861"/>
            <a:ext cx="4854290" cy="10982325"/>
          </a:xfrm>
          <a:prstGeom prst="rect">
            <a:avLst/>
          </a:prstGeom>
        </p:spPr>
      </p:pic>
      <p:sp>
        <p:nvSpPr>
          <p:cNvPr id="18" name="TextBox 17">
            <a:extLst>
              <a:ext uri="{FF2B5EF4-FFF2-40B4-BE49-F238E27FC236}">
                <a16:creationId xmlns:a16="http://schemas.microsoft.com/office/drawing/2014/main" id="{5C7102B1-3A64-6AB7-EED8-A7DB86C97EB6}"/>
              </a:ext>
            </a:extLst>
          </p:cNvPr>
          <p:cNvSpPr txBox="1"/>
          <p:nvPr/>
        </p:nvSpPr>
        <p:spPr>
          <a:xfrm>
            <a:off x="216694" y="1779526"/>
            <a:ext cx="3121032"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Entry</a:t>
            </a:r>
            <a:r>
              <a:rPr kumimoji="0" lang="en-US" altLang="en-US" sz="1800" b="0" i="0" u="none" strike="noStrike" cap="none" normalizeH="0" baseline="0" dirty="0">
                <a:ln>
                  <a:noFill/>
                </a:ln>
                <a:solidFill>
                  <a:schemeClr val="bg1"/>
                </a:solidFill>
                <a:effectLst/>
                <a:latin typeface="Arial" panose="020B0604020202020204" pitchFamily="34" charset="0"/>
              </a:rPr>
              <a:t>: Customer enters, and the system starts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Shopping</a:t>
            </a:r>
            <a:r>
              <a:rPr kumimoji="0" lang="en-US" altLang="en-US" sz="1800" b="0" i="0" u="none" strike="noStrike" cap="none" normalizeH="0" baseline="0" dirty="0">
                <a:ln>
                  <a:noFill/>
                </a:ln>
                <a:solidFill>
                  <a:schemeClr val="bg1"/>
                </a:solidFill>
                <a:effectLst/>
                <a:latin typeface="Arial" panose="020B0604020202020204" pitchFamily="34" charset="0"/>
              </a:rPr>
              <a:t>: Customers browse, get recommendations, and add items to the cart.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Checkout</a:t>
            </a:r>
            <a:r>
              <a:rPr kumimoji="0" lang="en-US" altLang="en-US" sz="1800" b="0" i="0" u="none" strike="noStrike" cap="none" normalizeH="0" baseline="0" dirty="0">
                <a:ln>
                  <a:noFill/>
                </a:ln>
                <a:solidFill>
                  <a:schemeClr val="bg1"/>
                </a:solidFill>
                <a:effectLst/>
                <a:latin typeface="Arial" panose="020B0604020202020204" pitchFamily="34" charset="0"/>
              </a:rPr>
              <a:t>: If ready, automated checkout begins with scanning, payment, and receipt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Exit</a:t>
            </a:r>
            <a:r>
              <a:rPr kumimoji="0" lang="en-US" altLang="en-US" sz="1800" b="0" i="0" u="none" strike="noStrike" cap="none" normalizeH="0" baseline="0" dirty="0">
                <a:ln>
                  <a:noFill/>
                </a:ln>
                <a:solidFill>
                  <a:schemeClr val="bg1"/>
                </a:solidFill>
                <a:effectLst/>
                <a:latin typeface="Arial" panose="020B0604020202020204" pitchFamily="34" charset="0"/>
              </a:rPr>
              <a:t>: Inventory and customer data are updated, and monitoring ends </a:t>
            </a:r>
          </a:p>
        </p:txBody>
      </p:sp>
      <p:pic>
        <p:nvPicPr>
          <p:cNvPr id="4" name="Picture 3">
            <a:extLst>
              <a:ext uri="{FF2B5EF4-FFF2-40B4-BE49-F238E27FC236}">
                <a16:creationId xmlns:a16="http://schemas.microsoft.com/office/drawing/2014/main" id="{D4448DCE-058D-87E8-7565-87848A0B23ED}"/>
              </a:ext>
            </a:extLst>
          </p:cNvPr>
          <p:cNvPicPr>
            <a:picLocks noChangeAspect="1"/>
          </p:cNvPicPr>
          <p:nvPr/>
        </p:nvPicPr>
        <p:blipFill>
          <a:blip r:embed="rId12"/>
          <a:srcRect t="862" b="1868"/>
          <a:stretch/>
        </p:blipFill>
        <p:spPr>
          <a:xfrm rot="5400000">
            <a:off x="2794675" y="4631897"/>
            <a:ext cx="6299345" cy="10582274"/>
          </a:xfrm>
          <a:prstGeom prst="rect">
            <a:avLst/>
          </a:prstGeom>
        </p:spPr>
      </p:pic>
    </p:spTree>
    <p:extLst>
      <p:ext uri="{BB962C8B-B14F-4D97-AF65-F5344CB8AC3E}">
        <p14:creationId xmlns:p14="http://schemas.microsoft.com/office/powerpoint/2010/main" val="3905413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8F838-902B-301E-EB14-DF29D4ADACD4}"/>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3B10BE13-8CE9-4FF9-084A-1DFE50928706}"/>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F45D85-20F0-826E-C8BC-BB988E954A0D}"/>
              </a:ext>
            </a:extLst>
          </p:cNvPr>
          <p:cNvSpPr txBox="1"/>
          <p:nvPr/>
        </p:nvSpPr>
        <p:spPr>
          <a:xfrm>
            <a:off x="-332139" y="295065"/>
            <a:ext cx="3669866"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CE1CFF70-C247-AB09-9C56-2C2ADB41E1EA}"/>
              </a:ext>
            </a:extLst>
          </p:cNvPr>
          <p:cNvSpPr txBox="1"/>
          <p:nvPr/>
        </p:nvSpPr>
        <p:spPr>
          <a:xfrm>
            <a:off x="1483161" y="441110"/>
            <a:ext cx="7371114" cy="769441"/>
          </a:xfrm>
          <a:prstGeom prst="rect">
            <a:avLst/>
          </a:prstGeom>
          <a:noFill/>
        </p:spPr>
        <p:txBody>
          <a:bodyPr wrap="square">
            <a:spAutoFit/>
          </a:bodyPr>
          <a:lstStyle/>
          <a:p>
            <a:pPr algn="ctr"/>
            <a:r>
              <a:rPr lang="en-US" sz="4400" b="1" dirty="0">
                <a:solidFill>
                  <a:schemeClr val="bg1"/>
                </a:solidFill>
              </a:rPr>
              <a:t>- CLASS DIAGRAM </a:t>
            </a:r>
          </a:p>
        </p:txBody>
      </p:sp>
      <p:pic>
        <p:nvPicPr>
          <p:cNvPr id="2" name="Graphic 1" descr="Store with solid fill">
            <a:extLst>
              <a:ext uri="{FF2B5EF4-FFF2-40B4-BE49-F238E27FC236}">
                <a16:creationId xmlns:a16="http://schemas.microsoft.com/office/drawing/2014/main" id="{D268A9D3-1C91-EF70-1436-E75532C6B7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6C7C54A5-A75F-E405-FB79-6412043030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7DE36C2D-FC68-FEEB-4878-4FB3D53831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9C1EAD94-DC31-9AEF-A7B1-22997194F5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816677"/>
            <a:ext cx="914400" cy="914400"/>
          </a:xfrm>
          <a:prstGeom prst="rect">
            <a:avLst/>
          </a:prstGeom>
        </p:spPr>
      </p:pic>
      <p:pic>
        <p:nvPicPr>
          <p:cNvPr id="9" name="Picture 8">
            <a:extLst>
              <a:ext uri="{FF2B5EF4-FFF2-40B4-BE49-F238E27FC236}">
                <a16:creationId xmlns:a16="http://schemas.microsoft.com/office/drawing/2014/main" id="{6C1A11AA-2011-3E1F-8FC9-4F9AE983ADC8}"/>
              </a:ext>
            </a:extLst>
          </p:cNvPr>
          <p:cNvPicPr>
            <a:picLocks noChangeAspect="1"/>
          </p:cNvPicPr>
          <p:nvPr/>
        </p:nvPicPr>
        <p:blipFill>
          <a:blip r:embed="rId10"/>
          <a:stretch>
            <a:fillRect/>
          </a:stretch>
        </p:blipFill>
        <p:spPr>
          <a:xfrm>
            <a:off x="3669866" y="-14008375"/>
            <a:ext cx="8190497" cy="13532125"/>
          </a:xfrm>
          <a:prstGeom prst="rect">
            <a:avLst/>
          </a:prstGeom>
        </p:spPr>
      </p:pic>
      <p:pic>
        <p:nvPicPr>
          <p:cNvPr id="11" name="Picture 10">
            <a:extLst>
              <a:ext uri="{FF2B5EF4-FFF2-40B4-BE49-F238E27FC236}">
                <a16:creationId xmlns:a16="http://schemas.microsoft.com/office/drawing/2014/main" id="{7AEB94B7-3F3C-4997-BB30-416ADEDFDBAF}"/>
              </a:ext>
            </a:extLst>
          </p:cNvPr>
          <p:cNvPicPr>
            <a:picLocks noChangeAspect="1"/>
          </p:cNvPicPr>
          <p:nvPr/>
        </p:nvPicPr>
        <p:blipFill>
          <a:blip r:embed="rId11"/>
          <a:srcRect t="862" b="1868"/>
          <a:stretch/>
        </p:blipFill>
        <p:spPr>
          <a:xfrm rot="5400000">
            <a:off x="2794675" y="-768778"/>
            <a:ext cx="6299345" cy="10582274"/>
          </a:xfrm>
          <a:prstGeom prst="rect">
            <a:avLst/>
          </a:prstGeom>
        </p:spPr>
      </p:pic>
    </p:spTree>
    <p:extLst>
      <p:ext uri="{BB962C8B-B14F-4D97-AF65-F5344CB8AC3E}">
        <p14:creationId xmlns:p14="http://schemas.microsoft.com/office/powerpoint/2010/main" val="4187722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4140200"/>
            <a:ext cx="12192000" cy="27178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3044372" y="1211558"/>
            <a:ext cx="6103256" cy="1569660"/>
          </a:xfrm>
          <a:prstGeom prst="rect">
            <a:avLst/>
          </a:prstGeom>
          <a:noFill/>
        </p:spPr>
        <p:txBody>
          <a:bodyPr wrap="square">
            <a:spAutoFit/>
          </a:bodyPr>
          <a:lstStyle/>
          <a:p>
            <a:pPr algn="ctr"/>
            <a:r>
              <a:rPr lang="en-US" sz="9600" b="1" dirty="0"/>
              <a:t>LIORA</a:t>
            </a:r>
          </a:p>
        </p:txBody>
      </p:sp>
      <p:pic>
        <p:nvPicPr>
          <p:cNvPr id="2" name="Graphic 1" descr="Store with solid fill">
            <a:extLst>
              <a:ext uri="{FF2B5EF4-FFF2-40B4-BE49-F238E27FC236}">
                <a16:creationId xmlns:a16="http://schemas.microsoft.com/office/drawing/2014/main" id="{1EAA589D-4780-125A-CA07-16E7EE8D6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3139617"/>
            <a:ext cx="1242828" cy="1213130"/>
          </a:xfrm>
          <a:prstGeom prst="rect">
            <a:avLst/>
          </a:prstGeom>
        </p:spPr>
      </p:pic>
      <p:pic>
        <p:nvPicPr>
          <p:cNvPr id="3" name="Graphic 2" descr="Convertible with solid fill">
            <a:extLst>
              <a:ext uri="{FF2B5EF4-FFF2-40B4-BE49-F238E27FC236}">
                <a16:creationId xmlns:a16="http://schemas.microsoft.com/office/drawing/2014/main" id="{905580A3-0C5B-F2B4-CF4E-25D8C61A42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3517859"/>
            <a:ext cx="914400" cy="914400"/>
          </a:xfrm>
          <a:prstGeom prst="rect">
            <a:avLst/>
          </a:prstGeom>
        </p:spPr>
      </p:pic>
      <p:pic>
        <p:nvPicPr>
          <p:cNvPr id="4" name="Graphic 3" descr="House with solid fill">
            <a:extLst>
              <a:ext uri="{FF2B5EF4-FFF2-40B4-BE49-F238E27FC236}">
                <a16:creationId xmlns:a16="http://schemas.microsoft.com/office/drawing/2014/main" id="{EFF6F1CC-EC9F-099F-FDA6-88BC84C45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3332376"/>
            <a:ext cx="914400" cy="914400"/>
          </a:xfrm>
          <a:prstGeom prst="rect">
            <a:avLst/>
          </a:prstGeom>
        </p:spPr>
      </p:pic>
      <p:pic>
        <p:nvPicPr>
          <p:cNvPr id="5" name="Graphic 4" descr="Barn with solid fill">
            <a:extLst>
              <a:ext uri="{FF2B5EF4-FFF2-40B4-BE49-F238E27FC236}">
                <a16:creationId xmlns:a16="http://schemas.microsoft.com/office/drawing/2014/main" id="{5CE869B8-5D75-C28F-0D34-B6B92D1B0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3330696"/>
            <a:ext cx="914400" cy="914400"/>
          </a:xfrm>
          <a:prstGeom prst="rect">
            <a:avLst/>
          </a:prstGeom>
        </p:spPr>
      </p:pic>
      <p:sp>
        <p:nvSpPr>
          <p:cNvPr id="7" name="TextBox 6">
            <a:extLst>
              <a:ext uri="{FF2B5EF4-FFF2-40B4-BE49-F238E27FC236}">
                <a16:creationId xmlns:a16="http://schemas.microsoft.com/office/drawing/2014/main" id="{723EFE39-108C-3E05-32EC-D805612AA27A}"/>
              </a:ext>
            </a:extLst>
          </p:cNvPr>
          <p:cNvSpPr txBox="1"/>
          <p:nvPr/>
        </p:nvSpPr>
        <p:spPr>
          <a:xfrm>
            <a:off x="381000" y="4898935"/>
            <a:ext cx="11399156" cy="1200329"/>
          </a:xfrm>
          <a:prstGeom prst="rect">
            <a:avLst/>
          </a:prstGeom>
          <a:noFill/>
        </p:spPr>
        <p:txBody>
          <a:bodyPr wrap="square">
            <a:spAutoFit/>
          </a:bodyPr>
          <a:lstStyle/>
          <a:p>
            <a:pPr algn="ctr"/>
            <a:r>
              <a:rPr lang="en-US" sz="2400" dirty="0">
                <a:solidFill>
                  <a:schemeClr val="bg1">
                    <a:lumMod val="95000"/>
                  </a:schemeClr>
                </a:solidFill>
              </a:rPr>
              <a:t>Our system benefits everyone by creating a more efficient and convenient shopping experience, automating key tasks for store owners while providing customers with quick, seamless checkout and personalized product insights.</a:t>
            </a:r>
          </a:p>
        </p:txBody>
      </p:sp>
      <p:pic>
        <p:nvPicPr>
          <p:cNvPr id="6" name="Picture 5">
            <a:extLst>
              <a:ext uri="{FF2B5EF4-FFF2-40B4-BE49-F238E27FC236}">
                <a16:creationId xmlns:a16="http://schemas.microsoft.com/office/drawing/2014/main" id="{9F982484-4BB3-7C74-CF3E-5680761B8ED9}"/>
              </a:ext>
            </a:extLst>
          </p:cNvPr>
          <p:cNvPicPr>
            <a:picLocks noChangeAspect="1"/>
          </p:cNvPicPr>
          <p:nvPr/>
        </p:nvPicPr>
        <p:blipFill>
          <a:blip r:embed="rId10"/>
          <a:srcRect t="862" b="1868"/>
          <a:stretch/>
        </p:blipFill>
        <p:spPr>
          <a:xfrm rot="5400000">
            <a:off x="2794675" y="5136722"/>
            <a:ext cx="6299345" cy="10582274"/>
          </a:xfrm>
          <a:prstGeom prst="rect">
            <a:avLst/>
          </a:prstGeom>
        </p:spPr>
      </p:pic>
    </p:spTree>
    <p:extLst>
      <p:ext uri="{BB962C8B-B14F-4D97-AF65-F5344CB8AC3E}">
        <p14:creationId xmlns:p14="http://schemas.microsoft.com/office/powerpoint/2010/main" val="165257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EA3DF5-B02F-DD79-11D0-FDAC37B1B8A1}"/>
              </a:ext>
            </a:extLst>
          </p:cNvPr>
          <p:cNvSpPr txBox="1"/>
          <p:nvPr/>
        </p:nvSpPr>
        <p:spPr>
          <a:xfrm>
            <a:off x="3042203" y="2145090"/>
            <a:ext cx="6103256" cy="1569660"/>
          </a:xfrm>
          <a:prstGeom prst="rect">
            <a:avLst/>
          </a:prstGeom>
          <a:noFill/>
        </p:spPr>
        <p:txBody>
          <a:bodyPr wrap="square">
            <a:spAutoFit/>
          </a:bodyPr>
          <a:lstStyle/>
          <a:p>
            <a:pPr algn="ctr"/>
            <a:r>
              <a:rPr lang="en-US" sz="9600" b="1" dirty="0"/>
              <a:t>Thank You</a:t>
            </a:r>
          </a:p>
        </p:txBody>
      </p:sp>
      <p:sp>
        <p:nvSpPr>
          <p:cNvPr id="6" name="Rectangle 5">
            <a:extLst>
              <a:ext uri="{FF2B5EF4-FFF2-40B4-BE49-F238E27FC236}">
                <a16:creationId xmlns:a16="http://schemas.microsoft.com/office/drawing/2014/main" id="{E3153C68-8799-5652-2BDE-305F9F04F75B}"/>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99B6F90-8360-AB42-4FDB-FBCE196ACBBA}"/>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9" name="Graphic 8" descr="Store with solid fill">
            <a:extLst>
              <a:ext uri="{FF2B5EF4-FFF2-40B4-BE49-F238E27FC236}">
                <a16:creationId xmlns:a16="http://schemas.microsoft.com/office/drawing/2014/main" id="{A2CE486E-5BF9-1504-5C19-B308028CB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10" name="Graphic 9" descr="Convertible with solid fill">
            <a:extLst>
              <a:ext uri="{FF2B5EF4-FFF2-40B4-BE49-F238E27FC236}">
                <a16:creationId xmlns:a16="http://schemas.microsoft.com/office/drawing/2014/main" id="{42004D0B-B153-3202-1A61-E079F75CC3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6501" y="5184866"/>
            <a:ext cx="914400" cy="914400"/>
          </a:xfrm>
          <a:prstGeom prst="rect">
            <a:avLst/>
          </a:prstGeom>
        </p:spPr>
      </p:pic>
      <p:pic>
        <p:nvPicPr>
          <p:cNvPr id="11" name="Graphic 10" descr="House with solid fill">
            <a:extLst>
              <a:ext uri="{FF2B5EF4-FFF2-40B4-BE49-F238E27FC236}">
                <a16:creationId xmlns:a16="http://schemas.microsoft.com/office/drawing/2014/main" id="{04691525-D7D2-48E7-06EA-120E61B062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4999383"/>
            <a:ext cx="914400" cy="914400"/>
          </a:xfrm>
          <a:prstGeom prst="rect">
            <a:avLst/>
          </a:prstGeom>
        </p:spPr>
      </p:pic>
      <p:pic>
        <p:nvPicPr>
          <p:cNvPr id="12" name="Graphic 11" descr="Barn with solid fill">
            <a:extLst>
              <a:ext uri="{FF2B5EF4-FFF2-40B4-BE49-F238E27FC236}">
                <a16:creationId xmlns:a16="http://schemas.microsoft.com/office/drawing/2014/main" id="{CF73A8B3-E765-BC40-636A-4DB10B5680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4997703"/>
            <a:ext cx="914400" cy="914400"/>
          </a:xfrm>
          <a:prstGeom prst="rect">
            <a:avLst/>
          </a:prstGeom>
        </p:spPr>
      </p:pic>
    </p:spTree>
    <p:extLst>
      <p:ext uri="{BB962C8B-B14F-4D97-AF65-F5344CB8AC3E}">
        <p14:creationId xmlns:p14="http://schemas.microsoft.com/office/powerpoint/2010/main" val="1862216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4140200"/>
            <a:ext cx="12192000" cy="27178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3044372" y="562472"/>
            <a:ext cx="6103256" cy="1569660"/>
          </a:xfrm>
          <a:prstGeom prst="rect">
            <a:avLst/>
          </a:prstGeom>
          <a:noFill/>
        </p:spPr>
        <p:txBody>
          <a:bodyPr wrap="square">
            <a:spAutoFit/>
          </a:bodyPr>
          <a:lstStyle/>
          <a:p>
            <a:pPr algn="ctr"/>
            <a:r>
              <a:rPr lang="en-US" sz="9600" b="1" dirty="0"/>
              <a:t>LIORA</a:t>
            </a:r>
          </a:p>
        </p:txBody>
      </p:sp>
      <p:pic>
        <p:nvPicPr>
          <p:cNvPr id="2" name="Graphic 1" descr="Store with solid fill">
            <a:extLst>
              <a:ext uri="{FF2B5EF4-FFF2-40B4-BE49-F238E27FC236}">
                <a16:creationId xmlns:a16="http://schemas.microsoft.com/office/drawing/2014/main" id="{1EAA589D-4780-125A-CA07-16E7EE8D6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3139617"/>
            <a:ext cx="1242828" cy="1213130"/>
          </a:xfrm>
          <a:prstGeom prst="rect">
            <a:avLst/>
          </a:prstGeom>
        </p:spPr>
      </p:pic>
      <p:pic>
        <p:nvPicPr>
          <p:cNvPr id="3" name="Graphic 2" descr="Convertible with solid fill">
            <a:extLst>
              <a:ext uri="{FF2B5EF4-FFF2-40B4-BE49-F238E27FC236}">
                <a16:creationId xmlns:a16="http://schemas.microsoft.com/office/drawing/2014/main" id="{905580A3-0C5B-F2B4-CF4E-25D8C61A42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638800" y="3517859"/>
            <a:ext cx="914400" cy="914400"/>
          </a:xfrm>
          <a:prstGeom prst="rect">
            <a:avLst/>
          </a:prstGeom>
        </p:spPr>
      </p:pic>
      <p:pic>
        <p:nvPicPr>
          <p:cNvPr id="4" name="Graphic 3" descr="House with solid fill">
            <a:extLst>
              <a:ext uri="{FF2B5EF4-FFF2-40B4-BE49-F238E27FC236}">
                <a16:creationId xmlns:a16="http://schemas.microsoft.com/office/drawing/2014/main" id="{EFF6F1CC-EC9F-099F-FDA6-88BC84C45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3332376"/>
            <a:ext cx="914400" cy="914400"/>
          </a:xfrm>
          <a:prstGeom prst="rect">
            <a:avLst/>
          </a:prstGeom>
        </p:spPr>
      </p:pic>
      <p:pic>
        <p:nvPicPr>
          <p:cNvPr id="5" name="Graphic 4" descr="Barn with solid fill">
            <a:extLst>
              <a:ext uri="{FF2B5EF4-FFF2-40B4-BE49-F238E27FC236}">
                <a16:creationId xmlns:a16="http://schemas.microsoft.com/office/drawing/2014/main" id="{5CE869B8-5D75-C28F-0D34-B6B92D1B0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3330696"/>
            <a:ext cx="914400" cy="914400"/>
          </a:xfrm>
          <a:prstGeom prst="rect">
            <a:avLst/>
          </a:prstGeom>
        </p:spPr>
      </p:pic>
      <p:grpSp>
        <p:nvGrpSpPr>
          <p:cNvPr id="17" name="Group 16">
            <a:extLst>
              <a:ext uri="{FF2B5EF4-FFF2-40B4-BE49-F238E27FC236}">
                <a16:creationId xmlns:a16="http://schemas.microsoft.com/office/drawing/2014/main" id="{9772A48C-7AD3-53F9-C2DD-1FE945916A48}"/>
              </a:ext>
            </a:extLst>
          </p:cNvPr>
          <p:cNvGrpSpPr/>
          <p:nvPr/>
        </p:nvGrpSpPr>
        <p:grpSpPr>
          <a:xfrm>
            <a:off x="254074" y="4590632"/>
            <a:ext cx="5854626" cy="1809939"/>
            <a:chOff x="254074" y="4440299"/>
            <a:chExt cx="5854626" cy="1809939"/>
          </a:xfrm>
        </p:grpSpPr>
        <p:sp>
          <p:nvSpPr>
            <p:cNvPr id="9" name="TextBox 8">
              <a:extLst>
                <a:ext uri="{FF2B5EF4-FFF2-40B4-BE49-F238E27FC236}">
                  <a16:creationId xmlns:a16="http://schemas.microsoft.com/office/drawing/2014/main" id="{C9BE20C1-8A2B-5A6A-A994-ED26CA9FC2DA}"/>
                </a:ext>
              </a:extLst>
            </p:cNvPr>
            <p:cNvSpPr txBox="1"/>
            <p:nvPr/>
          </p:nvSpPr>
          <p:spPr>
            <a:xfrm>
              <a:off x="254074" y="4440299"/>
              <a:ext cx="5854626" cy="646331"/>
            </a:xfrm>
            <a:prstGeom prst="rect">
              <a:avLst/>
            </a:prstGeom>
            <a:noFill/>
          </p:spPr>
          <p:txBody>
            <a:bodyPr wrap="square">
              <a:spAutoFit/>
            </a:bodyPr>
            <a:lstStyle/>
            <a:p>
              <a:r>
                <a:rPr lang="en-US" sz="3600" b="1" dirty="0">
                  <a:solidFill>
                    <a:schemeClr val="bg1"/>
                  </a:solidFill>
                </a:rPr>
                <a:t>Client</a:t>
              </a:r>
            </a:p>
          </p:txBody>
        </p:sp>
        <p:sp>
          <p:nvSpPr>
            <p:cNvPr id="10" name="TextBox 9">
              <a:extLst>
                <a:ext uri="{FF2B5EF4-FFF2-40B4-BE49-F238E27FC236}">
                  <a16:creationId xmlns:a16="http://schemas.microsoft.com/office/drawing/2014/main" id="{2795F859-1C11-42A7-3945-6E2ABFA48DC0}"/>
                </a:ext>
              </a:extLst>
            </p:cNvPr>
            <p:cNvSpPr txBox="1"/>
            <p:nvPr/>
          </p:nvSpPr>
          <p:spPr>
            <a:xfrm>
              <a:off x="254074" y="4926799"/>
              <a:ext cx="5854626" cy="1323439"/>
            </a:xfrm>
            <a:prstGeom prst="rect">
              <a:avLst/>
            </a:prstGeom>
            <a:noFill/>
          </p:spPr>
          <p:txBody>
            <a:bodyPr wrap="square">
              <a:spAutoFit/>
            </a:bodyPr>
            <a:lstStyle/>
            <a:p>
              <a:r>
                <a:rPr lang="en-US" sz="2000" dirty="0">
                  <a:solidFill>
                    <a:schemeClr val="bg1"/>
                  </a:solidFill>
                </a:rPr>
                <a:t>Our system provides clients with real-time inventory updates and automated alerts, ensuring timely product restocking and minimizing losses due to expired goods.</a:t>
              </a:r>
            </a:p>
          </p:txBody>
        </p:sp>
      </p:grpSp>
      <p:sp>
        <p:nvSpPr>
          <p:cNvPr id="14" name="TextBox 13">
            <a:extLst>
              <a:ext uri="{FF2B5EF4-FFF2-40B4-BE49-F238E27FC236}">
                <a16:creationId xmlns:a16="http://schemas.microsoft.com/office/drawing/2014/main" id="{4A086607-26CE-F654-47CA-6B34DEA27142}"/>
              </a:ext>
            </a:extLst>
          </p:cNvPr>
          <p:cNvSpPr txBox="1"/>
          <p:nvPr/>
        </p:nvSpPr>
        <p:spPr>
          <a:xfrm>
            <a:off x="6337374" y="5104599"/>
            <a:ext cx="5613252" cy="1323439"/>
          </a:xfrm>
          <a:prstGeom prst="rect">
            <a:avLst/>
          </a:prstGeom>
          <a:noFill/>
        </p:spPr>
        <p:txBody>
          <a:bodyPr wrap="square">
            <a:spAutoFit/>
          </a:bodyPr>
          <a:lstStyle/>
          <a:p>
            <a:pPr algn="r"/>
            <a:r>
              <a:rPr lang="en-US" sz="2000" dirty="0">
                <a:solidFill>
                  <a:schemeClr val="bg1"/>
                </a:solidFill>
              </a:rPr>
              <a:t>Users enjoy a seamless shopping experience with features like automatic cart addition, personalized product information, and quick, NFC-enabled payments.</a:t>
            </a:r>
          </a:p>
        </p:txBody>
      </p:sp>
      <p:sp>
        <p:nvSpPr>
          <p:cNvPr id="15" name="TextBox 14">
            <a:extLst>
              <a:ext uri="{FF2B5EF4-FFF2-40B4-BE49-F238E27FC236}">
                <a16:creationId xmlns:a16="http://schemas.microsoft.com/office/drawing/2014/main" id="{994F0542-D9DE-6262-0073-89A51B549058}"/>
              </a:ext>
            </a:extLst>
          </p:cNvPr>
          <p:cNvSpPr txBox="1"/>
          <p:nvPr/>
        </p:nvSpPr>
        <p:spPr>
          <a:xfrm>
            <a:off x="6337374" y="4575864"/>
            <a:ext cx="5600552" cy="646331"/>
          </a:xfrm>
          <a:prstGeom prst="rect">
            <a:avLst/>
          </a:prstGeom>
          <a:noFill/>
        </p:spPr>
        <p:txBody>
          <a:bodyPr wrap="square">
            <a:spAutoFit/>
          </a:bodyPr>
          <a:lstStyle/>
          <a:p>
            <a:pPr algn="r"/>
            <a:r>
              <a:rPr lang="en-US" sz="3600" b="1" dirty="0">
                <a:solidFill>
                  <a:schemeClr val="bg1"/>
                </a:solidFill>
              </a:rPr>
              <a:t>Users</a:t>
            </a:r>
          </a:p>
        </p:txBody>
      </p:sp>
    </p:spTree>
    <p:extLst>
      <p:ext uri="{BB962C8B-B14F-4D97-AF65-F5344CB8AC3E}">
        <p14:creationId xmlns:p14="http://schemas.microsoft.com/office/powerpoint/2010/main" val="56540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splay of fruit in boxes&#10;&#10;Description automatically generated">
            <a:extLst>
              <a:ext uri="{FF2B5EF4-FFF2-40B4-BE49-F238E27FC236}">
                <a16:creationId xmlns:a16="http://schemas.microsoft.com/office/drawing/2014/main" id="{EDFF5821-A683-5757-D971-3F744CAF0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9" name="Rectangle 38">
            <a:extLst>
              <a:ext uri="{FF2B5EF4-FFF2-40B4-BE49-F238E27FC236}">
                <a16:creationId xmlns:a16="http://schemas.microsoft.com/office/drawing/2014/main" id="{33357008-7DFA-80C5-D075-398826CDB7F9}"/>
              </a:ext>
            </a:extLst>
          </p:cNvPr>
          <p:cNvSpPr/>
          <p:nvPr/>
        </p:nvSpPr>
        <p:spPr>
          <a:xfrm>
            <a:off x="0" y="0"/>
            <a:ext cx="12191999" cy="686025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BB2F354-847B-C43A-2709-09F10EA140C0}"/>
              </a:ext>
            </a:extLst>
          </p:cNvPr>
          <p:cNvSpPr txBox="1"/>
          <p:nvPr/>
        </p:nvSpPr>
        <p:spPr>
          <a:xfrm>
            <a:off x="4110810" y="2767280"/>
            <a:ext cx="3970377" cy="1323439"/>
          </a:xfrm>
          <a:prstGeom prst="rect">
            <a:avLst/>
          </a:prstGeom>
          <a:noFill/>
        </p:spPr>
        <p:txBody>
          <a:bodyPr wrap="square">
            <a:spAutoFit/>
          </a:bodyPr>
          <a:lstStyle/>
          <a:p>
            <a:pPr algn="ctr"/>
            <a:r>
              <a:rPr lang="en-US" sz="8000" b="1" dirty="0">
                <a:solidFill>
                  <a:schemeClr val="bg1"/>
                </a:solidFill>
              </a:rPr>
              <a:t>LIORA</a:t>
            </a:r>
          </a:p>
        </p:txBody>
      </p:sp>
      <p:sp>
        <p:nvSpPr>
          <p:cNvPr id="75" name="TextBox 74">
            <a:extLst>
              <a:ext uri="{FF2B5EF4-FFF2-40B4-BE49-F238E27FC236}">
                <a16:creationId xmlns:a16="http://schemas.microsoft.com/office/drawing/2014/main" id="{A8296469-6C4A-10DE-72FB-F33D9205A655}"/>
              </a:ext>
            </a:extLst>
          </p:cNvPr>
          <p:cNvSpPr txBox="1"/>
          <p:nvPr/>
        </p:nvSpPr>
        <p:spPr>
          <a:xfrm>
            <a:off x="3297167" y="2767280"/>
            <a:ext cx="6243898" cy="1323439"/>
          </a:xfrm>
          <a:prstGeom prst="rect">
            <a:avLst/>
          </a:prstGeom>
          <a:noFill/>
        </p:spPr>
        <p:txBody>
          <a:bodyPr wrap="square">
            <a:spAutoFit/>
          </a:bodyPr>
          <a:lstStyle/>
          <a:p>
            <a:r>
              <a:rPr lang="en-US" sz="2800" b="1" dirty="0">
                <a:solidFill>
                  <a:schemeClr val="bg1">
                    <a:lumMod val="65000"/>
                  </a:schemeClr>
                </a:solidFill>
              </a:rPr>
              <a:t>What is                                         </a:t>
            </a:r>
            <a:r>
              <a:rPr lang="en-US" sz="8000" b="1" dirty="0">
                <a:solidFill>
                  <a:schemeClr val="bg1">
                    <a:lumMod val="65000"/>
                  </a:schemeClr>
                </a:solidFill>
              </a:rPr>
              <a:t>?</a:t>
            </a:r>
            <a:r>
              <a:rPr lang="en-US" sz="2800" dirty="0">
                <a:solidFill>
                  <a:schemeClr val="bg1">
                    <a:lumMod val="65000"/>
                  </a:schemeClr>
                </a:solidFill>
              </a:rPr>
              <a:t> </a:t>
            </a:r>
          </a:p>
        </p:txBody>
      </p:sp>
      <p:pic>
        <p:nvPicPr>
          <p:cNvPr id="6" name="Picture 5" descr="A hand holding a cell phone with a blueprint on it&#10;&#10;Description automatically generated">
            <a:extLst>
              <a:ext uri="{FF2B5EF4-FFF2-40B4-BE49-F238E27FC236}">
                <a16:creationId xmlns:a16="http://schemas.microsoft.com/office/drawing/2014/main" id="{0EECD2AC-FADD-EF4E-2232-5F22438E9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891" y="-11180225"/>
            <a:ext cx="4724400" cy="5942952"/>
          </a:xfrm>
          <a:prstGeom prst="roundRect">
            <a:avLst>
              <a:gd name="adj" fmla="val 3203"/>
            </a:avLst>
          </a:prstGeom>
        </p:spPr>
      </p:pic>
      <p:grpSp>
        <p:nvGrpSpPr>
          <p:cNvPr id="3" name="Group 2">
            <a:extLst>
              <a:ext uri="{FF2B5EF4-FFF2-40B4-BE49-F238E27FC236}">
                <a16:creationId xmlns:a16="http://schemas.microsoft.com/office/drawing/2014/main" id="{FCEAF084-C478-0BA6-F6F2-8B5EF4A9C865}"/>
              </a:ext>
            </a:extLst>
          </p:cNvPr>
          <p:cNvGrpSpPr/>
          <p:nvPr/>
        </p:nvGrpSpPr>
        <p:grpSpPr>
          <a:xfrm>
            <a:off x="730769" y="7320816"/>
            <a:ext cx="4848226" cy="5543550"/>
            <a:chOff x="6386057" y="4019550"/>
            <a:chExt cx="4848226" cy="5543550"/>
          </a:xfrm>
        </p:grpSpPr>
        <p:sp>
          <p:nvSpPr>
            <p:cNvPr id="4" name="Rectangle: Rounded Corners 3">
              <a:extLst>
                <a:ext uri="{FF2B5EF4-FFF2-40B4-BE49-F238E27FC236}">
                  <a16:creationId xmlns:a16="http://schemas.microsoft.com/office/drawing/2014/main" id="{2A7860C6-CAD6-3D79-AA01-BD3B1D3196F4}"/>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A7A07CC-6178-2759-2515-4150B1BBA248}"/>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6985545-2F2C-7B73-C6B6-61F43E77CAB0}"/>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descr="Store with solid fill">
            <a:extLst>
              <a:ext uri="{FF2B5EF4-FFF2-40B4-BE49-F238E27FC236}">
                <a16:creationId xmlns:a16="http://schemas.microsoft.com/office/drawing/2014/main" id="{64DA0065-543B-68FF-DC1A-AFE8D4420D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73" y="-1007756"/>
            <a:ext cx="1242828" cy="1213130"/>
          </a:xfrm>
          <a:prstGeom prst="rect">
            <a:avLst/>
          </a:prstGeom>
        </p:spPr>
      </p:pic>
      <p:pic>
        <p:nvPicPr>
          <p:cNvPr id="11" name="Graphic 10" descr="Convertible with solid fill">
            <a:extLst>
              <a:ext uri="{FF2B5EF4-FFF2-40B4-BE49-F238E27FC236}">
                <a16:creationId xmlns:a16="http://schemas.microsoft.com/office/drawing/2014/main" id="{62DE4B23-901D-8DBD-7D46-068AEE2C0C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80459" y="-629514"/>
            <a:ext cx="914400" cy="914400"/>
          </a:xfrm>
          <a:prstGeom prst="rect">
            <a:avLst/>
          </a:prstGeom>
        </p:spPr>
      </p:pic>
      <p:pic>
        <p:nvPicPr>
          <p:cNvPr id="12" name="Graphic 11" descr="House with solid fill">
            <a:extLst>
              <a:ext uri="{FF2B5EF4-FFF2-40B4-BE49-F238E27FC236}">
                <a16:creationId xmlns:a16="http://schemas.microsoft.com/office/drawing/2014/main" id="{01EC6F72-3118-1C83-FF1C-91444CAC13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63200" y="-814997"/>
            <a:ext cx="914400" cy="914400"/>
          </a:xfrm>
          <a:prstGeom prst="rect">
            <a:avLst/>
          </a:prstGeom>
        </p:spPr>
      </p:pic>
      <p:pic>
        <p:nvPicPr>
          <p:cNvPr id="13" name="Graphic 12" descr="Barn with solid fill">
            <a:extLst>
              <a:ext uri="{FF2B5EF4-FFF2-40B4-BE49-F238E27FC236}">
                <a16:creationId xmlns:a16="http://schemas.microsoft.com/office/drawing/2014/main" id="{9708C709-A88F-DADA-02F6-0C3DF32326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35484" y="-816677"/>
            <a:ext cx="914400" cy="914400"/>
          </a:xfrm>
          <a:prstGeom prst="rect">
            <a:avLst/>
          </a:prstGeom>
        </p:spPr>
      </p:pic>
      <p:sp>
        <p:nvSpPr>
          <p:cNvPr id="14" name="Rectangle: Rounded Corners 13">
            <a:extLst>
              <a:ext uri="{FF2B5EF4-FFF2-40B4-BE49-F238E27FC236}">
                <a16:creationId xmlns:a16="http://schemas.microsoft.com/office/drawing/2014/main" id="{3FD529C9-F571-F20A-4CFA-BA85C435B50E}"/>
              </a:ext>
            </a:extLst>
          </p:cNvPr>
          <p:cNvSpPr/>
          <p:nvPr/>
        </p:nvSpPr>
        <p:spPr>
          <a:xfrm>
            <a:off x="3108477" y="7763708"/>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13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75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display of fruit in boxes&#10;&#10;Description automatically generated">
            <a:extLst>
              <a:ext uri="{FF2B5EF4-FFF2-40B4-BE49-F238E27FC236}">
                <a16:creationId xmlns:a16="http://schemas.microsoft.com/office/drawing/2014/main" id="{ADDC3506-69EE-15C3-3DDF-73E81B17F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pic>
        <p:nvPicPr>
          <p:cNvPr id="37" name="Picture 36" descr="A person holding apples in a box&#10;&#10;Description automatically generated">
            <a:extLst>
              <a:ext uri="{FF2B5EF4-FFF2-40B4-BE49-F238E27FC236}">
                <a16:creationId xmlns:a16="http://schemas.microsoft.com/office/drawing/2014/main" id="{CF6409E7-4F2A-CB0E-0150-F13695B3F675}"/>
              </a:ext>
            </a:extLst>
          </p:cNvPr>
          <p:cNvPicPr>
            <a:picLocks noChangeAspect="1"/>
          </p:cNvPicPr>
          <p:nvPr/>
        </p:nvPicPr>
        <p:blipFill>
          <a:blip r:embed="rId3">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0" y="225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54D15F9-A3C0-FA23-16E3-93DE6BC7C46A}"/>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47" name="TextBox 46">
            <a:extLst>
              <a:ext uri="{FF2B5EF4-FFF2-40B4-BE49-F238E27FC236}">
                <a16:creationId xmlns:a16="http://schemas.microsoft.com/office/drawing/2014/main" id="{176DE3AE-4EA1-A1C0-1F21-45A75C693905}"/>
              </a:ext>
            </a:extLst>
          </p:cNvPr>
          <p:cNvSpPr txBox="1"/>
          <p:nvPr/>
        </p:nvSpPr>
        <p:spPr>
          <a:xfrm>
            <a:off x="447188" y="984577"/>
            <a:ext cx="6045052" cy="3416320"/>
          </a:xfrm>
          <a:prstGeom prst="rect">
            <a:avLst/>
          </a:prstGeom>
          <a:noFill/>
        </p:spPr>
        <p:txBody>
          <a:bodyPr wrap="square">
            <a:spAutoFit/>
          </a:bodyPr>
          <a:lstStyle/>
          <a:p>
            <a:endParaRPr lang="en-US" sz="2400" dirty="0">
              <a:solidFill>
                <a:schemeClr val="bg1">
                  <a:lumMod val="85000"/>
                </a:schemeClr>
              </a:solidFill>
            </a:endParaRPr>
          </a:p>
          <a:p>
            <a:r>
              <a:rPr lang="en-US" sz="2400" dirty="0">
                <a:solidFill>
                  <a:schemeClr val="bg1">
                    <a:lumMod val="85000"/>
                  </a:schemeClr>
                </a:solidFill>
              </a:rPr>
              <a:t>Imagine walking into a store where the shelves automatically track inventory, identify products, and even suggest recipes based on your selections. Using advanced object detection and NFC technology, our smart system not only streamlines inventory management but also enhances the overall shopping experience.</a:t>
            </a:r>
          </a:p>
        </p:txBody>
      </p:sp>
      <p:pic>
        <p:nvPicPr>
          <p:cNvPr id="48" name="Picture 47" descr="A hand holding a cell phone with a blueprint on it&#10;&#10;Description automatically generated">
            <a:extLst>
              <a:ext uri="{FF2B5EF4-FFF2-40B4-BE49-F238E27FC236}">
                <a16:creationId xmlns:a16="http://schemas.microsoft.com/office/drawing/2014/main" id="{1F00BFCA-6A8A-53A1-E970-2FE046A1A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601" y="-6657040"/>
            <a:ext cx="4855343" cy="6280385"/>
          </a:xfrm>
          <a:prstGeom prst="roundRect">
            <a:avLst>
              <a:gd name="adj" fmla="val 0"/>
            </a:avLst>
          </a:prstGeom>
        </p:spPr>
      </p:pic>
      <p:grpSp>
        <p:nvGrpSpPr>
          <p:cNvPr id="51" name="Group 50">
            <a:extLst>
              <a:ext uri="{FF2B5EF4-FFF2-40B4-BE49-F238E27FC236}">
                <a16:creationId xmlns:a16="http://schemas.microsoft.com/office/drawing/2014/main" id="{8DF5CF81-DA0D-C16E-2A06-6D3611A534AD}"/>
              </a:ext>
            </a:extLst>
          </p:cNvPr>
          <p:cNvGrpSpPr/>
          <p:nvPr/>
        </p:nvGrpSpPr>
        <p:grpSpPr>
          <a:xfrm>
            <a:off x="745284" y="5535559"/>
            <a:ext cx="4848226" cy="5543550"/>
            <a:chOff x="6386057" y="4019550"/>
            <a:chExt cx="4848226" cy="5543550"/>
          </a:xfrm>
        </p:grpSpPr>
        <p:sp>
          <p:nvSpPr>
            <p:cNvPr id="52" name="Rectangle: Rounded Corners 51">
              <a:extLst>
                <a:ext uri="{FF2B5EF4-FFF2-40B4-BE49-F238E27FC236}">
                  <a16:creationId xmlns:a16="http://schemas.microsoft.com/office/drawing/2014/main" id="{9009D975-CE4D-548A-3E78-79397147BF3E}"/>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B052F9DE-9E7C-7E04-A684-2F33058F01CB}"/>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CB6513-BF18-DE1A-6CA5-935704B32104}"/>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99BDF32-2313-1969-5B40-7E0E24DBFAE1}"/>
              </a:ext>
            </a:extLst>
          </p:cNvPr>
          <p:cNvSpPr/>
          <p:nvPr/>
        </p:nvSpPr>
        <p:spPr>
          <a:xfrm>
            <a:off x="3108477" y="5960308"/>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664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2">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pic>
        <p:nvPicPr>
          <p:cNvPr id="9" name="Picture 8" descr="A display of fruit in boxes&#10;&#10;Description automatically generated">
            <a:extLst>
              <a:ext uri="{FF2B5EF4-FFF2-40B4-BE49-F238E27FC236}">
                <a16:creationId xmlns:a16="http://schemas.microsoft.com/office/drawing/2014/main" id="{1075AD29-5466-29D3-C09B-31CE935F5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5428343"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5173436"/>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0F1EB84E-BCDD-7FA0-9EB5-8E1F79DD5C6B}"/>
              </a:ext>
            </a:extLst>
          </p:cNvPr>
          <p:cNvSpPr/>
          <p:nvPr/>
        </p:nvSpPr>
        <p:spPr>
          <a:xfrm>
            <a:off x="8743951" y="5622381"/>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B27A8B-69AE-C4AA-91E0-CEF1D5C90E7A}"/>
              </a:ext>
            </a:extLst>
          </p:cNvPr>
          <p:cNvSpPr txBox="1"/>
          <p:nvPr/>
        </p:nvSpPr>
        <p:spPr>
          <a:xfrm>
            <a:off x="5463553" y="86160"/>
            <a:ext cx="6438633" cy="1015663"/>
          </a:xfrm>
          <a:prstGeom prst="rect">
            <a:avLst/>
          </a:prstGeom>
          <a:noFill/>
        </p:spPr>
        <p:txBody>
          <a:bodyPr wrap="square">
            <a:spAutoFit/>
          </a:bodyPr>
          <a:lstStyle/>
          <a:p>
            <a:pPr algn="r"/>
            <a:r>
              <a:rPr lang="en-US" sz="6000" b="1" kern="1200" dirty="0">
                <a:solidFill>
                  <a:srgbClr val="FFFFFF"/>
                </a:solidFill>
                <a:effectLst/>
                <a:latin typeface="Aptos" panose="020B0004020202020204" pitchFamily="34" charset="0"/>
                <a:ea typeface="+mn-ea"/>
                <a:cs typeface="+mn-cs"/>
              </a:rPr>
              <a:t>OBJECT </a:t>
            </a:r>
            <a:endParaRPr lang="en-US" sz="6000" b="1" dirty="0">
              <a:solidFill>
                <a:schemeClr val="bg1"/>
              </a:solidFill>
            </a:endParaRPr>
          </a:p>
        </p:txBody>
      </p:sp>
      <p:sp>
        <p:nvSpPr>
          <p:cNvPr id="28" name="TextBox 27">
            <a:extLst>
              <a:ext uri="{FF2B5EF4-FFF2-40B4-BE49-F238E27FC236}">
                <a16:creationId xmlns:a16="http://schemas.microsoft.com/office/drawing/2014/main" id="{65513B32-B98D-B328-EA9A-F4E2C952B83E}"/>
              </a:ext>
            </a:extLst>
          </p:cNvPr>
          <p:cNvSpPr txBox="1"/>
          <p:nvPr/>
        </p:nvSpPr>
        <p:spPr>
          <a:xfrm>
            <a:off x="5842148" y="1651469"/>
            <a:ext cx="6045052" cy="2677656"/>
          </a:xfrm>
          <a:prstGeom prst="rect">
            <a:avLst/>
          </a:prstGeom>
          <a:noFill/>
        </p:spPr>
        <p:txBody>
          <a:bodyPr wrap="square">
            <a:spAutoFit/>
          </a:bodyPr>
          <a:lstStyle/>
          <a:p>
            <a:pPr algn="r"/>
            <a:r>
              <a:rPr lang="en-US" sz="2400" b="0" i="0" dirty="0">
                <a:solidFill>
                  <a:srgbClr val="E8E8E8"/>
                </a:solidFill>
                <a:effectLst/>
                <a:latin typeface="Google Sans"/>
              </a:rPr>
              <a:t>Object recognition is </a:t>
            </a:r>
            <a:r>
              <a:rPr lang="en-US" sz="2400" b="0" i="0" dirty="0">
                <a:solidFill>
                  <a:srgbClr val="FFFFFF"/>
                </a:solidFill>
                <a:effectLst/>
                <a:latin typeface="Google Sans"/>
              </a:rPr>
              <a:t>a computer vision technique for identifying objects in images or videos</a:t>
            </a:r>
            <a:r>
              <a:rPr lang="en-US" sz="2400" b="0" i="0" dirty="0">
                <a:solidFill>
                  <a:srgbClr val="E8E8E8"/>
                </a:solidFill>
                <a:effectLst/>
                <a:latin typeface="Google Sans"/>
              </a:rPr>
              <a:t>. Object recognition is a key output of deep learning and machine learning algorithms. When humans look at a photograph or watch a video, we can readily spot people, objects, scenes, and visual details.</a:t>
            </a:r>
            <a:endParaRPr lang="en-US" sz="2400" dirty="0">
              <a:solidFill>
                <a:schemeClr val="bg1">
                  <a:lumMod val="85000"/>
                </a:schemeClr>
              </a:solidFill>
            </a:endParaRPr>
          </a:p>
        </p:txBody>
      </p:sp>
      <p:sp>
        <p:nvSpPr>
          <p:cNvPr id="29" name="TextBox 28">
            <a:extLst>
              <a:ext uri="{FF2B5EF4-FFF2-40B4-BE49-F238E27FC236}">
                <a16:creationId xmlns:a16="http://schemas.microsoft.com/office/drawing/2014/main" id="{283C201D-22FB-BF80-924D-DC6D2855AF2F}"/>
              </a:ext>
            </a:extLst>
          </p:cNvPr>
          <p:cNvSpPr txBox="1"/>
          <p:nvPr/>
        </p:nvSpPr>
        <p:spPr>
          <a:xfrm>
            <a:off x="5448567" y="784588"/>
            <a:ext cx="6438633" cy="1015663"/>
          </a:xfrm>
          <a:prstGeom prst="rect">
            <a:avLst/>
          </a:prstGeom>
          <a:noFill/>
        </p:spPr>
        <p:txBody>
          <a:bodyPr wrap="square">
            <a:spAutoFit/>
          </a:bodyPr>
          <a:lstStyle/>
          <a:p>
            <a:pPr algn="r"/>
            <a:r>
              <a:rPr lang="en-US" sz="6000" b="1" dirty="0">
                <a:solidFill>
                  <a:schemeClr val="bg1"/>
                </a:solidFill>
              </a:rPr>
              <a:t>RECOGNITION</a:t>
            </a:r>
          </a:p>
        </p:txBody>
      </p:sp>
    </p:spTree>
    <p:extLst>
      <p:ext uri="{BB962C8B-B14F-4D97-AF65-F5344CB8AC3E}">
        <p14:creationId xmlns:p14="http://schemas.microsoft.com/office/powerpoint/2010/main" val="205658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10" descr="Amazon debuts new RFID capability for Just Walk Out tech">
            <a:extLst>
              <a:ext uri="{FF2B5EF4-FFF2-40B4-BE49-F238E27FC236}">
                <a16:creationId xmlns:a16="http://schemas.microsoft.com/office/drawing/2014/main" id="{7D9E0292-B2AC-F080-F212-EBE1487065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199243" y="4295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Amazon debuts new RFID capability for Just Walk Out tech">
            <a:extLst>
              <a:ext uri="{FF2B5EF4-FFF2-40B4-BE49-F238E27FC236}">
                <a16:creationId xmlns:a16="http://schemas.microsoft.com/office/drawing/2014/main" id="{0A4421E5-0B84-5042-BFEE-8327327A4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4">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pic>
        <p:nvPicPr>
          <p:cNvPr id="9" name="Picture 8" descr="A display of fruit in boxes&#10;&#10;Description automatically generated">
            <a:extLst>
              <a:ext uri="{FF2B5EF4-FFF2-40B4-BE49-F238E27FC236}">
                <a16:creationId xmlns:a16="http://schemas.microsoft.com/office/drawing/2014/main" id="{1075AD29-5466-29D3-C09B-31CE935F52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5428343"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4375149"/>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DDDD9439-0FD4-F565-CBE4-27792F6781D7}"/>
              </a:ext>
            </a:extLst>
          </p:cNvPr>
          <p:cNvSpPr/>
          <p:nvPr/>
        </p:nvSpPr>
        <p:spPr>
          <a:xfrm>
            <a:off x="6658181" y="4662537"/>
            <a:ext cx="4303975" cy="91440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EFA19B-7F1B-5B5A-318D-41CCF05FB3BE}"/>
              </a:ext>
            </a:extLst>
          </p:cNvPr>
          <p:cNvSpPr txBox="1"/>
          <p:nvPr/>
        </p:nvSpPr>
        <p:spPr>
          <a:xfrm>
            <a:off x="8018937" y="4796571"/>
            <a:ext cx="2842185" cy="646331"/>
          </a:xfrm>
          <a:prstGeom prst="rect">
            <a:avLst/>
          </a:prstGeom>
          <a:noFill/>
        </p:spPr>
        <p:txBody>
          <a:bodyPr wrap="square">
            <a:spAutoFit/>
          </a:bodyPr>
          <a:lstStyle/>
          <a:p>
            <a:pPr algn="r"/>
            <a:r>
              <a:rPr lang="en-US" b="1" dirty="0">
                <a:solidFill>
                  <a:schemeClr val="tx1"/>
                </a:solidFill>
              </a:rPr>
              <a:t>Apples +1</a:t>
            </a:r>
          </a:p>
          <a:p>
            <a:pPr algn="r"/>
            <a:r>
              <a:rPr lang="en-US" b="1" dirty="0">
                <a:solidFill>
                  <a:schemeClr val="tx1"/>
                </a:solidFill>
              </a:rPr>
              <a:t>20.00 RS</a:t>
            </a:r>
          </a:p>
        </p:txBody>
      </p:sp>
      <p:pic>
        <p:nvPicPr>
          <p:cNvPr id="13" name="Graphic 12" descr="Apple with solid fill">
            <a:extLst>
              <a:ext uri="{FF2B5EF4-FFF2-40B4-BE49-F238E27FC236}">
                <a16:creationId xmlns:a16="http://schemas.microsoft.com/office/drawing/2014/main" id="{E145D057-5224-C325-B0CF-071ACDB27C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768289" y="4801086"/>
            <a:ext cx="613503" cy="613503"/>
          </a:xfrm>
          <a:prstGeom prst="rect">
            <a:avLst/>
          </a:prstGeom>
        </p:spPr>
      </p:pic>
      <p:sp>
        <p:nvSpPr>
          <p:cNvPr id="27" name="TextBox 26">
            <a:extLst>
              <a:ext uri="{FF2B5EF4-FFF2-40B4-BE49-F238E27FC236}">
                <a16:creationId xmlns:a16="http://schemas.microsoft.com/office/drawing/2014/main" id="{FB94373A-3DE4-5863-B4B3-25FF438C4FC5}"/>
              </a:ext>
            </a:extLst>
          </p:cNvPr>
          <p:cNvSpPr txBox="1"/>
          <p:nvPr/>
        </p:nvSpPr>
        <p:spPr>
          <a:xfrm>
            <a:off x="5463553" y="86160"/>
            <a:ext cx="6438633" cy="1015663"/>
          </a:xfrm>
          <a:prstGeom prst="rect">
            <a:avLst/>
          </a:prstGeom>
          <a:noFill/>
        </p:spPr>
        <p:txBody>
          <a:bodyPr wrap="square">
            <a:spAutoFit/>
          </a:bodyPr>
          <a:lstStyle/>
          <a:p>
            <a:pPr algn="r"/>
            <a:r>
              <a:rPr lang="en-US" sz="6000" b="1" kern="1200" dirty="0">
                <a:solidFill>
                  <a:srgbClr val="FFFFFF"/>
                </a:solidFill>
                <a:effectLst/>
                <a:latin typeface="Aptos" panose="020B0004020202020204" pitchFamily="34" charset="0"/>
                <a:ea typeface="+mn-ea"/>
                <a:cs typeface="+mn-cs"/>
              </a:rPr>
              <a:t>OBJECT </a:t>
            </a:r>
            <a:endParaRPr lang="en-US" sz="6000" b="1" dirty="0">
              <a:solidFill>
                <a:schemeClr val="bg1"/>
              </a:solidFill>
            </a:endParaRPr>
          </a:p>
        </p:txBody>
      </p:sp>
      <p:sp>
        <p:nvSpPr>
          <p:cNvPr id="29" name="TextBox 28">
            <a:extLst>
              <a:ext uri="{FF2B5EF4-FFF2-40B4-BE49-F238E27FC236}">
                <a16:creationId xmlns:a16="http://schemas.microsoft.com/office/drawing/2014/main" id="{F64765A0-27BF-370A-A843-F01E7D0DD246}"/>
              </a:ext>
            </a:extLst>
          </p:cNvPr>
          <p:cNvSpPr txBox="1"/>
          <p:nvPr/>
        </p:nvSpPr>
        <p:spPr>
          <a:xfrm>
            <a:off x="5448567" y="784588"/>
            <a:ext cx="6438633" cy="1015663"/>
          </a:xfrm>
          <a:prstGeom prst="rect">
            <a:avLst/>
          </a:prstGeom>
          <a:noFill/>
        </p:spPr>
        <p:txBody>
          <a:bodyPr wrap="square">
            <a:spAutoFit/>
          </a:bodyPr>
          <a:lstStyle/>
          <a:p>
            <a:pPr algn="r"/>
            <a:r>
              <a:rPr lang="en-US" sz="6000" b="1" dirty="0">
                <a:solidFill>
                  <a:schemeClr val="bg1"/>
                </a:solidFill>
              </a:rPr>
              <a:t>RECOGNITION</a:t>
            </a:r>
          </a:p>
        </p:txBody>
      </p:sp>
      <p:sp>
        <p:nvSpPr>
          <p:cNvPr id="30" name="TextBox 29">
            <a:extLst>
              <a:ext uri="{FF2B5EF4-FFF2-40B4-BE49-F238E27FC236}">
                <a16:creationId xmlns:a16="http://schemas.microsoft.com/office/drawing/2014/main" id="{DEE4805E-F4F6-131B-EF9A-A847E0CE7F62}"/>
              </a:ext>
            </a:extLst>
          </p:cNvPr>
          <p:cNvSpPr txBox="1"/>
          <p:nvPr/>
        </p:nvSpPr>
        <p:spPr>
          <a:xfrm>
            <a:off x="5842148" y="1616664"/>
            <a:ext cx="6045052" cy="2677656"/>
          </a:xfrm>
          <a:prstGeom prst="rect">
            <a:avLst/>
          </a:prstGeom>
          <a:noFill/>
        </p:spPr>
        <p:txBody>
          <a:bodyPr wrap="square">
            <a:spAutoFit/>
          </a:bodyPr>
          <a:lstStyle/>
          <a:p>
            <a:pPr algn="r"/>
            <a:r>
              <a:rPr lang="en-US" sz="2400" b="0" i="0" dirty="0">
                <a:solidFill>
                  <a:srgbClr val="E8E8E8"/>
                </a:solidFill>
                <a:effectLst/>
                <a:latin typeface="Google Sans"/>
              </a:rPr>
              <a:t>Object recognition is </a:t>
            </a:r>
            <a:r>
              <a:rPr lang="en-US" sz="2400" b="0" i="0" dirty="0">
                <a:solidFill>
                  <a:srgbClr val="FFFFFF"/>
                </a:solidFill>
                <a:effectLst/>
                <a:latin typeface="Google Sans"/>
              </a:rPr>
              <a:t>a computer vision technique for identifying objects in images or videos</a:t>
            </a:r>
            <a:r>
              <a:rPr lang="en-US" sz="2400" b="0" i="0" dirty="0">
                <a:solidFill>
                  <a:srgbClr val="E8E8E8"/>
                </a:solidFill>
                <a:effectLst/>
                <a:latin typeface="Google Sans"/>
              </a:rPr>
              <a:t>. Object recognition is a key output of deep learning and machine learning algorithms. When humans look at a photograph or watch a video, we can readily spot people, objects, scenes, and visual details.</a:t>
            </a:r>
            <a:endParaRPr lang="en-US" sz="2400" dirty="0">
              <a:solidFill>
                <a:schemeClr val="bg1">
                  <a:lumMod val="85000"/>
                </a:schemeClr>
              </a:solidFill>
            </a:endParaRPr>
          </a:p>
        </p:txBody>
      </p:sp>
    </p:spTree>
    <p:extLst>
      <p:ext uri="{BB962C8B-B14F-4D97-AF65-F5344CB8AC3E}">
        <p14:creationId xmlns:p14="http://schemas.microsoft.com/office/powerpoint/2010/main" val="36788230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childTnLst>
                                </p:cTn>
                              </p:par>
                              <p:par>
                                <p:cTn id="8" presetID="10" presetClass="entr" presetSubtype="0" fill="hold" nodeType="withEffect">
                                  <p:stCondLst>
                                    <p:cond delay="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Amazon debuts new RFID capability for Just Walk Out tech">
            <a:extLst>
              <a:ext uri="{FF2B5EF4-FFF2-40B4-BE49-F238E27FC236}">
                <a16:creationId xmlns:a16="http://schemas.microsoft.com/office/drawing/2014/main" id="{5D02632B-4DC2-6068-A73E-CE9C5DF638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4">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8348"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7605361"/>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C4718E3F-F19D-3013-3C3D-E509712AD50A}"/>
              </a:ext>
            </a:extLst>
          </p:cNvPr>
          <p:cNvSpPr/>
          <p:nvPr/>
        </p:nvSpPr>
        <p:spPr>
          <a:xfrm>
            <a:off x="8743951" y="8037583"/>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432302-93FE-D605-C2B4-7576985DDF5C}"/>
              </a:ext>
            </a:extLst>
          </p:cNvPr>
          <p:cNvSpPr txBox="1"/>
          <p:nvPr/>
        </p:nvSpPr>
        <p:spPr>
          <a:xfrm>
            <a:off x="-344486" y="277160"/>
            <a:ext cx="6045052" cy="1107996"/>
          </a:xfrm>
          <a:prstGeom prst="rect">
            <a:avLst/>
          </a:prstGeom>
          <a:noFill/>
        </p:spPr>
        <p:txBody>
          <a:bodyPr wrap="square">
            <a:spAutoFit/>
          </a:bodyPr>
          <a:lstStyle/>
          <a:p>
            <a:pPr algn="ctr"/>
            <a:r>
              <a:rPr lang="en-US" sz="6600" b="1" dirty="0">
                <a:solidFill>
                  <a:schemeClr val="bg1"/>
                </a:solidFill>
              </a:rPr>
              <a:t>CHECK OUT </a:t>
            </a:r>
          </a:p>
        </p:txBody>
      </p:sp>
      <p:sp>
        <p:nvSpPr>
          <p:cNvPr id="19" name="TextBox 18">
            <a:extLst>
              <a:ext uri="{FF2B5EF4-FFF2-40B4-BE49-F238E27FC236}">
                <a16:creationId xmlns:a16="http://schemas.microsoft.com/office/drawing/2014/main" id="{EFC40B70-2450-21C7-4C09-4642F969EB89}"/>
              </a:ext>
            </a:extLst>
          </p:cNvPr>
          <p:cNvSpPr txBox="1"/>
          <p:nvPr/>
        </p:nvSpPr>
        <p:spPr>
          <a:xfrm>
            <a:off x="341005" y="1385156"/>
            <a:ext cx="6045052" cy="3416320"/>
          </a:xfrm>
          <a:prstGeom prst="rect">
            <a:avLst/>
          </a:prstGeom>
          <a:noFill/>
        </p:spPr>
        <p:txBody>
          <a:bodyPr wrap="square">
            <a:spAutoFit/>
          </a:bodyPr>
          <a:lstStyle/>
          <a:p>
            <a:r>
              <a:rPr lang="en-US" sz="2400" dirty="0">
                <a:solidFill>
                  <a:schemeClr val="bg1">
                    <a:lumMod val="85000"/>
                  </a:schemeClr>
                </a:solidFill>
              </a:rPr>
              <a:t>Our system streamlines the checkout process with automatic payment deductions as customers leave the store. Using NFC-enabled devices, customers can securely complete transactions with a simple tap. The system also generates an electronic receipt, which is sent directly to their app or email, ensuring a fast and hassle-free experience</a:t>
            </a:r>
          </a:p>
        </p:txBody>
      </p:sp>
    </p:spTree>
    <p:extLst>
      <p:ext uri="{BB962C8B-B14F-4D97-AF65-F5344CB8AC3E}">
        <p14:creationId xmlns:p14="http://schemas.microsoft.com/office/powerpoint/2010/main" val="227193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Amazon debuts new RFID capability for Just Walk Out tech">
            <a:extLst>
              <a:ext uri="{FF2B5EF4-FFF2-40B4-BE49-F238E27FC236}">
                <a16:creationId xmlns:a16="http://schemas.microsoft.com/office/drawing/2014/main" id="{BDD46F46-AFD3-410F-A830-F72A112C0E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F85F968-7556-081C-E73C-E9C73C1963C8}"/>
              </a:ext>
            </a:extLst>
          </p:cNvPr>
          <p:cNvSpPr>
            <a:spLocks/>
          </p:cNvSpPr>
          <p:nvPr/>
        </p:nvSpPr>
        <p:spPr>
          <a:xfrm>
            <a:off x="0"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508423" y="1385156"/>
            <a:ext cx="11109592" cy="2308324"/>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44" name="Graphic 43" descr="Box with solid fill">
            <a:extLst>
              <a:ext uri="{FF2B5EF4-FFF2-40B4-BE49-F238E27FC236}">
                <a16:creationId xmlns:a16="http://schemas.microsoft.com/office/drawing/2014/main" id="{2963A6E6-8395-9566-5F42-1211A5DA0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0939" y="7985035"/>
            <a:ext cx="1323205" cy="1323205"/>
          </a:xfrm>
          <a:prstGeom prst="rect">
            <a:avLst/>
          </a:prstGeom>
        </p:spPr>
      </p:pic>
      <p:pic>
        <p:nvPicPr>
          <p:cNvPr id="45" name="Graphic 44" descr="Box with solid fill">
            <a:extLst>
              <a:ext uri="{FF2B5EF4-FFF2-40B4-BE49-F238E27FC236}">
                <a16:creationId xmlns:a16="http://schemas.microsoft.com/office/drawing/2014/main" id="{229F5A04-F41B-7093-29EE-88DD436F03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7485" y="7985035"/>
            <a:ext cx="1323205" cy="1323205"/>
          </a:xfrm>
          <a:prstGeom prst="rect">
            <a:avLst/>
          </a:prstGeom>
        </p:spPr>
      </p:pic>
      <p:pic>
        <p:nvPicPr>
          <p:cNvPr id="46" name="Graphic 45" descr="Box with solid fill">
            <a:extLst>
              <a:ext uri="{FF2B5EF4-FFF2-40B4-BE49-F238E27FC236}">
                <a16:creationId xmlns:a16="http://schemas.microsoft.com/office/drawing/2014/main" id="{6A22F14F-6E70-078E-6BE0-A29922610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4456" y="7985034"/>
            <a:ext cx="1323205" cy="1323205"/>
          </a:xfrm>
          <a:prstGeom prst="rect">
            <a:avLst/>
          </a:prstGeom>
        </p:spPr>
      </p:pic>
      <p:pic>
        <p:nvPicPr>
          <p:cNvPr id="47" name="Graphic 46" descr="Box with solid fill">
            <a:extLst>
              <a:ext uri="{FF2B5EF4-FFF2-40B4-BE49-F238E27FC236}">
                <a16:creationId xmlns:a16="http://schemas.microsoft.com/office/drawing/2014/main" id="{B1E90BB9-7291-CC06-5DB3-ABACDC5CB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9212" y="7108735"/>
            <a:ext cx="1323205" cy="1323205"/>
          </a:xfrm>
          <a:prstGeom prst="rect">
            <a:avLst/>
          </a:prstGeom>
        </p:spPr>
      </p:pic>
      <p:pic>
        <p:nvPicPr>
          <p:cNvPr id="48" name="Graphic 47" descr="Box with solid fill">
            <a:extLst>
              <a:ext uri="{FF2B5EF4-FFF2-40B4-BE49-F238E27FC236}">
                <a16:creationId xmlns:a16="http://schemas.microsoft.com/office/drawing/2014/main" id="{4A20E780-CC31-6AF3-84B0-3F8123FD5C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83" y="7108734"/>
            <a:ext cx="1323205" cy="1323205"/>
          </a:xfrm>
          <a:prstGeom prst="rect">
            <a:avLst/>
          </a:prstGeom>
        </p:spPr>
      </p:pic>
      <p:pic>
        <p:nvPicPr>
          <p:cNvPr id="49" name="Graphic 48" descr="Box with solid fill">
            <a:extLst>
              <a:ext uri="{FF2B5EF4-FFF2-40B4-BE49-F238E27FC236}">
                <a16:creationId xmlns:a16="http://schemas.microsoft.com/office/drawing/2014/main" id="{EC4ED98E-7AD1-3B0A-467B-688364B17D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63968" y="7985035"/>
            <a:ext cx="1323205" cy="1323205"/>
          </a:xfrm>
          <a:prstGeom prst="rect">
            <a:avLst/>
          </a:prstGeom>
        </p:spPr>
      </p:pic>
      <p:pic>
        <p:nvPicPr>
          <p:cNvPr id="50" name="Graphic 49" descr="Box with solid fill">
            <a:extLst>
              <a:ext uri="{FF2B5EF4-FFF2-40B4-BE49-F238E27FC236}">
                <a16:creationId xmlns:a16="http://schemas.microsoft.com/office/drawing/2014/main" id="{BB196A82-DD86-A25C-36BA-5817D16CA4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2241" y="7108733"/>
            <a:ext cx="1323205" cy="1323205"/>
          </a:xfrm>
          <a:prstGeom prst="rect">
            <a:avLst/>
          </a:prstGeom>
        </p:spPr>
      </p:pic>
      <p:pic>
        <p:nvPicPr>
          <p:cNvPr id="52" name="Graphic 51" descr="Box with solid fill">
            <a:extLst>
              <a:ext uri="{FF2B5EF4-FFF2-40B4-BE49-F238E27FC236}">
                <a16:creationId xmlns:a16="http://schemas.microsoft.com/office/drawing/2014/main" id="{2F28CD2F-220F-C461-49E1-78195CB68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001" y="5325261"/>
            <a:ext cx="1323205" cy="1323205"/>
          </a:xfrm>
          <a:prstGeom prst="rect">
            <a:avLst/>
          </a:prstGeom>
        </p:spPr>
      </p:pic>
      <p:pic>
        <p:nvPicPr>
          <p:cNvPr id="53" name="Graphic 52" descr="Box with solid fill">
            <a:extLst>
              <a:ext uri="{FF2B5EF4-FFF2-40B4-BE49-F238E27FC236}">
                <a16:creationId xmlns:a16="http://schemas.microsoft.com/office/drawing/2014/main" id="{C881255B-683A-0872-7B4A-EFEC1411A6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8108" y="5325261"/>
            <a:ext cx="1323205" cy="1323205"/>
          </a:xfrm>
          <a:prstGeom prst="rect">
            <a:avLst/>
          </a:prstGeom>
        </p:spPr>
      </p:pic>
      <p:pic>
        <p:nvPicPr>
          <p:cNvPr id="54" name="Graphic 53" descr="Box with solid fill">
            <a:extLst>
              <a:ext uri="{FF2B5EF4-FFF2-40B4-BE49-F238E27FC236}">
                <a16:creationId xmlns:a16="http://schemas.microsoft.com/office/drawing/2014/main" id="{CBF707AB-22FA-E353-104C-65E2639F6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9213" y="4448960"/>
            <a:ext cx="1323205" cy="1323205"/>
          </a:xfrm>
          <a:prstGeom prst="rect">
            <a:avLst/>
          </a:prstGeom>
        </p:spPr>
      </p:pic>
    </p:spTree>
    <p:extLst>
      <p:ext uri="{BB962C8B-B14F-4D97-AF65-F5344CB8AC3E}">
        <p14:creationId xmlns:p14="http://schemas.microsoft.com/office/powerpoint/2010/main" val="4033586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1370</TotalTime>
  <Words>1135</Words>
  <Application>Microsoft Office PowerPoint</Application>
  <PresentationFormat>Widescreen</PresentationFormat>
  <Paragraphs>78</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VARDHAN</dc:creator>
  <cp:lastModifiedBy>YASH VARDHAN</cp:lastModifiedBy>
  <cp:revision>8</cp:revision>
  <dcterms:created xsi:type="dcterms:W3CDTF">2024-09-17T14:45:09Z</dcterms:created>
  <dcterms:modified xsi:type="dcterms:W3CDTF">2024-11-12T05:56:21Z</dcterms:modified>
</cp:coreProperties>
</file>