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charts/chart15.xml" ContentType="application/vnd.openxmlformats-officedocument.drawingml.chart+xml"/>
  <Override PartName="/ppt/charts/style15.xml" ContentType="application/vnd.ms-office.chartstyle+xml"/>
  <Override PartName="/ppt/charts/colors15.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70" r:id="rId2"/>
    <p:sldId id="282" r:id="rId3"/>
    <p:sldId id="281" r:id="rId4"/>
    <p:sldId id="277" r:id="rId5"/>
    <p:sldId id="265" r:id="rId6"/>
    <p:sldId id="268" r:id="rId7"/>
    <p:sldId id="279" r:id="rId8"/>
    <p:sldId id="280" r:id="rId9"/>
    <p:sldId id="258" r:id="rId10"/>
    <p:sldId id="283" r:id="rId11"/>
    <p:sldId id="285" r:id="rId12"/>
    <p:sldId id="288" r:id="rId13"/>
    <p:sldId id="289" r:id="rId14"/>
    <p:sldId id="290" r:id="rId15"/>
    <p:sldId id="291" r:id="rId16"/>
    <p:sldId id="292" r:id="rId17"/>
    <p:sldId id="293" r:id="rId18"/>
    <p:sldId id="286" r:id="rId19"/>
    <p:sldId id="287"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32A0C"/>
    <a:srgbClr val="142A0C"/>
    <a:srgbClr val="13280B"/>
    <a:srgbClr val="4D4D4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21" autoAdjust="0"/>
    <p:restoredTop sz="89961" autoAdjust="0"/>
  </p:normalViewPr>
  <p:slideViewPr>
    <p:cSldViewPr snapToGrid="0">
      <p:cViewPr>
        <p:scale>
          <a:sx n="50" d="100"/>
          <a:sy n="50" d="100"/>
        </p:scale>
        <p:origin x="1998" y="1068"/>
      </p:cViewPr>
      <p:guideLst/>
    </p:cSldViewPr>
  </p:slideViewPr>
  <p:notesTextViewPr>
    <p:cViewPr>
      <p:scale>
        <a:sx n="50" d="100"/>
        <a:sy n="5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package" Target="../embeddings/Microsoft_Excel_Worksheet9.xlsx"/><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package" Target="../embeddings/Microsoft_Excel_Worksheet10.xlsx"/><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package" Target="../embeddings/Microsoft_Excel_Worksheet11.xlsx"/><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package" Target="../embeddings/Microsoft_Excel_Worksheet12.xlsx"/><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package" Target="../embeddings/Microsoft_Excel_Worksheet13.xlsx"/><Relationship Id="rId2" Type="http://schemas.microsoft.com/office/2011/relationships/chartColorStyle" Target="colors14.xml"/><Relationship Id="rId1" Type="http://schemas.microsoft.com/office/2011/relationships/chartStyle" Target="style14.xml"/></Relationships>
</file>

<file path=ppt/charts/_rels/chart15.xml.rels><?xml version="1.0" encoding="UTF-8" standalone="yes"?>
<Relationships xmlns="http://schemas.openxmlformats.org/package/2006/relationships"><Relationship Id="rId3" Type="http://schemas.openxmlformats.org/officeDocument/2006/relationships/package" Target="../embeddings/Microsoft_Excel_Worksheet14.xlsx"/><Relationship Id="rId2" Type="http://schemas.microsoft.com/office/2011/relationships/chartColorStyle" Target="colors15.xml"/><Relationship Id="rId1" Type="http://schemas.microsoft.com/office/2011/relationships/chartStyle" Target="style15.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package" Target="../embeddings/Microsoft_Excel_Worksheet8.xlsx"/><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col"/>
        <c:grouping val="standard"/>
        <c:varyColors val="0"/>
        <c:ser>
          <c:idx val="0"/>
          <c:order val="0"/>
          <c:tx>
            <c:strRef>
              <c:f>Sheet1!$B$1</c:f>
              <c:strCache>
                <c:ptCount val="1"/>
                <c:pt idx="0">
                  <c:v>Series 1</c:v>
                </c:pt>
              </c:strCache>
            </c:strRef>
          </c:tx>
          <c:spPr>
            <a:solidFill>
              <a:schemeClr val="accent1"/>
            </a:solidFill>
            <a:ln>
              <a:noFill/>
            </a:ln>
            <a:effectLst/>
            <a:sp3d/>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61CC-4652-9F62-4613163689AE}"/>
            </c:ext>
          </c:extLst>
        </c:ser>
        <c:ser>
          <c:idx val="1"/>
          <c:order val="1"/>
          <c:tx>
            <c:strRef>
              <c:f>Sheet1!$C$1</c:f>
              <c:strCache>
                <c:ptCount val="1"/>
                <c:pt idx="0">
                  <c:v>Series 2</c:v>
                </c:pt>
              </c:strCache>
            </c:strRef>
          </c:tx>
          <c:spPr>
            <a:solidFill>
              <a:schemeClr val="accent2"/>
            </a:solidFill>
            <a:ln>
              <a:noFill/>
            </a:ln>
            <a:effectLst/>
            <a:sp3d/>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61CC-4652-9F62-4613163689AE}"/>
            </c:ext>
          </c:extLst>
        </c:ser>
        <c:ser>
          <c:idx val="2"/>
          <c:order val="2"/>
          <c:tx>
            <c:strRef>
              <c:f>Sheet1!$D$1</c:f>
              <c:strCache>
                <c:ptCount val="1"/>
                <c:pt idx="0">
                  <c:v>Series 3</c:v>
                </c:pt>
              </c:strCache>
            </c:strRef>
          </c:tx>
          <c:spPr>
            <a:solidFill>
              <a:schemeClr val="accent3"/>
            </a:solidFill>
            <a:ln>
              <a:noFill/>
            </a:ln>
            <a:effectLst/>
            <a:sp3d/>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61CC-4652-9F62-4613163689AE}"/>
            </c:ext>
          </c:extLst>
        </c:ser>
        <c:dLbls>
          <c:showLegendKey val="0"/>
          <c:showVal val="0"/>
          <c:showCatName val="0"/>
          <c:showSerName val="0"/>
          <c:showPercent val="0"/>
          <c:showBubbleSize val="0"/>
        </c:dLbls>
        <c:gapWidth val="150"/>
        <c:shape val="box"/>
        <c:axId val="505559088"/>
        <c:axId val="539645024"/>
        <c:axId val="1863703456"/>
      </c:bar3DChart>
      <c:catAx>
        <c:axId val="505559088"/>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39645024"/>
        <c:crosses val="autoZero"/>
        <c:auto val="1"/>
        <c:lblAlgn val="ctr"/>
        <c:lblOffset val="100"/>
        <c:noMultiLvlLbl val="0"/>
      </c:catAx>
      <c:valAx>
        <c:axId val="53964502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05559088"/>
        <c:crosses val="autoZero"/>
        <c:crossBetween val="between"/>
      </c:valAx>
      <c:serAx>
        <c:axId val="1863703456"/>
        <c:scaling>
          <c:orientation val="minMax"/>
        </c:scaling>
        <c:delete val="0"/>
        <c:axPos val="b"/>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39645024"/>
        <c:crosses val="autoZero"/>
      </c:ser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autoTitleDeleted val="1"/>
    <c:plotArea>
      <c:layout>
        <c:manualLayout>
          <c:layoutTarget val="inner"/>
          <c:xMode val="edge"/>
          <c:yMode val="edge"/>
          <c:x val="0.2664858857776865"/>
          <c:y val="0.22223813760093866"/>
          <c:w val="0.48224305475375717"/>
          <c:h val="0.68948696455545244"/>
        </c:manualLayout>
      </c:layout>
      <c:doughnutChart>
        <c:varyColors val="1"/>
        <c:ser>
          <c:idx val="0"/>
          <c:order val="0"/>
          <c:tx>
            <c:strRef>
              <c:f>Sheet1!$B$1</c:f>
              <c:strCache>
                <c:ptCount val="1"/>
                <c:pt idx="0">
                  <c:v>Sales</c:v>
                </c:pt>
              </c:strCache>
            </c:strRef>
          </c:tx>
          <c:dPt>
            <c:idx val="0"/>
            <c:bubble3D val="0"/>
            <c:spPr>
              <a:solidFill>
                <a:schemeClr val="accent3">
                  <a:tint val="58000"/>
                </a:schemeClr>
              </a:solidFill>
              <a:ln w="19050">
                <a:solidFill>
                  <a:schemeClr val="lt1"/>
                </a:solidFill>
              </a:ln>
              <a:effectLst/>
            </c:spPr>
          </c:dPt>
          <c:dPt>
            <c:idx val="1"/>
            <c:bubble3D val="0"/>
            <c:spPr>
              <a:solidFill>
                <a:schemeClr val="accent3">
                  <a:tint val="86000"/>
                </a:schemeClr>
              </a:solidFill>
              <a:ln w="19050">
                <a:solidFill>
                  <a:schemeClr val="lt1"/>
                </a:solidFill>
              </a:ln>
              <a:effectLst/>
            </c:spPr>
          </c:dPt>
          <c:dPt>
            <c:idx val="2"/>
            <c:bubble3D val="0"/>
            <c:spPr>
              <a:solidFill>
                <a:schemeClr val="accent3">
                  <a:shade val="86000"/>
                </a:schemeClr>
              </a:solidFill>
              <a:ln w="19050">
                <a:solidFill>
                  <a:schemeClr val="lt1"/>
                </a:solidFill>
              </a:ln>
              <a:effectLst/>
            </c:spPr>
          </c:dPt>
          <c:dPt>
            <c:idx val="3"/>
            <c:bubble3D val="0"/>
            <c:spPr>
              <a:solidFill>
                <a:schemeClr val="accent3">
                  <a:shade val="58000"/>
                </a:schemeClr>
              </a:solidFill>
              <a:ln w="19050">
                <a:solidFill>
                  <a:schemeClr val="lt1"/>
                </a:solidFill>
              </a:ln>
              <a:effectLst/>
            </c:spPr>
          </c:dPt>
          <c:cat>
            <c:strRef>
              <c:f>Sheet1!$A$2:$A$5</c:f>
              <c:strCache>
                <c:ptCount val="4"/>
                <c:pt idx="0">
                  <c:v>1st Qtr</c:v>
                </c:pt>
                <c:pt idx="1">
                  <c:v>2nd Qtr</c:v>
                </c:pt>
                <c:pt idx="2">
                  <c:v>3rd Qtr</c:v>
                </c:pt>
                <c:pt idx="3">
                  <c:v>4th Qtr</c:v>
                </c:pt>
              </c:strCache>
            </c:strRef>
          </c:cat>
          <c:val>
            <c:numRef>
              <c:f>Sheet1!$B$2:$B$5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0-463A-4DEE-B48B-9FA321D2FEFF}"/>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autoTitleDeleted val="1"/>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4.4864519983625117E-2"/>
          <c:y val="3.2055607787771577E-2"/>
          <c:w val="0.85266279914585075"/>
          <c:h val="0.82048679964631821"/>
        </c:manualLayout>
      </c:layout>
      <c:bar3DChart>
        <c:barDir val="col"/>
        <c:grouping val="standard"/>
        <c:varyColors val="0"/>
        <c:ser>
          <c:idx val="0"/>
          <c:order val="0"/>
          <c:tx>
            <c:strRef>
              <c:f>Sheet1!$B$1</c:f>
              <c:strCache>
                <c:ptCount val="1"/>
                <c:pt idx="0">
                  <c:v>Series 1</c:v>
                </c:pt>
              </c:strCache>
            </c:strRef>
          </c:tx>
          <c:spPr>
            <a:solidFill>
              <a:schemeClr val="accent3">
                <a:shade val="65000"/>
              </a:schemeClr>
            </a:solidFill>
            <a:ln>
              <a:noFill/>
            </a:ln>
            <a:effectLst/>
            <a:sp3d/>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6872-4315-9895-F2BF09A49953}"/>
            </c:ext>
          </c:extLst>
        </c:ser>
        <c:ser>
          <c:idx val="1"/>
          <c:order val="1"/>
          <c:tx>
            <c:strRef>
              <c:f>Sheet1!$C$1</c:f>
              <c:strCache>
                <c:ptCount val="1"/>
                <c:pt idx="0">
                  <c:v>Series 2</c:v>
                </c:pt>
              </c:strCache>
            </c:strRef>
          </c:tx>
          <c:spPr>
            <a:solidFill>
              <a:schemeClr val="accent3"/>
            </a:solidFill>
            <a:ln>
              <a:noFill/>
            </a:ln>
            <a:effectLst/>
            <a:sp3d/>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6872-4315-9895-F2BF09A49953}"/>
            </c:ext>
          </c:extLst>
        </c:ser>
        <c:ser>
          <c:idx val="2"/>
          <c:order val="2"/>
          <c:tx>
            <c:strRef>
              <c:f>Sheet1!$D$1</c:f>
              <c:strCache>
                <c:ptCount val="1"/>
                <c:pt idx="0">
                  <c:v>Series 3</c:v>
                </c:pt>
              </c:strCache>
            </c:strRef>
          </c:tx>
          <c:spPr>
            <a:solidFill>
              <a:schemeClr val="accent3">
                <a:tint val="65000"/>
              </a:schemeClr>
            </a:solidFill>
            <a:ln>
              <a:noFill/>
            </a:ln>
            <a:effectLst/>
            <a:sp3d/>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6872-4315-9895-F2BF09A49953}"/>
            </c:ext>
          </c:extLst>
        </c:ser>
        <c:dLbls>
          <c:showLegendKey val="0"/>
          <c:showVal val="0"/>
          <c:showCatName val="0"/>
          <c:showSerName val="0"/>
          <c:showPercent val="0"/>
          <c:showBubbleSize val="0"/>
        </c:dLbls>
        <c:gapWidth val="150"/>
        <c:shape val="box"/>
        <c:axId val="505559088"/>
        <c:axId val="539645024"/>
        <c:axId val="1863703456"/>
      </c:bar3DChart>
      <c:catAx>
        <c:axId val="505559088"/>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39645024"/>
        <c:crosses val="autoZero"/>
        <c:auto val="1"/>
        <c:lblAlgn val="ctr"/>
        <c:lblOffset val="100"/>
        <c:noMultiLvlLbl val="0"/>
      </c:catAx>
      <c:valAx>
        <c:axId val="53964502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05559088"/>
        <c:crosses val="autoZero"/>
        <c:crossBetween val="between"/>
      </c:valAx>
      <c:serAx>
        <c:axId val="1863703456"/>
        <c:scaling>
          <c:orientation val="minMax"/>
        </c:scaling>
        <c:delete val="0"/>
        <c:axPos val="b"/>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39645024"/>
        <c:crosses val="autoZero"/>
      </c:ser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autoTitleDeleted val="1"/>
    <c:plotArea>
      <c:layout>
        <c:manualLayout>
          <c:layoutTarget val="inner"/>
          <c:xMode val="edge"/>
          <c:yMode val="edge"/>
          <c:x val="0.2664858857776865"/>
          <c:y val="0.22223813760093866"/>
          <c:w val="0.48224305475375717"/>
          <c:h val="0.68948696455545244"/>
        </c:manualLayout>
      </c:layout>
      <c:doughnutChart>
        <c:varyColors val="1"/>
        <c:ser>
          <c:idx val="0"/>
          <c:order val="0"/>
          <c:tx>
            <c:strRef>
              <c:f>Sheet1!$B$1</c:f>
              <c:strCache>
                <c:ptCount val="1"/>
                <c:pt idx="0">
                  <c:v>Sales</c:v>
                </c:pt>
              </c:strCache>
            </c:strRef>
          </c:tx>
          <c:dPt>
            <c:idx val="0"/>
            <c:bubble3D val="0"/>
            <c:spPr>
              <a:solidFill>
                <a:schemeClr val="accent3">
                  <a:tint val="58000"/>
                </a:schemeClr>
              </a:solidFill>
              <a:ln w="19050">
                <a:solidFill>
                  <a:schemeClr val="lt1"/>
                </a:solidFill>
              </a:ln>
              <a:effectLst/>
            </c:spPr>
          </c:dPt>
          <c:dPt>
            <c:idx val="1"/>
            <c:bubble3D val="0"/>
            <c:spPr>
              <a:solidFill>
                <a:schemeClr val="accent3">
                  <a:tint val="86000"/>
                </a:schemeClr>
              </a:solidFill>
              <a:ln w="19050">
                <a:solidFill>
                  <a:schemeClr val="lt1"/>
                </a:solidFill>
              </a:ln>
              <a:effectLst/>
            </c:spPr>
          </c:dPt>
          <c:dPt>
            <c:idx val="2"/>
            <c:bubble3D val="0"/>
            <c:spPr>
              <a:solidFill>
                <a:schemeClr val="accent3">
                  <a:shade val="86000"/>
                </a:schemeClr>
              </a:solidFill>
              <a:ln w="19050">
                <a:solidFill>
                  <a:schemeClr val="lt1"/>
                </a:solidFill>
              </a:ln>
              <a:effectLst/>
            </c:spPr>
          </c:dPt>
          <c:dPt>
            <c:idx val="3"/>
            <c:bubble3D val="0"/>
            <c:spPr>
              <a:solidFill>
                <a:schemeClr val="accent3">
                  <a:shade val="58000"/>
                </a:schemeClr>
              </a:solidFill>
              <a:ln w="19050">
                <a:solidFill>
                  <a:schemeClr val="lt1"/>
                </a:solidFill>
              </a:ln>
              <a:effectLst/>
            </c:spPr>
          </c:dPt>
          <c:cat>
            <c:strRef>
              <c:f>Sheet1!$A$2:$A$5</c:f>
              <c:strCache>
                <c:ptCount val="4"/>
                <c:pt idx="0">
                  <c:v>1st Qtr</c:v>
                </c:pt>
                <c:pt idx="1">
                  <c:v>2nd Qtr</c:v>
                </c:pt>
                <c:pt idx="2">
                  <c:v>3rd Qtr</c:v>
                </c:pt>
                <c:pt idx="3">
                  <c:v>4th Qtr</c:v>
                </c:pt>
              </c:strCache>
            </c:strRef>
          </c:cat>
          <c:val>
            <c:numRef>
              <c:f>Sheet1!$B$2:$B$5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0-463A-4DEE-B48B-9FA321D2FEFF}"/>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autoTitleDeleted val="1"/>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4.4864519983625117E-2"/>
          <c:y val="3.2055607787771577E-2"/>
          <c:w val="0.85266279914585075"/>
          <c:h val="0.82048679964631821"/>
        </c:manualLayout>
      </c:layout>
      <c:bar3DChart>
        <c:barDir val="col"/>
        <c:grouping val="standard"/>
        <c:varyColors val="0"/>
        <c:ser>
          <c:idx val="0"/>
          <c:order val="0"/>
          <c:tx>
            <c:strRef>
              <c:f>Sheet1!$B$1</c:f>
              <c:strCache>
                <c:ptCount val="1"/>
                <c:pt idx="0">
                  <c:v>Series 1</c:v>
                </c:pt>
              </c:strCache>
            </c:strRef>
          </c:tx>
          <c:spPr>
            <a:solidFill>
              <a:schemeClr val="accent3">
                <a:shade val="65000"/>
              </a:schemeClr>
            </a:solidFill>
            <a:ln>
              <a:noFill/>
            </a:ln>
            <a:effectLst/>
            <a:sp3d/>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6872-4315-9895-F2BF09A49953}"/>
            </c:ext>
          </c:extLst>
        </c:ser>
        <c:ser>
          <c:idx val="1"/>
          <c:order val="1"/>
          <c:tx>
            <c:strRef>
              <c:f>Sheet1!$C$1</c:f>
              <c:strCache>
                <c:ptCount val="1"/>
                <c:pt idx="0">
                  <c:v>Series 2</c:v>
                </c:pt>
              </c:strCache>
            </c:strRef>
          </c:tx>
          <c:spPr>
            <a:solidFill>
              <a:schemeClr val="accent3"/>
            </a:solidFill>
            <a:ln>
              <a:noFill/>
            </a:ln>
            <a:effectLst/>
            <a:sp3d/>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6872-4315-9895-F2BF09A49953}"/>
            </c:ext>
          </c:extLst>
        </c:ser>
        <c:ser>
          <c:idx val="2"/>
          <c:order val="2"/>
          <c:tx>
            <c:strRef>
              <c:f>Sheet1!$D$1</c:f>
              <c:strCache>
                <c:ptCount val="1"/>
                <c:pt idx="0">
                  <c:v>Series 3</c:v>
                </c:pt>
              </c:strCache>
            </c:strRef>
          </c:tx>
          <c:spPr>
            <a:solidFill>
              <a:schemeClr val="accent3">
                <a:tint val="65000"/>
              </a:schemeClr>
            </a:solidFill>
            <a:ln>
              <a:noFill/>
            </a:ln>
            <a:effectLst/>
            <a:sp3d/>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6872-4315-9895-F2BF09A49953}"/>
            </c:ext>
          </c:extLst>
        </c:ser>
        <c:dLbls>
          <c:showLegendKey val="0"/>
          <c:showVal val="0"/>
          <c:showCatName val="0"/>
          <c:showSerName val="0"/>
          <c:showPercent val="0"/>
          <c:showBubbleSize val="0"/>
        </c:dLbls>
        <c:gapWidth val="150"/>
        <c:shape val="box"/>
        <c:axId val="505559088"/>
        <c:axId val="539645024"/>
        <c:axId val="1863703456"/>
      </c:bar3DChart>
      <c:catAx>
        <c:axId val="505559088"/>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39645024"/>
        <c:crosses val="autoZero"/>
        <c:auto val="1"/>
        <c:lblAlgn val="ctr"/>
        <c:lblOffset val="100"/>
        <c:noMultiLvlLbl val="0"/>
      </c:catAx>
      <c:valAx>
        <c:axId val="53964502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05559088"/>
        <c:crosses val="autoZero"/>
        <c:crossBetween val="between"/>
      </c:valAx>
      <c:serAx>
        <c:axId val="1863703456"/>
        <c:scaling>
          <c:orientation val="minMax"/>
        </c:scaling>
        <c:delete val="0"/>
        <c:axPos val="b"/>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39645024"/>
        <c:crosses val="autoZero"/>
      </c:ser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autoTitleDeleted val="1"/>
    <c:plotArea>
      <c:layout>
        <c:manualLayout>
          <c:layoutTarget val="inner"/>
          <c:xMode val="edge"/>
          <c:yMode val="edge"/>
          <c:x val="0.2664858857776865"/>
          <c:y val="0.22223813760093866"/>
          <c:w val="0.48224305475375717"/>
          <c:h val="0.68948696455545244"/>
        </c:manualLayout>
      </c:layout>
      <c:doughnutChart>
        <c:varyColors val="1"/>
        <c:ser>
          <c:idx val="0"/>
          <c:order val="0"/>
          <c:tx>
            <c:strRef>
              <c:f>Sheet1!$B$1</c:f>
              <c:strCache>
                <c:ptCount val="1"/>
                <c:pt idx="0">
                  <c:v>Sales</c:v>
                </c:pt>
              </c:strCache>
            </c:strRef>
          </c:tx>
          <c:dPt>
            <c:idx val="0"/>
            <c:bubble3D val="0"/>
            <c:spPr>
              <a:solidFill>
                <a:schemeClr val="accent3">
                  <a:tint val="58000"/>
                </a:schemeClr>
              </a:solidFill>
              <a:ln w="19050">
                <a:solidFill>
                  <a:schemeClr val="lt1"/>
                </a:solidFill>
              </a:ln>
              <a:effectLst/>
            </c:spPr>
          </c:dPt>
          <c:dPt>
            <c:idx val="1"/>
            <c:bubble3D val="0"/>
            <c:spPr>
              <a:solidFill>
                <a:schemeClr val="accent3">
                  <a:tint val="86000"/>
                </a:schemeClr>
              </a:solidFill>
              <a:ln w="19050">
                <a:solidFill>
                  <a:schemeClr val="lt1"/>
                </a:solidFill>
              </a:ln>
              <a:effectLst/>
            </c:spPr>
          </c:dPt>
          <c:dPt>
            <c:idx val="2"/>
            <c:bubble3D val="0"/>
            <c:spPr>
              <a:solidFill>
                <a:schemeClr val="accent3">
                  <a:shade val="86000"/>
                </a:schemeClr>
              </a:solidFill>
              <a:ln w="19050">
                <a:solidFill>
                  <a:schemeClr val="lt1"/>
                </a:solidFill>
              </a:ln>
              <a:effectLst/>
            </c:spPr>
          </c:dPt>
          <c:dPt>
            <c:idx val="3"/>
            <c:bubble3D val="0"/>
            <c:spPr>
              <a:solidFill>
                <a:schemeClr val="accent3">
                  <a:shade val="58000"/>
                </a:schemeClr>
              </a:solidFill>
              <a:ln w="19050">
                <a:solidFill>
                  <a:schemeClr val="lt1"/>
                </a:solidFill>
              </a:ln>
              <a:effectLst/>
            </c:spPr>
          </c:dPt>
          <c:cat>
            <c:strRef>
              <c:f>Sheet1!$A$2:$A$5</c:f>
              <c:strCache>
                <c:ptCount val="4"/>
                <c:pt idx="0">
                  <c:v>1st Qtr</c:v>
                </c:pt>
                <c:pt idx="1">
                  <c:v>2nd Qtr</c:v>
                </c:pt>
                <c:pt idx="2">
                  <c:v>3rd Qtr</c:v>
                </c:pt>
                <c:pt idx="3">
                  <c:v>4th Qtr</c:v>
                </c:pt>
              </c:strCache>
            </c:strRef>
          </c:cat>
          <c:val>
            <c:numRef>
              <c:f>Sheet1!$B$2:$B$5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0-463A-4DEE-B48B-9FA321D2FEFF}"/>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autoTitleDeleted val="1"/>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4.4864519983625117E-2"/>
          <c:y val="3.2055607787771577E-2"/>
          <c:w val="0.85266279914585075"/>
          <c:h val="0.82048679964631821"/>
        </c:manualLayout>
      </c:layout>
      <c:bar3DChart>
        <c:barDir val="col"/>
        <c:grouping val="standard"/>
        <c:varyColors val="0"/>
        <c:ser>
          <c:idx val="0"/>
          <c:order val="0"/>
          <c:tx>
            <c:strRef>
              <c:f>Sheet1!$B$1</c:f>
              <c:strCache>
                <c:ptCount val="1"/>
                <c:pt idx="0">
                  <c:v>Series 1</c:v>
                </c:pt>
              </c:strCache>
            </c:strRef>
          </c:tx>
          <c:spPr>
            <a:solidFill>
              <a:schemeClr val="accent3">
                <a:shade val="65000"/>
              </a:schemeClr>
            </a:solidFill>
            <a:ln>
              <a:noFill/>
            </a:ln>
            <a:effectLst/>
            <a:sp3d/>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6872-4315-9895-F2BF09A49953}"/>
            </c:ext>
          </c:extLst>
        </c:ser>
        <c:ser>
          <c:idx val="1"/>
          <c:order val="1"/>
          <c:tx>
            <c:strRef>
              <c:f>Sheet1!$C$1</c:f>
              <c:strCache>
                <c:ptCount val="1"/>
                <c:pt idx="0">
                  <c:v>Series 2</c:v>
                </c:pt>
              </c:strCache>
            </c:strRef>
          </c:tx>
          <c:spPr>
            <a:solidFill>
              <a:schemeClr val="accent3"/>
            </a:solidFill>
            <a:ln>
              <a:noFill/>
            </a:ln>
            <a:effectLst/>
            <a:sp3d/>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6872-4315-9895-F2BF09A49953}"/>
            </c:ext>
          </c:extLst>
        </c:ser>
        <c:ser>
          <c:idx val="2"/>
          <c:order val="2"/>
          <c:tx>
            <c:strRef>
              <c:f>Sheet1!$D$1</c:f>
              <c:strCache>
                <c:ptCount val="1"/>
                <c:pt idx="0">
                  <c:v>Series 3</c:v>
                </c:pt>
              </c:strCache>
            </c:strRef>
          </c:tx>
          <c:spPr>
            <a:solidFill>
              <a:schemeClr val="accent3">
                <a:tint val="65000"/>
              </a:schemeClr>
            </a:solidFill>
            <a:ln>
              <a:noFill/>
            </a:ln>
            <a:effectLst/>
            <a:sp3d/>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6872-4315-9895-F2BF09A49953}"/>
            </c:ext>
          </c:extLst>
        </c:ser>
        <c:dLbls>
          <c:showLegendKey val="0"/>
          <c:showVal val="0"/>
          <c:showCatName val="0"/>
          <c:showSerName val="0"/>
          <c:showPercent val="0"/>
          <c:showBubbleSize val="0"/>
        </c:dLbls>
        <c:gapWidth val="150"/>
        <c:shape val="box"/>
        <c:axId val="505559088"/>
        <c:axId val="539645024"/>
        <c:axId val="1863703456"/>
      </c:bar3DChart>
      <c:catAx>
        <c:axId val="505559088"/>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39645024"/>
        <c:crosses val="autoZero"/>
        <c:auto val="1"/>
        <c:lblAlgn val="ctr"/>
        <c:lblOffset val="100"/>
        <c:noMultiLvlLbl val="0"/>
      </c:catAx>
      <c:valAx>
        <c:axId val="53964502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05559088"/>
        <c:crosses val="autoZero"/>
        <c:crossBetween val="between"/>
      </c:valAx>
      <c:serAx>
        <c:axId val="1863703456"/>
        <c:scaling>
          <c:orientation val="minMax"/>
        </c:scaling>
        <c:delete val="0"/>
        <c:axPos val="b"/>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39645024"/>
        <c:crosses val="autoZero"/>
      </c:ser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autoTitleDeleted val="1"/>
    <c:plotArea>
      <c:layout>
        <c:manualLayout>
          <c:layoutTarget val="inner"/>
          <c:xMode val="edge"/>
          <c:yMode val="edge"/>
          <c:x val="0.2664858857776865"/>
          <c:y val="0.22223813760093866"/>
          <c:w val="0.48224305475375717"/>
          <c:h val="0.68948696455545244"/>
        </c:manualLayout>
      </c:layout>
      <c:doughnutChart>
        <c:varyColors val="1"/>
        <c:ser>
          <c:idx val="0"/>
          <c:order val="0"/>
          <c:tx>
            <c:strRef>
              <c:f>Sheet1!$B$1</c:f>
              <c:strCache>
                <c:ptCount val="1"/>
                <c:pt idx="0">
                  <c:v>Sales</c:v>
                </c:pt>
              </c:strCache>
            </c:strRef>
          </c:tx>
          <c:dPt>
            <c:idx val="0"/>
            <c:bubble3D val="0"/>
            <c:spPr>
              <a:solidFill>
                <a:schemeClr val="accent3">
                  <a:tint val="58000"/>
                </a:schemeClr>
              </a:solidFill>
              <a:ln w="19050">
                <a:solidFill>
                  <a:schemeClr val="lt1"/>
                </a:solidFill>
              </a:ln>
              <a:effectLst/>
            </c:spPr>
          </c:dPt>
          <c:dPt>
            <c:idx val="1"/>
            <c:bubble3D val="0"/>
            <c:spPr>
              <a:solidFill>
                <a:schemeClr val="accent3">
                  <a:tint val="86000"/>
                </a:schemeClr>
              </a:solidFill>
              <a:ln w="19050">
                <a:solidFill>
                  <a:schemeClr val="lt1"/>
                </a:solidFill>
              </a:ln>
              <a:effectLst/>
            </c:spPr>
          </c:dPt>
          <c:dPt>
            <c:idx val="2"/>
            <c:bubble3D val="0"/>
            <c:spPr>
              <a:solidFill>
                <a:schemeClr val="accent3">
                  <a:shade val="86000"/>
                </a:schemeClr>
              </a:solidFill>
              <a:ln w="19050">
                <a:solidFill>
                  <a:schemeClr val="lt1"/>
                </a:solidFill>
              </a:ln>
              <a:effectLst/>
            </c:spPr>
          </c:dPt>
          <c:dPt>
            <c:idx val="3"/>
            <c:bubble3D val="0"/>
            <c:spPr>
              <a:solidFill>
                <a:schemeClr val="accent3">
                  <a:shade val="58000"/>
                </a:schemeClr>
              </a:solidFill>
              <a:ln w="19050">
                <a:solidFill>
                  <a:schemeClr val="lt1"/>
                </a:solidFill>
              </a:ln>
              <a:effectLst/>
            </c:spPr>
          </c:dPt>
          <c:cat>
            <c:strRef>
              <c:f>Sheet1!$A$2:$A$5</c:f>
              <c:strCache>
                <c:ptCount val="4"/>
                <c:pt idx="0">
                  <c:v>1st Qtr</c:v>
                </c:pt>
                <c:pt idx="1">
                  <c:v>2nd Qtr</c:v>
                </c:pt>
                <c:pt idx="2">
                  <c:v>3rd Qtr</c:v>
                </c:pt>
                <c:pt idx="3">
                  <c:v>4th Qtr</c:v>
                </c:pt>
              </c:strCache>
            </c:strRef>
          </c:cat>
          <c:val>
            <c:numRef>
              <c:f>Sheet1!$B$2:$B$5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0-463A-4DEE-B48B-9FA321D2FEFF}"/>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autoTitleDeleted val="1"/>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4.4864519983625117E-2"/>
          <c:y val="3.2055607787771577E-2"/>
          <c:w val="0.85266279914585075"/>
          <c:h val="0.82048679964631821"/>
        </c:manualLayout>
      </c:layout>
      <c:bar3DChart>
        <c:barDir val="col"/>
        <c:grouping val="standard"/>
        <c:varyColors val="0"/>
        <c:ser>
          <c:idx val="0"/>
          <c:order val="0"/>
          <c:tx>
            <c:strRef>
              <c:f>Sheet1!$B$1</c:f>
              <c:strCache>
                <c:ptCount val="1"/>
                <c:pt idx="0">
                  <c:v>Series 1</c:v>
                </c:pt>
              </c:strCache>
            </c:strRef>
          </c:tx>
          <c:spPr>
            <a:solidFill>
              <a:schemeClr val="accent3">
                <a:shade val="65000"/>
              </a:schemeClr>
            </a:solidFill>
            <a:ln>
              <a:noFill/>
            </a:ln>
            <a:effectLst/>
            <a:sp3d/>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6872-4315-9895-F2BF09A49953}"/>
            </c:ext>
          </c:extLst>
        </c:ser>
        <c:ser>
          <c:idx val="1"/>
          <c:order val="1"/>
          <c:tx>
            <c:strRef>
              <c:f>Sheet1!$C$1</c:f>
              <c:strCache>
                <c:ptCount val="1"/>
                <c:pt idx="0">
                  <c:v>Series 2</c:v>
                </c:pt>
              </c:strCache>
            </c:strRef>
          </c:tx>
          <c:spPr>
            <a:solidFill>
              <a:schemeClr val="accent3"/>
            </a:solidFill>
            <a:ln>
              <a:noFill/>
            </a:ln>
            <a:effectLst/>
            <a:sp3d/>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6872-4315-9895-F2BF09A49953}"/>
            </c:ext>
          </c:extLst>
        </c:ser>
        <c:ser>
          <c:idx val="2"/>
          <c:order val="2"/>
          <c:tx>
            <c:strRef>
              <c:f>Sheet1!$D$1</c:f>
              <c:strCache>
                <c:ptCount val="1"/>
                <c:pt idx="0">
                  <c:v>Series 3</c:v>
                </c:pt>
              </c:strCache>
            </c:strRef>
          </c:tx>
          <c:spPr>
            <a:solidFill>
              <a:schemeClr val="accent3">
                <a:tint val="65000"/>
              </a:schemeClr>
            </a:solidFill>
            <a:ln>
              <a:noFill/>
            </a:ln>
            <a:effectLst/>
            <a:sp3d/>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6872-4315-9895-F2BF09A49953}"/>
            </c:ext>
          </c:extLst>
        </c:ser>
        <c:dLbls>
          <c:showLegendKey val="0"/>
          <c:showVal val="0"/>
          <c:showCatName val="0"/>
          <c:showSerName val="0"/>
          <c:showPercent val="0"/>
          <c:showBubbleSize val="0"/>
        </c:dLbls>
        <c:gapWidth val="150"/>
        <c:shape val="box"/>
        <c:axId val="505559088"/>
        <c:axId val="539645024"/>
        <c:axId val="1863703456"/>
      </c:bar3DChart>
      <c:catAx>
        <c:axId val="505559088"/>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39645024"/>
        <c:crosses val="autoZero"/>
        <c:auto val="1"/>
        <c:lblAlgn val="ctr"/>
        <c:lblOffset val="100"/>
        <c:noMultiLvlLbl val="0"/>
      </c:catAx>
      <c:valAx>
        <c:axId val="53964502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05559088"/>
        <c:crosses val="autoZero"/>
        <c:crossBetween val="between"/>
      </c:valAx>
      <c:serAx>
        <c:axId val="1863703456"/>
        <c:scaling>
          <c:orientation val="minMax"/>
        </c:scaling>
        <c:delete val="0"/>
        <c:axPos val="b"/>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39645024"/>
        <c:crosses val="autoZero"/>
      </c:ser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autoTitleDeleted val="1"/>
    <c:plotArea>
      <c:layout>
        <c:manualLayout>
          <c:layoutTarget val="inner"/>
          <c:xMode val="edge"/>
          <c:yMode val="edge"/>
          <c:x val="0.2664858857776865"/>
          <c:y val="0.22223813760093866"/>
          <c:w val="0.48224305475375717"/>
          <c:h val="0.68948696455545244"/>
        </c:manualLayout>
      </c:layout>
      <c:doughnutChart>
        <c:varyColors val="1"/>
        <c:ser>
          <c:idx val="0"/>
          <c:order val="0"/>
          <c:tx>
            <c:strRef>
              <c:f>Sheet1!$B$1</c:f>
              <c:strCache>
                <c:ptCount val="1"/>
                <c:pt idx="0">
                  <c:v>Sales</c:v>
                </c:pt>
              </c:strCache>
            </c:strRef>
          </c:tx>
          <c:dPt>
            <c:idx val="0"/>
            <c:bubble3D val="0"/>
            <c:spPr>
              <a:solidFill>
                <a:schemeClr val="accent3">
                  <a:tint val="58000"/>
                </a:schemeClr>
              </a:solidFill>
              <a:ln w="19050">
                <a:solidFill>
                  <a:schemeClr val="lt1"/>
                </a:solidFill>
              </a:ln>
              <a:effectLst/>
            </c:spPr>
          </c:dPt>
          <c:dPt>
            <c:idx val="1"/>
            <c:bubble3D val="0"/>
            <c:spPr>
              <a:solidFill>
                <a:schemeClr val="accent3">
                  <a:tint val="86000"/>
                </a:schemeClr>
              </a:solidFill>
              <a:ln w="19050">
                <a:solidFill>
                  <a:schemeClr val="lt1"/>
                </a:solidFill>
              </a:ln>
              <a:effectLst/>
            </c:spPr>
          </c:dPt>
          <c:dPt>
            <c:idx val="2"/>
            <c:bubble3D val="0"/>
            <c:spPr>
              <a:solidFill>
                <a:schemeClr val="accent3">
                  <a:shade val="86000"/>
                </a:schemeClr>
              </a:solidFill>
              <a:ln w="19050">
                <a:solidFill>
                  <a:schemeClr val="lt1"/>
                </a:solidFill>
              </a:ln>
              <a:effectLst/>
            </c:spPr>
          </c:dPt>
          <c:dPt>
            <c:idx val="3"/>
            <c:bubble3D val="0"/>
            <c:spPr>
              <a:solidFill>
                <a:schemeClr val="accent3">
                  <a:shade val="58000"/>
                </a:schemeClr>
              </a:solidFill>
              <a:ln w="19050">
                <a:solidFill>
                  <a:schemeClr val="lt1"/>
                </a:solidFill>
              </a:ln>
              <a:effectLst/>
            </c:spPr>
          </c:dPt>
          <c:cat>
            <c:strRef>
              <c:f>Sheet1!$A$2:$A$5</c:f>
              <c:strCache>
                <c:ptCount val="4"/>
                <c:pt idx="0">
                  <c:v>1st Qtr</c:v>
                </c:pt>
                <c:pt idx="1">
                  <c:v>2nd Qtr</c:v>
                </c:pt>
                <c:pt idx="2">
                  <c:v>3rd Qtr</c:v>
                </c:pt>
                <c:pt idx="3">
                  <c:v>4th Qtr</c:v>
                </c:pt>
              </c:strCache>
            </c:strRef>
          </c:cat>
          <c:val>
            <c:numRef>
              <c:f>Sheet1!$B$2:$B$5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0-463A-4DEE-B48B-9FA321D2FEFF}"/>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autoTitleDeleted val="1"/>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4.4864519983625117E-2"/>
          <c:y val="3.2055607787771577E-2"/>
          <c:w val="0.85266279914585075"/>
          <c:h val="0.82048679964631821"/>
        </c:manualLayout>
      </c:layout>
      <c:bar3DChart>
        <c:barDir val="col"/>
        <c:grouping val="standard"/>
        <c:varyColors val="0"/>
        <c:ser>
          <c:idx val="0"/>
          <c:order val="0"/>
          <c:tx>
            <c:strRef>
              <c:f>Sheet1!$B$1</c:f>
              <c:strCache>
                <c:ptCount val="1"/>
                <c:pt idx="0">
                  <c:v>Series 1</c:v>
                </c:pt>
              </c:strCache>
            </c:strRef>
          </c:tx>
          <c:spPr>
            <a:solidFill>
              <a:schemeClr val="accent3">
                <a:shade val="65000"/>
              </a:schemeClr>
            </a:solidFill>
            <a:ln>
              <a:noFill/>
            </a:ln>
            <a:effectLst/>
            <a:sp3d/>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6872-4315-9895-F2BF09A49953}"/>
            </c:ext>
          </c:extLst>
        </c:ser>
        <c:ser>
          <c:idx val="1"/>
          <c:order val="1"/>
          <c:tx>
            <c:strRef>
              <c:f>Sheet1!$C$1</c:f>
              <c:strCache>
                <c:ptCount val="1"/>
                <c:pt idx="0">
                  <c:v>Series 2</c:v>
                </c:pt>
              </c:strCache>
            </c:strRef>
          </c:tx>
          <c:spPr>
            <a:solidFill>
              <a:schemeClr val="accent3"/>
            </a:solidFill>
            <a:ln>
              <a:noFill/>
            </a:ln>
            <a:effectLst/>
            <a:sp3d/>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6872-4315-9895-F2BF09A49953}"/>
            </c:ext>
          </c:extLst>
        </c:ser>
        <c:ser>
          <c:idx val="2"/>
          <c:order val="2"/>
          <c:tx>
            <c:strRef>
              <c:f>Sheet1!$D$1</c:f>
              <c:strCache>
                <c:ptCount val="1"/>
                <c:pt idx="0">
                  <c:v>Series 3</c:v>
                </c:pt>
              </c:strCache>
            </c:strRef>
          </c:tx>
          <c:spPr>
            <a:solidFill>
              <a:schemeClr val="accent3">
                <a:tint val="65000"/>
              </a:schemeClr>
            </a:solidFill>
            <a:ln>
              <a:noFill/>
            </a:ln>
            <a:effectLst/>
            <a:sp3d/>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6872-4315-9895-F2BF09A49953}"/>
            </c:ext>
          </c:extLst>
        </c:ser>
        <c:dLbls>
          <c:showLegendKey val="0"/>
          <c:showVal val="0"/>
          <c:showCatName val="0"/>
          <c:showSerName val="0"/>
          <c:showPercent val="0"/>
          <c:showBubbleSize val="0"/>
        </c:dLbls>
        <c:gapWidth val="150"/>
        <c:shape val="box"/>
        <c:axId val="505559088"/>
        <c:axId val="539645024"/>
        <c:axId val="1863703456"/>
      </c:bar3DChart>
      <c:catAx>
        <c:axId val="505559088"/>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39645024"/>
        <c:crosses val="autoZero"/>
        <c:auto val="1"/>
        <c:lblAlgn val="ctr"/>
        <c:lblOffset val="100"/>
        <c:noMultiLvlLbl val="0"/>
      </c:catAx>
      <c:valAx>
        <c:axId val="53964502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05559088"/>
        <c:crosses val="autoZero"/>
        <c:crossBetween val="between"/>
      </c:valAx>
      <c:serAx>
        <c:axId val="1863703456"/>
        <c:scaling>
          <c:orientation val="minMax"/>
        </c:scaling>
        <c:delete val="0"/>
        <c:axPos val="b"/>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39645024"/>
        <c:crosses val="autoZero"/>
      </c:ser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autoTitleDeleted val="1"/>
    <c:plotArea>
      <c:layout>
        <c:manualLayout>
          <c:layoutTarget val="inner"/>
          <c:xMode val="edge"/>
          <c:yMode val="edge"/>
          <c:x val="0.2664858857776865"/>
          <c:y val="0.22223813760093866"/>
          <c:w val="0.48224305475375717"/>
          <c:h val="0.68948696455545244"/>
        </c:manualLayout>
      </c:layout>
      <c:doughnutChart>
        <c:varyColors val="1"/>
        <c:ser>
          <c:idx val="0"/>
          <c:order val="0"/>
          <c:tx>
            <c:strRef>
              <c:f>Sheet1!$B$1</c:f>
              <c:strCache>
                <c:ptCount val="1"/>
                <c:pt idx="0">
                  <c:v>Sales</c:v>
                </c:pt>
              </c:strCache>
            </c:strRef>
          </c:tx>
          <c:dPt>
            <c:idx val="0"/>
            <c:bubble3D val="0"/>
            <c:spPr>
              <a:solidFill>
                <a:schemeClr val="accent3">
                  <a:tint val="58000"/>
                </a:schemeClr>
              </a:solidFill>
              <a:ln w="19050">
                <a:solidFill>
                  <a:schemeClr val="lt1"/>
                </a:solidFill>
              </a:ln>
              <a:effectLst/>
            </c:spPr>
          </c:dPt>
          <c:dPt>
            <c:idx val="1"/>
            <c:bubble3D val="0"/>
            <c:spPr>
              <a:solidFill>
                <a:schemeClr val="accent3">
                  <a:tint val="86000"/>
                </a:schemeClr>
              </a:solidFill>
              <a:ln w="19050">
                <a:solidFill>
                  <a:schemeClr val="lt1"/>
                </a:solidFill>
              </a:ln>
              <a:effectLst/>
            </c:spPr>
          </c:dPt>
          <c:dPt>
            <c:idx val="2"/>
            <c:bubble3D val="0"/>
            <c:spPr>
              <a:solidFill>
                <a:schemeClr val="accent3">
                  <a:shade val="86000"/>
                </a:schemeClr>
              </a:solidFill>
              <a:ln w="19050">
                <a:solidFill>
                  <a:schemeClr val="lt1"/>
                </a:solidFill>
              </a:ln>
              <a:effectLst/>
            </c:spPr>
          </c:dPt>
          <c:dPt>
            <c:idx val="3"/>
            <c:bubble3D val="0"/>
            <c:spPr>
              <a:solidFill>
                <a:schemeClr val="accent3">
                  <a:shade val="58000"/>
                </a:schemeClr>
              </a:solidFill>
              <a:ln w="19050">
                <a:solidFill>
                  <a:schemeClr val="lt1"/>
                </a:solidFill>
              </a:ln>
              <a:effectLst/>
            </c:spPr>
          </c:dPt>
          <c:cat>
            <c:strRef>
              <c:f>Sheet1!$A$2:$A$5</c:f>
              <c:strCache>
                <c:ptCount val="4"/>
                <c:pt idx="0">
                  <c:v>1st Qtr</c:v>
                </c:pt>
                <c:pt idx="1">
                  <c:v>2nd Qtr</c:v>
                </c:pt>
                <c:pt idx="2">
                  <c:v>3rd Qtr</c:v>
                </c:pt>
                <c:pt idx="3">
                  <c:v>4th Qtr</c:v>
                </c:pt>
              </c:strCache>
            </c:strRef>
          </c:cat>
          <c:val>
            <c:numRef>
              <c:f>Sheet1!$B$2:$B$5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0-463A-4DEE-B48B-9FA321D2FEFF}"/>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autoTitleDeleted val="1"/>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4.4864519983625117E-2"/>
          <c:y val="3.2055607787771577E-2"/>
          <c:w val="0.85266279914585075"/>
          <c:h val="0.82048679964631821"/>
        </c:manualLayout>
      </c:layout>
      <c:bar3DChart>
        <c:barDir val="col"/>
        <c:grouping val="standard"/>
        <c:varyColors val="0"/>
        <c:ser>
          <c:idx val="0"/>
          <c:order val="0"/>
          <c:tx>
            <c:strRef>
              <c:f>Sheet1!$B$1</c:f>
              <c:strCache>
                <c:ptCount val="1"/>
                <c:pt idx="0">
                  <c:v>Series 1</c:v>
                </c:pt>
              </c:strCache>
            </c:strRef>
          </c:tx>
          <c:spPr>
            <a:solidFill>
              <a:schemeClr val="accent3">
                <a:shade val="65000"/>
              </a:schemeClr>
            </a:solidFill>
            <a:ln>
              <a:noFill/>
            </a:ln>
            <a:effectLst/>
            <a:sp3d/>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6872-4315-9895-F2BF09A49953}"/>
            </c:ext>
          </c:extLst>
        </c:ser>
        <c:ser>
          <c:idx val="1"/>
          <c:order val="1"/>
          <c:tx>
            <c:strRef>
              <c:f>Sheet1!$C$1</c:f>
              <c:strCache>
                <c:ptCount val="1"/>
                <c:pt idx="0">
                  <c:v>Series 2</c:v>
                </c:pt>
              </c:strCache>
            </c:strRef>
          </c:tx>
          <c:spPr>
            <a:solidFill>
              <a:schemeClr val="accent3"/>
            </a:solidFill>
            <a:ln>
              <a:noFill/>
            </a:ln>
            <a:effectLst/>
            <a:sp3d/>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6872-4315-9895-F2BF09A49953}"/>
            </c:ext>
          </c:extLst>
        </c:ser>
        <c:ser>
          <c:idx val="2"/>
          <c:order val="2"/>
          <c:tx>
            <c:strRef>
              <c:f>Sheet1!$D$1</c:f>
              <c:strCache>
                <c:ptCount val="1"/>
                <c:pt idx="0">
                  <c:v>Series 3</c:v>
                </c:pt>
              </c:strCache>
            </c:strRef>
          </c:tx>
          <c:spPr>
            <a:solidFill>
              <a:schemeClr val="accent3">
                <a:tint val="65000"/>
              </a:schemeClr>
            </a:solidFill>
            <a:ln>
              <a:noFill/>
            </a:ln>
            <a:effectLst/>
            <a:sp3d/>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6872-4315-9895-F2BF09A49953}"/>
            </c:ext>
          </c:extLst>
        </c:ser>
        <c:dLbls>
          <c:showLegendKey val="0"/>
          <c:showVal val="0"/>
          <c:showCatName val="0"/>
          <c:showSerName val="0"/>
          <c:showPercent val="0"/>
          <c:showBubbleSize val="0"/>
        </c:dLbls>
        <c:gapWidth val="150"/>
        <c:shape val="box"/>
        <c:axId val="505559088"/>
        <c:axId val="539645024"/>
        <c:axId val="1863703456"/>
      </c:bar3DChart>
      <c:catAx>
        <c:axId val="505559088"/>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39645024"/>
        <c:crosses val="autoZero"/>
        <c:auto val="1"/>
        <c:lblAlgn val="ctr"/>
        <c:lblOffset val="100"/>
        <c:noMultiLvlLbl val="0"/>
      </c:catAx>
      <c:valAx>
        <c:axId val="53964502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05559088"/>
        <c:crosses val="autoZero"/>
        <c:crossBetween val="between"/>
      </c:valAx>
      <c:serAx>
        <c:axId val="1863703456"/>
        <c:scaling>
          <c:orientation val="minMax"/>
        </c:scaling>
        <c:delete val="0"/>
        <c:axPos val="b"/>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39645024"/>
        <c:crosses val="autoZero"/>
      </c:ser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autoTitleDeleted val="1"/>
    <c:plotArea>
      <c:layout>
        <c:manualLayout>
          <c:layoutTarget val="inner"/>
          <c:xMode val="edge"/>
          <c:yMode val="edge"/>
          <c:x val="0.2664858857776865"/>
          <c:y val="0.22223813760093866"/>
          <c:w val="0.48224305475375717"/>
          <c:h val="0.68948696455545244"/>
        </c:manualLayout>
      </c:layout>
      <c:doughnutChart>
        <c:varyColors val="1"/>
        <c:ser>
          <c:idx val="0"/>
          <c:order val="0"/>
          <c:tx>
            <c:strRef>
              <c:f>Sheet1!$B$1</c:f>
              <c:strCache>
                <c:ptCount val="1"/>
                <c:pt idx="0">
                  <c:v>Sales</c:v>
                </c:pt>
              </c:strCache>
            </c:strRef>
          </c:tx>
          <c:dPt>
            <c:idx val="0"/>
            <c:bubble3D val="0"/>
            <c:spPr>
              <a:solidFill>
                <a:schemeClr val="accent3">
                  <a:tint val="58000"/>
                </a:schemeClr>
              </a:solidFill>
              <a:ln w="19050">
                <a:solidFill>
                  <a:schemeClr val="lt1"/>
                </a:solidFill>
              </a:ln>
              <a:effectLst/>
            </c:spPr>
          </c:dPt>
          <c:dPt>
            <c:idx val="1"/>
            <c:bubble3D val="0"/>
            <c:spPr>
              <a:solidFill>
                <a:schemeClr val="accent3">
                  <a:tint val="86000"/>
                </a:schemeClr>
              </a:solidFill>
              <a:ln w="19050">
                <a:solidFill>
                  <a:schemeClr val="lt1"/>
                </a:solidFill>
              </a:ln>
              <a:effectLst/>
            </c:spPr>
          </c:dPt>
          <c:dPt>
            <c:idx val="2"/>
            <c:bubble3D val="0"/>
            <c:spPr>
              <a:solidFill>
                <a:schemeClr val="accent3">
                  <a:shade val="86000"/>
                </a:schemeClr>
              </a:solidFill>
              <a:ln w="19050">
                <a:solidFill>
                  <a:schemeClr val="lt1"/>
                </a:solidFill>
              </a:ln>
              <a:effectLst/>
            </c:spPr>
          </c:dPt>
          <c:dPt>
            <c:idx val="3"/>
            <c:bubble3D val="0"/>
            <c:spPr>
              <a:solidFill>
                <a:schemeClr val="accent3">
                  <a:shade val="58000"/>
                </a:schemeClr>
              </a:solidFill>
              <a:ln w="19050">
                <a:solidFill>
                  <a:schemeClr val="lt1"/>
                </a:solidFill>
              </a:ln>
              <a:effectLst/>
            </c:spPr>
          </c:dPt>
          <c:cat>
            <c:strRef>
              <c:f>Sheet1!$A$2:$A$5</c:f>
              <c:strCache>
                <c:ptCount val="4"/>
                <c:pt idx="0">
                  <c:v>1st Qtr</c:v>
                </c:pt>
                <c:pt idx="1">
                  <c:v>2nd Qtr</c:v>
                </c:pt>
                <c:pt idx="2">
                  <c:v>3rd Qtr</c:v>
                </c:pt>
                <c:pt idx="3">
                  <c:v>4th Qtr</c:v>
                </c:pt>
              </c:strCache>
            </c:strRef>
          </c:cat>
          <c:val>
            <c:numRef>
              <c:f>Sheet1!$B$2:$B$5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0-463A-4DEE-B48B-9FA321D2FEFF}"/>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chart>
    <c:autoTitleDeleted val="1"/>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manualLayout>
          <c:layoutTarget val="inner"/>
          <c:xMode val="edge"/>
          <c:yMode val="edge"/>
          <c:x val="4.4864519983625117E-2"/>
          <c:y val="3.2055607787771577E-2"/>
          <c:w val="0.85266279914585075"/>
          <c:h val="0.82048679964631821"/>
        </c:manualLayout>
      </c:layout>
      <c:bar3DChart>
        <c:barDir val="col"/>
        <c:grouping val="standard"/>
        <c:varyColors val="0"/>
        <c:ser>
          <c:idx val="0"/>
          <c:order val="0"/>
          <c:tx>
            <c:strRef>
              <c:f>Sheet1!$B$1</c:f>
              <c:strCache>
                <c:ptCount val="1"/>
                <c:pt idx="0">
                  <c:v>Series 1</c:v>
                </c:pt>
              </c:strCache>
            </c:strRef>
          </c:tx>
          <c:spPr>
            <a:solidFill>
              <a:schemeClr val="accent3">
                <a:shade val="65000"/>
              </a:schemeClr>
            </a:solidFill>
            <a:ln>
              <a:noFill/>
            </a:ln>
            <a:effectLst/>
            <a:sp3d/>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6872-4315-9895-F2BF09A49953}"/>
            </c:ext>
          </c:extLst>
        </c:ser>
        <c:ser>
          <c:idx val="1"/>
          <c:order val="1"/>
          <c:tx>
            <c:strRef>
              <c:f>Sheet1!$C$1</c:f>
              <c:strCache>
                <c:ptCount val="1"/>
                <c:pt idx="0">
                  <c:v>Series 2</c:v>
                </c:pt>
              </c:strCache>
            </c:strRef>
          </c:tx>
          <c:spPr>
            <a:solidFill>
              <a:schemeClr val="accent3"/>
            </a:solidFill>
            <a:ln>
              <a:noFill/>
            </a:ln>
            <a:effectLst/>
            <a:sp3d/>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6872-4315-9895-F2BF09A49953}"/>
            </c:ext>
          </c:extLst>
        </c:ser>
        <c:ser>
          <c:idx val="2"/>
          <c:order val="2"/>
          <c:tx>
            <c:strRef>
              <c:f>Sheet1!$D$1</c:f>
              <c:strCache>
                <c:ptCount val="1"/>
                <c:pt idx="0">
                  <c:v>Series 3</c:v>
                </c:pt>
              </c:strCache>
            </c:strRef>
          </c:tx>
          <c:spPr>
            <a:solidFill>
              <a:schemeClr val="accent3">
                <a:tint val="65000"/>
              </a:schemeClr>
            </a:solidFill>
            <a:ln>
              <a:noFill/>
            </a:ln>
            <a:effectLst/>
            <a:sp3d/>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6872-4315-9895-F2BF09A49953}"/>
            </c:ext>
          </c:extLst>
        </c:ser>
        <c:dLbls>
          <c:showLegendKey val="0"/>
          <c:showVal val="0"/>
          <c:showCatName val="0"/>
          <c:showSerName val="0"/>
          <c:showPercent val="0"/>
          <c:showBubbleSize val="0"/>
        </c:dLbls>
        <c:gapWidth val="150"/>
        <c:shape val="box"/>
        <c:axId val="505559088"/>
        <c:axId val="539645024"/>
        <c:axId val="1863703456"/>
      </c:bar3DChart>
      <c:catAx>
        <c:axId val="505559088"/>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39645024"/>
        <c:crosses val="autoZero"/>
        <c:auto val="1"/>
        <c:lblAlgn val="ctr"/>
        <c:lblOffset val="100"/>
        <c:noMultiLvlLbl val="0"/>
      </c:catAx>
      <c:valAx>
        <c:axId val="53964502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05559088"/>
        <c:crosses val="autoZero"/>
        <c:crossBetween val="between"/>
      </c:valAx>
      <c:serAx>
        <c:axId val="1863703456"/>
        <c:scaling>
          <c:orientation val="minMax"/>
        </c:scaling>
        <c:delete val="0"/>
        <c:axPos val="b"/>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39645024"/>
        <c:crosses val="autoZero"/>
      </c:ser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withinLinearReversed" id="23">
  <a:schemeClr val="accent3"/>
</cs:colorStyle>
</file>

<file path=ppt/charts/colors11.xml><?xml version="1.0" encoding="utf-8"?>
<cs:colorStyle xmlns:cs="http://schemas.microsoft.com/office/drawing/2012/chartStyle" xmlns:a="http://schemas.openxmlformats.org/drawingml/2006/main" meth="withinLinear" id="16">
  <a:schemeClr val="accent3"/>
</cs:colorStyle>
</file>

<file path=ppt/charts/colors12.xml><?xml version="1.0" encoding="utf-8"?>
<cs:colorStyle xmlns:cs="http://schemas.microsoft.com/office/drawing/2012/chartStyle" xmlns:a="http://schemas.openxmlformats.org/drawingml/2006/main" meth="withinLinearReversed" id="23">
  <a:schemeClr val="accent3"/>
</cs:colorStyle>
</file>

<file path=ppt/charts/colors13.xml><?xml version="1.0" encoding="utf-8"?>
<cs:colorStyle xmlns:cs="http://schemas.microsoft.com/office/drawing/2012/chartStyle" xmlns:a="http://schemas.openxmlformats.org/drawingml/2006/main" meth="withinLinear" id="16">
  <a:schemeClr val="accent3"/>
</cs:colorStyle>
</file>

<file path=ppt/charts/colors14.xml><?xml version="1.0" encoding="utf-8"?>
<cs:colorStyle xmlns:cs="http://schemas.microsoft.com/office/drawing/2012/chartStyle" xmlns:a="http://schemas.openxmlformats.org/drawingml/2006/main" meth="withinLinearReversed" id="23">
  <a:schemeClr val="accent3"/>
</cs:colorStyle>
</file>

<file path=ppt/charts/colors15.xml><?xml version="1.0" encoding="utf-8"?>
<cs:colorStyle xmlns:cs="http://schemas.microsoft.com/office/drawing/2012/chartStyle" xmlns:a="http://schemas.openxmlformats.org/drawingml/2006/main" meth="withinLinear" id="16">
  <a:schemeClr val="accent3"/>
</cs:colorStyle>
</file>

<file path=ppt/charts/colors2.xml><?xml version="1.0" encoding="utf-8"?>
<cs:colorStyle xmlns:cs="http://schemas.microsoft.com/office/drawing/2012/chartStyle" xmlns:a="http://schemas.openxmlformats.org/drawingml/2006/main" meth="withinLinearReversed" id="23">
  <a:schemeClr val="accent3"/>
</cs:colorStyle>
</file>

<file path=ppt/charts/colors3.xml><?xml version="1.0" encoding="utf-8"?>
<cs:colorStyle xmlns:cs="http://schemas.microsoft.com/office/drawing/2012/chartStyle" xmlns:a="http://schemas.openxmlformats.org/drawingml/2006/main" meth="withinLinear" id="16">
  <a:schemeClr val="accent3"/>
</cs:colorStyle>
</file>

<file path=ppt/charts/colors4.xml><?xml version="1.0" encoding="utf-8"?>
<cs:colorStyle xmlns:cs="http://schemas.microsoft.com/office/drawing/2012/chartStyle" xmlns:a="http://schemas.openxmlformats.org/drawingml/2006/main" meth="withinLinearReversed" id="23">
  <a:schemeClr val="accent3"/>
</cs:colorStyle>
</file>

<file path=ppt/charts/colors5.xml><?xml version="1.0" encoding="utf-8"?>
<cs:colorStyle xmlns:cs="http://schemas.microsoft.com/office/drawing/2012/chartStyle" xmlns:a="http://schemas.openxmlformats.org/drawingml/2006/main" meth="withinLinear" id="16">
  <a:schemeClr val="accent3"/>
</cs:colorStyle>
</file>

<file path=ppt/charts/colors6.xml><?xml version="1.0" encoding="utf-8"?>
<cs:colorStyle xmlns:cs="http://schemas.microsoft.com/office/drawing/2012/chartStyle" xmlns:a="http://schemas.openxmlformats.org/drawingml/2006/main" meth="withinLinearReversed" id="23">
  <a:schemeClr val="accent3"/>
</cs:colorStyle>
</file>

<file path=ppt/charts/colors7.xml><?xml version="1.0" encoding="utf-8"?>
<cs:colorStyle xmlns:cs="http://schemas.microsoft.com/office/drawing/2012/chartStyle" xmlns:a="http://schemas.openxmlformats.org/drawingml/2006/main" meth="withinLinear" id="16">
  <a:schemeClr val="accent3"/>
</cs:colorStyle>
</file>

<file path=ppt/charts/colors8.xml><?xml version="1.0" encoding="utf-8"?>
<cs:colorStyle xmlns:cs="http://schemas.microsoft.com/office/drawing/2012/chartStyle" xmlns:a="http://schemas.openxmlformats.org/drawingml/2006/main" meth="withinLinearReversed" id="23">
  <a:schemeClr val="accent3"/>
</cs:colorStyle>
</file>

<file path=ppt/charts/colors9.xml><?xml version="1.0" encoding="utf-8"?>
<cs:colorStyle xmlns:cs="http://schemas.microsoft.com/office/drawing/2012/chartStyle" xmlns:a="http://schemas.openxmlformats.org/drawingml/2006/main" meth="withinLinear" id="16">
  <a:schemeClr val="accent3"/>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BBFD573-0FDF-4CBC-894D-7E1C17ECB315}" type="datetimeFigureOut">
              <a:rPr lang="en-US" smtClean="0"/>
              <a:t>9/18/2024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D1BD97-54AB-4C7F-AD11-0A25D24DF5AC}" type="slidenum">
              <a:rPr lang="en-US" smtClean="0"/>
              <a:t>‹#›</a:t>
            </a:fld>
            <a:endParaRPr lang="en-US"/>
          </a:p>
        </p:txBody>
      </p:sp>
    </p:spTree>
    <p:extLst>
      <p:ext uri="{BB962C8B-B14F-4D97-AF65-F5344CB8AC3E}">
        <p14:creationId xmlns:p14="http://schemas.microsoft.com/office/powerpoint/2010/main" val="31902132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D1BD97-54AB-4C7F-AD11-0A25D24DF5AC}" type="slidenum">
              <a:rPr lang="en-US" smtClean="0"/>
              <a:t>7</a:t>
            </a:fld>
            <a:endParaRPr lang="en-US"/>
          </a:p>
        </p:txBody>
      </p:sp>
    </p:spTree>
    <p:extLst>
      <p:ext uri="{BB962C8B-B14F-4D97-AF65-F5344CB8AC3E}">
        <p14:creationId xmlns:p14="http://schemas.microsoft.com/office/powerpoint/2010/main" val="25224956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FD1BD97-54AB-4C7F-AD11-0A25D24DF5AC}" type="slidenum">
              <a:rPr lang="en-US" smtClean="0"/>
              <a:t>8</a:t>
            </a:fld>
            <a:endParaRPr lang="en-US"/>
          </a:p>
        </p:txBody>
      </p:sp>
    </p:spTree>
    <p:extLst>
      <p:ext uri="{BB962C8B-B14F-4D97-AF65-F5344CB8AC3E}">
        <p14:creationId xmlns:p14="http://schemas.microsoft.com/office/powerpoint/2010/main" val="672938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84D61-87B0-A749-18C6-8BF706CD5D2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308401C-DD67-C456-9110-877F5BD4EA0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CF3F7E0-7C52-57D4-13FC-18C05DEC92BB}"/>
              </a:ext>
            </a:extLst>
          </p:cNvPr>
          <p:cNvSpPr>
            <a:spLocks noGrp="1"/>
          </p:cNvSpPr>
          <p:nvPr>
            <p:ph type="dt" sz="half" idx="10"/>
          </p:nvPr>
        </p:nvSpPr>
        <p:spPr/>
        <p:txBody>
          <a:bodyPr/>
          <a:lstStyle/>
          <a:p>
            <a:fld id="{5F822E2C-D359-43E4-8085-BA1C465927A5}" type="datetimeFigureOut">
              <a:rPr lang="en-US" smtClean="0"/>
              <a:t>9/18/2024</a:t>
            </a:fld>
            <a:endParaRPr lang="en-US"/>
          </a:p>
        </p:txBody>
      </p:sp>
      <p:sp>
        <p:nvSpPr>
          <p:cNvPr id="5" name="Footer Placeholder 4">
            <a:extLst>
              <a:ext uri="{FF2B5EF4-FFF2-40B4-BE49-F238E27FC236}">
                <a16:creationId xmlns:a16="http://schemas.microsoft.com/office/drawing/2014/main" id="{8FDBE1EF-A1A8-C85E-D4C1-A1C976D323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0DB299-422E-1823-00D5-1666A30F6729}"/>
              </a:ext>
            </a:extLst>
          </p:cNvPr>
          <p:cNvSpPr>
            <a:spLocks noGrp="1"/>
          </p:cNvSpPr>
          <p:nvPr>
            <p:ph type="sldNum" sz="quarter" idx="12"/>
          </p:nvPr>
        </p:nvSpPr>
        <p:spPr/>
        <p:txBody>
          <a:bodyPr/>
          <a:lstStyle/>
          <a:p>
            <a:fld id="{B7FED86F-A62F-4EBA-B7F8-316CA92CB3A2}" type="slidenum">
              <a:rPr lang="en-US" smtClean="0"/>
              <a:t>‹#›</a:t>
            </a:fld>
            <a:endParaRPr lang="en-US"/>
          </a:p>
        </p:txBody>
      </p:sp>
    </p:spTree>
    <p:extLst>
      <p:ext uri="{BB962C8B-B14F-4D97-AF65-F5344CB8AC3E}">
        <p14:creationId xmlns:p14="http://schemas.microsoft.com/office/powerpoint/2010/main" val="18988297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156DA-405E-D720-BA94-0BF9C5B0C52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02F7360-93B8-6037-2A24-E801E9B4B4B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448040-BB41-9978-657B-6E0277CB91E6}"/>
              </a:ext>
            </a:extLst>
          </p:cNvPr>
          <p:cNvSpPr>
            <a:spLocks noGrp="1"/>
          </p:cNvSpPr>
          <p:nvPr>
            <p:ph type="dt" sz="half" idx="10"/>
          </p:nvPr>
        </p:nvSpPr>
        <p:spPr/>
        <p:txBody>
          <a:bodyPr/>
          <a:lstStyle/>
          <a:p>
            <a:fld id="{5F822E2C-D359-43E4-8085-BA1C465927A5}" type="datetimeFigureOut">
              <a:rPr lang="en-US" smtClean="0"/>
              <a:t>9/18/2024</a:t>
            </a:fld>
            <a:endParaRPr lang="en-US"/>
          </a:p>
        </p:txBody>
      </p:sp>
      <p:sp>
        <p:nvSpPr>
          <p:cNvPr id="5" name="Footer Placeholder 4">
            <a:extLst>
              <a:ext uri="{FF2B5EF4-FFF2-40B4-BE49-F238E27FC236}">
                <a16:creationId xmlns:a16="http://schemas.microsoft.com/office/drawing/2014/main" id="{B6413E19-864D-1924-AC61-8FCD523DC8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FBECA1-AD3C-1880-B66A-62462B4F93CB}"/>
              </a:ext>
            </a:extLst>
          </p:cNvPr>
          <p:cNvSpPr>
            <a:spLocks noGrp="1"/>
          </p:cNvSpPr>
          <p:nvPr>
            <p:ph type="sldNum" sz="quarter" idx="12"/>
          </p:nvPr>
        </p:nvSpPr>
        <p:spPr/>
        <p:txBody>
          <a:bodyPr/>
          <a:lstStyle/>
          <a:p>
            <a:fld id="{B7FED86F-A62F-4EBA-B7F8-316CA92CB3A2}" type="slidenum">
              <a:rPr lang="en-US" smtClean="0"/>
              <a:t>‹#›</a:t>
            </a:fld>
            <a:endParaRPr lang="en-US"/>
          </a:p>
        </p:txBody>
      </p:sp>
    </p:spTree>
    <p:extLst>
      <p:ext uri="{BB962C8B-B14F-4D97-AF65-F5344CB8AC3E}">
        <p14:creationId xmlns:p14="http://schemas.microsoft.com/office/powerpoint/2010/main" val="28728853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ACF8228-CEA8-3A35-6F5C-0EBF0512EB5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4B7D6E9-D6E8-D63B-697F-01C51B44BD3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55F458-A531-6ECC-13F7-42651D3A4735}"/>
              </a:ext>
            </a:extLst>
          </p:cNvPr>
          <p:cNvSpPr>
            <a:spLocks noGrp="1"/>
          </p:cNvSpPr>
          <p:nvPr>
            <p:ph type="dt" sz="half" idx="10"/>
          </p:nvPr>
        </p:nvSpPr>
        <p:spPr/>
        <p:txBody>
          <a:bodyPr/>
          <a:lstStyle/>
          <a:p>
            <a:fld id="{5F822E2C-D359-43E4-8085-BA1C465927A5}" type="datetimeFigureOut">
              <a:rPr lang="en-US" smtClean="0"/>
              <a:t>9/18/2024</a:t>
            </a:fld>
            <a:endParaRPr lang="en-US"/>
          </a:p>
        </p:txBody>
      </p:sp>
      <p:sp>
        <p:nvSpPr>
          <p:cNvPr id="5" name="Footer Placeholder 4">
            <a:extLst>
              <a:ext uri="{FF2B5EF4-FFF2-40B4-BE49-F238E27FC236}">
                <a16:creationId xmlns:a16="http://schemas.microsoft.com/office/drawing/2014/main" id="{D701E668-D05B-514C-8EE2-0E975F26C6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638EDC-A4A4-9C20-450F-64C82440B775}"/>
              </a:ext>
            </a:extLst>
          </p:cNvPr>
          <p:cNvSpPr>
            <a:spLocks noGrp="1"/>
          </p:cNvSpPr>
          <p:nvPr>
            <p:ph type="sldNum" sz="quarter" idx="12"/>
          </p:nvPr>
        </p:nvSpPr>
        <p:spPr/>
        <p:txBody>
          <a:bodyPr/>
          <a:lstStyle/>
          <a:p>
            <a:fld id="{B7FED86F-A62F-4EBA-B7F8-316CA92CB3A2}" type="slidenum">
              <a:rPr lang="en-US" smtClean="0"/>
              <a:t>‹#›</a:t>
            </a:fld>
            <a:endParaRPr lang="en-US"/>
          </a:p>
        </p:txBody>
      </p:sp>
    </p:spTree>
    <p:extLst>
      <p:ext uri="{BB962C8B-B14F-4D97-AF65-F5344CB8AC3E}">
        <p14:creationId xmlns:p14="http://schemas.microsoft.com/office/powerpoint/2010/main" val="41677686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272F79-A7DB-074E-7645-7582D80519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FE4BDA-0F7E-1789-EF89-9E64B0F3842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69545D-C96E-4C17-3E40-1CF730F41C11}"/>
              </a:ext>
            </a:extLst>
          </p:cNvPr>
          <p:cNvSpPr>
            <a:spLocks noGrp="1"/>
          </p:cNvSpPr>
          <p:nvPr>
            <p:ph type="dt" sz="half" idx="10"/>
          </p:nvPr>
        </p:nvSpPr>
        <p:spPr/>
        <p:txBody>
          <a:bodyPr/>
          <a:lstStyle/>
          <a:p>
            <a:fld id="{5F822E2C-D359-43E4-8085-BA1C465927A5}" type="datetimeFigureOut">
              <a:rPr lang="en-US" smtClean="0"/>
              <a:t>9/18/2024</a:t>
            </a:fld>
            <a:endParaRPr lang="en-US"/>
          </a:p>
        </p:txBody>
      </p:sp>
      <p:sp>
        <p:nvSpPr>
          <p:cNvPr id="5" name="Footer Placeholder 4">
            <a:extLst>
              <a:ext uri="{FF2B5EF4-FFF2-40B4-BE49-F238E27FC236}">
                <a16:creationId xmlns:a16="http://schemas.microsoft.com/office/drawing/2014/main" id="{C49C08BB-5FAE-235A-E076-83127888FA5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B093AAF-272B-E0D0-D249-88859D8802AC}"/>
              </a:ext>
            </a:extLst>
          </p:cNvPr>
          <p:cNvSpPr>
            <a:spLocks noGrp="1"/>
          </p:cNvSpPr>
          <p:nvPr>
            <p:ph type="sldNum" sz="quarter" idx="12"/>
          </p:nvPr>
        </p:nvSpPr>
        <p:spPr/>
        <p:txBody>
          <a:bodyPr/>
          <a:lstStyle/>
          <a:p>
            <a:fld id="{B7FED86F-A62F-4EBA-B7F8-316CA92CB3A2}" type="slidenum">
              <a:rPr lang="en-US" smtClean="0"/>
              <a:t>‹#›</a:t>
            </a:fld>
            <a:endParaRPr lang="en-US"/>
          </a:p>
        </p:txBody>
      </p:sp>
    </p:spTree>
    <p:extLst>
      <p:ext uri="{BB962C8B-B14F-4D97-AF65-F5344CB8AC3E}">
        <p14:creationId xmlns:p14="http://schemas.microsoft.com/office/powerpoint/2010/main" val="17090776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256DF8-900A-9B3F-6892-435BFE5EBD9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69781D1-A4BF-1552-1D1D-4422442579E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0B166F4-DE79-0617-1E12-62C7C87D36B1}"/>
              </a:ext>
            </a:extLst>
          </p:cNvPr>
          <p:cNvSpPr>
            <a:spLocks noGrp="1"/>
          </p:cNvSpPr>
          <p:nvPr>
            <p:ph type="dt" sz="half" idx="10"/>
          </p:nvPr>
        </p:nvSpPr>
        <p:spPr/>
        <p:txBody>
          <a:bodyPr/>
          <a:lstStyle/>
          <a:p>
            <a:fld id="{5F822E2C-D359-43E4-8085-BA1C465927A5}" type="datetimeFigureOut">
              <a:rPr lang="en-US" smtClean="0"/>
              <a:t>9/18/2024</a:t>
            </a:fld>
            <a:endParaRPr lang="en-US"/>
          </a:p>
        </p:txBody>
      </p:sp>
      <p:sp>
        <p:nvSpPr>
          <p:cNvPr id="5" name="Footer Placeholder 4">
            <a:extLst>
              <a:ext uri="{FF2B5EF4-FFF2-40B4-BE49-F238E27FC236}">
                <a16:creationId xmlns:a16="http://schemas.microsoft.com/office/drawing/2014/main" id="{9315A42A-3DFD-08DF-1BC7-25014C50AF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418154-6105-8AF6-DA44-9109671CAE10}"/>
              </a:ext>
            </a:extLst>
          </p:cNvPr>
          <p:cNvSpPr>
            <a:spLocks noGrp="1"/>
          </p:cNvSpPr>
          <p:nvPr>
            <p:ph type="sldNum" sz="quarter" idx="12"/>
          </p:nvPr>
        </p:nvSpPr>
        <p:spPr/>
        <p:txBody>
          <a:bodyPr/>
          <a:lstStyle/>
          <a:p>
            <a:fld id="{B7FED86F-A62F-4EBA-B7F8-316CA92CB3A2}" type="slidenum">
              <a:rPr lang="en-US" smtClean="0"/>
              <a:t>‹#›</a:t>
            </a:fld>
            <a:endParaRPr lang="en-US"/>
          </a:p>
        </p:txBody>
      </p:sp>
    </p:spTree>
    <p:extLst>
      <p:ext uri="{BB962C8B-B14F-4D97-AF65-F5344CB8AC3E}">
        <p14:creationId xmlns:p14="http://schemas.microsoft.com/office/powerpoint/2010/main" val="17081090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BF72E-FA0B-DD9E-E7FC-D4E5FBAF07F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5DE13EB-8EA3-8E1A-F397-65F11B1370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E377A63-30A6-3A21-83FE-7E3364DA542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C04E8BE-8EAB-AF87-2773-A25679726659}"/>
              </a:ext>
            </a:extLst>
          </p:cNvPr>
          <p:cNvSpPr>
            <a:spLocks noGrp="1"/>
          </p:cNvSpPr>
          <p:nvPr>
            <p:ph type="dt" sz="half" idx="10"/>
          </p:nvPr>
        </p:nvSpPr>
        <p:spPr/>
        <p:txBody>
          <a:bodyPr/>
          <a:lstStyle/>
          <a:p>
            <a:fld id="{5F822E2C-D359-43E4-8085-BA1C465927A5}" type="datetimeFigureOut">
              <a:rPr lang="en-US" smtClean="0"/>
              <a:t>9/18/2024</a:t>
            </a:fld>
            <a:endParaRPr lang="en-US"/>
          </a:p>
        </p:txBody>
      </p:sp>
      <p:sp>
        <p:nvSpPr>
          <p:cNvPr id="6" name="Footer Placeholder 5">
            <a:extLst>
              <a:ext uri="{FF2B5EF4-FFF2-40B4-BE49-F238E27FC236}">
                <a16:creationId xmlns:a16="http://schemas.microsoft.com/office/drawing/2014/main" id="{0022A595-7F1B-E2F4-B5C1-8F6B85D343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669EB2-5FBD-CB43-79A7-F0A4CC9A0B8E}"/>
              </a:ext>
            </a:extLst>
          </p:cNvPr>
          <p:cNvSpPr>
            <a:spLocks noGrp="1"/>
          </p:cNvSpPr>
          <p:nvPr>
            <p:ph type="sldNum" sz="quarter" idx="12"/>
          </p:nvPr>
        </p:nvSpPr>
        <p:spPr/>
        <p:txBody>
          <a:bodyPr/>
          <a:lstStyle/>
          <a:p>
            <a:fld id="{B7FED86F-A62F-4EBA-B7F8-316CA92CB3A2}" type="slidenum">
              <a:rPr lang="en-US" smtClean="0"/>
              <a:t>‹#›</a:t>
            </a:fld>
            <a:endParaRPr lang="en-US"/>
          </a:p>
        </p:txBody>
      </p:sp>
    </p:spTree>
    <p:extLst>
      <p:ext uri="{BB962C8B-B14F-4D97-AF65-F5344CB8AC3E}">
        <p14:creationId xmlns:p14="http://schemas.microsoft.com/office/powerpoint/2010/main" val="3832253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670E3-D20E-826B-7486-F07CC004F83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F0A40C4-E58A-66F4-EC83-5D76978D45A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7664DC7-B31C-2D7E-7141-AD1FCB52D4F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DA2CF0D-705D-FDBA-E130-9ED28F4696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FF80EE5-5038-A9B0-D5A1-01D67C71785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CB1CA62-39C7-32A0-5069-B04FFD4E1BA4}"/>
              </a:ext>
            </a:extLst>
          </p:cNvPr>
          <p:cNvSpPr>
            <a:spLocks noGrp="1"/>
          </p:cNvSpPr>
          <p:nvPr>
            <p:ph type="dt" sz="half" idx="10"/>
          </p:nvPr>
        </p:nvSpPr>
        <p:spPr/>
        <p:txBody>
          <a:bodyPr/>
          <a:lstStyle/>
          <a:p>
            <a:fld id="{5F822E2C-D359-43E4-8085-BA1C465927A5}" type="datetimeFigureOut">
              <a:rPr lang="en-US" smtClean="0"/>
              <a:t>9/18/2024</a:t>
            </a:fld>
            <a:endParaRPr lang="en-US"/>
          </a:p>
        </p:txBody>
      </p:sp>
      <p:sp>
        <p:nvSpPr>
          <p:cNvPr id="8" name="Footer Placeholder 7">
            <a:extLst>
              <a:ext uri="{FF2B5EF4-FFF2-40B4-BE49-F238E27FC236}">
                <a16:creationId xmlns:a16="http://schemas.microsoft.com/office/drawing/2014/main" id="{6A7343F4-182C-0826-DEDF-247D15E6831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8D306B3-1209-CA5F-9A8D-C5E66AC84D4D}"/>
              </a:ext>
            </a:extLst>
          </p:cNvPr>
          <p:cNvSpPr>
            <a:spLocks noGrp="1"/>
          </p:cNvSpPr>
          <p:nvPr>
            <p:ph type="sldNum" sz="quarter" idx="12"/>
          </p:nvPr>
        </p:nvSpPr>
        <p:spPr/>
        <p:txBody>
          <a:bodyPr/>
          <a:lstStyle/>
          <a:p>
            <a:fld id="{B7FED86F-A62F-4EBA-B7F8-316CA92CB3A2}" type="slidenum">
              <a:rPr lang="en-US" smtClean="0"/>
              <a:t>‹#›</a:t>
            </a:fld>
            <a:endParaRPr lang="en-US"/>
          </a:p>
        </p:txBody>
      </p:sp>
    </p:spTree>
    <p:extLst>
      <p:ext uri="{BB962C8B-B14F-4D97-AF65-F5344CB8AC3E}">
        <p14:creationId xmlns:p14="http://schemas.microsoft.com/office/powerpoint/2010/main" val="2966361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93F94-8EB7-9F48-4BF5-06911F3C8E3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33EF834-0B57-08C8-BBF2-0AAA941782D2}"/>
              </a:ext>
            </a:extLst>
          </p:cNvPr>
          <p:cNvSpPr>
            <a:spLocks noGrp="1"/>
          </p:cNvSpPr>
          <p:nvPr>
            <p:ph type="dt" sz="half" idx="10"/>
          </p:nvPr>
        </p:nvSpPr>
        <p:spPr/>
        <p:txBody>
          <a:bodyPr/>
          <a:lstStyle/>
          <a:p>
            <a:fld id="{5F822E2C-D359-43E4-8085-BA1C465927A5}" type="datetimeFigureOut">
              <a:rPr lang="en-US" smtClean="0"/>
              <a:t>9/18/2024</a:t>
            </a:fld>
            <a:endParaRPr lang="en-US"/>
          </a:p>
        </p:txBody>
      </p:sp>
      <p:sp>
        <p:nvSpPr>
          <p:cNvPr id="4" name="Footer Placeholder 3">
            <a:extLst>
              <a:ext uri="{FF2B5EF4-FFF2-40B4-BE49-F238E27FC236}">
                <a16:creationId xmlns:a16="http://schemas.microsoft.com/office/drawing/2014/main" id="{C53E79EC-788D-6233-70FA-9D63CB8E016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0B6B4F5-AD57-809E-0CD9-34380FF0D3D9}"/>
              </a:ext>
            </a:extLst>
          </p:cNvPr>
          <p:cNvSpPr>
            <a:spLocks noGrp="1"/>
          </p:cNvSpPr>
          <p:nvPr>
            <p:ph type="sldNum" sz="quarter" idx="12"/>
          </p:nvPr>
        </p:nvSpPr>
        <p:spPr/>
        <p:txBody>
          <a:bodyPr/>
          <a:lstStyle/>
          <a:p>
            <a:fld id="{B7FED86F-A62F-4EBA-B7F8-316CA92CB3A2}" type="slidenum">
              <a:rPr lang="en-US" smtClean="0"/>
              <a:t>‹#›</a:t>
            </a:fld>
            <a:endParaRPr lang="en-US"/>
          </a:p>
        </p:txBody>
      </p:sp>
    </p:spTree>
    <p:extLst>
      <p:ext uri="{BB962C8B-B14F-4D97-AF65-F5344CB8AC3E}">
        <p14:creationId xmlns:p14="http://schemas.microsoft.com/office/powerpoint/2010/main" val="24666629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D7915CF-9F2C-F161-83BA-4474629F86BB}"/>
              </a:ext>
            </a:extLst>
          </p:cNvPr>
          <p:cNvSpPr>
            <a:spLocks noGrp="1"/>
          </p:cNvSpPr>
          <p:nvPr>
            <p:ph type="dt" sz="half" idx="10"/>
          </p:nvPr>
        </p:nvSpPr>
        <p:spPr/>
        <p:txBody>
          <a:bodyPr/>
          <a:lstStyle/>
          <a:p>
            <a:fld id="{5F822E2C-D359-43E4-8085-BA1C465927A5}" type="datetimeFigureOut">
              <a:rPr lang="en-US" smtClean="0"/>
              <a:t>9/18/2024</a:t>
            </a:fld>
            <a:endParaRPr lang="en-US"/>
          </a:p>
        </p:txBody>
      </p:sp>
      <p:sp>
        <p:nvSpPr>
          <p:cNvPr id="3" name="Footer Placeholder 2">
            <a:extLst>
              <a:ext uri="{FF2B5EF4-FFF2-40B4-BE49-F238E27FC236}">
                <a16:creationId xmlns:a16="http://schemas.microsoft.com/office/drawing/2014/main" id="{183DB4A1-8916-29F4-1F7B-EAA39D206F2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611C7D5-474B-7751-9C19-6B2E7F831B03}"/>
              </a:ext>
            </a:extLst>
          </p:cNvPr>
          <p:cNvSpPr>
            <a:spLocks noGrp="1"/>
          </p:cNvSpPr>
          <p:nvPr>
            <p:ph type="sldNum" sz="quarter" idx="12"/>
          </p:nvPr>
        </p:nvSpPr>
        <p:spPr/>
        <p:txBody>
          <a:bodyPr/>
          <a:lstStyle/>
          <a:p>
            <a:fld id="{B7FED86F-A62F-4EBA-B7F8-316CA92CB3A2}" type="slidenum">
              <a:rPr lang="en-US" smtClean="0"/>
              <a:t>‹#›</a:t>
            </a:fld>
            <a:endParaRPr lang="en-US"/>
          </a:p>
        </p:txBody>
      </p:sp>
    </p:spTree>
    <p:extLst>
      <p:ext uri="{BB962C8B-B14F-4D97-AF65-F5344CB8AC3E}">
        <p14:creationId xmlns:p14="http://schemas.microsoft.com/office/powerpoint/2010/main" val="5887666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F7560-74C1-84FC-87CA-AAC8C20B9E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1EEAE21-2C86-F6EE-6894-EE638A48B1E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B09057B-C4AC-7E4E-BBF6-E80B7A72D9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1CA1D0A-E61A-B3EB-37DC-B263545C5E25}"/>
              </a:ext>
            </a:extLst>
          </p:cNvPr>
          <p:cNvSpPr>
            <a:spLocks noGrp="1"/>
          </p:cNvSpPr>
          <p:nvPr>
            <p:ph type="dt" sz="half" idx="10"/>
          </p:nvPr>
        </p:nvSpPr>
        <p:spPr/>
        <p:txBody>
          <a:bodyPr/>
          <a:lstStyle/>
          <a:p>
            <a:fld id="{5F822E2C-D359-43E4-8085-BA1C465927A5}" type="datetimeFigureOut">
              <a:rPr lang="en-US" smtClean="0"/>
              <a:t>9/18/2024</a:t>
            </a:fld>
            <a:endParaRPr lang="en-US"/>
          </a:p>
        </p:txBody>
      </p:sp>
      <p:sp>
        <p:nvSpPr>
          <p:cNvPr id="6" name="Footer Placeholder 5">
            <a:extLst>
              <a:ext uri="{FF2B5EF4-FFF2-40B4-BE49-F238E27FC236}">
                <a16:creationId xmlns:a16="http://schemas.microsoft.com/office/drawing/2014/main" id="{AA6E5E73-F2CF-28DE-B471-DD2AB1ED4F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043467-C375-A3F5-3658-7845A99B0FA0}"/>
              </a:ext>
            </a:extLst>
          </p:cNvPr>
          <p:cNvSpPr>
            <a:spLocks noGrp="1"/>
          </p:cNvSpPr>
          <p:nvPr>
            <p:ph type="sldNum" sz="quarter" idx="12"/>
          </p:nvPr>
        </p:nvSpPr>
        <p:spPr/>
        <p:txBody>
          <a:bodyPr/>
          <a:lstStyle/>
          <a:p>
            <a:fld id="{B7FED86F-A62F-4EBA-B7F8-316CA92CB3A2}" type="slidenum">
              <a:rPr lang="en-US" smtClean="0"/>
              <a:t>‹#›</a:t>
            </a:fld>
            <a:endParaRPr lang="en-US"/>
          </a:p>
        </p:txBody>
      </p:sp>
    </p:spTree>
    <p:extLst>
      <p:ext uri="{BB962C8B-B14F-4D97-AF65-F5344CB8AC3E}">
        <p14:creationId xmlns:p14="http://schemas.microsoft.com/office/powerpoint/2010/main" val="28887136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52449-B4F8-4BD7-1FA1-EBCE39DE5E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86A54B4-11AA-E8E1-FB6E-9EC20A4013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B48184B-A80D-E189-E20F-9DD689E092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29AE79-E282-50E1-7B65-096D2A6A258B}"/>
              </a:ext>
            </a:extLst>
          </p:cNvPr>
          <p:cNvSpPr>
            <a:spLocks noGrp="1"/>
          </p:cNvSpPr>
          <p:nvPr>
            <p:ph type="dt" sz="half" idx="10"/>
          </p:nvPr>
        </p:nvSpPr>
        <p:spPr/>
        <p:txBody>
          <a:bodyPr/>
          <a:lstStyle/>
          <a:p>
            <a:fld id="{5F822E2C-D359-43E4-8085-BA1C465927A5}" type="datetimeFigureOut">
              <a:rPr lang="en-US" smtClean="0"/>
              <a:t>9/18/2024</a:t>
            </a:fld>
            <a:endParaRPr lang="en-US"/>
          </a:p>
        </p:txBody>
      </p:sp>
      <p:sp>
        <p:nvSpPr>
          <p:cNvPr id="6" name="Footer Placeholder 5">
            <a:extLst>
              <a:ext uri="{FF2B5EF4-FFF2-40B4-BE49-F238E27FC236}">
                <a16:creationId xmlns:a16="http://schemas.microsoft.com/office/drawing/2014/main" id="{41300D0D-2721-AA1A-51E1-CCF40BF067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53C81CF-338E-18AB-7BD4-9E3F1A0B6975}"/>
              </a:ext>
            </a:extLst>
          </p:cNvPr>
          <p:cNvSpPr>
            <a:spLocks noGrp="1"/>
          </p:cNvSpPr>
          <p:nvPr>
            <p:ph type="sldNum" sz="quarter" idx="12"/>
          </p:nvPr>
        </p:nvSpPr>
        <p:spPr/>
        <p:txBody>
          <a:bodyPr/>
          <a:lstStyle/>
          <a:p>
            <a:fld id="{B7FED86F-A62F-4EBA-B7F8-316CA92CB3A2}" type="slidenum">
              <a:rPr lang="en-US" smtClean="0"/>
              <a:t>‹#›</a:t>
            </a:fld>
            <a:endParaRPr lang="en-US"/>
          </a:p>
        </p:txBody>
      </p:sp>
    </p:spTree>
    <p:extLst>
      <p:ext uri="{BB962C8B-B14F-4D97-AF65-F5344CB8AC3E}">
        <p14:creationId xmlns:p14="http://schemas.microsoft.com/office/powerpoint/2010/main" val="27881409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A364D26-2E90-A933-AEC0-38D1C14B55B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AEFBBAA-D390-6BAD-CD8F-2F8C32401A2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FE9387-DD0B-5122-A2E8-3182E92865E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F822E2C-D359-43E4-8085-BA1C465927A5}" type="datetimeFigureOut">
              <a:rPr lang="en-US" smtClean="0"/>
              <a:t>9/18/2024</a:t>
            </a:fld>
            <a:endParaRPr lang="en-US"/>
          </a:p>
        </p:txBody>
      </p:sp>
      <p:sp>
        <p:nvSpPr>
          <p:cNvPr id="5" name="Footer Placeholder 4">
            <a:extLst>
              <a:ext uri="{FF2B5EF4-FFF2-40B4-BE49-F238E27FC236}">
                <a16:creationId xmlns:a16="http://schemas.microsoft.com/office/drawing/2014/main" id="{E089F4B3-3D27-A3D2-3150-9E0D7B1148A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FACC464D-E55E-FE5C-C376-9AD9B2276BF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7FED86F-A62F-4EBA-B7F8-316CA92CB3A2}" type="slidenum">
              <a:rPr lang="en-US" smtClean="0"/>
              <a:t>‹#›</a:t>
            </a:fld>
            <a:endParaRPr lang="en-US"/>
          </a:p>
        </p:txBody>
      </p:sp>
    </p:spTree>
    <p:extLst>
      <p:ext uri="{BB962C8B-B14F-4D97-AF65-F5344CB8AC3E}">
        <p14:creationId xmlns:p14="http://schemas.microsoft.com/office/powerpoint/2010/main" val="17138840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1.xml"/><Relationship Id="rId4" Type="http://schemas.openxmlformats.org/officeDocument/2006/relationships/chart" Target="../charts/chart1.xml"/></Relationships>
</file>

<file path=ppt/slides/_rels/slide11.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image" Target="../media/image8.svg"/><Relationship Id="rId3" Type="http://schemas.openxmlformats.org/officeDocument/2006/relationships/image" Target="../media/image16.svg"/><Relationship Id="rId7" Type="http://schemas.openxmlformats.org/officeDocument/2006/relationships/image" Target="../media/image2.svg"/><Relationship Id="rId12" Type="http://schemas.openxmlformats.org/officeDocument/2006/relationships/image" Target="../media/image7.png"/><Relationship Id="rId2"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1.png"/><Relationship Id="rId11" Type="http://schemas.openxmlformats.org/officeDocument/2006/relationships/image" Target="../media/image6.svg"/><Relationship Id="rId5" Type="http://schemas.openxmlformats.org/officeDocument/2006/relationships/chart" Target="../charts/chart3.xml"/><Relationship Id="rId10" Type="http://schemas.openxmlformats.org/officeDocument/2006/relationships/image" Target="../media/image5.png"/><Relationship Id="rId4" Type="http://schemas.openxmlformats.org/officeDocument/2006/relationships/chart" Target="../charts/chart2.xml"/><Relationship Id="rId9" Type="http://schemas.openxmlformats.org/officeDocument/2006/relationships/image" Target="../media/image4.svg"/></Relationships>
</file>

<file path=ppt/slides/_rels/slide12.xml.rels><?xml version="1.0" encoding="UTF-8" standalone="yes"?>
<Relationships xmlns="http://schemas.openxmlformats.org/package/2006/relationships"><Relationship Id="rId8" Type="http://schemas.openxmlformats.org/officeDocument/2006/relationships/image" Target="../media/image1.png"/><Relationship Id="rId13" Type="http://schemas.openxmlformats.org/officeDocument/2006/relationships/image" Target="../media/image6.svg"/><Relationship Id="rId3" Type="http://schemas.openxmlformats.org/officeDocument/2006/relationships/image" Target="../media/image18.svg"/><Relationship Id="rId7" Type="http://schemas.openxmlformats.org/officeDocument/2006/relationships/chart" Target="../charts/chart5.xml"/><Relationship Id="rId12" Type="http://schemas.openxmlformats.org/officeDocument/2006/relationships/image" Target="../media/image5.png"/><Relationship Id="rId2" Type="http://schemas.openxmlformats.org/officeDocument/2006/relationships/image" Target="../media/image17.png"/><Relationship Id="rId1" Type="http://schemas.openxmlformats.org/officeDocument/2006/relationships/slideLayout" Target="../slideLayouts/slideLayout1.xml"/><Relationship Id="rId6" Type="http://schemas.openxmlformats.org/officeDocument/2006/relationships/chart" Target="../charts/chart4.xml"/><Relationship Id="rId11" Type="http://schemas.openxmlformats.org/officeDocument/2006/relationships/image" Target="../media/image4.svg"/><Relationship Id="rId5" Type="http://schemas.openxmlformats.org/officeDocument/2006/relationships/image" Target="../media/image16.svg"/><Relationship Id="rId15" Type="http://schemas.openxmlformats.org/officeDocument/2006/relationships/image" Target="../media/image8.svg"/><Relationship Id="rId10" Type="http://schemas.openxmlformats.org/officeDocument/2006/relationships/image" Target="../media/image3.png"/><Relationship Id="rId4" Type="http://schemas.openxmlformats.org/officeDocument/2006/relationships/image" Target="../media/image15.png"/><Relationship Id="rId9" Type="http://schemas.openxmlformats.org/officeDocument/2006/relationships/image" Target="../media/image2.svg"/><Relationship Id="rId14" Type="http://schemas.openxmlformats.org/officeDocument/2006/relationships/image" Target="../media/image7.png"/></Relationships>
</file>

<file path=ppt/slides/_rels/slide13.xml.rels><?xml version="1.0" encoding="UTF-8" standalone="yes"?>
<Relationships xmlns="http://schemas.openxmlformats.org/package/2006/relationships"><Relationship Id="rId8" Type="http://schemas.openxmlformats.org/officeDocument/2006/relationships/image" Target="../media/image1.png"/><Relationship Id="rId13" Type="http://schemas.openxmlformats.org/officeDocument/2006/relationships/image" Target="../media/image6.svg"/><Relationship Id="rId3" Type="http://schemas.openxmlformats.org/officeDocument/2006/relationships/image" Target="../media/image16.svg"/><Relationship Id="rId7" Type="http://schemas.openxmlformats.org/officeDocument/2006/relationships/chart" Target="../charts/chart7.xml"/><Relationship Id="rId12" Type="http://schemas.openxmlformats.org/officeDocument/2006/relationships/image" Target="../media/image5.png"/><Relationship Id="rId2"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chart" Target="../charts/chart6.xml"/><Relationship Id="rId11" Type="http://schemas.openxmlformats.org/officeDocument/2006/relationships/image" Target="../media/image4.svg"/><Relationship Id="rId5" Type="http://schemas.openxmlformats.org/officeDocument/2006/relationships/image" Target="../media/image18.svg"/><Relationship Id="rId15" Type="http://schemas.openxmlformats.org/officeDocument/2006/relationships/image" Target="../media/image8.svg"/><Relationship Id="rId10" Type="http://schemas.openxmlformats.org/officeDocument/2006/relationships/image" Target="../media/image3.png"/><Relationship Id="rId4" Type="http://schemas.openxmlformats.org/officeDocument/2006/relationships/image" Target="../media/image17.png"/><Relationship Id="rId9" Type="http://schemas.openxmlformats.org/officeDocument/2006/relationships/image" Target="../media/image2.svg"/><Relationship Id="rId14" Type="http://schemas.openxmlformats.org/officeDocument/2006/relationships/image" Target="../media/image7.png"/></Relationships>
</file>

<file path=ppt/slides/_rels/slide14.xml.rels><?xml version="1.0" encoding="UTF-8" standalone="yes"?>
<Relationships xmlns="http://schemas.openxmlformats.org/package/2006/relationships"><Relationship Id="rId8" Type="http://schemas.openxmlformats.org/officeDocument/2006/relationships/image" Target="../media/image1.png"/><Relationship Id="rId13" Type="http://schemas.openxmlformats.org/officeDocument/2006/relationships/image" Target="../media/image6.svg"/><Relationship Id="rId3" Type="http://schemas.openxmlformats.org/officeDocument/2006/relationships/image" Target="../media/image16.svg"/><Relationship Id="rId7" Type="http://schemas.openxmlformats.org/officeDocument/2006/relationships/chart" Target="../charts/chart9.xml"/><Relationship Id="rId12" Type="http://schemas.openxmlformats.org/officeDocument/2006/relationships/image" Target="../media/image5.png"/><Relationship Id="rId2"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18.svg"/><Relationship Id="rId11" Type="http://schemas.openxmlformats.org/officeDocument/2006/relationships/image" Target="../media/image4.svg"/><Relationship Id="rId5" Type="http://schemas.openxmlformats.org/officeDocument/2006/relationships/image" Target="../media/image17.png"/><Relationship Id="rId15" Type="http://schemas.openxmlformats.org/officeDocument/2006/relationships/image" Target="../media/image8.svg"/><Relationship Id="rId10" Type="http://schemas.openxmlformats.org/officeDocument/2006/relationships/image" Target="../media/image3.png"/><Relationship Id="rId4" Type="http://schemas.openxmlformats.org/officeDocument/2006/relationships/chart" Target="../charts/chart8.xml"/><Relationship Id="rId9" Type="http://schemas.openxmlformats.org/officeDocument/2006/relationships/image" Target="../media/image2.svg"/><Relationship Id="rId14" Type="http://schemas.openxmlformats.org/officeDocument/2006/relationships/image" Target="../media/image7.png"/></Relationships>
</file>

<file path=ppt/slides/_rels/slide15.xml.rels><?xml version="1.0" encoding="UTF-8" standalone="yes"?>
<Relationships xmlns="http://schemas.openxmlformats.org/package/2006/relationships"><Relationship Id="rId8" Type="http://schemas.openxmlformats.org/officeDocument/2006/relationships/image" Target="../media/image1.png"/><Relationship Id="rId13" Type="http://schemas.openxmlformats.org/officeDocument/2006/relationships/image" Target="../media/image6.svg"/><Relationship Id="rId3" Type="http://schemas.openxmlformats.org/officeDocument/2006/relationships/image" Target="../media/image16.svg"/><Relationship Id="rId7" Type="http://schemas.openxmlformats.org/officeDocument/2006/relationships/chart" Target="../charts/chart11.xml"/><Relationship Id="rId12" Type="http://schemas.openxmlformats.org/officeDocument/2006/relationships/image" Target="../media/image5.png"/><Relationship Id="rId2"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18.svg"/><Relationship Id="rId11" Type="http://schemas.openxmlformats.org/officeDocument/2006/relationships/image" Target="../media/image4.svg"/><Relationship Id="rId5" Type="http://schemas.openxmlformats.org/officeDocument/2006/relationships/image" Target="../media/image17.png"/><Relationship Id="rId15" Type="http://schemas.openxmlformats.org/officeDocument/2006/relationships/image" Target="../media/image8.svg"/><Relationship Id="rId10" Type="http://schemas.openxmlformats.org/officeDocument/2006/relationships/image" Target="../media/image3.png"/><Relationship Id="rId4" Type="http://schemas.openxmlformats.org/officeDocument/2006/relationships/chart" Target="../charts/chart10.xml"/><Relationship Id="rId9" Type="http://schemas.openxmlformats.org/officeDocument/2006/relationships/image" Target="../media/image2.svg"/><Relationship Id="rId14" Type="http://schemas.openxmlformats.org/officeDocument/2006/relationships/image" Target="../media/image7.png"/></Relationships>
</file>

<file path=ppt/slides/_rels/slide16.xml.rels><?xml version="1.0" encoding="UTF-8" standalone="yes"?>
<Relationships xmlns="http://schemas.openxmlformats.org/package/2006/relationships"><Relationship Id="rId8" Type="http://schemas.openxmlformats.org/officeDocument/2006/relationships/image" Target="../media/image1.png"/><Relationship Id="rId13" Type="http://schemas.openxmlformats.org/officeDocument/2006/relationships/image" Target="../media/image6.svg"/><Relationship Id="rId3" Type="http://schemas.openxmlformats.org/officeDocument/2006/relationships/image" Target="../media/image16.svg"/><Relationship Id="rId7" Type="http://schemas.openxmlformats.org/officeDocument/2006/relationships/chart" Target="../charts/chart13.xml"/><Relationship Id="rId12" Type="http://schemas.openxmlformats.org/officeDocument/2006/relationships/image" Target="../media/image5.png"/><Relationship Id="rId2"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18.svg"/><Relationship Id="rId11" Type="http://schemas.openxmlformats.org/officeDocument/2006/relationships/image" Target="../media/image4.svg"/><Relationship Id="rId5" Type="http://schemas.openxmlformats.org/officeDocument/2006/relationships/image" Target="../media/image17.png"/><Relationship Id="rId15" Type="http://schemas.openxmlformats.org/officeDocument/2006/relationships/image" Target="../media/image8.svg"/><Relationship Id="rId10" Type="http://schemas.openxmlformats.org/officeDocument/2006/relationships/image" Target="../media/image3.png"/><Relationship Id="rId4" Type="http://schemas.openxmlformats.org/officeDocument/2006/relationships/chart" Target="../charts/chart12.xml"/><Relationship Id="rId9" Type="http://schemas.openxmlformats.org/officeDocument/2006/relationships/image" Target="../media/image2.svg"/><Relationship Id="rId14" Type="http://schemas.openxmlformats.org/officeDocument/2006/relationships/image" Target="../media/image7.png"/></Relationships>
</file>

<file path=ppt/slides/_rels/slide17.xml.rels><?xml version="1.0" encoding="UTF-8" standalone="yes"?>
<Relationships xmlns="http://schemas.openxmlformats.org/package/2006/relationships"><Relationship Id="rId8" Type="http://schemas.openxmlformats.org/officeDocument/2006/relationships/image" Target="../media/image1.png"/><Relationship Id="rId13" Type="http://schemas.openxmlformats.org/officeDocument/2006/relationships/image" Target="../media/image6.svg"/><Relationship Id="rId3" Type="http://schemas.openxmlformats.org/officeDocument/2006/relationships/image" Target="../media/image16.svg"/><Relationship Id="rId7" Type="http://schemas.openxmlformats.org/officeDocument/2006/relationships/chart" Target="../charts/chart15.xml"/><Relationship Id="rId12" Type="http://schemas.openxmlformats.org/officeDocument/2006/relationships/image" Target="../media/image5.png"/><Relationship Id="rId2"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chart" Target="../charts/chart14.xml"/><Relationship Id="rId11" Type="http://schemas.openxmlformats.org/officeDocument/2006/relationships/image" Target="../media/image4.svg"/><Relationship Id="rId5" Type="http://schemas.openxmlformats.org/officeDocument/2006/relationships/image" Target="../media/image18.svg"/><Relationship Id="rId15" Type="http://schemas.openxmlformats.org/officeDocument/2006/relationships/image" Target="../media/image8.svg"/><Relationship Id="rId10" Type="http://schemas.openxmlformats.org/officeDocument/2006/relationships/image" Target="../media/image3.png"/><Relationship Id="rId4" Type="http://schemas.openxmlformats.org/officeDocument/2006/relationships/image" Target="../media/image17.png"/><Relationship Id="rId9" Type="http://schemas.openxmlformats.org/officeDocument/2006/relationships/image" Target="../media/image2.svg"/><Relationship Id="rId14" Type="http://schemas.openxmlformats.org/officeDocument/2006/relationships/image" Target="../media/image7.png"/></Relationships>
</file>

<file path=ppt/slides/_rels/slide1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1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2.svg"/><Relationship Id="rId7" Type="http://schemas.openxmlformats.org/officeDocument/2006/relationships/image" Target="../media/image8.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 Id="rId9" Type="http://schemas.openxmlformats.org/officeDocument/2006/relationships/image" Target="../media/image4.svg"/></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0.jpeg"/><Relationship Id="rId7" Type="http://schemas.openxmlformats.org/officeDocument/2006/relationships/image" Target="../media/image4.svg"/><Relationship Id="rId2" Type="http://schemas.openxmlformats.org/officeDocument/2006/relationships/image" Target="../media/image9.jpg"/><Relationship Id="rId1" Type="http://schemas.openxmlformats.org/officeDocument/2006/relationships/slideLayout" Target="../slideLayouts/slideLayout1.xml"/><Relationship Id="rId6" Type="http://schemas.openxmlformats.org/officeDocument/2006/relationships/image" Target="../media/image3.png"/><Relationship Id="rId11" Type="http://schemas.openxmlformats.org/officeDocument/2006/relationships/image" Target="../media/image8.svg"/><Relationship Id="rId5" Type="http://schemas.openxmlformats.org/officeDocument/2006/relationships/image" Target="../media/image2.svg"/><Relationship Id="rId10" Type="http://schemas.openxmlformats.org/officeDocument/2006/relationships/image" Target="../media/image7.png"/><Relationship Id="rId4" Type="http://schemas.openxmlformats.org/officeDocument/2006/relationships/image" Target="../media/image1.png"/><Relationship Id="rId9" Type="http://schemas.openxmlformats.org/officeDocument/2006/relationships/image" Target="../media/image6.svg"/></Relationships>
</file>

<file path=ppt/slides/_rels/slide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9.jpg"/><Relationship Id="rId1" Type="http://schemas.openxmlformats.org/officeDocument/2006/relationships/slideLayout" Target="../slideLayouts/slideLayout1.xml"/><Relationship Id="rId4" Type="http://schemas.openxmlformats.org/officeDocument/2006/relationships/image" Target="../media/image10.jpeg"/></Relationships>
</file>

<file path=ppt/slides/_rels/slide6.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11.jp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2.jpeg"/><Relationship Id="rId7" Type="http://schemas.openxmlformats.org/officeDocument/2006/relationships/image" Target="../media/image14.sv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9.jpg"/><Relationship Id="rId4" Type="http://schemas.openxmlformats.org/officeDocument/2006/relationships/image" Target="../media/image11.jpg"/></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11.jp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2.jpeg"/><Relationship Id="rId1" Type="http://schemas.openxmlformats.org/officeDocument/2006/relationships/slideLayout" Target="../slideLayouts/slideLayout1.xml"/><Relationship Id="rId4" Type="http://schemas.openxmlformats.org/officeDocument/2006/relationships/image" Target="../media/image16.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33357008-7DFA-80C5-D075-398826CDB7F9}"/>
              </a:ext>
            </a:extLst>
          </p:cNvPr>
          <p:cNvSpPr/>
          <p:nvPr/>
        </p:nvSpPr>
        <p:spPr>
          <a:xfrm>
            <a:off x="0" y="5804452"/>
            <a:ext cx="12192000" cy="1055797"/>
          </a:xfrm>
          <a:prstGeom prst="rect">
            <a:avLst/>
          </a:prstGeom>
          <a:gradFill>
            <a:gsLst>
              <a:gs pos="0">
                <a:schemeClr val="accent6">
                  <a:lumMod val="23000"/>
                </a:schemeClr>
              </a:gs>
              <a:gs pos="100000">
                <a:schemeClr val="accent6">
                  <a:lumMod val="26000"/>
                </a:schemeClr>
              </a:gs>
              <a:gs pos="100000">
                <a:schemeClr val="accent6">
                  <a:lumMod val="19000"/>
                </a:schemeClr>
              </a:gs>
            </a:gsLst>
            <a:lin ang="5400000" scaled="0"/>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extBox 47">
            <a:extLst>
              <a:ext uri="{FF2B5EF4-FFF2-40B4-BE49-F238E27FC236}">
                <a16:creationId xmlns:a16="http://schemas.microsoft.com/office/drawing/2014/main" id="{EEEA3DF5-B02F-DD79-11D0-FDAC37B1B8A1}"/>
              </a:ext>
            </a:extLst>
          </p:cNvPr>
          <p:cNvSpPr txBox="1"/>
          <p:nvPr/>
        </p:nvSpPr>
        <p:spPr>
          <a:xfrm>
            <a:off x="0" y="672571"/>
            <a:ext cx="12192000" cy="1200329"/>
          </a:xfrm>
          <a:prstGeom prst="rect">
            <a:avLst/>
          </a:prstGeom>
          <a:noFill/>
        </p:spPr>
        <p:txBody>
          <a:bodyPr wrap="square">
            <a:spAutoFit/>
          </a:bodyPr>
          <a:lstStyle/>
          <a:p>
            <a:pPr algn="ctr"/>
            <a:r>
              <a:rPr lang="en-US" sz="3600" b="1" dirty="0"/>
              <a:t>Smart System for </a:t>
            </a:r>
          </a:p>
          <a:p>
            <a:pPr algn="ctr"/>
            <a:r>
              <a:rPr lang="en-US" sz="3600" b="1" dirty="0"/>
              <a:t>Inventory Management and User Management </a:t>
            </a:r>
          </a:p>
        </p:txBody>
      </p:sp>
      <p:sp>
        <p:nvSpPr>
          <p:cNvPr id="51" name="TextBox 50">
            <a:extLst>
              <a:ext uri="{FF2B5EF4-FFF2-40B4-BE49-F238E27FC236}">
                <a16:creationId xmlns:a16="http://schemas.microsoft.com/office/drawing/2014/main" id="{417F70E4-6593-CB57-25BD-34EB14E7D621}"/>
              </a:ext>
            </a:extLst>
          </p:cNvPr>
          <p:cNvSpPr txBox="1"/>
          <p:nvPr/>
        </p:nvSpPr>
        <p:spPr>
          <a:xfrm>
            <a:off x="0" y="324056"/>
            <a:ext cx="12192000" cy="369332"/>
          </a:xfrm>
          <a:prstGeom prst="rect">
            <a:avLst/>
          </a:prstGeom>
          <a:noFill/>
        </p:spPr>
        <p:txBody>
          <a:bodyPr wrap="square">
            <a:spAutoFit/>
          </a:bodyPr>
          <a:lstStyle/>
          <a:p>
            <a:pPr algn="ctr"/>
            <a:r>
              <a:rPr lang="en-US" dirty="0"/>
              <a:t>MINOR PROJECT</a:t>
            </a:r>
          </a:p>
        </p:txBody>
      </p:sp>
      <p:sp>
        <p:nvSpPr>
          <p:cNvPr id="53" name="TextBox 52">
            <a:extLst>
              <a:ext uri="{FF2B5EF4-FFF2-40B4-BE49-F238E27FC236}">
                <a16:creationId xmlns:a16="http://schemas.microsoft.com/office/drawing/2014/main" id="{99D0A419-E741-EFB7-F696-88188C7038D5}"/>
              </a:ext>
            </a:extLst>
          </p:cNvPr>
          <p:cNvSpPr txBox="1"/>
          <p:nvPr/>
        </p:nvSpPr>
        <p:spPr>
          <a:xfrm>
            <a:off x="3042203" y="6019754"/>
            <a:ext cx="6107594" cy="1200329"/>
          </a:xfrm>
          <a:prstGeom prst="rect">
            <a:avLst/>
          </a:prstGeom>
          <a:noFill/>
        </p:spPr>
        <p:txBody>
          <a:bodyPr wrap="square">
            <a:spAutoFit/>
          </a:bodyPr>
          <a:lstStyle/>
          <a:p>
            <a:pPr algn="ctr"/>
            <a:r>
              <a:rPr lang="en-US" b="1" dirty="0">
                <a:solidFill>
                  <a:schemeClr val="bg1"/>
                </a:solidFill>
              </a:rPr>
              <a:t>Presented by</a:t>
            </a:r>
          </a:p>
          <a:p>
            <a:pPr algn="ctr"/>
            <a:r>
              <a:rPr lang="en-US" dirty="0" err="1">
                <a:solidFill>
                  <a:schemeClr val="bg1"/>
                </a:solidFill>
              </a:rPr>
              <a:t>Yashvardhan</a:t>
            </a:r>
            <a:r>
              <a:rPr lang="en-US" dirty="0">
                <a:solidFill>
                  <a:schemeClr val="bg1"/>
                </a:solidFill>
              </a:rPr>
              <a:t> &amp; Sourav</a:t>
            </a:r>
          </a:p>
          <a:p>
            <a:pPr algn="ctr"/>
            <a:endParaRPr lang="en-US" b="1" dirty="0">
              <a:solidFill>
                <a:schemeClr val="bg1"/>
              </a:solidFill>
            </a:endParaRPr>
          </a:p>
          <a:p>
            <a:pPr algn="ctr"/>
            <a:endParaRPr lang="en-US" b="1" dirty="0">
              <a:solidFill>
                <a:schemeClr val="bg1"/>
              </a:solidFill>
            </a:endParaRPr>
          </a:p>
        </p:txBody>
      </p:sp>
      <p:pic>
        <p:nvPicPr>
          <p:cNvPr id="55" name="Graphic 54" descr="Store with solid fill">
            <a:extLst>
              <a:ext uri="{FF2B5EF4-FFF2-40B4-BE49-F238E27FC236}">
                <a16:creationId xmlns:a16="http://schemas.microsoft.com/office/drawing/2014/main" id="{0F8E7ACC-A756-A0F0-D6E4-72F3C3FA498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1073" y="4806624"/>
            <a:ext cx="1242828" cy="1213130"/>
          </a:xfrm>
          <a:prstGeom prst="rect">
            <a:avLst/>
          </a:prstGeom>
        </p:spPr>
      </p:pic>
      <p:pic>
        <p:nvPicPr>
          <p:cNvPr id="58" name="Graphic 57" descr="Convertible with solid fill">
            <a:extLst>
              <a:ext uri="{FF2B5EF4-FFF2-40B4-BE49-F238E27FC236}">
                <a16:creationId xmlns:a16="http://schemas.microsoft.com/office/drawing/2014/main" id="{9959BA4D-927A-3928-61C3-9321769EF4F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H="1">
            <a:off x="9436501" y="5184866"/>
            <a:ext cx="914400" cy="914400"/>
          </a:xfrm>
          <a:prstGeom prst="rect">
            <a:avLst/>
          </a:prstGeom>
        </p:spPr>
      </p:pic>
      <p:pic>
        <p:nvPicPr>
          <p:cNvPr id="63" name="Graphic 62" descr="House with solid fill">
            <a:extLst>
              <a:ext uri="{FF2B5EF4-FFF2-40B4-BE49-F238E27FC236}">
                <a16:creationId xmlns:a16="http://schemas.microsoft.com/office/drawing/2014/main" id="{7E6C27D8-B223-6D52-0C79-C0BBB6A3417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363200" y="4999383"/>
            <a:ext cx="914400" cy="914400"/>
          </a:xfrm>
          <a:prstGeom prst="rect">
            <a:avLst/>
          </a:prstGeom>
        </p:spPr>
      </p:pic>
      <p:pic>
        <p:nvPicPr>
          <p:cNvPr id="450" name="Graphic 449" descr="Barn with solid fill">
            <a:extLst>
              <a:ext uri="{FF2B5EF4-FFF2-40B4-BE49-F238E27FC236}">
                <a16:creationId xmlns:a16="http://schemas.microsoft.com/office/drawing/2014/main" id="{A153A571-BF10-B92B-5CB5-23F845C7730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1235484" y="4997703"/>
            <a:ext cx="914400" cy="914400"/>
          </a:xfrm>
          <a:prstGeom prst="rect">
            <a:avLst/>
          </a:prstGeom>
        </p:spPr>
      </p:pic>
    </p:spTree>
    <p:extLst>
      <p:ext uri="{BB962C8B-B14F-4D97-AF65-F5344CB8AC3E}">
        <p14:creationId xmlns:p14="http://schemas.microsoft.com/office/powerpoint/2010/main" val="32970846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2F85F968-7556-081C-E73C-E9C73C1963C8}"/>
              </a:ext>
            </a:extLst>
          </p:cNvPr>
          <p:cNvSpPr>
            <a:spLocks/>
          </p:cNvSpPr>
          <p:nvPr/>
        </p:nvSpPr>
        <p:spPr>
          <a:xfrm>
            <a:off x="0" y="0"/>
            <a:ext cx="12192000" cy="6858000"/>
          </a:xfrm>
          <a:prstGeom prst="rect">
            <a:avLst/>
          </a:prstGeom>
          <a:gradFill>
            <a:gsLst>
              <a:gs pos="0">
                <a:schemeClr val="accent6">
                  <a:lumMod val="23000"/>
                </a:schemeClr>
              </a:gs>
              <a:gs pos="100000">
                <a:schemeClr val="accent6">
                  <a:lumMod val="26000"/>
                </a:schemeClr>
              </a:gs>
              <a:gs pos="100000">
                <a:schemeClr val="accent6">
                  <a:lumMod val="19000"/>
                </a:schemeClr>
              </a:gs>
            </a:gsLst>
            <a:lin ang="5400000" scaled="0"/>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36622C2C-50BA-C619-B381-94E33B0DF9B0}"/>
              </a:ext>
            </a:extLst>
          </p:cNvPr>
          <p:cNvSpPr txBox="1"/>
          <p:nvPr/>
        </p:nvSpPr>
        <p:spPr>
          <a:xfrm>
            <a:off x="-274944" y="277160"/>
            <a:ext cx="3970377" cy="1107996"/>
          </a:xfrm>
          <a:prstGeom prst="rect">
            <a:avLst/>
          </a:prstGeom>
          <a:noFill/>
        </p:spPr>
        <p:txBody>
          <a:bodyPr wrap="square">
            <a:spAutoFit/>
          </a:bodyPr>
          <a:lstStyle/>
          <a:p>
            <a:pPr algn="ctr"/>
            <a:r>
              <a:rPr lang="en-US" sz="6600" b="1" dirty="0">
                <a:solidFill>
                  <a:schemeClr val="bg1"/>
                </a:solidFill>
              </a:rPr>
              <a:t>LIORA</a:t>
            </a:r>
          </a:p>
        </p:txBody>
      </p:sp>
      <p:sp>
        <p:nvSpPr>
          <p:cNvPr id="8" name="TextBox 7">
            <a:extLst>
              <a:ext uri="{FF2B5EF4-FFF2-40B4-BE49-F238E27FC236}">
                <a16:creationId xmlns:a16="http://schemas.microsoft.com/office/drawing/2014/main" id="{83C89A03-4754-ABAB-4C55-0FBFBD90CF07}"/>
              </a:ext>
            </a:extLst>
          </p:cNvPr>
          <p:cNvSpPr txBox="1"/>
          <p:nvPr/>
        </p:nvSpPr>
        <p:spPr>
          <a:xfrm>
            <a:off x="508423" y="1385156"/>
            <a:ext cx="7024491" cy="3416320"/>
          </a:xfrm>
          <a:prstGeom prst="rect">
            <a:avLst/>
          </a:prstGeom>
          <a:noFill/>
        </p:spPr>
        <p:txBody>
          <a:bodyPr wrap="square">
            <a:spAutoFit/>
          </a:bodyPr>
          <a:lstStyle/>
          <a:p>
            <a:r>
              <a:rPr lang="en-US" sz="2400" dirty="0">
                <a:solidFill>
                  <a:schemeClr val="bg1">
                    <a:lumMod val="95000"/>
                  </a:schemeClr>
                </a:solidFill>
              </a:rPr>
              <a:t>Our system helps store owners by automating inventory management, reducing the risk of human error, and providing real-time updates on stock levels and product expiration. It streamlines operations, minimizes losses from expired items, and ensures timely restocking. Additionally, the system enhances overall efficiency, allowing store owners to focus on improving customer service and growing their business.</a:t>
            </a:r>
          </a:p>
        </p:txBody>
      </p:sp>
      <p:pic>
        <p:nvPicPr>
          <p:cNvPr id="32" name="Graphic 31" descr="Box with solid fill">
            <a:extLst>
              <a:ext uri="{FF2B5EF4-FFF2-40B4-BE49-F238E27FC236}">
                <a16:creationId xmlns:a16="http://schemas.microsoft.com/office/drawing/2014/main" id="{84EEBA40-1CD4-DC32-E1B5-675E6C7C6B7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901455" y="5504562"/>
            <a:ext cx="1323205" cy="1323205"/>
          </a:xfrm>
          <a:prstGeom prst="rect">
            <a:avLst/>
          </a:prstGeom>
        </p:spPr>
      </p:pic>
      <p:pic>
        <p:nvPicPr>
          <p:cNvPr id="33" name="Graphic 32" descr="Box with solid fill">
            <a:extLst>
              <a:ext uri="{FF2B5EF4-FFF2-40B4-BE49-F238E27FC236}">
                <a16:creationId xmlns:a16="http://schemas.microsoft.com/office/drawing/2014/main" id="{9137E1CC-BC2B-B258-2A31-6E11A6401DE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838001" y="5504562"/>
            <a:ext cx="1323205" cy="1323205"/>
          </a:xfrm>
          <a:prstGeom prst="rect">
            <a:avLst/>
          </a:prstGeom>
        </p:spPr>
      </p:pic>
      <p:pic>
        <p:nvPicPr>
          <p:cNvPr id="34" name="Graphic 33" descr="Box with solid fill">
            <a:extLst>
              <a:ext uri="{FF2B5EF4-FFF2-40B4-BE49-F238E27FC236}">
                <a16:creationId xmlns:a16="http://schemas.microsoft.com/office/drawing/2014/main" id="{93FA7B8A-92B0-D8FC-1313-66B7A13CD65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74972" y="5504561"/>
            <a:ext cx="1323205" cy="1323205"/>
          </a:xfrm>
          <a:prstGeom prst="rect">
            <a:avLst/>
          </a:prstGeom>
        </p:spPr>
      </p:pic>
      <p:pic>
        <p:nvPicPr>
          <p:cNvPr id="35" name="Graphic 34" descr="Box with solid fill">
            <a:extLst>
              <a:ext uri="{FF2B5EF4-FFF2-40B4-BE49-F238E27FC236}">
                <a16:creationId xmlns:a16="http://schemas.microsoft.com/office/drawing/2014/main" id="{1BBC4FEA-8C53-6EFA-09F4-61377C2405C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369728" y="4628262"/>
            <a:ext cx="1323205" cy="1323205"/>
          </a:xfrm>
          <a:prstGeom prst="rect">
            <a:avLst/>
          </a:prstGeom>
        </p:spPr>
      </p:pic>
      <p:pic>
        <p:nvPicPr>
          <p:cNvPr id="36" name="Graphic 35" descr="Box with solid fill">
            <a:extLst>
              <a:ext uri="{FF2B5EF4-FFF2-40B4-BE49-F238E27FC236}">
                <a16:creationId xmlns:a16="http://schemas.microsoft.com/office/drawing/2014/main" id="{BE4E2C15-0263-0F97-2B7A-BB0C2185E0D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306699" y="4628261"/>
            <a:ext cx="1323205" cy="1323205"/>
          </a:xfrm>
          <a:prstGeom prst="rect">
            <a:avLst/>
          </a:prstGeom>
        </p:spPr>
      </p:pic>
      <p:pic>
        <p:nvPicPr>
          <p:cNvPr id="38" name="Graphic 37" descr="Box with solid fill">
            <a:extLst>
              <a:ext uri="{FF2B5EF4-FFF2-40B4-BE49-F238E27FC236}">
                <a16:creationId xmlns:a16="http://schemas.microsoft.com/office/drawing/2014/main" id="{B8DC3505-6A9A-0AD9-0926-A74B6652BBF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964484" y="5504562"/>
            <a:ext cx="1323205" cy="1323205"/>
          </a:xfrm>
          <a:prstGeom prst="rect">
            <a:avLst/>
          </a:prstGeom>
        </p:spPr>
      </p:pic>
      <p:pic>
        <p:nvPicPr>
          <p:cNvPr id="39" name="Graphic 38" descr="Box with solid fill">
            <a:extLst>
              <a:ext uri="{FF2B5EF4-FFF2-40B4-BE49-F238E27FC236}">
                <a16:creationId xmlns:a16="http://schemas.microsoft.com/office/drawing/2014/main" id="{107480DC-7283-8DCC-ABDF-2EA800F381B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432757" y="4628260"/>
            <a:ext cx="1323205" cy="1323205"/>
          </a:xfrm>
          <a:prstGeom prst="rect">
            <a:avLst/>
          </a:prstGeom>
        </p:spPr>
      </p:pic>
      <p:pic>
        <p:nvPicPr>
          <p:cNvPr id="37" name="Graphic 36" descr="Box with solid fill">
            <a:extLst>
              <a:ext uri="{FF2B5EF4-FFF2-40B4-BE49-F238E27FC236}">
                <a16:creationId xmlns:a16="http://schemas.microsoft.com/office/drawing/2014/main" id="{DD57EC28-743D-105B-96B8-A49F3505AE1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838001" y="3743205"/>
            <a:ext cx="1323205" cy="1323205"/>
          </a:xfrm>
          <a:prstGeom prst="rect">
            <a:avLst/>
          </a:prstGeom>
        </p:spPr>
      </p:pic>
      <p:pic>
        <p:nvPicPr>
          <p:cNvPr id="40" name="Graphic 39" descr="Box with solid fill">
            <a:extLst>
              <a:ext uri="{FF2B5EF4-FFF2-40B4-BE49-F238E27FC236}">
                <a16:creationId xmlns:a16="http://schemas.microsoft.com/office/drawing/2014/main" id="{D5FA1C25-0171-DF19-3621-8FDE2F6B458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898108" y="3743205"/>
            <a:ext cx="1323205" cy="1323205"/>
          </a:xfrm>
          <a:prstGeom prst="rect">
            <a:avLst/>
          </a:prstGeom>
        </p:spPr>
      </p:pic>
      <p:pic>
        <p:nvPicPr>
          <p:cNvPr id="41" name="Graphic 40" descr="Box with solid fill">
            <a:extLst>
              <a:ext uri="{FF2B5EF4-FFF2-40B4-BE49-F238E27FC236}">
                <a16:creationId xmlns:a16="http://schemas.microsoft.com/office/drawing/2014/main" id="{23353889-6E68-6B78-1035-5DF1D06B1A6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369213" y="2866904"/>
            <a:ext cx="1323205" cy="1323205"/>
          </a:xfrm>
          <a:prstGeom prst="rect">
            <a:avLst/>
          </a:prstGeom>
        </p:spPr>
      </p:pic>
      <p:graphicFrame>
        <p:nvGraphicFramePr>
          <p:cNvPr id="48" name="Chart 47">
            <a:extLst>
              <a:ext uri="{FF2B5EF4-FFF2-40B4-BE49-F238E27FC236}">
                <a16:creationId xmlns:a16="http://schemas.microsoft.com/office/drawing/2014/main" id="{F20A085D-EE47-F9E9-ACC7-C78A60D539CD}"/>
              </a:ext>
            </a:extLst>
          </p:cNvPr>
          <p:cNvGraphicFramePr/>
          <p:nvPr>
            <p:extLst>
              <p:ext uri="{D42A27DB-BD31-4B8C-83A1-F6EECF244321}">
                <p14:modId xmlns:p14="http://schemas.microsoft.com/office/powerpoint/2010/main" val="326832614"/>
              </p:ext>
            </p:extLst>
          </p:nvPr>
        </p:nvGraphicFramePr>
        <p:xfrm>
          <a:off x="-564148" y="6858000"/>
          <a:ext cx="6778675" cy="2894127"/>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5205423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2F85F968-7556-081C-E73C-E9C73C1963C8}"/>
              </a:ext>
            </a:extLst>
          </p:cNvPr>
          <p:cNvSpPr>
            <a:spLocks/>
          </p:cNvSpPr>
          <p:nvPr/>
        </p:nvSpPr>
        <p:spPr>
          <a:xfrm>
            <a:off x="503" y="0"/>
            <a:ext cx="12192000" cy="6858000"/>
          </a:xfrm>
          <a:prstGeom prst="rect">
            <a:avLst/>
          </a:prstGeom>
          <a:gradFill>
            <a:gsLst>
              <a:gs pos="0">
                <a:schemeClr val="accent6">
                  <a:lumMod val="23000"/>
                </a:schemeClr>
              </a:gs>
              <a:gs pos="100000">
                <a:schemeClr val="accent6">
                  <a:lumMod val="26000"/>
                </a:schemeClr>
              </a:gs>
              <a:gs pos="100000">
                <a:schemeClr val="accent6">
                  <a:lumMod val="19000"/>
                </a:schemeClr>
              </a:gs>
            </a:gsLst>
            <a:lin ang="5400000" scaled="0"/>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36622C2C-50BA-C619-B381-94E33B0DF9B0}"/>
              </a:ext>
            </a:extLst>
          </p:cNvPr>
          <p:cNvSpPr txBox="1"/>
          <p:nvPr/>
        </p:nvSpPr>
        <p:spPr>
          <a:xfrm>
            <a:off x="-274944" y="277160"/>
            <a:ext cx="3970377" cy="1107996"/>
          </a:xfrm>
          <a:prstGeom prst="rect">
            <a:avLst/>
          </a:prstGeom>
          <a:noFill/>
        </p:spPr>
        <p:txBody>
          <a:bodyPr wrap="square">
            <a:spAutoFit/>
          </a:bodyPr>
          <a:lstStyle/>
          <a:p>
            <a:pPr algn="ctr"/>
            <a:r>
              <a:rPr lang="en-US" sz="6600" b="1" dirty="0">
                <a:solidFill>
                  <a:schemeClr val="bg1"/>
                </a:solidFill>
              </a:rPr>
              <a:t>LIORA</a:t>
            </a:r>
          </a:p>
        </p:txBody>
      </p:sp>
      <p:sp>
        <p:nvSpPr>
          <p:cNvPr id="8" name="TextBox 7">
            <a:extLst>
              <a:ext uri="{FF2B5EF4-FFF2-40B4-BE49-F238E27FC236}">
                <a16:creationId xmlns:a16="http://schemas.microsoft.com/office/drawing/2014/main" id="{83C89A03-4754-ABAB-4C55-0FBFBD90CF07}"/>
              </a:ext>
            </a:extLst>
          </p:cNvPr>
          <p:cNvSpPr txBox="1"/>
          <p:nvPr/>
        </p:nvSpPr>
        <p:spPr>
          <a:xfrm>
            <a:off x="465177" y="1257669"/>
            <a:ext cx="7024491" cy="3416320"/>
          </a:xfrm>
          <a:prstGeom prst="rect">
            <a:avLst/>
          </a:prstGeom>
          <a:noFill/>
        </p:spPr>
        <p:txBody>
          <a:bodyPr wrap="square">
            <a:spAutoFit/>
          </a:bodyPr>
          <a:lstStyle/>
          <a:p>
            <a:r>
              <a:rPr lang="en-US" sz="2400" dirty="0">
                <a:solidFill>
                  <a:schemeClr val="bg1">
                    <a:lumMod val="95000"/>
                  </a:schemeClr>
                </a:solidFill>
              </a:rPr>
              <a:t>Our system helps store owners by automating inventory management, reducing the risk of human error, and providing real-time updates on stock levels and product expiration. It streamlines operations, minimizes losses from expired items, and ensures timely restocking. Additionally, the system enhances overall efficiency, allowing store owners to focus on improving customer service and growing their business.</a:t>
            </a:r>
          </a:p>
        </p:txBody>
      </p:sp>
      <p:pic>
        <p:nvPicPr>
          <p:cNvPr id="32" name="Graphic 31" descr="Box with solid fill">
            <a:extLst>
              <a:ext uri="{FF2B5EF4-FFF2-40B4-BE49-F238E27FC236}">
                <a16:creationId xmlns:a16="http://schemas.microsoft.com/office/drawing/2014/main" id="{84EEBA40-1CD4-DC32-E1B5-675E6C7C6B7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678604" y="5499345"/>
            <a:ext cx="1323205" cy="1323205"/>
          </a:xfrm>
          <a:prstGeom prst="rect">
            <a:avLst/>
          </a:prstGeom>
        </p:spPr>
      </p:pic>
      <p:pic>
        <p:nvPicPr>
          <p:cNvPr id="33" name="Graphic 32" descr="Box with solid fill">
            <a:extLst>
              <a:ext uri="{FF2B5EF4-FFF2-40B4-BE49-F238E27FC236}">
                <a16:creationId xmlns:a16="http://schemas.microsoft.com/office/drawing/2014/main" id="{9137E1CC-BC2B-B258-2A31-6E11A6401DE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642869" y="5499345"/>
            <a:ext cx="1323205" cy="1323205"/>
          </a:xfrm>
          <a:prstGeom prst="rect">
            <a:avLst/>
          </a:prstGeom>
        </p:spPr>
      </p:pic>
      <p:pic>
        <p:nvPicPr>
          <p:cNvPr id="34" name="Graphic 33" descr="Box with solid fill">
            <a:extLst>
              <a:ext uri="{FF2B5EF4-FFF2-40B4-BE49-F238E27FC236}">
                <a16:creationId xmlns:a16="http://schemas.microsoft.com/office/drawing/2014/main" id="{93FA7B8A-92B0-D8FC-1313-66B7A13CD65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533125" y="4881877"/>
            <a:ext cx="1323205" cy="1323205"/>
          </a:xfrm>
          <a:prstGeom prst="rect">
            <a:avLst/>
          </a:prstGeom>
        </p:spPr>
      </p:pic>
      <p:pic>
        <p:nvPicPr>
          <p:cNvPr id="35" name="Graphic 34" descr="Box with solid fill">
            <a:extLst>
              <a:ext uri="{FF2B5EF4-FFF2-40B4-BE49-F238E27FC236}">
                <a16:creationId xmlns:a16="http://schemas.microsoft.com/office/drawing/2014/main" id="{1BBC4FEA-8C53-6EFA-09F4-61377C2405C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161248" y="4643249"/>
            <a:ext cx="1323205" cy="1323205"/>
          </a:xfrm>
          <a:prstGeom prst="rect">
            <a:avLst/>
          </a:prstGeom>
        </p:spPr>
      </p:pic>
      <p:pic>
        <p:nvPicPr>
          <p:cNvPr id="36" name="Graphic 35" descr="Box with solid fill">
            <a:extLst>
              <a:ext uri="{FF2B5EF4-FFF2-40B4-BE49-F238E27FC236}">
                <a16:creationId xmlns:a16="http://schemas.microsoft.com/office/drawing/2014/main" id="{BE4E2C15-0263-0F97-2B7A-BB0C2185E0D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70629" y="3623491"/>
            <a:ext cx="1323205" cy="1323205"/>
          </a:xfrm>
          <a:prstGeom prst="rect">
            <a:avLst/>
          </a:prstGeom>
        </p:spPr>
      </p:pic>
      <p:pic>
        <p:nvPicPr>
          <p:cNvPr id="38" name="Graphic 37" descr="Box with solid fill">
            <a:extLst>
              <a:ext uri="{FF2B5EF4-FFF2-40B4-BE49-F238E27FC236}">
                <a16:creationId xmlns:a16="http://schemas.microsoft.com/office/drawing/2014/main" id="{B8DC3505-6A9A-0AD9-0926-A74B6652BBF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595216" y="4886304"/>
            <a:ext cx="1323205" cy="1323205"/>
          </a:xfrm>
          <a:prstGeom prst="rect">
            <a:avLst/>
          </a:prstGeom>
        </p:spPr>
      </p:pic>
      <p:pic>
        <p:nvPicPr>
          <p:cNvPr id="39" name="Graphic 38" descr="Box with solid fill">
            <a:extLst>
              <a:ext uri="{FF2B5EF4-FFF2-40B4-BE49-F238E27FC236}">
                <a16:creationId xmlns:a16="http://schemas.microsoft.com/office/drawing/2014/main" id="{107480DC-7283-8DCC-ABDF-2EA800F381B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063346" y="4015342"/>
            <a:ext cx="1323205" cy="1323205"/>
          </a:xfrm>
          <a:prstGeom prst="rect">
            <a:avLst/>
          </a:prstGeom>
        </p:spPr>
      </p:pic>
      <p:graphicFrame>
        <p:nvGraphicFramePr>
          <p:cNvPr id="4" name="Chart 3">
            <a:extLst>
              <a:ext uri="{FF2B5EF4-FFF2-40B4-BE49-F238E27FC236}">
                <a16:creationId xmlns:a16="http://schemas.microsoft.com/office/drawing/2014/main" id="{64F42509-C20E-1410-E7E6-12AB167CBEC8}"/>
              </a:ext>
            </a:extLst>
          </p:cNvPr>
          <p:cNvGraphicFramePr/>
          <p:nvPr/>
        </p:nvGraphicFramePr>
        <p:xfrm>
          <a:off x="6190370" y="537114"/>
          <a:ext cx="6677697" cy="4670535"/>
        </p:xfrm>
        <a:graphic>
          <a:graphicData uri="http://schemas.openxmlformats.org/drawingml/2006/chart">
            <c:chart xmlns:c="http://schemas.openxmlformats.org/drawingml/2006/chart" xmlns:r="http://schemas.openxmlformats.org/officeDocument/2006/relationships" r:id="rId4"/>
          </a:graphicData>
        </a:graphic>
      </p:graphicFrame>
      <p:pic>
        <p:nvPicPr>
          <p:cNvPr id="37" name="Graphic 36" descr="Box with solid fill">
            <a:extLst>
              <a:ext uri="{FF2B5EF4-FFF2-40B4-BE49-F238E27FC236}">
                <a16:creationId xmlns:a16="http://schemas.microsoft.com/office/drawing/2014/main" id="{DD57EC28-743D-105B-96B8-A49F3505AE1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66637" y="1165796"/>
            <a:ext cx="1323205" cy="1323205"/>
          </a:xfrm>
          <a:prstGeom prst="rect">
            <a:avLst/>
          </a:prstGeom>
        </p:spPr>
      </p:pic>
      <p:pic>
        <p:nvPicPr>
          <p:cNvPr id="40" name="Graphic 39" descr="Box with solid fill">
            <a:extLst>
              <a:ext uri="{FF2B5EF4-FFF2-40B4-BE49-F238E27FC236}">
                <a16:creationId xmlns:a16="http://schemas.microsoft.com/office/drawing/2014/main" id="{D5FA1C25-0171-DF19-3621-8FDE2F6B458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788967" y="220356"/>
            <a:ext cx="1323205" cy="1323205"/>
          </a:xfrm>
          <a:prstGeom prst="rect">
            <a:avLst/>
          </a:prstGeom>
        </p:spPr>
      </p:pic>
      <p:pic>
        <p:nvPicPr>
          <p:cNvPr id="41" name="Graphic 40" descr="Box with solid fill">
            <a:extLst>
              <a:ext uri="{FF2B5EF4-FFF2-40B4-BE49-F238E27FC236}">
                <a16:creationId xmlns:a16="http://schemas.microsoft.com/office/drawing/2014/main" id="{23353889-6E68-6B78-1035-5DF1D06B1A6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852327" y="383242"/>
            <a:ext cx="1323205" cy="1323205"/>
          </a:xfrm>
          <a:prstGeom prst="rect">
            <a:avLst/>
          </a:prstGeom>
        </p:spPr>
      </p:pic>
      <p:graphicFrame>
        <p:nvGraphicFramePr>
          <p:cNvPr id="9" name="Chart 8">
            <a:extLst>
              <a:ext uri="{FF2B5EF4-FFF2-40B4-BE49-F238E27FC236}">
                <a16:creationId xmlns:a16="http://schemas.microsoft.com/office/drawing/2014/main" id="{B0A56665-2149-81B9-4449-1CE1C05E481C}"/>
              </a:ext>
            </a:extLst>
          </p:cNvPr>
          <p:cNvGraphicFramePr/>
          <p:nvPr/>
        </p:nvGraphicFramePr>
        <p:xfrm>
          <a:off x="-485942" y="4519390"/>
          <a:ext cx="6778675" cy="2894127"/>
        </p:xfrm>
        <a:graphic>
          <a:graphicData uri="http://schemas.openxmlformats.org/drawingml/2006/chart">
            <c:chart xmlns:c="http://schemas.openxmlformats.org/drawingml/2006/chart" xmlns:r="http://schemas.openxmlformats.org/officeDocument/2006/relationships" r:id="rId5"/>
          </a:graphicData>
        </a:graphic>
      </p:graphicFrame>
      <p:pic>
        <p:nvPicPr>
          <p:cNvPr id="2" name="Graphic 1" descr="Store with solid fill">
            <a:extLst>
              <a:ext uri="{FF2B5EF4-FFF2-40B4-BE49-F238E27FC236}">
                <a16:creationId xmlns:a16="http://schemas.microsoft.com/office/drawing/2014/main" id="{71C277A7-A326-A0A5-6448-49F86E63BCC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1073" y="-1007756"/>
            <a:ext cx="1242828" cy="1213130"/>
          </a:xfrm>
          <a:prstGeom prst="rect">
            <a:avLst/>
          </a:prstGeom>
        </p:spPr>
      </p:pic>
      <p:pic>
        <p:nvPicPr>
          <p:cNvPr id="3" name="Graphic 2" descr="Convertible with solid fill">
            <a:extLst>
              <a:ext uri="{FF2B5EF4-FFF2-40B4-BE49-F238E27FC236}">
                <a16:creationId xmlns:a16="http://schemas.microsoft.com/office/drawing/2014/main" id="{808F1941-3798-3B2A-1FAD-D164DEFE0C85}"/>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080459" y="-629514"/>
            <a:ext cx="914400" cy="914400"/>
          </a:xfrm>
          <a:prstGeom prst="rect">
            <a:avLst/>
          </a:prstGeom>
        </p:spPr>
      </p:pic>
      <p:pic>
        <p:nvPicPr>
          <p:cNvPr id="5" name="Graphic 4" descr="House with solid fill">
            <a:extLst>
              <a:ext uri="{FF2B5EF4-FFF2-40B4-BE49-F238E27FC236}">
                <a16:creationId xmlns:a16="http://schemas.microsoft.com/office/drawing/2014/main" id="{92854681-D930-6AB5-0781-A5CBAFD6F863}"/>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0363200" y="-814997"/>
            <a:ext cx="914400" cy="914400"/>
          </a:xfrm>
          <a:prstGeom prst="rect">
            <a:avLst/>
          </a:prstGeom>
        </p:spPr>
      </p:pic>
      <p:pic>
        <p:nvPicPr>
          <p:cNvPr id="7" name="Graphic 6" descr="Barn with solid fill">
            <a:extLst>
              <a:ext uri="{FF2B5EF4-FFF2-40B4-BE49-F238E27FC236}">
                <a16:creationId xmlns:a16="http://schemas.microsoft.com/office/drawing/2014/main" id="{C717C50A-8603-9F40-0DF3-BD9E745B5AE9}"/>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1235484" y="-816677"/>
            <a:ext cx="914400" cy="914400"/>
          </a:xfrm>
          <a:prstGeom prst="rect">
            <a:avLst/>
          </a:prstGeom>
        </p:spPr>
      </p:pic>
    </p:spTree>
    <p:extLst>
      <p:ext uri="{BB962C8B-B14F-4D97-AF65-F5344CB8AC3E}">
        <p14:creationId xmlns:p14="http://schemas.microsoft.com/office/powerpoint/2010/main" val="266142098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1500">
        <p159:morph option="byObject"/>
      </p:transition>
    </mc:Choice>
    <mc:Fallback>
      <p:transition spd="slow" advTm="150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2F85F968-7556-081C-E73C-E9C73C1963C8}"/>
              </a:ext>
            </a:extLst>
          </p:cNvPr>
          <p:cNvSpPr>
            <a:spLocks/>
          </p:cNvSpPr>
          <p:nvPr/>
        </p:nvSpPr>
        <p:spPr>
          <a:xfrm>
            <a:off x="503" y="0"/>
            <a:ext cx="12192000" cy="6858000"/>
          </a:xfrm>
          <a:prstGeom prst="rect">
            <a:avLst/>
          </a:prstGeom>
          <a:gradFill>
            <a:gsLst>
              <a:gs pos="0">
                <a:schemeClr val="accent6">
                  <a:lumMod val="23000"/>
                </a:schemeClr>
              </a:gs>
              <a:gs pos="100000">
                <a:schemeClr val="accent6">
                  <a:lumMod val="26000"/>
                </a:schemeClr>
              </a:gs>
              <a:gs pos="100000">
                <a:schemeClr val="accent6">
                  <a:lumMod val="19000"/>
                </a:schemeClr>
              </a:gs>
            </a:gsLst>
            <a:lin ang="5400000" scaled="0"/>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36622C2C-50BA-C619-B381-94E33B0DF9B0}"/>
              </a:ext>
            </a:extLst>
          </p:cNvPr>
          <p:cNvSpPr txBox="1"/>
          <p:nvPr/>
        </p:nvSpPr>
        <p:spPr>
          <a:xfrm>
            <a:off x="-274944" y="277160"/>
            <a:ext cx="3970377" cy="1107996"/>
          </a:xfrm>
          <a:prstGeom prst="rect">
            <a:avLst/>
          </a:prstGeom>
          <a:noFill/>
        </p:spPr>
        <p:txBody>
          <a:bodyPr wrap="square">
            <a:spAutoFit/>
          </a:bodyPr>
          <a:lstStyle/>
          <a:p>
            <a:pPr algn="ctr"/>
            <a:r>
              <a:rPr lang="en-US" sz="6600" b="1" dirty="0">
                <a:solidFill>
                  <a:schemeClr val="bg1"/>
                </a:solidFill>
              </a:rPr>
              <a:t>LIORA</a:t>
            </a:r>
          </a:p>
        </p:txBody>
      </p:sp>
      <p:sp>
        <p:nvSpPr>
          <p:cNvPr id="8" name="TextBox 7">
            <a:extLst>
              <a:ext uri="{FF2B5EF4-FFF2-40B4-BE49-F238E27FC236}">
                <a16:creationId xmlns:a16="http://schemas.microsoft.com/office/drawing/2014/main" id="{83C89A03-4754-ABAB-4C55-0FBFBD90CF07}"/>
              </a:ext>
            </a:extLst>
          </p:cNvPr>
          <p:cNvSpPr txBox="1"/>
          <p:nvPr/>
        </p:nvSpPr>
        <p:spPr>
          <a:xfrm>
            <a:off x="465177" y="1257669"/>
            <a:ext cx="7024491" cy="3416320"/>
          </a:xfrm>
          <a:prstGeom prst="rect">
            <a:avLst/>
          </a:prstGeom>
          <a:noFill/>
        </p:spPr>
        <p:txBody>
          <a:bodyPr wrap="square">
            <a:spAutoFit/>
          </a:bodyPr>
          <a:lstStyle/>
          <a:p>
            <a:r>
              <a:rPr lang="en-US" sz="2400" dirty="0">
                <a:solidFill>
                  <a:schemeClr val="bg1">
                    <a:lumMod val="95000"/>
                  </a:schemeClr>
                </a:solidFill>
              </a:rPr>
              <a:t>Our system helps store owners by automating inventory management, reducing the risk of human error, and providing real-time updates on stock levels and product expiration. It streamlines operations, minimizes losses from expired items, and ensures timely restocking. Additionally, the system enhances overall efficiency, allowing store owners to focus on improving customer service and growing their business.</a:t>
            </a:r>
          </a:p>
        </p:txBody>
      </p:sp>
      <p:pic>
        <p:nvPicPr>
          <p:cNvPr id="32" name="Graphic 31" descr="Box with solid fill">
            <a:extLst>
              <a:ext uri="{FF2B5EF4-FFF2-40B4-BE49-F238E27FC236}">
                <a16:creationId xmlns:a16="http://schemas.microsoft.com/office/drawing/2014/main" id="{84EEBA40-1CD4-DC32-E1B5-675E6C7C6B7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678604" y="5499345"/>
            <a:ext cx="1323205" cy="1323205"/>
          </a:xfrm>
          <a:prstGeom prst="rect">
            <a:avLst/>
          </a:prstGeom>
        </p:spPr>
      </p:pic>
      <p:pic>
        <p:nvPicPr>
          <p:cNvPr id="33" name="Graphic 32" descr="Box with solid fill">
            <a:extLst>
              <a:ext uri="{FF2B5EF4-FFF2-40B4-BE49-F238E27FC236}">
                <a16:creationId xmlns:a16="http://schemas.microsoft.com/office/drawing/2014/main" id="{9137E1CC-BC2B-B258-2A31-6E11A6401DE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642869" y="5499345"/>
            <a:ext cx="1323205" cy="1323205"/>
          </a:xfrm>
          <a:prstGeom prst="rect">
            <a:avLst/>
          </a:prstGeom>
        </p:spPr>
      </p:pic>
      <p:pic>
        <p:nvPicPr>
          <p:cNvPr id="34" name="Graphic 33" descr="Box with solid fill">
            <a:extLst>
              <a:ext uri="{FF2B5EF4-FFF2-40B4-BE49-F238E27FC236}">
                <a16:creationId xmlns:a16="http://schemas.microsoft.com/office/drawing/2014/main" id="{93FA7B8A-92B0-D8FC-1313-66B7A13CD65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533125" y="4881877"/>
            <a:ext cx="1323205" cy="1323205"/>
          </a:xfrm>
          <a:prstGeom prst="rect">
            <a:avLst/>
          </a:prstGeom>
        </p:spPr>
      </p:pic>
      <p:pic>
        <p:nvPicPr>
          <p:cNvPr id="35" name="Graphic 34" descr="Box with solid fill">
            <a:extLst>
              <a:ext uri="{FF2B5EF4-FFF2-40B4-BE49-F238E27FC236}">
                <a16:creationId xmlns:a16="http://schemas.microsoft.com/office/drawing/2014/main" id="{1BBC4FEA-8C53-6EFA-09F4-61377C2405C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161248" y="4643249"/>
            <a:ext cx="1323205" cy="1323205"/>
          </a:xfrm>
          <a:prstGeom prst="rect">
            <a:avLst/>
          </a:prstGeom>
        </p:spPr>
      </p:pic>
      <p:pic>
        <p:nvPicPr>
          <p:cNvPr id="36" name="Graphic 35" descr="Box with solid fill">
            <a:extLst>
              <a:ext uri="{FF2B5EF4-FFF2-40B4-BE49-F238E27FC236}">
                <a16:creationId xmlns:a16="http://schemas.microsoft.com/office/drawing/2014/main" id="{BE4E2C15-0263-0F97-2B7A-BB0C2185E0D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870629" y="3623491"/>
            <a:ext cx="1323205" cy="1323205"/>
          </a:xfrm>
          <a:prstGeom prst="rect">
            <a:avLst/>
          </a:prstGeom>
        </p:spPr>
      </p:pic>
      <p:pic>
        <p:nvPicPr>
          <p:cNvPr id="38" name="Graphic 37" descr="Box with solid fill">
            <a:extLst>
              <a:ext uri="{FF2B5EF4-FFF2-40B4-BE49-F238E27FC236}">
                <a16:creationId xmlns:a16="http://schemas.microsoft.com/office/drawing/2014/main" id="{B8DC3505-6A9A-0AD9-0926-A74B6652BBF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595216" y="4886304"/>
            <a:ext cx="1323205" cy="1323205"/>
          </a:xfrm>
          <a:prstGeom prst="rect">
            <a:avLst/>
          </a:prstGeom>
        </p:spPr>
      </p:pic>
      <p:pic>
        <p:nvPicPr>
          <p:cNvPr id="39" name="Graphic 38" descr="Box with solid fill">
            <a:extLst>
              <a:ext uri="{FF2B5EF4-FFF2-40B4-BE49-F238E27FC236}">
                <a16:creationId xmlns:a16="http://schemas.microsoft.com/office/drawing/2014/main" id="{107480DC-7283-8DCC-ABDF-2EA800F381B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063346" y="4015342"/>
            <a:ext cx="1323205" cy="1323205"/>
          </a:xfrm>
          <a:prstGeom prst="rect">
            <a:avLst/>
          </a:prstGeom>
        </p:spPr>
      </p:pic>
      <p:graphicFrame>
        <p:nvGraphicFramePr>
          <p:cNvPr id="4" name="Chart 3">
            <a:extLst>
              <a:ext uri="{FF2B5EF4-FFF2-40B4-BE49-F238E27FC236}">
                <a16:creationId xmlns:a16="http://schemas.microsoft.com/office/drawing/2014/main" id="{64F42509-C20E-1410-E7E6-12AB167CBEC8}"/>
              </a:ext>
            </a:extLst>
          </p:cNvPr>
          <p:cNvGraphicFramePr/>
          <p:nvPr/>
        </p:nvGraphicFramePr>
        <p:xfrm>
          <a:off x="6190370" y="537114"/>
          <a:ext cx="6677697" cy="4670535"/>
        </p:xfrm>
        <a:graphic>
          <a:graphicData uri="http://schemas.openxmlformats.org/drawingml/2006/chart">
            <c:chart xmlns:c="http://schemas.openxmlformats.org/drawingml/2006/chart" xmlns:r="http://schemas.openxmlformats.org/officeDocument/2006/relationships" r:id="rId6"/>
          </a:graphicData>
        </a:graphic>
      </p:graphicFrame>
      <p:pic>
        <p:nvPicPr>
          <p:cNvPr id="37" name="Graphic 36" descr="Box with solid fill">
            <a:extLst>
              <a:ext uri="{FF2B5EF4-FFF2-40B4-BE49-F238E27FC236}">
                <a16:creationId xmlns:a16="http://schemas.microsoft.com/office/drawing/2014/main" id="{DD57EC28-743D-105B-96B8-A49F3505AE1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866637" y="1165796"/>
            <a:ext cx="1323205" cy="1323205"/>
          </a:xfrm>
          <a:prstGeom prst="rect">
            <a:avLst/>
          </a:prstGeom>
        </p:spPr>
      </p:pic>
      <p:pic>
        <p:nvPicPr>
          <p:cNvPr id="40" name="Graphic 39" descr="Box with solid fill">
            <a:extLst>
              <a:ext uri="{FF2B5EF4-FFF2-40B4-BE49-F238E27FC236}">
                <a16:creationId xmlns:a16="http://schemas.microsoft.com/office/drawing/2014/main" id="{D5FA1C25-0171-DF19-3621-8FDE2F6B458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788967" y="220356"/>
            <a:ext cx="1323205" cy="1323205"/>
          </a:xfrm>
          <a:prstGeom prst="rect">
            <a:avLst/>
          </a:prstGeom>
        </p:spPr>
      </p:pic>
      <p:pic>
        <p:nvPicPr>
          <p:cNvPr id="41" name="Graphic 40" descr="Box with solid fill">
            <a:extLst>
              <a:ext uri="{FF2B5EF4-FFF2-40B4-BE49-F238E27FC236}">
                <a16:creationId xmlns:a16="http://schemas.microsoft.com/office/drawing/2014/main" id="{23353889-6E68-6B78-1035-5DF1D06B1A6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852327" y="383242"/>
            <a:ext cx="1323205" cy="1323205"/>
          </a:xfrm>
          <a:prstGeom prst="rect">
            <a:avLst/>
          </a:prstGeom>
        </p:spPr>
      </p:pic>
      <p:graphicFrame>
        <p:nvGraphicFramePr>
          <p:cNvPr id="9" name="Chart 8">
            <a:extLst>
              <a:ext uri="{FF2B5EF4-FFF2-40B4-BE49-F238E27FC236}">
                <a16:creationId xmlns:a16="http://schemas.microsoft.com/office/drawing/2014/main" id="{B0A56665-2149-81B9-4449-1CE1C05E481C}"/>
              </a:ext>
            </a:extLst>
          </p:cNvPr>
          <p:cNvGraphicFramePr/>
          <p:nvPr/>
        </p:nvGraphicFramePr>
        <p:xfrm>
          <a:off x="-485942" y="4519390"/>
          <a:ext cx="6778675" cy="2894127"/>
        </p:xfrm>
        <a:graphic>
          <a:graphicData uri="http://schemas.openxmlformats.org/drawingml/2006/chart">
            <c:chart xmlns:c="http://schemas.openxmlformats.org/drawingml/2006/chart" xmlns:r="http://schemas.openxmlformats.org/officeDocument/2006/relationships" r:id="rId7"/>
          </a:graphicData>
        </a:graphic>
      </p:graphicFrame>
      <p:pic>
        <p:nvPicPr>
          <p:cNvPr id="2" name="Graphic 1" descr="Store with solid fill">
            <a:extLst>
              <a:ext uri="{FF2B5EF4-FFF2-40B4-BE49-F238E27FC236}">
                <a16:creationId xmlns:a16="http://schemas.microsoft.com/office/drawing/2014/main" id="{71C277A7-A326-A0A5-6448-49F86E63BCCA}"/>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1073" y="-1007756"/>
            <a:ext cx="1242828" cy="1213130"/>
          </a:xfrm>
          <a:prstGeom prst="rect">
            <a:avLst/>
          </a:prstGeom>
        </p:spPr>
      </p:pic>
      <p:pic>
        <p:nvPicPr>
          <p:cNvPr id="3" name="Graphic 2" descr="Convertible with solid fill">
            <a:extLst>
              <a:ext uri="{FF2B5EF4-FFF2-40B4-BE49-F238E27FC236}">
                <a16:creationId xmlns:a16="http://schemas.microsoft.com/office/drawing/2014/main" id="{808F1941-3798-3B2A-1FAD-D164DEFE0C85}"/>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080459" y="-629514"/>
            <a:ext cx="914400" cy="914400"/>
          </a:xfrm>
          <a:prstGeom prst="rect">
            <a:avLst/>
          </a:prstGeom>
        </p:spPr>
      </p:pic>
      <p:pic>
        <p:nvPicPr>
          <p:cNvPr id="5" name="Graphic 4" descr="House with solid fill">
            <a:extLst>
              <a:ext uri="{FF2B5EF4-FFF2-40B4-BE49-F238E27FC236}">
                <a16:creationId xmlns:a16="http://schemas.microsoft.com/office/drawing/2014/main" id="{92854681-D930-6AB5-0781-A5CBAFD6F863}"/>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0363200" y="-814997"/>
            <a:ext cx="914400" cy="914400"/>
          </a:xfrm>
          <a:prstGeom prst="rect">
            <a:avLst/>
          </a:prstGeom>
        </p:spPr>
      </p:pic>
      <p:pic>
        <p:nvPicPr>
          <p:cNvPr id="7" name="Graphic 6" descr="Barn with solid fill">
            <a:extLst>
              <a:ext uri="{FF2B5EF4-FFF2-40B4-BE49-F238E27FC236}">
                <a16:creationId xmlns:a16="http://schemas.microsoft.com/office/drawing/2014/main" id="{C717C50A-8603-9F40-0DF3-BD9E745B5AE9}"/>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1235484" y="-816677"/>
            <a:ext cx="914400" cy="914400"/>
          </a:xfrm>
          <a:prstGeom prst="rect">
            <a:avLst/>
          </a:prstGeom>
        </p:spPr>
      </p:pic>
    </p:spTree>
    <p:extLst>
      <p:ext uri="{BB962C8B-B14F-4D97-AF65-F5344CB8AC3E}">
        <p14:creationId xmlns:p14="http://schemas.microsoft.com/office/powerpoint/2010/main" val="3662695484"/>
      </p:ext>
    </p:extLst>
  </p:cSld>
  <p:clrMapOvr>
    <a:masterClrMapping/>
  </p:clrMapOvr>
  <mc:AlternateContent xmlns:mc="http://schemas.openxmlformats.org/markup-compatibility/2006">
    <mc:Choice xmlns:p159="http://schemas.microsoft.com/office/powerpoint/2015/09/main" Requires="p159">
      <p:transition spd="slow" advTm="1000">
        <p159:morph option="byObject"/>
      </p:transition>
    </mc:Choice>
    <mc:Fallback>
      <p:transition spd="slow" advTm="100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2F85F968-7556-081C-E73C-E9C73C1963C8}"/>
              </a:ext>
            </a:extLst>
          </p:cNvPr>
          <p:cNvSpPr>
            <a:spLocks/>
          </p:cNvSpPr>
          <p:nvPr/>
        </p:nvSpPr>
        <p:spPr>
          <a:xfrm>
            <a:off x="503" y="0"/>
            <a:ext cx="12192000" cy="6858000"/>
          </a:xfrm>
          <a:prstGeom prst="rect">
            <a:avLst/>
          </a:prstGeom>
          <a:gradFill>
            <a:gsLst>
              <a:gs pos="0">
                <a:schemeClr val="accent6">
                  <a:lumMod val="23000"/>
                </a:schemeClr>
              </a:gs>
              <a:gs pos="100000">
                <a:schemeClr val="accent6">
                  <a:lumMod val="26000"/>
                </a:schemeClr>
              </a:gs>
              <a:gs pos="100000">
                <a:schemeClr val="accent6">
                  <a:lumMod val="19000"/>
                </a:schemeClr>
              </a:gs>
            </a:gsLst>
            <a:lin ang="5400000" scaled="0"/>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36622C2C-50BA-C619-B381-94E33B0DF9B0}"/>
              </a:ext>
            </a:extLst>
          </p:cNvPr>
          <p:cNvSpPr txBox="1"/>
          <p:nvPr/>
        </p:nvSpPr>
        <p:spPr>
          <a:xfrm>
            <a:off x="-274944" y="277160"/>
            <a:ext cx="3970377" cy="1107996"/>
          </a:xfrm>
          <a:prstGeom prst="rect">
            <a:avLst/>
          </a:prstGeom>
          <a:noFill/>
        </p:spPr>
        <p:txBody>
          <a:bodyPr wrap="square">
            <a:spAutoFit/>
          </a:bodyPr>
          <a:lstStyle/>
          <a:p>
            <a:pPr algn="ctr"/>
            <a:r>
              <a:rPr lang="en-US" sz="6600" b="1" dirty="0">
                <a:solidFill>
                  <a:schemeClr val="bg1"/>
                </a:solidFill>
              </a:rPr>
              <a:t>LIORA</a:t>
            </a:r>
          </a:p>
        </p:txBody>
      </p:sp>
      <p:sp>
        <p:nvSpPr>
          <p:cNvPr id="8" name="TextBox 7">
            <a:extLst>
              <a:ext uri="{FF2B5EF4-FFF2-40B4-BE49-F238E27FC236}">
                <a16:creationId xmlns:a16="http://schemas.microsoft.com/office/drawing/2014/main" id="{83C89A03-4754-ABAB-4C55-0FBFBD90CF07}"/>
              </a:ext>
            </a:extLst>
          </p:cNvPr>
          <p:cNvSpPr txBox="1"/>
          <p:nvPr/>
        </p:nvSpPr>
        <p:spPr>
          <a:xfrm>
            <a:off x="465177" y="1257669"/>
            <a:ext cx="7024491" cy="3416320"/>
          </a:xfrm>
          <a:prstGeom prst="rect">
            <a:avLst/>
          </a:prstGeom>
          <a:noFill/>
        </p:spPr>
        <p:txBody>
          <a:bodyPr wrap="square">
            <a:spAutoFit/>
          </a:bodyPr>
          <a:lstStyle/>
          <a:p>
            <a:r>
              <a:rPr lang="en-US" sz="2400" dirty="0">
                <a:solidFill>
                  <a:schemeClr val="bg1">
                    <a:lumMod val="95000"/>
                  </a:schemeClr>
                </a:solidFill>
              </a:rPr>
              <a:t>Our system helps store owners by automating inventory management, reducing the risk of human error, and providing real-time updates on stock levels and product expiration. It streamlines operations, minimizes losses from expired items, and ensures timely restocking. Additionally, the system enhances overall efficiency, allowing store owners to focus on improving customer service and growing their business.</a:t>
            </a:r>
          </a:p>
        </p:txBody>
      </p:sp>
      <p:pic>
        <p:nvPicPr>
          <p:cNvPr id="32" name="Graphic 31" descr="Box with solid fill">
            <a:extLst>
              <a:ext uri="{FF2B5EF4-FFF2-40B4-BE49-F238E27FC236}">
                <a16:creationId xmlns:a16="http://schemas.microsoft.com/office/drawing/2014/main" id="{84EEBA40-1CD4-DC32-E1B5-675E6C7C6B7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678604" y="5499345"/>
            <a:ext cx="1323205" cy="1323205"/>
          </a:xfrm>
          <a:prstGeom prst="rect">
            <a:avLst/>
          </a:prstGeom>
        </p:spPr>
      </p:pic>
      <p:pic>
        <p:nvPicPr>
          <p:cNvPr id="33" name="Graphic 32" descr="Box with solid fill">
            <a:extLst>
              <a:ext uri="{FF2B5EF4-FFF2-40B4-BE49-F238E27FC236}">
                <a16:creationId xmlns:a16="http://schemas.microsoft.com/office/drawing/2014/main" id="{9137E1CC-BC2B-B258-2A31-6E11A6401DE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642869" y="5499345"/>
            <a:ext cx="1323205" cy="1323205"/>
          </a:xfrm>
          <a:prstGeom prst="rect">
            <a:avLst/>
          </a:prstGeom>
        </p:spPr>
      </p:pic>
      <p:pic>
        <p:nvPicPr>
          <p:cNvPr id="34" name="Graphic 33" descr="Box with solid fill">
            <a:extLst>
              <a:ext uri="{FF2B5EF4-FFF2-40B4-BE49-F238E27FC236}">
                <a16:creationId xmlns:a16="http://schemas.microsoft.com/office/drawing/2014/main" id="{93FA7B8A-92B0-D8FC-1313-66B7A13CD65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533125" y="4881877"/>
            <a:ext cx="1323205" cy="1323205"/>
          </a:xfrm>
          <a:prstGeom prst="rect">
            <a:avLst/>
          </a:prstGeom>
        </p:spPr>
      </p:pic>
      <p:pic>
        <p:nvPicPr>
          <p:cNvPr id="35" name="Graphic 34" descr="Box with solid fill">
            <a:extLst>
              <a:ext uri="{FF2B5EF4-FFF2-40B4-BE49-F238E27FC236}">
                <a16:creationId xmlns:a16="http://schemas.microsoft.com/office/drawing/2014/main" id="{1BBC4FEA-8C53-6EFA-09F4-61377C2405C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161248" y="4643249"/>
            <a:ext cx="1323205" cy="1323205"/>
          </a:xfrm>
          <a:prstGeom prst="rect">
            <a:avLst/>
          </a:prstGeom>
        </p:spPr>
      </p:pic>
      <p:pic>
        <p:nvPicPr>
          <p:cNvPr id="36" name="Graphic 35" descr="Box with solid fill">
            <a:extLst>
              <a:ext uri="{FF2B5EF4-FFF2-40B4-BE49-F238E27FC236}">
                <a16:creationId xmlns:a16="http://schemas.microsoft.com/office/drawing/2014/main" id="{BE4E2C15-0263-0F97-2B7A-BB0C2185E0D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870629" y="3623491"/>
            <a:ext cx="1323205" cy="1323205"/>
          </a:xfrm>
          <a:prstGeom prst="rect">
            <a:avLst/>
          </a:prstGeom>
        </p:spPr>
      </p:pic>
      <p:pic>
        <p:nvPicPr>
          <p:cNvPr id="38" name="Graphic 37" descr="Box with solid fill">
            <a:extLst>
              <a:ext uri="{FF2B5EF4-FFF2-40B4-BE49-F238E27FC236}">
                <a16:creationId xmlns:a16="http://schemas.microsoft.com/office/drawing/2014/main" id="{B8DC3505-6A9A-0AD9-0926-A74B6652BBF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595216" y="4886304"/>
            <a:ext cx="1323205" cy="1323205"/>
          </a:xfrm>
          <a:prstGeom prst="rect">
            <a:avLst/>
          </a:prstGeom>
        </p:spPr>
      </p:pic>
      <p:pic>
        <p:nvPicPr>
          <p:cNvPr id="39" name="Graphic 38" descr="Box with solid fill">
            <a:extLst>
              <a:ext uri="{FF2B5EF4-FFF2-40B4-BE49-F238E27FC236}">
                <a16:creationId xmlns:a16="http://schemas.microsoft.com/office/drawing/2014/main" id="{107480DC-7283-8DCC-ABDF-2EA800F381B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063346" y="4015342"/>
            <a:ext cx="1323205" cy="1323205"/>
          </a:xfrm>
          <a:prstGeom prst="rect">
            <a:avLst/>
          </a:prstGeom>
        </p:spPr>
      </p:pic>
      <p:graphicFrame>
        <p:nvGraphicFramePr>
          <p:cNvPr id="4" name="Chart 3">
            <a:extLst>
              <a:ext uri="{FF2B5EF4-FFF2-40B4-BE49-F238E27FC236}">
                <a16:creationId xmlns:a16="http://schemas.microsoft.com/office/drawing/2014/main" id="{64F42509-C20E-1410-E7E6-12AB167CBEC8}"/>
              </a:ext>
            </a:extLst>
          </p:cNvPr>
          <p:cNvGraphicFramePr/>
          <p:nvPr/>
        </p:nvGraphicFramePr>
        <p:xfrm>
          <a:off x="6190370" y="537114"/>
          <a:ext cx="6677697" cy="4670535"/>
        </p:xfrm>
        <a:graphic>
          <a:graphicData uri="http://schemas.openxmlformats.org/drawingml/2006/chart">
            <c:chart xmlns:c="http://schemas.openxmlformats.org/drawingml/2006/chart" xmlns:r="http://schemas.openxmlformats.org/officeDocument/2006/relationships" r:id="rId6"/>
          </a:graphicData>
        </a:graphic>
      </p:graphicFrame>
      <p:pic>
        <p:nvPicPr>
          <p:cNvPr id="37" name="Graphic 36" descr="Box with solid fill">
            <a:extLst>
              <a:ext uri="{FF2B5EF4-FFF2-40B4-BE49-F238E27FC236}">
                <a16:creationId xmlns:a16="http://schemas.microsoft.com/office/drawing/2014/main" id="{DD57EC28-743D-105B-96B8-A49F3505AE1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66637" y="1165796"/>
            <a:ext cx="1323205" cy="1323205"/>
          </a:xfrm>
          <a:prstGeom prst="rect">
            <a:avLst/>
          </a:prstGeom>
        </p:spPr>
      </p:pic>
      <p:pic>
        <p:nvPicPr>
          <p:cNvPr id="40" name="Graphic 39" descr="Box with solid fill">
            <a:extLst>
              <a:ext uri="{FF2B5EF4-FFF2-40B4-BE49-F238E27FC236}">
                <a16:creationId xmlns:a16="http://schemas.microsoft.com/office/drawing/2014/main" id="{D5FA1C25-0171-DF19-3621-8FDE2F6B458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788967" y="220356"/>
            <a:ext cx="1323205" cy="1323205"/>
          </a:xfrm>
          <a:prstGeom prst="rect">
            <a:avLst/>
          </a:prstGeom>
        </p:spPr>
      </p:pic>
      <p:pic>
        <p:nvPicPr>
          <p:cNvPr id="41" name="Graphic 40" descr="Box with solid fill">
            <a:extLst>
              <a:ext uri="{FF2B5EF4-FFF2-40B4-BE49-F238E27FC236}">
                <a16:creationId xmlns:a16="http://schemas.microsoft.com/office/drawing/2014/main" id="{23353889-6E68-6B78-1035-5DF1D06B1A6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852327" y="383242"/>
            <a:ext cx="1323205" cy="1323205"/>
          </a:xfrm>
          <a:prstGeom prst="rect">
            <a:avLst/>
          </a:prstGeom>
        </p:spPr>
      </p:pic>
      <p:graphicFrame>
        <p:nvGraphicFramePr>
          <p:cNvPr id="9" name="Chart 8">
            <a:extLst>
              <a:ext uri="{FF2B5EF4-FFF2-40B4-BE49-F238E27FC236}">
                <a16:creationId xmlns:a16="http://schemas.microsoft.com/office/drawing/2014/main" id="{B0A56665-2149-81B9-4449-1CE1C05E481C}"/>
              </a:ext>
            </a:extLst>
          </p:cNvPr>
          <p:cNvGraphicFramePr/>
          <p:nvPr/>
        </p:nvGraphicFramePr>
        <p:xfrm>
          <a:off x="-485942" y="4519390"/>
          <a:ext cx="6778675" cy="2894127"/>
        </p:xfrm>
        <a:graphic>
          <a:graphicData uri="http://schemas.openxmlformats.org/drawingml/2006/chart">
            <c:chart xmlns:c="http://schemas.openxmlformats.org/drawingml/2006/chart" xmlns:r="http://schemas.openxmlformats.org/officeDocument/2006/relationships" r:id="rId7"/>
          </a:graphicData>
        </a:graphic>
      </p:graphicFrame>
      <p:pic>
        <p:nvPicPr>
          <p:cNvPr id="2" name="Graphic 1" descr="Store with solid fill">
            <a:extLst>
              <a:ext uri="{FF2B5EF4-FFF2-40B4-BE49-F238E27FC236}">
                <a16:creationId xmlns:a16="http://schemas.microsoft.com/office/drawing/2014/main" id="{71C277A7-A326-A0A5-6448-49F86E63BCCA}"/>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1073" y="-1007756"/>
            <a:ext cx="1242828" cy="1213130"/>
          </a:xfrm>
          <a:prstGeom prst="rect">
            <a:avLst/>
          </a:prstGeom>
        </p:spPr>
      </p:pic>
      <p:pic>
        <p:nvPicPr>
          <p:cNvPr id="3" name="Graphic 2" descr="Convertible with solid fill">
            <a:extLst>
              <a:ext uri="{FF2B5EF4-FFF2-40B4-BE49-F238E27FC236}">
                <a16:creationId xmlns:a16="http://schemas.microsoft.com/office/drawing/2014/main" id="{808F1941-3798-3B2A-1FAD-D164DEFE0C85}"/>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080459" y="-629514"/>
            <a:ext cx="914400" cy="914400"/>
          </a:xfrm>
          <a:prstGeom prst="rect">
            <a:avLst/>
          </a:prstGeom>
        </p:spPr>
      </p:pic>
      <p:pic>
        <p:nvPicPr>
          <p:cNvPr id="5" name="Graphic 4" descr="House with solid fill">
            <a:extLst>
              <a:ext uri="{FF2B5EF4-FFF2-40B4-BE49-F238E27FC236}">
                <a16:creationId xmlns:a16="http://schemas.microsoft.com/office/drawing/2014/main" id="{92854681-D930-6AB5-0781-A5CBAFD6F863}"/>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0363200" y="-814997"/>
            <a:ext cx="914400" cy="914400"/>
          </a:xfrm>
          <a:prstGeom prst="rect">
            <a:avLst/>
          </a:prstGeom>
        </p:spPr>
      </p:pic>
      <p:pic>
        <p:nvPicPr>
          <p:cNvPr id="7" name="Graphic 6" descr="Barn with solid fill">
            <a:extLst>
              <a:ext uri="{FF2B5EF4-FFF2-40B4-BE49-F238E27FC236}">
                <a16:creationId xmlns:a16="http://schemas.microsoft.com/office/drawing/2014/main" id="{C717C50A-8603-9F40-0DF3-BD9E745B5AE9}"/>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1235484" y="-816677"/>
            <a:ext cx="914400" cy="914400"/>
          </a:xfrm>
          <a:prstGeom prst="rect">
            <a:avLst/>
          </a:prstGeom>
        </p:spPr>
      </p:pic>
    </p:spTree>
    <p:extLst>
      <p:ext uri="{BB962C8B-B14F-4D97-AF65-F5344CB8AC3E}">
        <p14:creationId xmlns:p14="http://schemas.microsoft.com/office/powerpoint/2010/main" val="3793514495"/>
      </p:ext>
    </p:extLst>
  </p:cSld>
  <p:clrMapOvr>
    <a:masterClrMapping/>
  </p:clrMapOvr>
  <mc:AlternateContent xmlns:mc="http://schemas.openxmlformats.org/markup-compatibility/2006">
    <mc:Choice xmlns:p159="http://schemas.microsoft.com/office/powerpoint/2015/09/main" Requires="p159">
      <p:transition spd="slow" advTm="1000">
        <p159:morph option="byObject"/>
      </p:transition>
    </mc:Choice>
    <mc:Fallback>
      <p:transition spd="slow" advTm="100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2F85F968-7556-081C-E73C-E9C73C1963C8}"/>
              </a:ext>
            </a:extLst>
          </p:cNvPr>
          <p:cNvSpPr>
            <a:spLocks/>
          </p:cNvSpPr>
          <p:nvPr/>
        </p:nvSpPr>
        <p:spPr>
          <a:xfrm>
            <a:off x="503" y="0"/>
            <a:ext cx="12192000" cy="6858000"/>
          </a:xfrm>
          <a:prstGeom prst="rect">
            <a:avLst/>
          </a:prstGeom>
          <a:gradFill>
            <a:gsLst>
              <a:gs pos="0">
                <a:schemeClr val="accent6">
                  <a:lumMod val="23000"/>
                </a:schemeClr>
              </a:gs>
              <a:gs pos="100000">
                <a:schemeClr val="accent6">
                  <a:lumMod val="26000"/>
                </a:schemeClr>
              </a:gs>
              <a:gs pos="100000">
                <a:schemeClr val="accent6">
                  <a:lumMod val="19000"/>
                </a:schemeClr>
              </a:gs>
            </a:gsLst>
            <a:lin ang="5400000" scaled="0"/>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36622C2C-50BA-C619-B381-94E33B0DF9B0}"/>
              </a:ext>
            </a:extLst>
          </p:cNvPr>
          <p:cNvSpPr txBox="1"/>
          <p:nvPr/>
        </p:nvSpPr>
        <p:spPr>
          <a:xfrm>
            <a:off x="-274944" y="277160"/>
            <a:ext cx="3970377" cy="1107996"/>
          </a:xfrm>
          <a:prstGeom prst="rect">
            <a:avLst/>
          </a:prstGeom>
          <a:noFill/>
        </p:spPr>
        <p:txBody>
          <a:bodyPr wrap="square">
            <a:spAutoFit/>
          </a:bodyPr>
          <a:lstStyle/>
          <a:p>
            <a:pPr algn="ctr"/>
            <a:r>
              <a:rPr lang="en-US" sz="6600" b="1" dirty="0">
                <a:solidFill>
                  <a:schemeClr val="bg1"/>
                </a:solidFill>
              </a:rPr>
              <a:t>LIORA</a:t>
            </a:r>
          </a:p>
        </p:txBody>
      </p:sp>
      <p:sp>
        <p:nvSpPr>
          <p:cNvPr id="8" name="TextBox 7">
            <a:extLst>
              <a:ext uri="{FF2B5EF4-FFF2-40B4-BE49-F238E27FC236}">
                <a16:creationId xmlns:a16="http://schemas.microsoft.com/office/drawing/2014/main" id="{83C89A03-4754-ABAB-4C55-0FBFBD90CF07}"/>
              </a:ext>
            </a:extLst>
          </p:cNvPr>
          <p:cNvSpPr txBox="1"/>
          <p:nvPr/>
        </p:nvSpPr>
        <p:spPr>
          <a:xfrm>
            <a:off x="465177" y="1257669"/>
            <a:ext cx="7024491" cy="3416320"/>
          </a:xfrm>
          <a:prstGeom prst="rect">
            <a:avLst/>
          </a:prstGeom>
          <a:noFill/>
        </p:spPr>
        <p:txBody>
          <a:bodyPr wrap="square">
            <a:spAutoFit/>
          </a:bodyPr>
          <a:lstStyle/>
          <a:p>
            <a:r>
              <a:rPr lang="en-US" sz="2400" dirty="0">
                <a:solidFill>
                  <a:schemeClr val="bg1">
                    <a:lumMod val="95000"/>
                  </a:schemeClr>
                </a:solidFill>
              </a:rPr>
              <a:t>Our system helps store owners by automating inventory management, reducing the risk of human error, and providing real-time updates on stock levels and product expiration. It streamlines operations, minimizes losses from expired items, and ensures timely restocking. Additionally, the system enhances overall efficiency, allowing store owners to focus on improving customer service and growing their business.</a:t>
            </a:r>
          </a:p>
        </p:txBody>
      </p:sp>
      <p:pic>
        <p:nvPicPr>
          <p:cNvPr id="32" name="Graphic 31" descr="Box with solid fill">
            <a:extLst>
              <a:ext uri="{FF2B5EF4-FFF2-40B4-BE49-F238E27FC236}">
                <a16:creationId xmlns:a16="http://schemas.microsoft.com/office/drawing/2014/main" id="{84EEBA40-1CD4-DC32-E1B5-675E6C7C6B7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678604" y="5499345"/>
            <a:ext cx="1323205" cy="1323205"/>
          </a:xfrm>
          <a:prstGeom prst="rect">
            <a:avLst/>
          </a:prstGeom>
        </p:spPr>
      </p:pic>
      <p:pic>
        <p:nvPicPr>
          <p:cNvPr id="33" name="Graphic 32" descr="Box with solid fill">
            <a:extLst>
              <a:ext uri="{FF2B5EF4-FFF2-40B4-BE49-F238E27FC236}">
                <a16:creationId xmlns:a16="http://schemas.microsoft.com/office/drawing/2014/main" id="{9137E1CC-BC2B-B258-2A31-6E11A6401DE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642869" y="5499345"/>
            <a:ext cx="1323205" cy="1323205"/>
          </a:xfrm>
          <a:prstGeom prst="rect">
            <a:avLst/>
          </a:prstGeom>
        </p:spPr>
      </p:pic>
      <p:pic>
        <p:nvPicPr>
          <p:cNvPr id="34" name="Graphic 33" descr="Box with solid fill">
            <a:extLst>
              <a:ext uri="{FF2B5EF4-FFF2-40B4-BE49-F238E27FC236}">
                <a16:creationId xmlns:a16="http://schemas.microsoft.com/office/drawing/2014/main" id="{93FA7B8A-92B0-D8FC-1313-66B7A13CD65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533125" y="4881877"/>
            <a:ext cx="1323205" cy="1323205"/>
          </a:xfrm>
          <a:prstGeom prst="rect">
            <a:avLst/>
          </a:prstGeom>
        </p:spPr>
      </p:pic>
      <p:pic>
        <p:nvPicPr>
          <p:cNvPr id="35" name="Graphic 34" descr="Box with solid fill">
            <a:extLst>
              <a:ext uri="{FF2B5EF4-FFF2-40B4-BE49-F238E27FC236}">
                <a16:creationId xmlns:a16="http://schemas.microsoft.com/office/drawing/2014/main" id="{1BBC4FEA-8C53-6EFA-09F4-61377C2405C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161248" y="4643249"/>
            <a:ext cx="1323205" cy="1323205"/>
          </a:xfrm>
          <a:prstGeom prst="rect">
            <a:avLst/>
          </a:prstGeom>
        </p:spPr>
      </p:pic>
      <p:pic>
        <p:nvPicPr>
          <p:cNvPr id="36" name="Graphic 35" descr="Box with solid fill">
            <a:extLst>
              <a:ext uri="{FF2B5EF4-FFF2-40B4-BE49-F238E27FC236}">
                <a16:creationId xmlns:a16="http://schemas.microsoft.com/office/drawing/2014/main" id="{BE4E2C15-0263-0F97-2B7A-BB0C2185E0D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70629" y="3623491"/>
            <a:ext cx="1323205" cy="1323205"/>
          </a:xfrm>
          <a:prstGeom prst="rect">
            <a:avLst/>
          </a:prstGeom>
        </p:spPr>
      </p:pic>
      <p:pic>
        <p:nvPicPr>
          <p:cNvPr id="38" name="Graphic 37" descr="Box with solid fill">
            <a:extLst>
              <a:ext uri="{FF2B5EF4-FFF2-40B4-BE49-F238E27FC236}">
                <a16:creationId xmlns:a16="http://schemas.microsoft.com/office/drawing/2014/main" id="{B8DC3505-6A9A-0AD9-0926-A74B6652BBF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595216" y="4886304"/>
            <a:ext cx="1323205" cy="1323205"/>
          </a:xfrm>
          <a:prstGeom prst="rect">
            <a:avLst/>
          </a:prstGeom>
        </p:spPr>
      </p:pic>
      <p:pic>
        <p:nvPicPr>
          <p:cNvPr id="39" name="Graphic 38" descr="Box with solid fill">
            <a:extLst>
              <a:ext uri="{FF2B5EF4-FFF2-40B4-BE49-F238E27FC236}">
                <a16:creationId xmlns:a16="http://schemas.microsoft.com/office/drawing/2014/main" id="{107480DC-7283-8DCC-ABDF-2EA800F381B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063346" y="4015342"/>
            <a:ext cx="1323205" cy="1323205"/>
          </a:xfrm>
          <a:prstGeom prst="rect">
            <a:avLst/>
          </a:prstGeom>
        </p:spPr>
      </p:pic>
      <p:graphicFrame>
        <p:nvGraphicFramePr>
          <p:cNvPr id="4" name="Chart 3">
            <a:extLst>
              <a:ext uri="{FF2B5EF4-FFF2-40B4-BE49-F238E27FC236}">
                <a16:creationId xmlns:a16="http://schemas.microsoft.com/office/drawing/2014/main" id="{64F42509-C20E-1410-E7E6-12AB167CBEC8}"/>
              </a:ext>
            </a:extLst>
          </p:cNvPr>
          <p:cNvGraphicFramePr/>
          <p:nvPr/>
        </p:nvGraphicFramePr>
        <p:xfrm>
          <a:off x="6190370" y="537114"/>
          <a:ext cx="6677697" cy="4670535"/>
        </p:xfrm>
        <a:graphic>
          <a:graphicData uri="http://schemas.openxmlformats.org/drawingml/2006/chart">
            <c:chart xmlns:c="http://schemas.openxmlformats.org/drawingml/2006/chart" xmlns:r="http://schemas.openxmlformats.org/officeDocument/2006/relationships" r:id="rId4"/>
          </a:graphicData>
        </a:graphic>
      </p:graphicFrame>
      <p:pic>
        <p:nvPicPr>
          <p:cNvPr id="37" name="Graphic 36" descr="Box with solid fill">
            <a:extLst>
              <a:ext uri="{FF2B5EF4-FFF2-40B4-BE49-F238E27FC236}">
                <a16:creationId xmlns:a16="http://schemas.microsoft.com/office/drawing/2014/main" id="{DD57EC28-743D-105B-96B8-A49F3505AE1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866637" y="1165796"/>
            <a:ext cx="1323205" cy="1323205"/>
          </a:xfrm>
          <a:prstGeom prst="rect">
            <a:avLst/>
          </a:prstGeom>
        </p:spPr>
      </p:pic>
      <p:pic>
        <p:nvPicPr>
          <p:cNvPr id="40" name="Graphic 39" descr="Box with solid fill">
            <a:extLst>
              <a:ext uri="{FF2B5EF4-FFF2-40B4-BE49-F238E27FC236}">
                <a16:creationId xmlns:a16="http://schemas.microsoft.com/office/drawing/2014/main" id="{D5FA1C25-0171-DF19-3621-8FDE2F6B458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788967" y="220356"/>
            <a:ext cx="1323205" cy="1323205"/>
          </a:xfrm>
          <a:prstGeom prst="rect">
            <a:avLst/>
          </a:prstGeom>
        </p:spPr>
      </p:pic>
      <p:pic>
        <p:nvPicPr>
          <p:cNvPr id="41" name="Graphic 40" descr="Box with solid fill">
            <a:extLst>
              <a:ext uri="{FF2B5EF4-FFF2-40B4-BE49-F238E27FC236}">
                <a16:creationId xmlns:a16="http://schemas.microsoft.com/office/drawing/2014/main" id="{23353889-6E68-6B78-1035-5DF1D06B1A6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852327" y="383242"/>
            <a:ext cx="1323205" cy="1323205"/>
          </a:xfrm>
          <a:prstGeom prst="rect">
            <a:avLst/>
          </a:prstGeom>
        </p:spPr>
      </p:pic>
      <p:graphicFrame>
        <p:nvGraphicFramePr>
          <p:cNvPr id="9" name="Chart 8">
            <a:extLst>
              <a:ext uri="{FF2B5EF4-FFF2-40B4-BE49-F238E27FC236}">
                <a16:creationId xmlns:a16="http://schemas.microsoft.com/office/drawing/2014/main" id="{B0A56665-2149-81B9-4449-1CE1C05E481C}"/>
              </a:ext>
            </a:extLst>
          </p:cNvPr>
          <p:cNvGraphicFramePr/>
          <p:nvPr/>
        </p:nvGraphicFramePr>
        <p:xfrm>
          <a:off x="-485942" y="4519390"/>
          <a:ext cx="6778675" cy="2894127"/>
        </p:xfrm>
        <a:graphic>
          <a:graphicData uri="http://schemas.openxmlformats.org/drawingml/2006/chart">
            <c:chart xmlns:c="http://schemas.openxmlformats.org/drawingml/2006/chart" xmlns:r="http://schemas.openxmlformats.org/officeDocument/2006/relationships" r:id="rId7"/>
          </a:graphicData>
        </a:graphic>
      </p:graphicFrame>
      <p:pic>
        <p:nvPicPr>
          <p:cNvPr id="2" name="Graphic 1" descr="Store with solid fill">
            <a:extLst>
              <a:ext uri="{FF2B5EF4-FFF2-40B4-BE49-F238E27FC236}">
                <a16:creationId xmlns:a16="http://schemas.microsoft.com/office/drawing/2014/main" id="{71C277A7-A326-A0A5-6448-49F86E63BCCA}"/>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1073" y="-1007756"/>
            <a:ext cx="1242828" cy="1213130"/>
          </a:xfrm>
          <a:prstGeom prst="rect">
            <a:avLst/>
          </a:prstGeom>
        </p:spPr>
      </p:pic>
      <p:pic>
        <p:nvPicPr>
          <p:cNvPr id="3" name="Graphic 2" descr="Convertible with solid fill">
            <a:extLst>
              <a:ext uri="{FF2B5EF4-FFF2-40B4-BE49-F238E27FC236}">
                <a16:creationId xmlns:a16="http://schemas.microsoft.com/office/drawing/2014/main" id="{808F1941-3798-3B2A-1FAD-D164DEFE0C85}"/>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080459" y="-629514"/>
            <a:ext cx="914400" cy="914400"/>
          </a:xfrm>
          <a:prstGeom prst="rect">
            <a:avLst/>
          </a:prstGeom>
        </p:spPr>
      </p:pic>
      <p:pic>
        <p:nvPicPr>
          <p:cNvPr id="5" name="Graphic 4" descr="House with solid fill">
            <a:extLst>
              <a:ext uri="{FF2B5EF4-FFF2-40B4-BE49-F238E27FC236}">
                <a16:creationId xmlns:a16="http://schemas.microsoft.com/office/drawing/2014/main" id="{92854681-D930-6AB5-0781-A5CBAFD6F863}"/>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0363200" y="-814997"/>
            <a:ext cx="914400" cy="914400"/>
          </a:xfrm>
          <a:prstGeom prst="rect">
            <a:avLst/>
          </a:prstGeom>
        </p:spPr>
      </p:pic>
      <p:pic>
        <p:nvPicPr>
          <p:cNvPr id="7" name="Graphic 6" descr="Barn with solid fill">
            <a:extLst>
              <a:ext uri="{FF2B5EF4-FFF2-40B4-BE49-F238E27FC236}">
                <a16:creationId xmlns:a16="http://schemas.microsoft.com/office/drawing/2014/main" id="{C717C50A-8603-9F40-0DF3-BD9E745B5AE9}"/>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1235484" y="-816677"/>
            <a:ext cx="914400" cy="914400"/>
          </a:xfrm>
          <a:prstGeom prst="rect">
            <a:avLst/>
          </a:prstGeom>
        </p:spPr>
      </p:pic>
    </p:spTree>
    <p:extLst>
      <p:ext uri="{BB962C8B-B14F-4D97-AF65-F5344CB8AC3E}">
        <p14:creationId xmlns:p14="http://schemas.microsoft.com/office/powerpoint/2010/main" val="123036136"/>
      </p:ext>
    </p:extLst>
  </p:cSld>
  <p:clrMapOvr>
    <a:masterClrMapping/>
  </p:clrMapOvr>
  <mc:AlternateContent xmlns:mc="http://schemas.openxmlformats.org/markup-compatibility/2006">
    <mc:Choice xmlns:p159="http://schemas.microsoft.com/office/powerpoint/2015/09/main" Requires="p159">
      <p:transition spd="slow" advTm="1000">
        <p159:morph option="byObject"/>
      </p:transition>
    </mc:Choice>
    <mc:Fallback>
      <p:transition spd="slow" advTm="1000">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2F85F968-7556-081C-E73C-E9C73C1963C8}"/>
              </a:ext>
            </a:extLst>
          </p:cNvPr>
          <p:cNvSpPr>
            <a:spLocks/>
          </p:cNvSpPr>
          <p:nvPr/>
        </p:nvSpPr>
        <p:spPr>
          <a:xfrm>
            <a:off x="503" y="0"/>
            <a:ext cx="12192000" cy="6858000"/>
          </a:xfrm>
          <a:prstGeom prst="rect">
            <a:avLst/>
          </a:prstGeom>
          <a:gradFill>
            <a:gsLst>
              <a:gs pos="0">
                <a:schemeClr val="accent6">
                  <a:lumMod val="23000"/>
                </a:schemeClr>
              </a:gs>
              <a:gs pos="100000">
                <a:schemeClr val="accent6">
                  <a:lumMod val="26000"/>
                </a:schemeClr>
              </a:gs>
              <a:gs pos="100000">
                <a:schemeClr val="accent6">
                  <a:lumMod val="19000"/>
                </a:schemeClr>
              </a:gs>
            </a:gsLst>
            <a:lin ang="5400000" scaled="0"/>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36622C2C-50BA-C619-B381-94E33B0DF9B0}"/>
              </a:ext>
            </a:extLst>
          </p:cNvPr>
          <p:cNvSpPr txBox="1"/>
          <p:nvPr/>
        </p:nvSpPr>
        <p:spPr>
          <a:xfrm>
            <a:off x="-274944" y="277160"/>
            <a:ext cx="3970377" cy="1107996"/>
          </a:xfrm>
          <a:prstGeom prst="rect">
            <a:avLst/>
          </a:prstGeom>
          <a:noFill/>
        </p:spPr>
        <p:txBody>
          <a:bodyPr wrap="square">
            <a:spAutoFit/>
          </a:bodyPr>
          <a:lstStyle/>
          <a:p>
            <a:pPr algn="ctr"/>
            <a:r>
              <a:rPr lang="en-US" sz="6600" b="1" dirty="0">
                <a:solidFill>
                  <a:schemeClr val="bg1"/>
                </a:solidFill>
              </a:rPr>
              <a:t>LIORA</a:t>
            </a:r>
          </a:p>
        </p:txBody>
      </p:sp>
      <p:sp>
        <p:nvSpPr>
          <p:cNvPr id="8" name="TextBox 7">
            <a:extLst>
              <a:ext uri="{FF2B5EF4-FFF2-40B4-BE49-F238E27FC236}">
                <a16:creationId xmlns:a16="http://schemas.microsoft.com/office/drawing/2014/main" id="{83C89A03-4754-ABAB-4C55-0FBFBD90CF07}"/>
              </a:ext>
            </a:extLst>
          </p:cNvPr>
          <p:cNvSpPr txBox="1"/>
          <p:nvPr/>
        </p:nvSpPr>
        <p:spPr>
          <a:xfrm>
            <a:off x="465177" y="1257669"/>
            <a:ext cx="7024491" cy="3416320"/>
          </a:xfrm>
          <a:prstGeom prst="rect">
            <a:avLst/>
          </a:prstGeom>
          <a:noFill/>
        </p:spPr>
        <p:txBody>
          <a:bodyPr wrap="square">
            <a:spAutoFit/>
          </a:bodyPr>
          <a:lstStyle/>
          <a:p>
            <a:r>
              <a:rPr lang="en-US" sz="2400" dirty="0">
                <a:solidFill>
                  <a:schemeClr val="bg1">
                    <a:lumMod val="95000"/>
                  </a:schemeClr>
                </a:solidFill>
              </a:rPr>
              <a:t>Our system helps store owners by automating inventory management, reducing the risk of human error, and providing real-time updates on stock levels and product expiration. It streamlines operations, minimizes losses from expired items, and ensures timely restocking. Additionally, the system enhances overall efficiency, allowing store owners to focus on improving customer service and growing their business.</a:t>
            </a:r>
          </a:p>
        </p:txBody>
      </p:sp>
      <p:pic>
        <p:nvPicPr>
          <p:cNvPr id="32" name="Graphic 31" descr="Box with solid fill">
            <a:extLst>
              <a:ext uri="{FF2B5EF4-FFF2-40B4-BE49-F238E27FC236}">
                <a16:creationId xmlns:a16="http://schemas.microsoft.com/office/drawing/2014/main" id="{84EEBA40-1CD4-DC32-E1B5-675E6C7C6B7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678604" y="5499345"/>
            <a:ext cx="1323205" cy="1323205"/>
          </a:xfrm>
          <a:prstGeom prst="rect">
            <a:avLst/>
          </a:prstGeom>
        </p:spPr>
      </p:pic>
      <p:pic>
        <p:nvPicPr>
          <p:cNvPr id="33" name="Graphic 32" descr="Box with solid fill">
            <a:extLst>
              <a:ext uri="{FF2B5EF4-FFF2-40B4-BE49-F238E27FC236}">
                <a16:creationId xmlns:a16="http://schemas.microsoft.com/office/drawing/2014/main" id="{9137E1CC-BC2B-B258-2A31-6E11A6401DE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642869" y="5499345"/>
            <a:ext cx="1323205" cy="1323205"/>
          </a:xfrm>
          <a:prstGeom prst="rect">
            <a:avLst/>
          </a:prstGeom>
        </p:spPr>
      </p:pic>
      <p:pic>
        <p:nvPicPr>
          <p:cNvPr id="34" name="Graphic 33" descr="Box with solid fill">
            <a:extLst>
              <a:ext uri="{FF2B5EF4-FFF2-40B4-BE49-F238E27FC236}">
                <a16:creationId xmlns:a16="http://schemas.microsoft.com/office/drawing/2014/main" id="{93FA7B8A-92B0-D8FC-1313-66B7A13CD65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533125" y="4881877"/>
            <a:ext cx="1323205" cy="1323205"/>
          </a:xfrm>
          <a:prstGeom prst="rect">
            <a:avLst/>
          </a:prstGeom>
        </p:spPr>
      </p:pic>
      <p:pic>
        <p:nvPicPr>
          <p:cNvPr id="35" name="Graphic 34" descr="Box with solid fill">
            <a:extLst>
              <a:ext uri="{FF2B5EF4-FFF2-40B4-BE49-F238E27FC236}">
                <a16:creationId xmlns:a16="http://schemas.microsoft.com/office/drawing/2014/main" id="{1BBC4FEA-8C53-6EFA-09F4-61377C2405C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161248" y="4643249"/>
            <a:ext cx="1323205" cy="1323205"/>
          </a:xfrm>
          <a:prstGeom prst="rect">
            <a:avLst/>
          </a:prstGeom>
        </p:spPr>
      </p:pic>
      <p:pic>
        <p:nvPicPr>
          <p:cNvPr id="36" name="Graphic 35" descr="Box with solid fill">
            <a:extLst>
              <a:ext uri="{FF2B5EF4-FFF2-40B4-BE49-F238E27FC236}">
                <a16:creationId xmlns:a16="http://schemas.microsoft.com/office/drawing/2014/main" id="{BE4E2C15-0263-0F97-2B7A-BB0C2185E0D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70629" y="3623491"/>
            <a:ext cx="1323205" cy="1323205"/>
          </a:xfrm>
          <a:prstGeom prst="rect">
            <a:avLst/>
          </a:prstGeom>
        </p:spPr>
      </p:pic>
      <p:pic>
        <p:nvPicPr>
          <p:cNvPr id="38" name="Graphic 37" descr="Box with solid fill">
            <a:extLst>
              <a:ext uri="{FF2B5EF4-FFF2-40B4-BE49-F238E27FC236}">
                <a16:creationId xmlns:a16="http://schemas.microsoft.com/office/drawing/2014/main" id="{B8DC3505-6A9A-0AD9-0926-A74B6652BBF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595216" y="4886304"/>
            <a:ext cx="1323205" cy="1323205"/>
          </a:xfrm>
          <a:prstGeom prst="rect">
            <a:avLst/>
          </a:prstGeom>
        </p:spPr>
      </p:pic>
      <p:pic>
        <p:nvPicPr>
          <p:cNvPr id="39" name="Graphic 38" descr="Box with solid fill">
            <a:extLst>
              <a:ext uri="{FF2B5EF4-FFF2-40B4-BE49-F238E27FC236}">
                <a16:creationId xmlns:a16="http://schemas.microsoft.com/office/drawing/2014/main" id="{107480DC-7283-8DCC-ABDF-2EA800F381B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063346" y="4015342"/>
            <a:ext cx="1323205" cy="1323205"/>
          </a:xfrm>
          <a:prstGeom prst="rect">
            <a:avLst/>
          </a:prstGeom>
        </p:spPr>
      </p:pic>
      <p:graphicFrame>
        <p:nvGraphicFramePr>
          <p:cNvPr id="4" name="Chart 3">
            <a:extLst>
              <a:ext uri="{FF2B5EF4-FFF2-40B4-BE49-F238E27FC236}">
                <a16:creationId xmlns:a16="http://schemas.microsoft.com/office/drawing/2014/main" id="{64F42509-C20E-1410-E7E6-12AB167CBEC8}"/>
              </a:ext>
            </a:extLst>
          </p:cNvPr>
          <p:cNvGraphicFramePr/>
          <p:nvPr/>
        </p:nvGraphicFramePr>
        <p:xfrm>
          <a:off x="6190370" y="537114"/>
          <a:ext cx="6677697" cy="4670535"/>
        </p:xfrm>
        <a:graphic>
          <a:graphicData uri="http://schemas.openxmlformats.org/drawingml/2006/chart">
            <c:chart xmlns:c="http://schemas.openxmlformats.org/drawingml/2006/chart" xmlns:r="http://schemas.openxmlformats.org/officeDocument/2006/relationships" r:id="rId4"/>
          </a:graphicData>
        </a:graphic>
      </p:graphicFrame>
      <p:pic>
        <p:nvPicPr>
          <p:cNvPr id="37" name="Graphic 36" descr="Box with solid fill">
            <a:extLst>
              <a:ext uri="{FF2B5EF4-FFF2-40B4-BE49-F238E27FC236}">
                <a16:creationId xmlns:a16="http://schemas.microsoft.com/office/drawing/2014/main" id="{DD57EC28-743D-105B-96B8-A49F3505AE1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66637" y="1165796"/>
            <a:ext cx="1323205" cy="1323205"/>
          </a:xfrm>
          <a:prstGeom prst="rect">
            <a:avLst/>
          </a:prstGeom>
        </p:spPr>
      </p:pic>
      <p:pic>
        <p:nvPicPr>
          <p:cNvPr id="40" name="Graphic 39" descr="Box with solid fill">
            <a:extLst>
              <a:ext uri="{FF2B5EF4-FFF2-40B4-BE49-F238E27FC236}">
                <a16:creationId xmlns:a16="http://schemas.microsoft.com/office/drawing/2014/main" id="{D5FA1C25-0171-DF19-3621-8FDE2F6B458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788967" y="220356"/>
            <a:ext cx="1323205" cy="1323205"/>
          </a:xfrm>
          <a:prstGeom prst="rect">
            <a:avLst/>
          </a:prstGeom>
        </p:spPr>
      </p:pic>
      <p:pic>
        <p:nvPicPr>
          <p:cNvPr id="41" name="Graphic 40" descr="Box with solid fill">
            <a:extLst>
              <a:ext uri="{FF2B5EF4-FFF2-40B4-BE49-F238E27FC236}">
                <a16:creationId xmlns:a16="http://schemas.microsoft.com/office/drawing/2014/main" id="{23353889-6E68-6B78-1035-5DF1D06B1A6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852327" y="383242"/>
            <a:ext cx="1323205" cy="1323205"/>
          </a:xfrm>
          <a:prstGeom prst="rect">
            <a:avLst/>
          </a:prstGeom>
        </p:spPr>
      </p:pic>
      <p:graphicFrame>
        <p:nvGraphicFramePr>
          <p:cNvPr id="9" name="Chart 8">
            <a:extLst>
              <a:ext uri="{FF2B5EF4-FFF2-40B4-BE49-F238E27FC236}">
                <a16:creationId xmlns:a16="http://schemas.microsoft.com/office/drawing/2014/main" id="{B0A56665-2149-81B9-4449-1CE1C05E481C}"/>
              </a:ext>
            </a:extLst>
          </p:cNvPr>
          <p:cNvGraphicFramePr/>
          <p:nvPr/>
        </p:nvGraphicFramePr>
        <p:xfrm>
          <a:off x="-485942" y="4519390"/>
          <a:ext cx="6778675" cy="2894127"/>
        </p:xfrm>
        <a:graphic>
          <a:graphicData uri="http://schemas.openxmlformats.org/drawingml/2006/chart">
            <c:chart xmlns:c="http://schemas.openxmlformats.org/drawingml/2006/chart" xmlns:r="http://schemas.openxmlformats.org/officeDocument/2006/relationships" r:id="rId7"/>
          </a:graphicData>
        </a:graphic>
      </p:graphicFrame>
      <p:pic>
        <p:nvPicPr>
          <p:cNvPr id="2" name="Graphic 1" descr="Store with solid fill">
            <a:extLst>
              <a:ext uri="{FF2B5EF4-FFF2-40B4-BE49-F238E27FC236}">
                <a16:creationId xmlns:a16="http://schemas.microsoft.com/office/drawing/2014/main" id="{71C277A7-A326-A0A5-6448-49F86E63BCCA}"/>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1073" y="-1007756"/>
            <a:ext cx="1242828" cy="1213130"/>
          </a:xfrm>
          <a:prstGeom prst="rect">
            <a:avLst/>
          </a:prstGeom>
        </p:spPr>
      </p:pic>
      <p:pic>
        <p:nvPicPr>
          <p:cNvPr id="3" name="Graphic 2" descr="Convertible with solid fill">
            <a:extLst>
              <a:ext uri="{FF2B5EF4-FFF2-40B4-BE49-F238E27FC236}">
                <a16:creationId xmlns:a16="http://schemas.microsoft.com/office/drawing/2014/main" id="{808F1941-3798-3B2A-1FAD-D164DEFE0C85}"/>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080459" y="-629514"/>
            <a:ext cx="914400" cy="914400"/>
          </a:xfrm>
          <a:prstGeom prst="rect">
            <a:avLst/>
          </a:prstGeom>
        </p:spPr>
      </p:pic>
      <p:pic>
        <p:nvPicPr>
          <p:cNvPr id="5" name="Graphic 4" descr="House with solid fill">
            <a:extLst>
              <a:ext uri="{FF2B5EF4-FFF2-40B4-BE49-F238E27FC236}">
                <a16:creationId xmlns:a16="http://schemas.microsoft.com/office/drawing/2014/main" id="{92854681-D930-6AB5-0781-A5CBAFD6F863}"/>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0363200" y="-814997"/>
            <a:ext cx="914400" cy="914400"/>
          </a:xfrm>
          <a:prstGeom prst="rect">
            <a:avLst/>
          </a:prstGeom>
        </p:spPr>
      </p:pic>
      <p:pic>
        <p:nvPicPr>
          <p:cNvPr id="7" name="Graphic 6" descr="Barn with solid fill">
            <a:extLst>
              <a:ext uri="{FF2B5EF4-FFF2-40B4-BE49-F238E27FC236}">
                <a16:creationId xmlns:a16="http://schemas.microsoft.com/office/drawing/2014/main" id="{C717C50A-8603-9F40-0DF3-BD9E745B5AE9}"/>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1235484" y="-816677"/>
            <a:ext cx="914400" cy="914400"/>
          </a:xfrm>
          <a:prstGeom prst="rect">
            <a:avLst/>
          </a:prstGeom>
        </p:spPr>
      </p:pic>
    </p:spTree>
    <p:extLst>
      <p:ext uri="{BB962C8B-B14F-4D97-AF65-F5344CB8AC3E}">
        <p14:creationId xmlns:p14="http://schemas.microsoft.com/office/powerpoint/2010/main" val="3998367903"/>
      </p:ext>
    </p:extLst>
  </p:cSld>
  <p:clrMapOvr>
    <a:masterClrMapping/>
  </p:clrMapOvr>
  <mc:AlternateContent xmlns:mc="http://schemas.openxmlformats.org/markup-compatibility/2006">
    <mc:Choice xmlns:p159="http://schemas.microsoft.com/office/powerpoint/2015/09/main" Requires="p159">
      <p:transition spd="slow" advTm="1000">
        <p159:morph option="byObject"/>
      </p:transition>
    </mc:Choice>
    <mc:Fallback>
      <p:transition spd="slow" advTm="1000">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2F85F968-7556-081C-E73C-E9C73C1963C8}"/>
              </a:ext>
            </a:extLst>
          </p:cNvPr>
          <p:cNvSpPr>
            <a:spLocks/>
          </p:cNvSpPr>
          <p:nvPr/>
        </p:nvSpPr>
        <p:spPr>
          <a:xfrm>
            <a:off x="503" y="0"/>
            <a:ext cx="12192000" cy="6858000"/>
          </a:xfrm>
          <a:prstGeom prst="rect">
            <a:avLst/>
          </a:prstGeom>
          <a:gradFill>
            <a:gsLst>
              <a:gs pos="0">
                <a:schemeClr val="accent6">
                  <a:lumMod val="23000"/>
                </a:schemeClr>
              </a:gs>
              <a:gs pos="100000">
                <a:schemeClr val="accent6">
                  <a:lumMod val="26000"/>
                </a:schemeClr>
              </a:gs>
              <a:gs pos="100000">
                <a:schemeClr val="accent6">
                  <a:lumMod val="19000"/>
                </a:schemeClr>
              </a:gs>
            </a:gsLst>
            <a:lin ang="5400000" scaled="0"/>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36622C2C-50BA-C619-B381-94E33B0DF9B0}"/>
              </a:ext>
            </a:extLst>
          </p:cNvPr>
          <p:cNvSpPr txBox="1"/>
          <p:nvPr/>
        </p:nvSpPr>
        <p:spPr>
          <a:xfrm>
            <a:off x="-274944" y="277160"/>
            <a:ext cx="3970377" cy="1107996"/>
          </a:xfrm>
          <a:prstGeom prst="rect">
            <a:avLst/>
          </a:prstGeom>
          <a:noFill/>
        </p:spPr>
        <p:txBody>
          <a:bodyPr wrap="square">
            <a:spAutoFit/>
          </a:bodyPr>
          <a:lstStyle/>
          <a:p>
            <a:pPr algn="ctr"/>
            <a:r>
              <a:rPr lang="en-US" sz="6600" b="1" dirty="0">
                <a:solidFill>
                  <a:schemeClr val="bg1"/>
                </a:solidFill>
              </a:rPr>
              <a:t>LIORA</a:t>
            </a:r>
          </a:p>
        </p:txBody>
      </p:sp>
      <p:sp>
        <p:nvSpPr>
          <p:cNvPr id="8" name="TextBox 7">
            <a:extLst>
              <a:ext uri="{FF2B5EF4-FFF2-40B4-BE49-F238E27FC236}">
                <a16:creationId xmlns:a16="http://schemas.microsoft.com/office/drawing/2014/main" id="{83C89A03-4754-ABAB-4C55-0FBFBD90CF07}"/>
              </a:ext>
            </a:extLst>
          </p:cNvPr>
          <p:cNvSpPr txBox="1"/>
          <p:nvPr/>
        </p:nvSpPr>
        <p:spPr>
          <a:xfrm>
            <a:off x="465177" y="1257669"/>
            <a:ext cx="7024491" cy="3416320"/>
          </a:xfrm>
          <a:prstGeom prst="rect">
            <a:avLst/>
          </a:prstGeom>
          <a:noFill/>
        </p:spPr>
        <p:txBody>
          <a:bodyPr wrap="square">
            <a:spAutoFit/>
          </a:bodyPr>
          <a:lstStyle/>
          <a:p>
            <a:r>
              <a:rPr lang="en-US" sz="2400" dirty="0">
                <a:solidFill>
                  <a:schemeClr val="bg1">
                    <a:lumMod val="95000"/>
                  </a:schemeClr>
                </a:solidFill>
              </a:rPr>
              <a:t>Our system helps store owners by automating inventory management, reducing the risk of human error, and providing real-time updates on stock levels and product expiration. It streamlines operations, minimizes losses from expired items, and ensures timely restocking. Additionally, the system enhances overall efficiency, allowing store owners to focus on improving customer service and growing their business.</a:t>
            </a:r>
          </a:p>
        </p:txBody>
      </p:sp>
      <p:pic>
        <p:nvPicPr>
          <p:cNvPr id="32" name="Graphic 31" descr="Box with solid fill">
            <a:extLst>
              <a:ext uri="{FF2B5EF4-FFF2-40B4-BE49-F238E27FC236}">
                <a16:creationId xmlns:a16="http://schemas.microsoft.com/office/drawing/2014/main" id="{84EEBA40-1CD4-DC32-E1B5-675E6C7C6B7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678604" y="5499345"/>
            <a:ext cx="1323205" cy="1323205"/>
          </a:xfrm>
          <a:prstGeom prst="rect">
            <a:avLst/>
          </a:prstGeom>
        </p:spPr>
      </p:pic>
      <p:pic>
        <p:nvPicPr>
          <p:cNvPr id="33" name="Graphic 32" descr="Box with solid fill">
            <a:extLst>
              <a:ext uri="{FF2B5EF4-FFF2-40B4-BE49-F238E27FC236}">
                <a16:creationId xmlns:a16="http://schemas.microsoft.com/office/drawing/2014/main" id="{9137E1CC-BC2B-B258-2A31-6E11A6401DE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642869" y="5499345"/>
            <a:ext cx="1323205" cy="1323205"/>
          </a:xfrm>
          <a:prstGeom prst="rect">
            <a:avLst/>
          </a:prstGeom>
        </p:spPr>
      </p:pic>
      <p:pic>
        <p:nvPicPr>
          <p:cNvPr id="34" name="Graphic 33" descr="Box with solid fill">
            <a:extLst>
              <a:ext uri="{FF2B5EF4-FFF2-40B4-BE49-F238E27FC236}">
                <a16:creationId xmlns:a16="http://schemas.microsoft.com/office/drawing/2014/main" id="{93FA7B8A-92B0-D8FC-1313-66B7A13CD65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533125" y="4881877"/>
            <a:ext cx="1323205" cy="1323205"/>
          </a:xfrm>
          <a:prstGeom prst="rect">
            <a:avLst/>
          </a:prstGeom>
        </p:spPr>
      </p:pic>
      <p:pic>
        <p:nvPicPr>
          <p:cNvPr id="35" name="Graphic 34" descr="Box with solid fill">
            <a:extLst>
              <a:ext uri="{FF2B5EF4-FFF2-40B4-BE49-F238E27FC236}">
                <a16:creationId xmlns:a16="http://schemas.microsoft.com/office/drawing/2014/main" id="{1BBC4FEA-8C53-6EFA-09F4-61377C2405C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161248" y="4643249"/>
            <a:ext cx="1323205" cy="1323205"/>
          </a:xfrm>
          <a:prstGeom prst="rect">
            <a:avLst/>
          </a:prstGeom>
        </p:spPr>
      </p:pic>
      <p:pic>
        <p:nvPicPr>
          <p:cNvPr id="36" name="Graphic 35" descr="Box with solid fill">
            <a:extLst>
              <a:ext uri="{FF2B5EF4-FFF2-40B4-BE49-F238E27FC236}">
                <a16:creationId xmlns:a16="http://schemas.microsoft.com/office/drawing/2014/main" id="{BE4E2C15-0263-0F97-2B7A-BB0C2185E0D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70629" y="3623491"/>
            <a:ext cx="1323205" cy="1323205"/>
          </a:xfrm>
          <a:prstGeom prst="rect">
            <a:avLst/>
          </a:prstGeom>
        </p:spPr>
      </p:pic>
      <p:pic>
        <p:nvPicPr>
          <p:cNvPr id="38" name="Graphic 37" descr="Box with solid fill">
            <a:extLst>
              <a:ext uri="{FF2B5EF4-FFF2-40B4-BE49-F238E27FC236}">
                <a16:creationId xmlns:a16="http://schemas.microsoft.com/office/drawing/2014/main" id="{B8DC3505-6A9A-0AD9-0926-A74B6652BBF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595216" y="4886304"/>
            <a:ext cx="1323205" cy="1323205"/>
          </a:xfrm>
          <a:prstGeom prst="rect">
            <a:avLst/>
          </a:prstGeom>
        </p:spPr>
      </p:pic>
      <p:pic>
        <p:nvPicPr>
          <p:cNvPr id="39" name="Graphic 38" descr="Box with solid fill">
            <a:extLst>
              <a:ext uri="{FF2B5EF4-FFF2-40B4-BE49-F238E27FC236}">
                <a16:creationId xmlns:a16="http://schemas.microsoft.com/office/drawing/2014/main" id="{107480DC-7283-8DCC-ABDF-2EA800F381B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063346" y="4015342"/>
            <a:ext cx="1323205" cy="1323205"/>
          </a:xfrm>
          <a:prstGeom prst="rect">
            <a:avLst/>
          </a:prstGeom>
        </p:spPr>
      </p:pic>
      <p:graphicFrame>
        <p:nvGraphicFramePr>
          <p:cNvPr id="4" name="Chart 3">
            <a:extLst>
              <a:ext uri="{FF2B5EF4-FFF2-40B4-BE49-F238E27FC236}">
                <a16:creationId xmlns:a16="http://schemas.microsoft.com/office/drawing/2014/main" id="{64F42509-C20E-1410-E7E6-12AB167CBEC8}"/>
              </a:ext>
            </a:extLst>
          </p:cNvPr>
          <p:cNvGraphicFramePr/>
          <p:nvPr/>
        </p:nvGraphicFramePr>
        <p:xfrm>
          <a:off x="6190370" y="537114"/>
          <a:ext cx="6677697" cy="4670535"/>
        </p:xfrm>
        <a:graphic>
          <a:graphicData uri="http://schemas.openxmlformats.org/drawingml/2006/chart">
            <c:chart xmlns:c="http://schemas.openxmlformats.org/drawingml/2006/chart" xmlns:r="http://schemas.openxmlformats.org/officeDocument/2006/relationships" r:id="rId4"/>
          </a:graphicData>
        </a:graphic>
      </p:graphicFrame>
      <p:pic>
        <p:nvPicPr>
          <p:cNvPr id="37" name="Graphic 36" descr="Box with solid fill">
            <a:extLst>
              <a:ext uri="{FF2B5EF4-FFF2-40B4-BE49-F238E27FC236}">
                <a16:creationId xmlns:a16="http://schemas.microsoft.com/office/drawing/2014/main" id="{DD57EC28-743D-105B-96B8-A49F3505AE1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66637" y="1165796"/>
            <a:ext cx="1323205" cy="1323205"/>
          </a:xfrm>
          <a:prstGeom prst="rect">
            <a:avLst/>
          </a:prstGeom>
        </p:spPr>
      </p:pic>
      <p:pic>
        <p:nvPicPr>
          <p:cNvPr id="40" name="Graphic 39" descr="Box with solid fill">
            <a:extLst>
              <a:ext uri="{FF2B5EF4-FFF2-40B4-BE49-F238E27FC236}">
                <a16:creationId xmlns:a16="http://schemas.microsoft.com/office/drawing/2014/main" id="{D5FA1C25-0171-DF19-3621-8FDE2F6B458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788967" y="220356"/>
            <a:ext cx="1323205" cy="1323205"/>
          </a:xfrm>
          <a:prstGeom prst="rect">
            <a:avLst/>
          </a:prstGeom>
        </p:spPr>
      </p:pic>
      <p:pic>
        <p:nvPicPr>
          <p:cNvPr id="41" name="Graphic 40" descr="Box with solid fill">
            <a:extLst>
              <a:ext uri="{FF2B5EF4-FFF2-40B4-BE49-F238E27FC236}">
                <a16:creationId xmlns:a16="http://schemas.microsoft.com/office/drawing/2014/main" id="{23353889-6E68-6B78-1035-5DF1D06B1A6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852327" y="383242"/>
            <a:ext cx="1323205" cy="1323205"/>
          </a:xfrm>
          <a:prstGeom prst="rect">
            <a:avLst/>
          </a:prstGeom>
        </p:spPr>
      </p:pic>
      <p:graphicFrame>
        <p:nvGraphicFramePr>
          <p:cNvPr id="9" name="Chart 8">
            <a:extLst>
              <a:ext uri="{FF2B5EF4-FFF2-40B4-BE49-F238E27FC236}">
                <a16:creationId xmlns:a16="http://schemas.microsoft.com/office/drawing/2014/main" id="{B0A56665-2149-81B9-4449-1CE1C05E481C}"/>
              </a:ext>
            </a:extLst>
          </p:cNvPr>
          <p:cNvGraphicFramePr/>
          <p:nvPr/>
        </p:nvGraphicFramePr>
        <p:xfrm>
          <a:off x="-485942" y="4519390"/>
          <a:ext cx="6778675" cy="2894127"/>
        </p:xfrm>
        <a:graphic>
          <a:graphicData uri="http://schemas.openxmlformats.org/drawingml/2006/chart">
            <c:chart xmlns:c="http://schemas.openxmlformats.org/drawingml/2006/chart" xmlns:r="http://schemas.openxmlformats.org/officeDocument/2006/relationships" r:id="rId7"/>
          </a:graphicData>
        </a:graphic>
      </p:graphicFrame>
      <p:pic>
        <p:nvPicPr>
          <p:cNvPr id="2" name="Graphic 1" descr="Store with solid fill">
            <a:extLst>
              <a:ext uri="{FF2B5EF4-FFF2-40B4-BE49-F238E27FC236}">
                <a16:creationId xmlns:a16="http://schemas.microsoft.com/office/drawing/2014/main" id="{71C277A7-A326-A0A5-6448-49F86E63BCCA}"/>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1073" y="-1007756"/>
            <a:ext cx="1242828" cy="1213130"/>
          </a:xfrm>
          <a:prstGeom prst="rect">
            <a:avLst/>
          </a:prstGeom>
        </p:spPr>
      </p:pic>
      <p:pic>
        <p:nvPicPr>
          <p:cNvPr id="3" name="Graphic 2" descr="Convertible with solid fill">
            <a:extLst>
              <a:ext uri="{FF2B5EF4-FFF2-40B4-BE49-F238E27FC236}">
                <a16:creationId xmlns:a16="http://schemas.microsoft.com/office/drawing/2014/main" id="{808F1941-3798-3B2A-1FAD-D164DEFE0C85}"/>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080459" y="-629514"/>
            <a:ext cx="914400" cy="914400"/>
          </a:xfrm>
          <a:prstGeom prst="rect">
            <a:avLst/>
          </a:prstGeom>
        </p:spPr>
      </p:pic>
      <p:pic>
        <p:nvPicPr>
          <p:cNvPr id="5" name="Graphic 4" descr="House with solid fill">
            <a:extLst>
              <a:ext uri="{FF2B5EF4-FFF2-40B4-BE49-F238E27FC236}">
                <a16:creationId xmlns:a16="http://schemas.microsoft.com/office/drawing/2014/main" id="{92854681-D930-6AB5-0781-A5CBAFD6F863}"/>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0363200" y="-814997"/>
            <a:ext cx="914400" cy="914400"/>
          </a:xfrm>
          <a:prstGeom prst="rect">
            <a:avLst/>
          </a:prstGeom>
        </p:spPr>
      </p:pic>
      <p:pic>
        <p:nvPicPr>
          <p:cNvPr id="7" name="Graphic 6" descr="Barn with solid fill">
            <a:extLst>
              <a:ext uri="{FF2B5EF4-FFF2-40B4-BE49-F238E27FC236}">
                <a16:creationId xmlns:a16="http://schemas.microsoft.com/office/drawing/2014/main" id="{C717C50A-8603-9F40-0DF3-BD9E745B5AE9}"/>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1235484" y="-816677"/>
            <a:ext cx="914400" cy="914400"/>
          </a:xfrm>
          <a:prstGeom prst="rect">
            <a:avLst/>
          </a:prstGeom>
        </p:spPr>
      </p:pic>
    </p:spTree>
    <p:extLst>
      <p:ext uri="{BB962C8B-B14F-4D97-AF65-F5344CB8AC3E}">
        <p14:creationId xmlns:p14="http://schemas.microsoft.com/office/powerpoint/2010/main" val="2271775482"/>
      </p:ext>
    </p:extLst>
  </p:cSld>
  <p:clrMapOvr>
    <a:masterClrMapping/>
  </p:clrMapOvr>
  <mc:AlternateContent xmlns:mc="http://schemas.openxmlformats.org/markup-compatibility/2006">
    <mc:Choice xmlns:p159="http://schemas.microsoft.com/office/powerpoint/2015/09/main" Requires="p159">
      <p:transition spd="slow" advTm="1000">
        <p159:morph option="byObject"/>
      </p:transition>
    </mc:Choice>
    <mc:Fallback>
      <p:transition spd="slow" advTm="1000">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2F85F968-7556-081C-E73C-E9C73C1963C8}"/>
              </a:ext>
            </a:extLst>
          </p:cNvPr>
          <p:cNvSpPr>
            <a:spLocks/>
          </p:cNvSpPr>
          <p:nvPr/>
        </p:nvSpPr>
        <p:spPr>
          <a:xfrm>
            <a:off x="503" y="0"/>
            <a:ext cx="12192000" cy="6858000"/>
          </a:xfrm>
          <a:prstGeom prst="rect">
            <a:avLst/>
          </a:prstGeom>
          <a:gradFill>
            <a:gsLst>
              <a:gs pos="0">
                <a:schemeClr val="accent6">
                  <a:lumMod val="23000"/>
                </a:schemeClr>
              </a:gs>
              <a:gs pos="100000">
                <a:schemeClr val="accent6">
                  <a:lumMod val="26000"/>
                </a:schemeClr>
              </a:gs>
              <a:gs pos="100000">
                <a:schemeClr val="accent6">
                  <a:lumMod val="19000"/>
                </a:schemeClr>
              </a:gs>
            </a:gsLst>
            <a:lin ang="5400000" scaled="0"/>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36622C2C-50BA-C619-B381-94E33B0DF9B0}"/>
              </a:ext>
            </a:extLst>
          </p:cNvPr>
          <p:cNvSpPr txBox="1"/>
          <p:nvPr/>
        </p:nvSpPr>
        <p:spPr>
          <a:xfrm>
            <a:off x="-274944" y="277160"/>
            <a:ext cx="3970377" cy="1107996"/>
          </a:xfrm>
          <a:prstGeom prst="rect">
            <a:avLst/>
          </a:prstGeom>
          <a:noFill/>
        </p:spPr>
        <p:txBody>
          <a:bodyPr wrap="square">
            <a:spAutoFit/>
          </a:bodyPr>
          <a:lstStyle/>
          <a:p>
            <a:pPr algn="ctr"/>
            <a:r>
              <a:rPr lang="en-US" sz="6600" b="1" dirty="0">
                <a:solidFill>
                  <a:schemeClr val="bg1"/>
                </a:solidFill>
              </a:rPr>
              <a:t>LIORA</a:t>
            </a:r>
          </a:p>
        </p:txBody>
      </p:sp>
      <p:sp>
        <p:nvSpPr>
          <p:cNvPr id="8" name="TextBox 7">
            <a:extLst>
              <a:ext uri="{FF2B5EF4-FFF2-40B4-BE49-F238E27FC236}">
                <a16:creationId xmlns:a16="http://schemas.microsoft.com/office/drawing/2014/main" id="{83C89A03-4754-ABAB-4C55-0FBFBD90CF07}"/>
              </a:ext>
            </a:extLst>
          </p:cNvPr>
          <p:cNvSpPr txBox="1"/>
          <p:nvPr/>
        </p:nvSpPr>
        <p:spPr>
          <a:xfrm>
            <a:off x="465177" y="1257669"/>
            <a:ext cx="7024491" cy="3416320"/>
          </a:xfrm>
          <a:prstGeom prst="rect">
            <a:avLst/>
          </a:prstGeom>
          <a:noFill/>
        </p:spPr>
        <p:txBody>
          <a:bodyPr wrap="square">
            <a:spAutoFit/>
          </a:bodyPr>
          <a:lstStyle/>
          <a:p>
            <a:r>
              <a:rPr lang="en-US" sz="2400" dirty="0">
                <a:solidFill>
                  <a:schemeClr val="bg1">
                    <a:lumMod val="95000"/>
                  </a:schemeClr>
                </a:solidFill>
              </a:rPr>
              <a:t>Our system helps store owners by automating inventory management, reducing the risk of human error, and providing real-time updates on stock levels and product expiration. It streamlines operations, minimizes losses from expired items, and ensures timely restocking. Additionally, the system enhances overall efficiency, allowing store owners to focus on improving customer service and growing their business.</a:t>
            </a:r>
          </a:p>
        </p:txBody>
      </p:sp>
      <p:pic>
        <p:nvPicPr>
          <p:cNvPr id="32" name="Graphic 31" descr="Box with solid fill">
            <a:extLst>
              <a:ext uri="{FF2B5EF4-FFF2-40B4-BE49-F238E27FC236}">
                <a16:creationId xmlns:a16="http://schemas.microsoft.com/office/drawing/2014/main" id="{84EEBA40-1CD4-DC32-E1B5-675E6C7C6B7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678604" y="5499345"/>
            <a:ext cx="1323205" cy="1323205"/>
          </a:xfrm>
          <a:prstGeom prst="rect">
            <a:avLst/>
          </a:prstGeom>
        </p:spPr>
      </p:pic>
      <p:pic>
        <p:nvPicPr>
          <p:cNvPr id="33" name="Graphic 32" descr="Box with solid fill">
            <a:extLst>
              <a:ext uri="{FF2B5EF4-FFF2-40B4-BE49-F238E27FC236}">
                <a16:creationId xmlns:a16="http://schemas.microsoft.com/office/drawing/2014/main" id="{9137E1CC-BC2B-B258-2A31-6E11A6401DE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642869" y="5499345"/>
            <a:ext cx="1323205" cy="1323205"/>
          </a:xfrm>
          <a:prstGeom prst="rect">
            <a:avLst/>
          </a:prstGeom>
        </p:spPr>
      </p:pic>
      <p:pic>
        <p:nvPicPr>
          <p:cNvPr id="34" name="Graphic 33" descr="Box with solid fill">
            <a:extLst>
              <a:ext uri="{FF2B5EF4-FFF2-40B4-BE49-F238E27FC236}">
                <a16:creationId xmlns:a16="http://schemas.microsoft.com/office/drawing/2014/main" id="{93FA7B8A-92B0-D8FC-1313-66B7A13CD65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533125" y="4881877"/>
            <a:ext cx="1323205" cy="1323205"/>
          </a:xfrm>
          <a:prstGeom prst="rect">
            <a:avLst/>
          </a:prstGeom>
        </p:spPr>
      </p:pic>
      <p:pic>
        <p:nvPicPr>
          <p:cNvPr id="35" name="Graphic 34" descr="Box with solid fill">
            <a:extLst>
              <a:ext uri="{FF2B5EF4-FFF2-40B4-BE49-F238E27FC236}">
                <a16:creationId xmlns:a16="http://schemas.microsoft.com/office/drawing/2014/main" id="{1BBC4FEA-8C53-6EFA-09F4-61377C2405C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161248" y="4643249"/>
            <a:ext cx="1323205" cy="1323205"/>
          </a:xfrm>
          <a:prstGeom prst="rect">
            <a:avLst/>
          </a:prstGeom>
        </p:spPr>
      </p:pic>
      <p:pic>
        <p:nvPicPr>
          <p:cNvPr id="36" name="Graphic 35" descr="Box with solid fill">
            <a:extLst>
              <a:ext uri="{FF2B5EF4-FFF2-40B4-BE49-F238E27FC236}">
                <a16:creationId xmlns:a16="http://schemas.microsoft.com/office/drawing/2014/main" id="{BE4E2C15-0263-0F97-2B7A-BB0C2185E0D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70629" y="3623491"/>
            <a:ext cx="1323205" cy="1323205"/>
          </a:xfrm>
          <a:prstGeom prst="rect">
            <a:avLst/>
          </a:prstGeom>
        </p:spPr>
      </p:pic>
      <p:pic>
        <p:nvPicPr>
          <p:cNvPr id="38" name="Graphic 37" descr="Box with solid fill">
            <a:extLst>
              <a:ext uri="{FF2B5EF4-FFF2-40B4-BE49-F238E27FC236}">
                <a16:creationId xmlns:a16="http://schemas.microsoft.com/office/drawing/2014/main" id="{B8DC3505-6A9A-0AD9-0926-A74B6652BBF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595216" y="4886304"/>
            <a:ext cx="1323205" cy="1323205"/>
          </a:xfrm>
          <a:prstGeom prst="rect">
            <a:avLst/>
          </a:prstGeom>
        </p:spPr>
      </p:pic>
      <p:pic>
        <p:nvPicPr>
          <p:cNvPr id="39" name="Graphic 38" descr="Box with solid fill">
            <a:extLst>
              <a:ext uri="{FF2B5EF4-FFF2-40B4-BE49-F238E27FC236}">
                <a16:creationId xmlns:a16="http://schemas.microsoft.com/office/drawing/2014/main" id="{107480DC-7283-8DCC-ABDF-2EA800F381B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063346" y="4015342"/>
            <a:ext cx="1323205" cy="1323205"/>
          </a:xfrm>
          <a:prstGeom prst="rect">
            <a:avLst/>
          </a:prstGeom>
        </p:spPr>
      </p:pic>
      <p:graphicFrame>
        <p:nvGraphicFramePr>
          <p:cNvPr id="4" name="Chart 3">
            <a:extLst>
              <a:ext uri="{FF2B5EF4-FFF2-40B4-BE49-F238E27FC236}">
                <a16:creationId xmlns:a16="http://schemas.microsoft.com/office/drawing/2014/main" id="{64F42509-C20E-1410-E7E6-12AB167CBEC8}"/>
              </a:ext>
            </a:extLst>
          </p:cNvPr>
          <p:cNvGraphicFramePr/>
          <p:nvPr/>
        </p:nvGraphicFramePr>
        <p:xfrm>
          <a:off x="6190370" y="537114"/>
          <a:ext cx="6677697" cy="4670535"/>
        </p:xfrm>
        <a:graphic>
          <a:graphicData uri="http://schemas.openxmlformats.org/drawingml/2006/chart">
            <c:chart xmlns:c="http://schemas.openxmlformats.org/drawingml/2006/chart" xmlns:r="http://schemas.openxmlformats.org/officeDocument/2006/relationships" r:id="rId6"/>
          </a:graphicData>
        </a:graphic>
      </p:graphicFrame>
      <p:pic>
        <p:nvPicPr>
          <p:cNvPr id="37" name="Graphic 36" descr="Box with solid fill">
            <a:extLst>
              <a:ext uri="{FF2B5EF4-FFF2-40B4-BE49-F238E27FC236}">
                <a16:creationId xmlns:a16="http://schemas.microsoft.com/office/drawing/2014/main" id="{DD57EC28-743D-105B-96B8-A49F3505AE1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66637" y="1165796"/>
            <a:ext cx="1323205" cy="1323205"/>
          </a:xfrm>
          <a:prstGeom prst="rect">
            <a:avLst/>
          </a:prstGeom>
        </p:spPr>
      </p:pic>
      <p:pic>
        <p:nvPicPr>
          <p:cNvPr id="40" name="Graphic 39" descr="Box with solid fill">
            <a:extLst>
              <a:ext uri="{FF2B5EF4-FFF2-40B4-BE49-F238E27FC236}">
                <a16:creationId xmlns:a16="http://schemas.microsoft.com/office/drawing/2014/main" id="{D5FA1C25-0171-DF19-3621-8FDE2F6B458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788967" y="220356"/>
            <a:ext cx="1323205" cy="1323205"/>
          </a:xfrm>
          <a:prstGeom prst="rect">
            <a:avLst/>
          </a:prstGeom>
        </p:spPr>
      </p:pic>
      <p:pic>
        <p:nvPicPr>
          <p:cNvPr id="41" name="Graphic 40" descr="Box with solid fill">
            <a:extLst>
              <a:ext uri="{FF2B5EF4-FFF2-40B4-BE49-F238E27FC236}">
                <a16:creationId xmlns:a16="http://schemas.microsoft.com/office/drawing/2014/main" id="{23353889-6E68-6B78-1035-5DF1D06B1A6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852327" y="383242"/>
            <a:ext cx="1323205" cy="1323205"/>
          </a:xfrm>
          <a:prstGeom prst="rect">
            <a:avLst/>
          </a:prstGeom>
        </p:spPr>
      </p:pic>
      <p:graphicFrame>
        <p:nvGraphicFramePr>
          <p:cNvPr id="9" name="Chart 8">
            <a:extLst>
              <a:ext uri="{FF2B5EF4-FFF2-40B4-BE49-F238E27FC236}">
                <a16:creationId xmlns:a16="http://schemas.microsoft.com/office/drawing/2014/main" id="{B0A56665-2149-81B9-4449-1CE1C05E481C}"/>
              </a:ext>
            </a:extLst>
          </p:cNvPr>
          <p:cNvGraphicFramePr/>
          <p:nvPr/>
        </p:nvGraphicFramePr>
        <p:xfrm>
          <a:off x="-485942" y="4519390"/>
          <a:ext cx="6778675" cy="2894127"/>
        </p:xfrm>
        <a:graphic>
          <a:graphicData uri="http://schemas.openxmlformats.org/drawingml/2006/chart">
            <c:chart xmlns:c="http://schemas.openxmlformats.org/drawingml/2006/chart" xmlns:r="http://schemas.openxmlformats.org/officeDocument/2006/relationships" r:id="rId7"/>
          </a:graphicData>
        </a:graphic>
      </p:graphicFrame>
      <p:pic>
        <p:nvPicPr>
          <p:cNvPr id="2" name="Graphic 1" descr="Store with solid fill">
            <a:extLst>
              <a:ext uri="{FF2B5EF4-FFF2-40B4-BE49-F238E27FC236}">
                <a16:creationId xmlns:a16="http://schemas.microsoft.com/office/drawing/2014/main" id="{71C277A7-A326-A0A5-6448-49F86E63BCCA}"/>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1073" y="-1007756"/>
            <a:ext cx="1242828" cy="1213130"/>
          </a:xfrm>
          <a:prstGeom prst="rect">
            <a:avLst/>
          </a:prstGeom>
        </p:spPr>
      </p:pic>
      <p:pic>
        <p:nvPicPr>
          <p:cNvPr id="3" name="Graphic 2" descr="Convertible with solid fill">
            <a:extLst>
              <a:ext uri="{FF2B5EF4-FFF2-40B4-BE49-F238E27FC236}">
                <a16:creationId xmlns:a16="http://schemas.microsoft.com/office/drawing/2014/main" id="{808F1941-3798-3B2A-1FAD-D164DEFE0C85}"/>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080459" y="-629514"/>
            <a:ext cx="914400" cy="914400"/>
          </a:xfrm>
          <a:prstGeom prst="rect">
            <a:avLst/>
          </a:prstGeom>
        </p:spPr>
      </p:pic>
      <p:pic>
        <p:nvPicPr>
          <p:cNvPr id="5" name="Graphic 4" descr="House with solid fill">
            <a:extLst>
              <a:ext uri="{FF2B5EF4-FFF2-40B4-BE49-F238E27FC236}">
                <a16:creationId xmlns:a16="http://schemas.microsoft.com/office/drawing/2014/main" id="{92854681-D930-6AB5-0781-A5CBAFD6F863}"/>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0363200" y="-814997"/>
            <a:ext cx="914400" cy="914400"/>
          </a:xfrm>
          <a:prstGeom prst="rect">
            <a:avLst/>
          </a:prstGeom>
        </p:spPr>
      </p:pic>
      <p:pic>
        <p:nvPicPr>
          <p:cNvPr id="7" name="Graphic 6" descr="Barn with solid fill">
            <a:extLst>
              <a:ext uri="{FF2B5EF4-FFF2-40B4-BE49-F238E27FC236}">
                <a16:creationId xmlns:a16="http://schemas.microsoft.com/office/drawing/2014/main" id="{C717C50A-8603-9F40-0DF3-BD9E745B5AE9}"/>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1235484" y="-816677"/>
            <a:ext cx="914400" cy="914400"/>
          </a:xfrm>
          <a:prstGeom prst="rect">
            <a:avLst/>
          </a:prstGeom>
        </p:spPr>
      </p:pic>
    </p:spTree>
    <p:extLst>
      <p:ext uri="{BB962C8B-B14F-4D97-AF65-F5344CB8AC3E}">
        <p14:creationId xmlns:p14="http://schemas.microsoft.com/office/powerpoint/2010/main" val="187701983"/>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33357008-7DFA-80C5-D075-398826CDB7F9}"/>
              </a:ext>
            </a:extLst>
          </p:cNvPr>
          <p:cNvSpPr/>
          <p:nvPr/>
        </p:nvSpPr>
        <p:spPr>
          <a:xfrm>
            <a:off x="0" y="4140200"/>
            <a:ext cx="12192000" cy="2717800"/>
          </a:xfrm>
          <a:prstGeom prst="rect">
            <a:avLst/>
          </a:prstGeom>
          <a:gradFill>
            <a:gsLst>
              <a:gs pos="0">
                <a:schemeClr val="accent6">
                  <a:lumMod val="23000"/>
                </a:schemeClr>
              </a:gs>
              <a:gs pos="100000">
                <a:schemeClr val="accent6">
                  <a:lumMod val="26000"/>
                </a:schemeClr>
              </a:gs>
              <a:gs pos="100000">
                <a:schemeClr val="accent6">
                  <a:lumMod val="19000"/>
                </a:schemeClr>
              </a:gs>
            </a:gsLst>
            <a:lin ang="5400000" scaled="0"/>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extBox 47">
            <a:extLst>
              <a:ext uri="{FF2B5EF4-FFF2-40B4-BE49-F238E27FC236}">
                <a16:creationId xmlns:a16="http://schemas.microsoft.com/office/drawing/2014/main" id="{EEEA3DF5-B02F-DD79-11D0-FDAC37B1B8A1}"/>
              </a:ext>
            </a:extLst>
          </p:cNvPr>
          <p:cNvSpPr txBox="1"/>
          <p:nvPr/>
        </p:nvSpPr>
        <p:spPr>
          <a:xfrm>
            <a:off x="3044372" y="1211558"/>
            <a:ext cx="6103256" cy="1569660"/>
          </a:xfrm>
          <a:prstGeom prst="rect">
            <a:avLst/>
          </a:prstGeom>
          <a:noFill/>
        </p:spPr>
        <p:txBody>
          <a:bodyPr wrap="square">
            <a:spAutoFit/>
          </a:bodyPr>
          <a:lstStyle/>
          <a:p>
            <a:pPr algn="ctr"/>
            <a:r>
              <a:rPr lang="en-US" sz="9600" b="1" dirty="0"/>
              <a:t>LIORA</a:t>
            </a:r>
          </a:p>
        </p:txBody>
      </p:sp>
      <p:pic>
        <p:nvPicPr>
          <p:cNvPr id="2" name="Graphic 1" descr="Store with solid fill">
            <a:extLst>
              <a:ext uri="{FF2B5EF4-FFF2-40B4-BE49-F238E27FC236}">
                <a16:creationId xmlns:a16="http://schemas.microsoft.com/office/drawing/2014/main" id="{1EAA589D-4780-125A-CA07-16E7EE8D6F4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1073" y="3139617"/>
            <a:ext cx="1242828" cy="1213130"/>
          </a:xfrm>
          <a:prstGeom prst="rect">
            <a:avLst/>
          </a:prstGeom>
        </p:spPr>
      </p:pic>
      <p:pic>
        <p:nvPicPr>
          <p:cNvPr id="3" name="Graphic 2" descr="Convertible with solid fill">
            <a:extLst>
              <a:ext uri="{FF2B5EF4-FFF2-40B4-BE49-F238E27FC236}">
                <a16:creationId xmlns:a16="http://schemas.microsoft.com/office/drawing/2014/main" id="{905580A3-0C5B-F2B4-CF4E-25D8C61A42F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638800" y="3517859"/>
            <a:ext cx="914400" cy="914400"/>
          </a:xfrm>
          <a:prstGeom prst="rect">
            <a:avLst/>
          </a:prstGeom>
        </p:spPr>
      </p:pic>
      <p:pic>
        <p:nvPicPr>
          <p:cNvPr id="4" name="Graphic 3" descr="House with solid fill">
            <a:extLst>
              <a:ext uri="{FF2B5EF4-FFF2-40B4-BE49-F238E27FC236}">
                <a16:creationId xmlns:a16="http://schemas.microsoft.com/office/drawing/2014/main" id="{EFF6F1CC-EC9F-099F-FDA6-88BC84C454C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363200" y="3332376"/>
            <a:ext cx="914400" cy="914400"/>
          </a:xfrm>
          <a:prstGeom prst="rect">
            <a:avLst/>
          </a:prstGeom>
        </p:spPr>
      </p:pic>
      <p:pic>
        <p:nvPicPr>
          <p:cNvPr id="5" name="Graphic 4" descr="Barn with solid fill">
            <a:extLst>
              <a:ext uri="{FF2B5EF4-FFF2-40B4-BE49-F238E27FC236}">
                <a16:creationId xmlns:a16="http://schemas.microsoft.com/office/drawing/2014/main" id="{5CE869B8-5D75-C28F-0D34-B6B92D1B0A09}"/>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1235484" y="3330696"/>
            <a:ext cx="914400" cy="914400"/>
          </a:xfrm>
          <a:prstGeom prst="rect">
            <a:avLst/>
          </a:prstGeom>
        </p:spPr>
      </p:pic>
      <p:sp>
        <p:nvSpPr>
          <p:cNvPr id="7" name="TextBox 6">
            <a:extLst>
              <a:ext uri="{FF2B5EF4-FFF2-40B4-BE49-F238E27FC236}">
                <a16:creationId xmlns:a16="http://schemas.microsoft.com/office/drawing/2014/main" id="{723EFE39-108C-3E05-32EC-D805612AA27A}"/>
              </a:ext>
            </a:extLst>
          </p:cNvPr>
          <p:cNvSpPr txBox="1"/>
          <p:nvPr/>
        </p:nvSpPr>
        <p:spPr>
          <a:xfrm>
            <a:off x="381000" y="4898935"/>
            <a:ext cx="11399156" cy="1200329"/>
          </a:xfrm>
          <a:prstGeom prst="rect">
            <a:avLst/>
          </a:prstGeom>
          <a:noFill/>
        </p:spPr>
        <p:txBody>
          <a:bodyPr wrap="square">
            <a:spAutoFit/>
          </a:bodyPr>
          <a:lstStyle/>
          <a:p>
            <a:pPr algn="ctr"/>
            <a:r>
              <a:rPr lang="en-US" sz="2400" dirty="0">
                <a:solidFill>
                  <a:schemeClr val="bg1">
                    <a:lumMod val="95000"/>
                  </a:schemeClr>
                </a:solidFill>
              </a:rPr>
              <a:t>Our system benefits everyone by creating a more efficient and convenient shopping experience, automating key tasks for store owners while providing customers with quick, seamless checkout and personalized product insights.</a:t>
            </a:r>
          </a:p>
        </p:txBody>
      </p:sp>
    </p:spTree>
    <p:extLst>
      <p:ext uri="{BB962C8B-B14F-4D97-AF65-F5344CB8AC3E}">
        <p14:creationId xmlns:p14="http://schemas.microsoft.com/office/powerpoint/2010/main" val="1652575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extBox 47">
            <a:extLst>
              <a:ext uri="{FF2B5EF4-FFF2-40B4-BE49-F238E27FC236}">
                <a16:creationId xmlns:a16="http://schemas.microsoft.com/office/drawing/2014/main" id="{EEEA3DF5-B02F-DD79-11D0-FDAC37B1B8A1}"/>
              </a:ext>
            </a:extLst>
          </p:cNvPr>
          <p:cNvSpPr txBox="1"/>
          <p:nvPr/>
        </p:nvSpPr>
        <p:spPr>
          <a:xfrm>
            <a:off x="3042203" y="2145090"/>
            <a:ext cx="6103256" cy="1569660"/>
          </a:xfrm>
          <a:prstGeom prst="rect">
            <a:avLst/>
          </a:prstGeom>
          <a:noFill/>
        </p:spPr>
        <p:txBody>
          <a:bodyPr wrap="square">
            <a:spAutoFit/>
          </a:bodyPr>
          <a:lstStyle/>
          <a:p>
            <a:pPr algn="ctr"/>
            <a:r>
              <a:rPr lang="en-US" sz="9600" b="1" dirty="0"/>
              <a:t>Thank You</a:t>
            </a:r>
          </a:p>
        </p:txBody>
      </p:sp>
      <p:sp>
        <p:nvSpPr>
          <p:cNvPr id="6" name="Rectangle 5">
            <a:extLst>
              <a:ext uri="{FF2B5EF4-FFF2-40B4-BE49-F238E27FC236}">
                <a16:creationId xmlns:a16="http://schemas.microsoft.com/office/drawing/2014/main" id="{E3153C68-8799-5652-2BDE-305F9F04F75B}"/>
              </a:ext>
            </a:extLst>
          </p:cNvPr>
          <p:cNvSpPr/>
          <p:nvPr/>
        </p:nvSpPr>
        <p:spPr>
          <a:xfrm>
            <a:off x="0" y="5804452"/>
            <a:ext cx="12192000" cy="1055797"/>
          </a:xfrm>
          <a:prstGeom prst="rect">
            <a:avLst/>
          </a:prstGeom>
          <a:gradFill>
            <a:gsLst>
              <a:gs pos="0">
                <a:schemeClr val="accent6">
                  <a:lumMod val="23000"/>
                </a:schemeClr>
              </a:gs>
              <a:gs pos="100000">
                <a:schemeClr val="accent6">
                  <a:lumMod val="26000"/>
                </a:schemeClr>
              </a:gs>
              <a:gs pos="100000">
                <a:schemeClr val="accent6">
                  <a:lumMod val="19000"/>
                </a:schemeClr>
              </a:gs>
            </a:gsLst>
            <a:lin ang="5400000" scaled="0"/>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B99B6F90-8360-AB42-4FDB-FBCE196ACBBA}"/>
              </a:ext>
            </a:extLst>
          </p:cNvPr>
          <p:cNvSpPr txBox="1"/>
          <p:nvPr/>
        </p:nvSpPr>
        <p:spPr>
          <a:xfrm>
            <a:off x="3042203" y="6019754"/>
            <a:ext cx="6107594" cy="1200329"/>
          </a:xfrm>
          <a:prstGeom prst="rect">
            <a:avLst/>
          </a:prstGeom>
          <a:noFill/>
        </p:spPr>
        <p:txBody>
          <a:bodyPr wrap="square">
            <a:spAutoFit/>
          </a:bodyPr>
          <a:lstStyle/>
          <a:p>
            <a:pPr algn="ctr"/>
            <a:r>
              <a:rPr lang="en-US" b="1" dirty="0">
                <a:solidFill>
                  <a:schemeClr val="bg1"/>
                </a:solidFill>
              </a:rPr>
              <a:t>Presented by</a:t>
            </a:r>
          </a:p>
          <a:p>
            <a:pPr algn="ctr"/>
            <a:r>
              <a:rPr lang="en-US" dirty="0" err="1">
                <a:solidFill>
                  <a:schemeClr val="bg1"/>
                </a:solidFill>
              </a:rPr>
              <a:t>Yashvardhan</a:t>
            </a:r>
            <a:r>
              <a:rPr lang="en-US" dirty="0">
                <a:solidFill>
                  <a:schemeClr val="bg1"/>
                </a:solidFill>
              </a:rPr>
              <a:t> &amp; Sourav</a:t>
            </a:r>
          </a:p>
          <a:p>
            <a:pPr algn="ctr"/>
            <a:endParaRPr lang="en-US" b="1" dirty="0">
              <a:solidFill>
                <a:schemeClr val="bg1"/>
              </a:solidFill>
            </a:endParaRPr>
          </a:p>
          <a:p>
            <a:pPr algn="ctr"/>
            <a:endParaRPr lang="en-US" b="1" dirty="0">
              <a:solidFill>
                <a:schemeClr val="bg1"/>
              </a:solidFill>
            </a:endParaRPr>
          </a:p>
        </p:txBody>
      </p:sp>
      <p:pic>
        <p:nvPicPr>
          <p:cNvPr id="9" name="Graphic 8" descr="Store with solid fill">
            <a:extLst>
              <a:ext uri="{FF2B5EF4-FFF2-40B4-BE49-F238E27FC236}">
                <a16:creationId xmlns:a16="http://schemas.microsoft.com/office/drawing/2014/main" id="{A2CE486E-5BF9-1504-5C19-B308028CB7D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1073" y="4806624"/>
            <a:ext cx="1242828" cy="1213130"/>
          </a:xfrm>
          <a:prstGeom prst="rect">
            <a:avLst/>
          </a:prstGeom>
        </p:spPr>
      </p:pic>
      <p:pic>
        <p:nvPicPr>
          <p:cNvPr id="10" name="Graphic 9" descr="Convertible with solid fill">
            <a:extLst>
              <a:ext uri="{FF2B5EF4-FFF2-40B4-BE49-F238E27FC236}">
                <a16:creationId xmlns:a16="http://schemas.microsoft.com/office/drawing/2014/main" id="{42004D0B-B153-3202-1A61-E079F75CC3A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436501" y="5184866"/>
            <a:ext cx="914400" cy="914400"/>
          </a:xfrm>
          <a:prstGeom prst="rect">
            <a:avLst/>
          </a:prstGeom>
        </p:spPr>
      </p:pic>
      <p:pic>
        <p:nvPicPr>
          <p:cNvPr id="11" name="Graphic 10" descr="House with solid fill">
            <a:extLst>
              <a:ext uri="{FF2B5EF4-FFF2-40B4-BE49-F238E27FC236}">
                <a16:creationId xmlns:a16="http://schemas.microsoft.com/office/drawing/2014/main" id="{04691525-D7D2-48E7-06EA-120E61B0625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363200" y="4999383"/>
            <a:ext cx="914400" cy="914400"/>
          </a:xfrm>
          <a:prstGeom prst="rect">
            <a:avLst/>
          </a:prstGeom>
        </p:spPr>
      </p:pic>
      <p:pic>
        <p:nvPicPr>
          <p:cNvPr id="12" name="Graphic 11" descr="Barn with solid fill">
            <a:extLst>
              <a:ext uri="{FF2B5EF4-FFF2-40B4-BE49-F238E27FC236}">
                <a16:creationId xmlns:a16="http://schemas.microsoft.com/office/drawing/2014/main" id="{CF73A8B3-E765-BC40-636A-4DB10B56801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1235484" y="4997703"/>
            <a:ext cx="914400" cy="914400"/>
          </a:xfrm>
          <a:prstGeom prst="rect">
            <a:avLst/>
          </a:prstGeom>
        </p:spPr>
      </p:pic>
    </p:spTree>
    <p:extLst>
      <p:ext uri="{BB962C8B-B14F-4D97-AF65-F5344CB8AC3E}">
        <p14:creationId xmlns:p14="http://schemas.microsoft.com/office/powerpoint/2010/main" val="186221667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33357008-7DFA-80C5-D075-398826CDB7F9}"/>
              </a:ext>
            </a:extLst>
          </p:cNvPr>
          <p:cNvSpPr/>
          <p:nvPr/>
        </p:nvSpPr>
        <p:spPr>
          <a:xfrm>
            <a:off x="0" y="5804452"/>
            <a:ext cx="12192000" cy="1055797"/>
          </a:xfrm>
          <a:prstGeom prst="rect">
            <a:avLst/>
          </a:prstGeom>
          <a:gradFill>
            <a:gsLst>
              <a:gs pos="0">
                <a:schemeClr val="accent6">
                  <a:lumMod val="23000"/>
                </a:schemeClr>
              </a:gs>
              <a:gs pos="100000">
                <a:schemeClr val="accent6">
                  <a:lumMod val="26000"/>
                </a:schemeClr>
              </a:gs>
              <a:gs pos="100000">
                <a:schemeClr val="accent6">
                  <a:lumMod val="19000"/>
                </a:schemeClr>
              </a:gs>
            </a:gsLst>
            <a:lin ang="5400000" scaled="0"/>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TextBox 50">
            <a:extLst>
              <a:ext uri="{FF2B5EF4-FFF2-40B4-BE49-F238E27FC236}">
                <a16:creationId xmlns:a16="http://schemas.microsoft.com/office/drawing/2014/main" id="{417F70E4-6593-CB57-25BD-34EB14E7D621}"/>
              </a:ext>
            </a:extLst>
          </p:cNvPr>
          <p:cNvSpPr txBox="1"/>
          <p:nvPr/>
        </p:nvSpPr>
        <p:spPr>
          <a:xfrm>
            <a:off x="0" y="324056"/>
            <a:ext cx="12192000" cy="369332"/>
          </a:xfrm>
          <a:prstGeom prst="rect">
            <a:avLst/>
          </a:prstGeom>
          <a:noFill/>
        </p:spPr>
        <p:txBody>
          <a:bodyPr wrap="square">
            <a:spAutoFit/>
          </a:bodyPr>
          <a:lstStyle/>
          <a:p>
            <a:pPr algn="ctr"/>
            <a:r>
              <a:rPr lang="en-US" dirty="0"/>
              <a:t>MINOR PROJECT</a:t>
            </a:r>
          </a:p>
        </p:txBody>
      </p:sp>
      <p:sp>
        <p:nvSpPr>
          <p:cNvPr id="53" name="TextBox 52">
            <a:extLst>
              <a:ext uri="{FF2B5EF4-FFF2-40B4-BE49-F238E27FC236}">
                <a16:creationId xmlns:a16="http://schemas.microsoft.com/office/drawing/2014/main" id="{99D0A419-E741-EFB7-F696-88188C7038D5}"/>
              </a:ext>
            </a:extLst>
          </p:cNvPr>
          <p:cNvSpPr txBox="1"/>
          <p:nvPr/>
        </p:nvSpPr>
        <p:spPr>
          <a:xfrm>
            <a:off x="3042203" y="6019754"/>
            <a:ext cx="6107594" cy="1200329"/>
          </a:xfrm>
          <a:prstGeom prst="rect">
            <a:avLst/>
          </a:prstGeom>
          <a:noFill/>
        </p:spPr>
        <p:txBody>
          <a:bodyPr wrap="square">
            <a:spAutoFit/>
          </a:bodyPr>
          <a:lstStyle/>
          <a:p>
            <a:pPr algn="ctr"/>
            <a:r>
              <a:rPr lang="en-US" b="1" dirty="0">
                <a:solidFill>
                  <a:schemeClr val="bg1"/>
                </a:solidFill>
              </a:rPr>
              <a:t>Presented by</a:t>
            </a:r>
          </a:p>
          <a:p>
            <a:pPr algn="ctr"/>
            <a:r>
              <a:rPr lang="en-US" dirty="0" err="1">
                <a:solidFill>
                  <a:schemeClr val="bg1"/>
                </a:solidFill>
              </a:rPr>
              <a:t>Yashvardhan</a:t>
            </a:r>
            <a:r>
              <a:rPr lang="en-US" dirty="0">
                <a:solidFill>
                  <a:schemeClr val="bg1"/>
                </a:solidFill>
              </a:rPr>
              <a:t> &amp; Sourav</a:t>
            </a:r>
          </a:p>
          <a:p>
            <a:pPr algn="ctr"/>
            <a:endParaRPr lang="en-US" b="1" dirty="0">
              <a:solidFill>
                <a:schemeClr val="bg1"/>
              </a:solidFill>
            </a:endParaRPr>
          </a:p>
          <a:p>
            <a:pPr algn="ctr"/>
            <a:endParaRPr lang="en-US" b="1" dirty="0">
              <a:solidFill>
                <a:schemeClr val="bg1"/>
              </a:solidFill>
            </a:endParaRPr>
          </a:p>
        </p:txBody>
      </p:sp>
      <p:pic>
        <p:nvPicPr>
          <p:cNvPr id="55" name="Graphic 54" descr="Store with solid fill">
            <a:extLst>
              <a:ext uri="{FF2B5EF4-FFF2-40B4-BE49-F238E27FC236}">
                <a16:creationId xmlns:a16="http://schemas.microsoft.com/office/drawing/2014/main" id="{0F8E7ACC-A756-A0F0-D6E4-72F3C3FA498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1073" y="4806624"/>
            <a:ext cx="1242828" cy="1213130"/>
          </a:xfrm>
          <a:prstGeom prst="rect">
            <a:avLst/>
          </a:prstGeom>
        </p:spPr>
      </p:pic>
      <p:pic>
        <p:nvPicPr>
          <p:cNvPr id="63" name="Graphic 62" descr="House with solid fill">
            <a:extLst>
              <a:ext uri="{FF2B5EF4-FFF2-40B4-BE49-F238E27FC236}">
                <a16:creationId xmlns:a16="http://schemas.microsoft.com/office/drawing/2014/main" id="{7E6C27D8-B223-6D52-0C79-C0BBB6A3417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363200" y="4999383"/>
            <a:ext cx="914400" cy="914400"/>
          </a:xfrm>
          <a:prstGeom prst="rect">
            <a:avLst/>
          </a:prstGeom>
        </p:spPr>
      </p:pic>
      <p:pic>
        <p:nvPicPr>
          <p:cNvPr id="450" name="Graphic 449" descr="Barn with solid fill">
            <a:extLst>
              <a:ext uri="{FF2B5EF4-FFF2-40B4-BE49-F238E27FC236}">
                <a16:creationId xmlns:a16="http://schemas.microsoft.com/office/drawing/2014/main" id="{A153A571-BF10-B92B-5CB5-23F845C7730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1235484" y="4997703"/>
            <a:ext cx="914400" cy="914400"/>
          </a:xfrm>
          <a:prstGeom prst="rect">
            <a:avLst/>
          </a:prstGeom>
        </p:spPr>
      </p:pic>
      <p:sp>
        <p:nvSpPr>
          <p:cNvPr id="5" name="TextBox 4">
            <a:extLst>
              <a:ext uri="{FF2B5EF4-FFF2-40B4-BE49-F238E27FC236}">
                <a16:creationId xmlns:a16="http://schemas.microsoft.com/office/drawing/2014/main" id="{CB3B40DA-4DA3-A76C-9C45-453FFB965A6F}"/>
              </a:ext>
            </a:extLst>
          </p:cNvPr>
          <p:cNvSpPr txBox="1"/>
          <p:nvPr/>
        </p:nvSpPr>
        <p:spPr>
          <a:xfrm>
            <a:off x="3044372" y="562472"/>
            <a:ext cx="6103256" cy="1569660"/>
          </a:xfrm>
          <a:prstGeom prst="rect">
            <a:avLst/>
          </a:prstGeom>
          <a:noFill/>
        </p:spPr>
        <p:txBody>
          <a:bodyPr wrap="square">
            <a:spAutoFit/>
          </a:bodyPr>
          <a:lstStyle/>
          <a:p>
            <a:pPr algn="ctr"/>
            <a:r>
              <a:rPr lang="en-US" sz="9600" b="1" dirty="0"/>
              <a:t>LIORA</a:t>
            </a:r>
          </a:p>
        </p:txBody>
      </p:sp>
      <p:pic>
        <p:nvPicPr>
          <p:cNvPr id="8" name="Graphic 7" descr="Convertible with solid fill">
            <a:extLst>
              <a:ext uri="{FF2B5EF4-FFF2-40B4-BE49-F238E27FC236}">
                <a16:creationId xmlns:a16="http://schemas.microsoft.com/office/drawing/2014/main" id="{D1098C18-F5BC-08F2-FAD9-FB6D7DC5BEE2}"/>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flipH="1">
            <a:off x="9436501" y="5184866"/>
            <a:ext cx="914400" cy="914400"/>
          </a:xfrm>
          <a:prstGeom prst="rect">
            <a:avLst/>
          </a:prstGeom>
        </p:spPr>
      </p:pic>
    </p:spTree>
    <p:extLst>
      <p:ext uri="{BB962C8B-B14F-4D97-AF65-F5344CB8AC3E}">
        <p14:creationId xmlns:p14="http://schemas.microsoft.com/office/powerpoint/2010/main" val="12832652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38">
            <a:extLst>
              <a:ext uri="{FF2B5EF4-FFF2-40B4-BE49-F238E27FC236}">
                <a16:creationId xmlns:a16="http://schemas.microsoft.com/office/drawing/2014/main" id="{33357008-7DFA-80C5-D075-398826CDB7F9}"/>
              </a:ext>
            </a:extLst>
          </p:cNvPr>
          <p:cNvSpPr/>
          <p:nvPr/>
        </p:nvSpPr>
        <p:spPr>
          <a:xfrm>
            <a:off x="0" y="4140200"/>
            <a:ext cx="12192000" cy="2717800"/>
          </a:xfrm>
          <a:prstGeom prst="rect">
            <a:avLst/>
          </a:prstGeom>
          <a:gradFill>
            <a:gsLst>
              <a:gs pos="0">
                <a:schemeClr val="accent6">
                  <a:lumMod val="23000"/>
                </a:schemeClr>
              </a:gs>
              <a:gs pos="100000">
                <a:schemeClr val="accent6">
                  <a:lumMod val="26000"/>
                </a:schemeClr>
              </a:gs>
              <a:gs pos="100000">
                <a:schemeClr val="accent6">
                  <a:lumMod val="19000"/>
                </a:schemeClr>
              </a:gs>
            </a:gsLst>
            <a:lin ang="5400000" scaled="0"/>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TextBox 47">
            <a:extLst>
              <a:ext uri="{FF2B5EF4-FFF2-40B4-BE49-F238E27FC236}">
                <a16:creationId xmlns:a16="http://schemas.microsoft.com/office/drawing/2014/main" id="{EEEA3DF5-B02F-DD79-11D0-FDAC37B1B8A1}"/>
              </a:ext>
            </a:extLst>
          </p:cNvPr>
          <p:cNvSpPr txBox="1"/>
          <p:nvPr/>
        </p:nvSpPr>
        <p:spPr>
          <a:xfrm>
            <a:off x="3044372" y="562472"/>
            <a:ext cx="6103256" cy="1569660"/>
          </a:xfrm>
          <a:prstGeom prst="rect">
            <a:avLst/>
          </a:prstGeom>
          <a:noFill/>
        </p:spPr>
        <p:txBody>
          <a:bodyPr wrap="square">
            <a:spAutoFit/>
          </a:bodyPr>
          <a:lstStyle/>
          <a:p>
            <a:pPr algn="ctr"/>
            <a:r>
              <a:rPr lang="en-US" sz="9600" b="1" dirty="0"/>
              <a:t>LIORA</a:t>
            </a:r>
          </a:p>
        </p:txBody>
      </p:sp>
      <p:pic>
        <p:nvPicPr>
          <p:cNvPr id="2" name="Graphic 1" descr="Store with solid fill">
            <a:extLst>
              <a:ext uri="{FF2B5EF4-FFF2-40B4-BE49-F238E27FC236}">
                <a16:creationId xmlns:a16="http://schemas.microsoft.com/office/drawing/2014/main" id="{1EAA589D-4780-125A-CA07-16E7EE8D6F4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1073" y="3139617"/>
            <a:ext cx="1242828" cy="1213130"/>
          </a:xfrm>
          <a:prstGeom prst="rect">
            <a:avLst/>
          </a:prstGeom>
        </p:spPr>
      </p:pic>
      <p:pic>
        <p:nvPicPr>
          <p:cNvPr id="3" name="Graphic 2" descr="Convertible with solid fill">
            <a:extLst>
              <a:ext uri="{FF2B5EF4-FFF2-40B4-BE49-F238E27FC236}">
                <a16:creationId xmlns:a16="http://schemas.microsoft.com/office/drawing/2014/main" id="{905580A3-0C5B-F2B4-CF4E-25D8C61A42F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flipH="1">
            <a:off x="5638800" y="3517859"/>
            <a:ext cx="914400" cy="914400"/>
          </a:xfrm>
          <a:prstGeom prst="rect">
            <a:avLst/>
          </a:prstGeom>
        </p:spPr>
      </p:pic>
      <p:pic>
        <p:nvPicPr>
          <p:cNvPr id="4" name="Graphic 3" descr="House with solid fill">
            <a:extLst>
              <a:ext uri="{FF2B5EF4-FFF2-40B4-BE49-F238E27FC236}">
                <a16:creationId xmlns:a16="http://schemas.microsoft.com/office/drawing/2014/main" id="{EFF6F1CC-EC9F-099F-FDA6-88BC84C454C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363200" y="3332376"/>
            <a:ext cx="914400" cy="914400"/>
          </a:xfrm>
          <a:prstGeom prst="rect">
            <a:avLst/>
          </a:prstGeom>
        </p:spPr>
      </p:pic>
      <p:pic>
        <p:nvPicPr>
          <p:cNvPr id="5" name="Graphic 4" descr="Barn with solid fill">
            <a:extLst>
              <a:ext uri="{FF2B5EF4-FFF2-40B4-BE49-F238E27FC236}">
                <a16:creationId xmlns:a16="http://schemas.microsoft.com/office/drawing/2014/main" id="{5CE869B8-5D75-C28F-0D34-B6B92D1B0A09}"/>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1235484" y="3330696"/>
            <a:ext cx="914400" cy="914400"/>
          </a:xfrm>
          <a:prstGeom prst="rect">
            <a:avLst/>
          </a:prstGeom>
        </p:spPr>
      </p:pic>
      <p:grpSp>
        <p:nvGrpSpPr>
          <p:cNvPr id="17" name="Group 16">
            <a:extLst>
              <a:ext uri="{FF2B5EF4-FFF2-40B4-BE49-F238E27FC236}">
                <a16:creationId xmlns:a16="http://schemas.microsoft.com/office/drawing/2014/main" id="{9772A48C-7AD3-53F9-C2DD-1FE945916A48}"/>
              </a:ext>
            </a:extLst>
          </p:cNvPr>
          <p:cNvGrpSpPr/>
          <p:nvPr/>
        </p:nvGrpSpPr>
        <p:grpSpPr>
          <a:xfrm>
            <a:off x="254074" y="4590632"/>
            <a:ext cx="5854626" cy="1809939"/>
            <a:chOff x="254074" y="4440299"/>
            <a:chExt cx="5854626" cy="1809939"/>
          </a:xfrm>
        </p:grpSpPr>
        <p:sp>
          <p:nvSpPr>
            <p:cNvPr id="9" name="TextBox 8">
              <a:extLst>
                <a:ext uri="{FF2B5EF4-FFF2-40B4-BE49-F238E27FC236}">
                  <a16:creationId xmlns:a16="http://schemas.microsoft.com/office/drawing/2014/main" id="{C9BE20C1-8A2B-5A6A-A994-ED26CA9FC2DA}"/>
                </a:ext>
              </a:extLst>
            </p:cNvPr>
            <p:cNvSpPr txBox="1"/>
            <p:nvPr/>
          </p:nvSpPr>
          <p:spPr>
            <a:xfrm>
              <a:off x="254074" y="4440299"/>
              <a:ext cx="5854626" cy="646331"/>
            </a:xfrm>
            <a:prstGeom prst="rect">
              <a:avLst/>
            </a:prstGeom>
            <a:noFill/>
          </p:spPr>
          <p:txBody>
            <a:bodyPr wrap="square">
              <a:spAutoFit/>
            </a:bodyPr>
            <a:lstStyle/>
            <a:p>
              <a:r>
                <a:rPr lang="en-US" sz="3600" b="1" dirty="0">
                  <a:solidFill>
                    <a:schemeClr val="bg1"/>
                  </a:solidFill>
                </a:rPr>
                <a:t>Client</a:t>
              </a:r>
            </a:p>
          </p:txBody>
        </p:sp>
        <p:sp>
          <p:nvSpPr>
            <p:cNvPr id="10" name="TextBox 9">
              <a:extLst>
                <a:ext uri="{FF2B5EF4-FFF2-40B4-BE49-F238E27FC236}">
                  <a16:creationId xmlns:a16="http://schemas.microsoft.com/office/drawing/2014/main" id="{2795F859-1C11-42A7-3945-6E2ABFA48DC0}"/>
                </a:ext>
              </a:extLst>
            </p:cNvPr>
            <p:cNvSpPr txBox="1"/>
            <p:nvPr/>
          </p:nvSpPr>
          <p:spPr>
            <a:xfrm>
              <a:off x="254074" y="4926799"/>
              <a:ext cx="5854626" cy="1323439"/>
            </a:xfrm>
            <a:prstGeom prst="rect">
              <a:avLst/>
            </a:prstGeom>
            <a:noFill/>
          </p:spPr>
          <p:txBody>
            <a:bodyPr wrap="square">
              <a:spAutoFit/>
            </a:bodyPr>
            <a:lstStyle/>
            <a:p>
              <a:r>
                <a:rPr lang="en-US" sz="2000" dirty="0">
                  <a:solidFill>
                    <a:schemeClr val="bg1"/>
                  </a:solidFill>
                </a:rPr>
                <a:t>Our system provides clients with real-time inventory updates and automated alerts, ensuring timely product restocking and minimizing losses due to expired goods.</a:t>
              </a:r>
            </a:p>
          </p:txBody>
        </p:sp>
      </p:grpSp>
      <p:sp>
        <p:nvSpPr>
          <p:cNvPr id="14" name="TextBox 13">
            <a:extLst>
              <a:ext uri="{FF2B5EF4-FFF2-40B4-BE49-F238E27FC236}">
                <a16:creationId xmlns:a16="http://schemas.microsoft.com/office/drawing/2014/main" id="{4A086607-26CE-F654-47CA-6B34DEA27142}"/>
              </a:ext>
            </a:extLst>
          </p:cNvPr>
          <p:cNvSpPr txBox="1"/>
          <p:nvPr/>
        </p:nvSpPr>
        <p:spPr>
          <a:xfrm>
            <a:off x="6337374" y="5104599"/>
            <a:ext cx="5613252" cy="1323439"/>
          </a:xfrm>
          <a:prstGeom prst="rect">
            <a:avLst/>
          </a:prstGeom>
          <a:noFill/>
        </p:spPr>
        <p:txBody>
          <a:bodyPr wrap="square">
            <a:spAutoFit/>
          </a:bodyPr>
          <a:lstStyle/>
          <a:p>
            <a:pPr algn="r"/>
            <a:r>
              <a:rPr lang="en-US" sz="2000" dirty="0">
                <a:solidFill>
                  <a:schemeClr val="bg1"/>
                </a:solidFill>
              </a:rPr>
              <a:t>Users enjoy a seamless shopping experience with features like automatic cart addition, personalized product information, and quick, NFC-enabled payments.</a:t>
            </a:r>
          </a:p>
        </p:txBody>
      </p:sp>
      <p:sp>
        <p:nvSpPr>
          <p:cNvPr id="15" name="TextBox 14">
            <a:extLst>
              <a:ext uri="{FF2B5EF4-FFF2-40B4-BE49-F238E27FC236}">
                <a16:creationId xmlns:a16="http://schemas.microsoft.com/office/drawing/2014/main" id="{994F0542-D9DE-6262-0073-89A51B549058}"/>
              </a:ext>
            </a:extLst>
          </p:cNvPr>
          <p:cNvSpPr txBox="1"/>
          <p:nvPr/>
        </p:nvSpPr>
        <p:spPr>
          <a:xfrm>
            <a:off x="6337374" y="4575864"/>
            <a:ext cx="5600552" cy="646331"/>
          </a:xfrm>
          <a:prstGeom prst="rect">
            <a:avLst/>
          </a:prstGeom>
          <a:noFill/>
        </p:spPr>
        <p:txBody>
          <a:bodyPr wrap="square">
            <a:spAutoFit/>
          </a:bodyPr>
          <a:lstStyle/>
          <a:p>
            <a:pPr algn="r"/>
            <a:r>
              <a:rPr lang="en-US" sz="3600" b="1" dirty="0">
                <a:solidFill>
                  <a:schemeClr val="bg1"/>
                </a:solidFill>
              </a:rPr>
              <a:t>Users</a:t>
            </a:r>
          </a:p>
        </p:txBody>
      </p:sp>
    </p:spTree>
    <p:extLst>
      <p:ext uri="{BB962C8B-B14F-4D97-AF65-F5344CB8AC3E}">
        <p14:creationId xmlns:p14="http://schemas.microsoft.com/office/powerpoint/2010/main" val="5654082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display of fruit in boxes&#10;&#10;Description automatically generated">
            <a:extLst>
              <a:ext uri="{FF2B5EF4-FFF2-40B4-BE49-F238E27FC236}">
                <a16:creationId xmlns:a16="http://schemas.microsoft.com/office/drawing/2014/main" id="{EDFF5821-A683-5757-D971-3F744CAF09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46844" y="288807"/>
            <a:ext cx="4855342" cy="6280386"/>
          </a:xfrm>
          <a:prstGeom prst="rect">
            <a:avLst/>
          </a:prstGeom>
        </p:spPr>
      </p:pic>
      <p:sp>
        <p:nvSpPr>
          <p:cNvPr id="39" name="Rectangle 38">
            <a:extLst>
              <a:ext uri="{FF2B5EF4-FFF2-40B4-BE49-F238E27FC236}">
                <a16:creationId xmlns:a16="http://schemas.microsoft.com/office/drawing/2014/main" id="{33357008-7DFA-80C5-D075-398826CDB7F9}"/>
              </a:ext>
            </a:extLst>
          </p:cNvPr>
          <p:cNvSpPr/>
          <p:nvPr/>
        </p:nvSpPr>
        <p:spPr>
          <a:xfrm>
            <a:off x="0" y="0"/>
            <a:ext cx="12191999" cy="6860250"/>
          </a:xfrm>
          <a:prstGeom prst="rect">
            <a:avLst/>
          </a:prstGeom>
          <a:gradFill>
            <a:gsLst>
              <a:gs pos="0">
                <a:schemeClr val="accent6">
                  <a:lumMod val="23000"/>
                </a:schemeClr>
              </a:gs>
              <a:gs pos="100000">
                <a:schemeClr val="accent6">
                  <a:lumMod val="26000"/>
                </a:schemeClr>
              </a:gs>
              <a:gs pos="100000">
                <a:schemeClr val="accent6">
                  <a:lumMod val="19000"/>
                </a:schemeClr>
              </a:gs>
            </a:gsLst>
            <a:lin ang="5400000" scaled="0"/>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TextBox 4">
            <a:extLst>
              <a:ext uri="{FF2B5EF4-FFF2-40B4-BE49-F238E27FC236}">
                <a16:creationId xmlns:a16="http://schemas.microsoft.com/office/drawing/2014/main" id="{1BB2F354-847B-C43A-2709-09F10EA140C0}"/>
              </a:ext>
            </a:extLst>
          </p:cNvPr>
          <p:cNvSpPr txBox="1"/>
          <p:nvPr/>
        </p:nvSpPr>
        <p:spPr>
          <a:xfrm>
            <a:off x="4110810" y="2767280"/>
            <a:ext cx="3970377" cy="1323439"/>
          </a:xfrm>
          <a:prstGeom prst="rect">
            <a:avLst/>
          </a:prstGeom>
          <a:noFill/>
        </p:spPr>
        <p:txBody>
          <a:bodyPr wrap="square">
            <a:spAutoFit/>
          </a:bodyPr>
          <a:lstStyle/>
          <a:p>
            <a:pPr algn="ctr"/>
            <a:r>
              <a:rPr lang="en-US" sz="8000" b="1" dirty="0">
                <a:solidFill>
                  <a:schemeClr val="bg1"/>
                </a:solidFill>
              </a:rPr>
              <a:t>LIORA</a:t>
            </a:r>
          </a:p>
        </p:txBody>
      </p:sp>
      <p:sp>
        <p:nvSpPr>
          <p:cNvPr id="75" name="TextBox 74">
            <a:extLst>
              <a:ext uri="{FF2B5EF4-FFF2-40B4-BE49-F238E27FC236}">
                <a16:creationId xmlns:a16="http://schemas.microsoft.com/office/drawing/2014/main" id="{A8296469-6C4A-10DE-72FB-F33D9205A655}"/>
              </a:ext>
            </a:extLst>
          </p:cNvPr>
          <p:cNvSpPr txBox="1"/>
          <p:nvPr/>
        </p:nvSpPr>
        <p:spPr>
          <a:xfrm>
            <a:off x="3297167" y="2767280"/>
            <a:ext cx="6243898" cy="1323439"/>
          </a:xfrm>
          <a:prstGeom prst="rect">
            <a:avLst/>
          </a:prstGeom>
          <a:noFill/>
        </p:spPr>
        <p:txBody>
          <a:bodyPr wrap="square">
            <a:spAutoFit/>
          </a:bodyPr>
          <a:lstStyle/>
          <a:p>
            <a:r>
              <a:rPr lang="en-US" sz="2800" b="1" dirty="0">
                <a:solidFill>
                  <a:schemeClr val="bg1">
                    <a:lumMod val="65000"/>
                  </a:schemeClr>
                </a:solidFill>
              </a:rPr>
              <a:t>What is                                         </a:t>
            </a:r>
            <a:r>
              <a:rPr lang="en-US" sz="8000" b="1" dirty="0">
                <a:solidFill>
                  <a:schemeClr val="bg1">
                    <a:lumMod val="65000"/>
                  </a:schemeClr>
                </a:solidFill>
              </a:rPr>
              <a:t>?</a:t>
            </a:r>
            <a:r>
              <a:rPr lang="en-US" sz="2800" dirty="0">
                <a:solidFill>
                  <a:schemeClr val="bg1">
                    <a:lumMod val="65000"/>
                  </a:schemeClr>
                </a:solidFill>
              </a:rPr>
              <a:t> </a:t>
            </a:r>
          </a:p>
        </p:txBody>
      </p:sp>
      <p:pic>
        <p:nvPicPr>
          <p:cNvPr id="6" name="Picture 5" descr="A hand holding a cell phone with a blueprint on it&#10;&#10;Description automatically generated">
            <a:extLst>
              <a:ext uri="{FF2B5EF4-FFF2-40B4-BE49-F238E27FC236}">
                <a16:creationId xmlns:a16="http://schemas.microsoft.com/office/drawing/2014/main" id="{0EECD2AC-FADD-EF4E-2232-5F22438E94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05891" y="-11180225"/>
            <a:ext cx="4724400" cy="5942952"/>
          </a:xfrm>
          <a:prstGeom prst="roundRect">
            <a:avLst>
              <a:gd name="adj" fmla="val 3203"/>
            </a:avLst>
          </a:prstGeom>
        </p:spPr>
      </p:pic>
      <p:grpSp>
        <p:nvGrpSpPr>
          <p:cNvPr id="3" name="Group 2">
            <a:extLst>
              <a:ext uri="{FF2B5EF4-FFF2-40B4-BE49-F238E27FC236}">
                <a16:creationId xmlns:a16="http://schemas.microsoft.com/office/drawing/2014/main" id="{FCEAF084-C478-0BA6-F6F2-8B5EF4A9C865}"/>
              </a:ext>
            </a:extLst>
          </p:cNvPr>
          <p:cNvGrpSpPr/>
          <p:nvPr/>
        </p:nvGrpSpPr>
        <p:grpSpPr>
          <a:xfrm>
            <a:off x="730769" y="7320816"/>
            <a:ext cx="4848226" cy="5543550"/>
            <a:chOff x="6386057" y="4019550"/>
            <a:chExt cx="4848226" cy="5543550"/>
          </a:xfrm>
        </p:grpSpPr>
        <p:sp>
          <p:nvSpPr>
            <p:cNvPr id="4" name="Rectangle: Rounded Corners 3">
              <a:extLst>
                <a:ext uri="{FF2B5EF4-FFF2-40B4-BE49-F238E27FC236}">
                  <a16:creationId xmlns:a16="http://schemas.microsoft.com/office/drawing/2014/main" id="{2A7860C6-CAD6-3D79-AA01-BD3B1D3196F4}"/>
                </a:ext>
              </a:extLst>
            </p:cNvPr>
            <p:cNvSpPr/>
            <p:nvPr/>
          </p:nvSpPr>
          <p:spPr>
            <a:xfrm>
              <a:off x="6386057" y="4019550"/>
              <a:ext cx="4848226" cy="5543550"/>
            </a:xfrm>
            <a:prstGeom prst="roundRect">
              <a:avLst>
                <a:gd name="adj" fmla="val 2745"/>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7A7A07CC-6178-2759-2515-4150B1BBA248}"/>
                </a:ext>
              </a:extLst>
            </p:cNvPr>
            <p:cNvSpPr/>
            <p:nvPr/>
          </p:nvSpPr>
          <p:spPr>
            <a:xfrm>
              <a:off x="6492240" y="4145280"/>
              <a:ext cx="4635860" cy="5292090"/>
            </a:xfrm>
            <a:prstGeom prst="roundRect">
              <a:avLst>
                <a:gd name="adj" fmla="val 2745"/>
              </a:avLst>
            </a:prstGeom>
            <a:solidFill>
              <a:srgbClr val="142A0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46985545-2F2C-7B73-C6B6-61F43E77CAB0}"/>
                </a:ext>
              </a:extLst>
            </p:cNvPr>
            <p:cNvSpPr/>
            <p:nvPr/>
          </p:nvSpPr>
          <p:spPr>
            <a:xfrm>
              <a:off x="8667884" y="4358369"/>
              <a:ext cx="284571" cy="284571"/>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 name="Graphic 9" descr="Store with solid fill">
            <a:extLst>
              <a:ext uri="{FF2B5EF4-FFF2-40B4-BE49-F238E27FC236}">
                <a16:creationId xmlns:a16="http://schemas.microsoft.com/office/drawing/2014/main" id="{64DA0065-543B-68FF-DC1A-AFE8D4420D6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1073" y="-1007756"/>
            <a:ext cx="1242828" cy="1213130"/>
          </a:xfrm>
          <a:prstGeom prst="rect">
            <a:avLst/>
          </a:prstGeom>
        </p:spPr>
      </p:pic>
      <p:pic>
        <p:nvPicPr>
          <p:cNvPr id="11" name="Graphic 10" descr="Convertible with solid fill">
            <a:extLst>
              <a:ext uri="{FF2B5EF4-FFF2-40B4-BE49-F238E27FC236}">
                <a16:creationId xmlns:a16="http://schemas.microsoft.com/office/drawing/2014/main" id="{62DE4B23-901D-8DBD-7D46-068AEE2C0CB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flipH="1">
            <a:off x="1080459" y="-629514"/>
            <a:ext cx="914400" cy="914400"/>
          </a:xfrm>
          <a:prstGeom prst="rect">
            <a:avLst/>
          </a:prstGeom>
        </p:spPr>
      </p:pic>
      <p:pic>
        <p:nvPicPr>
          <p:cNvPr id="12" name="Graphic 11" descr="House with solid fill">
            <a:extLst>
              <a:ext uri="{FF2B5EF4-FFF2-40B4-BE49-F238E27FC236}">
                <a16:creationId xmlns:a16="http://schemas.microsoft.com/office/drawing/2014/main" id="{01EC6F72-3118-1C83-FF1C-91444CAC135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0363200" y="-814997"/>
            <a:ext cx="914400" cy="914400"/>
          </a:xfrm>
          <a:prstGeom prst="rect">
            <a:avLst/>
          </a:prstGeom>
        </p:spPr>
      </p:pic>
      <p:pic>
        <p:nvPicPr>
          <p:cNvPr id="13" name="Graphic 12" descr="Barn with solid fill">
            <a:extLst>
              <a:ext uri="{FF2B5EF4-FFF2-40B4-BE49-F238E27FC236}">
                <a16:creationId xmlns:a16="http://schemas.microsoft.com/office/drawing/2014/main" id="{9708C709-A88F-DADA-02F6-0C3DF3232643}"/>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1235484" y="-816677"/>
            <a:ext cx="914400" cy="914400"/>
          </a:xfrm>
          <a:prstGeom prst="rect">
            <a:avLst/>
          </a:prstGeom>
        </p:spPr>
      </p:pic>
      <p:sp>
        <p:nvSpPr>
          <p:cNvPr id="14" name="Rectangle: Rounded Corners 13">
            <a:extLst>
              <a:ext uri="{FF2B5EF4-FFF2-40B4-BE49-F238E27FC236}">
                <a16:creationId xmlns:a16="http://schemas.microsoft.com/office/drawing/2014/main" id="{3FD529C9-F571-F20A-4CFA-BA85C435B50E}"/>
              </a:ext>
            </a:extLst>
          </p:cNvPr>
          <p:cNvSpPr/>
          <p:nvPr/>
        </p:nvSpPr>
        <p:spPr>
          <a:xfrm>
            <a:off x="3108477" y="7763708"/>
            <a:ext cx="132436" cy="87630"/>
          </a:xfrm>
          <a:prstGeom prst="roundRect">
            <a:avLst>
              <a:gd name="adj" fmla="val 9375"/>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5013575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Click="0" advTm="2000">
        <p159:morph option="byObject"/>
      </p:transition>
    </mc:Choice>
    <mc:Fallback>
      <p:transition spd="slow" advClick="0" advTm="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75"/>
                                        </p:tgtEl>
                                        <p:attrNameLst>
                                          <p:attrName>style.visibility</p:attrName>
                                        </p:attrNameLst>
                                      </p:cBhvr>
                                      <p:to>
                                        <p:strVal val="visible"/>
                                      </p:to>
                                    </p:set>
                                    <p:animEffect transition="in" filter="barn(inVertical)">
                                      <p:cBhvr>
                                        <p:cTn id="7" dur="750"/>
                                        <p:tgtEl>
                                          <p:spTgt spid="75"/>
                                        </p:tgtEl>
                                      </p:cBhvr>
                                    </p:animEffect>
                                  </p:childTnLst>
                                </p:cTn>
                              </p:par>
                              <p:par>
                                <p:cTn id="8" presetID="10"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31" descr="A display of fruit in boxes&#10;&#10;Description automatically generated">
            <a:extLst>
              <a:ext uri="{FF2B5EF4-FFF2-40B4-BE49-F238E27FC236}">
                <a16:creationId xmlns:a16="http://schemas.microsoft.com/office/drawing/2014/main" id="{ADDC3506-69EE-15C3-3DDF-73E81B17F7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46844" y="288807"/>
            <a:ext cx="4855342" cy="6280386"/>
          </a:xfrm>
          <a:prstGeom prst="rect">
            <a:avLst/>
          </a:prstGeom>
        </p:spPr>
      </p:pic>
      <p:pic>
        <p:nvPicPr>
          <p:cNvPr id="37" name="Picture 36" descr="A person holding apples in a box&#10;&#10;Description automatically generated">
            <a:extLst>
              <a:ext uri="{FF2B5EF4-FFF2-40B4-BE49-F238E27FC236}">
                <a16:creationId xmlns:a16="http://schemas.microsoft.com/office/drawing/2014/main" id="{CF6409E7-4F2A-CB0E-0150-F13695B3F675}"/>
              </a:ext>
            </a:extLst>
          </p:cNvPr>
          <p:cNvPicPr>
            <a:picLocks noChangeAspect="1"/>
          </p:cNvPicPr>
          <p:nvPr/>
        </p:nvPicPr>
        <p:blipFill>
          <a:blip r:embed="rId3">
            <a:extLst>
              <a:ext uri="{28A0092B-C50C-407E-A947-70E740481C1C}">
                <a14:useLocalDpi xmlns:a14="http://schemas.microsoft.com/office/drawing/2010/main" val="0"/>
              </a:ext>
            </a:extLst>
          </a:blip>
          <a:srcRect l="-1088" t="4203" r="1088" b="8551"/>
          <a:stretch/>
        </p:blipFill>
        <p:spPr>
          <a:xfrm>
            <a:off x="172244" y="277160"/>
            <a:ext cx="4925705" cy="6303679"/>
          </a:xfrm>
          <a:prstGeom prst="rect">
            <a:avLst/>
          </a:prstGeom>
        </p:spPr>
      </p:pic>
      <p:sp>
        <p:nvSpPr>
          <p:cNvPr id="3" name="Rectangle 2">
            <a:extLst>
              <a:ext uri="{FF2B5EF4-FFF2-40B4-BE49-F238E27FC236}">
                <a16:creationId xmlns:a16="http://schemas.microsoft.com/office/drawing/2014/main" id="{4FBBF906-D955-4A87-5E73-0945CCB5A6BF}"/>
              </a:ext>
            </a:extLst>
          </p:cNvPr>
          <p:cNvSpPr/>
          <p:nvPr/>
        </p:nvSpPr>
        <p:spPr>
          <a:xfrm>
            <a:off x="0" y="2250"/>
            <a:ext cx="6763657" cy="6858000"/>
          </a:xfrm>
          <a:prstGeom prst="rect">
            <a:avLst/>
          </a:prstGeom>
          <a:gradFill>
            <a:gsLst>
              <a:gs pos="0">
                <a:schemeClr val="accent6">
                  <a:lumMod val="23000"/>
                </a:schemeClr>
              </a:gs>
              <a:gs pos="100000">
                <a:schemeClr val="accent6">
                  <a:lumMod val="26000"/>
                </a:schemeClr>
              </a:gs>
              <a:gs pos="100000">
                <a:schemeClr val="accent6">
                  <a:lumMod val="19000"/>
                </a:schemeClr>
              </a:gs>
            </a:gsLst>
            <a:lin ang="5400000" scaled="0"/>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TextBox 41">
            <a:extLst>
              <a:ext uri="{FF2B5EF4-FFF2-40B4-BE49-F238E27FC236}">
                <a16:creationId xmlns:a16="http://schemas.microsoft.com/office/drawing/2014/main" id="{554D15F9-A3C0-FA23-16E3-93DE6BC7C46A}"/>
              </a:ext>
            </a:extLst>
          </p:cNvPr>
          <p:cNvSpPr txBox="1"/>
          <p:nvPr/>
        </p:nvSpPr>
        <p:spPr>
          <a:xfrm>
            <a:off x="-274944" y="277160"/>
            <a:ext cx="3970377" cy="1107996"/>
          </a:xfrm>
          <a:prstGeom prst="rect">
            <a:avLst/>
          </a:prstGeom>
          <a:noFill/>
        </p:spPr>
        <p:txBody>
          <a:bodyPr wrap="square">
            <a:spAutoFit/>
          </a:bodyPr>
          <a:lstStyle/>
          <a:p>
            <a:pPr algn="ctr"/>
            <a:r>
              <a:rPr lang="en-US" sz="6600" b="1" dirty="0">
                <a:solidFill>
                  <a:schemeClr val="bg1"/>
                </a:solidFill>
              </a:rPr>
              <a:t>LIORA</a:t>
            </a:r>
          </a:p>
        </p:txBody>
      </p:sp>
      <p:sp>
        <p:nvSpPr>
          <p:cNvPr id="47" name="TextBox 46">
            <a:extLst>
              <a:ext uri="{FF2B5EF4-FFF2-40B4-BE49-F238E27FC236}">
                <a16:creationId xmlns:a16="http://schemas.microsoft.com/office/drawing/2014/main" id="{176DE3AE-4EA1-A1C0-1F21-45A75C693905}"/>
              </a:ext>
            </a:extLst>
          </p:cNvPr>
          <p:cNvSpPr txBox="1"/>
          <p:nvPr/>
        </p:nvSpPr>
        <p:spPr>
          <a:xfrm>
            <a:off x="447188" y="984577"/>
            <a:ext cx="6045052" cy="3416320"/>
          </a:xfrm>
          <a:prstGeom prst="rect">
            <a:avLst/>
          </a:prstGeom>
          <a:noFill/>
        </p:spPr>
        <p:txBody>
          <a:bodyPr wrap="square">
            <a:spAutoFit/>
          </a:bodyPr>
          <a:lstStyle/>
          <a:p>
            <a:endParaRPr lang="en-US" sz="2400" dirty="0">
              <a:solidFill>
                <a:schemeClr val="bg1">
                  <a:lumMod val="85000"/>
                </a:schemeClr>
              </a:solidFill>
            </a:endParaRPr>
          </a:p>
          <a:p>
            <a:r>
              <a:rPr lang="en-US" sz="2400" dirty="0">
                <a:solidFill>
                  <a:schemeClr val="bg1">
                    <a:lumMod val="85000"/>
                  </a:schemeClr>
                </a:solidFill>
              </a:rPr>
              <a:t>Imagine walking into a store where the shelves automatically track inventory, identify products, and even suggest recipes based on your selections. Using advanced object detection and NFC technology, our smart system not only streamlines inventory management but also enhances the overall shopping experience.</a:t>
            </a:r>
          </a:p>
        </p:txBody>
      </p:sp>
      <p:pic>
        <p:nvPicPr>
          <p:cNvPr id="48" name="Picture 47" descr="A hand holding a cell phone with a blueprint on it&#10;&#10;Description automatically generated">
            <a:extLst>
              <a:ext uri="{FF2B5EF4-FFF2-40B4-BE49-F238E27FC236}">
                <a16:creationId xmlns:a16="http://schemas.microsoft.com/office/drawing/2014/main" id="{1F00BFCA-6A8A-53A1-E970-2FE046A1ABA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038601" y="-6657040"/>
            <a:ext cx="4855343" cy="6280385"/>
          </a:xfrm>
          <a:prstGeom prst="roundRect">
            <a:avLst>
              <a:gd name="adj" fmla="val 0"/>
            </a:avLst>
          </a:prstGeom>
        </p:spPr>
      </p:pic>
      <p:grpSp>
        <p:nvGrpSpPr>
          <p:cNvPr id="51" name="Group 50">
            <a:extLst>
              <a:ext uri="{FF2B5EF4-FFF2-40B4-BE49-F238E27FC236}">
                <a16:creationId xmlns:a16="http://schemas.microsoft.com/office/drawing/2014/main" id="{8DF5CF81-DA0D-C16E-2A06-6D3611A534AD}"/>
              </a:ext>
            </a:extLst>
          </p:cNvPr>
          <p:cNvGrpSpPr/>
          <p:nvPr/>
        </p:nvGrpSpPr>
        <p:grpSpPr>
          <a:xfrm>
            <a:off x="745284" y="5535559"/>
            <a:ext cx="4848226" cy="5543550"/>
            <a:chOff x="6386057" y="4019550"/>
            <a:chExt cx="4848226" cy="5543550"/>
          </a:xfrm>
        </p:grpSpPr>
        <p:sp>
          <p:nvSpPr>
            <p:cNvPr id="52" name="Rectangle: Rounded Corners 51">
              <a:extLst>
                <a:ext uri="{FF2B5EF4-FFF2-40B4-BE49-F238E27FC236}">
                  <a16:creationId xmlns:a16="http://schemas.microsoft.com/office/drawing/2014/main" id="{9009D975-CE4D-548A-3E78-79397147BF3E}"/>
                </a:ext>
              </a:extLst>
            </p:cNvPr>
            <p:cNvSpPr/>
            <p:nvPr/>
          </p:nvSpPr>
          <p:spPr>
            <a:xfrm>
              <a:off x="6386057" y="4019550"/>
              <a:ext cx="4848226" cy="5543550"/>
            </a:xfrm>
            <a:prstGeom prst="roundRect">
              <a:avLst>
                <a:gd name="adj" fmla="val 2745"/>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Rounded Corners 52">
              <a:extLst>
                <a:ext uri="{FF2B5EF4-FFF2-40B4-BE49-F238E27FC236}">
                  <a16:creationId xmlns:a16="http://schemas.microsoft.com/office/drawing/2014/main" id="{B052F9DE-9E7C-7E04-A684-2F33058F01CB}"/>
                </a:ext>
              </a:extLst>
            </p:cNvPr>
            <p:cNvSpPr/>
            <p:nvPr/>
          </p:nvSpPr>
          <p:spPr>
            <a:xfrm>
              <a:off x="6492240" y="4145280"/>
              <a:ext cx="4635860" cy="5292090"/>
            </a:xfrm>
            <a:prstGeom prst="roundRect">
              <a:avLst>
                <a:gd name="adj" fmla="val 2745"/>
              </a:avLst>
            </a:prstGeom>
            <a:solidFill>
              <a:srgbClr val="142A0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6FCB6513-BF18-DE1A-6CA5-935704B32104}"/>
                </a:ext>
              </a:extLst>
            </p:cNvPr>
            <p:cNvSpPr/>
            <p:nvPr/>
          </p:nvSpPr>
          <p:spPr>
            <a:xfrm>
              <a:off x="8667884" y="4358369"/>
              <a:ext cx="284571" cy="284571"/>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5" name="Rectangle: Rounded Corners 54">
            <a:extLst>
              <a:ext uri="{FF2B5EF4-FFF2-40B4-BE49-F238E27FC236}">
                <a16:creationId xmlns:a16="http://schemas.microsoft.com/office/drawing/2014/main" id="{A99BDF32-2313-1969-5B40-7E0E24DBFAE1}"/>
              </a:ext>
            </a:extLst>
          </p:cNvPr>
          <p:cNvSpPr/>
          <p:nvPr/>
        </p:nvSpPr>
        <p:spPr>
          <a:xfrm>
            <a:off x="3108477" y="5960308"/>
            <a:ext cx="132436" cy="87630"/>
          </a:xfrm>
          <a:prstGeom prst="roundRect">
            <a:avLst>
              <a:gd name="adj" fmla="val 9375"/>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516643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erson holding apples in a box&#10;&#10;Description automatically generated">
            <a:extLst>
              <a:ext uri="{FF2B5EF4-FFF2-40B4-BE49-F238E27FC236}">
                <a16:creationId xmlns:a16="http://schemas.microsoft.com/office/drawing/2014/main" id="{19F0771A-D80C-8B81-7FB1-4BC0FC828A22}"/>
              </a:ext>
            </a:extLst>
          </p:cNvPr>
          <p:cNvPicPr>
            <a:picLocks noChangeAspect="1"/>
          </p:cNvPicPr>
          <p:nvPr/>
        </p:nvPicPr>
        <p:blipFill>
          <a:blip r:embed="rId2">
            <a:extLst>
              <a:ext uri="{28A0092B-C50C-407E-A947-70E740481C1C}">
                <a14:useLocalDpi xmlns:a14="http://schemas.microsoft.com/office/drawing/2010/main" val="0"/>
              </a:ext>
            </a:extLst>
          </a:blip>
          <a:srcRect l="-1088" t="4203" r="1088" b="8551"/>
          <a:stretch/>
        </p:blipFill>
        <p:spPr>
          <a:xfrm>
            <a:off x="172244" y="277160"/>
            <a:ext cx="4925705" cy="6303679"/>
          </a:xfrm>
          <a:prstGeom prst="rect">
            <a:avLst/>
          </a:prstGeom>
        </p:spPr>
      </p:pic>
      <p:pic>
        <p:nvPicPr>
          <p:cNvPr id="9" name="Picture 8" descr="A display of fruit in boxes&#10;&#10;Description automatically generated">
            <a:extLst>
              <a:ext uri="{FF2B5EF4-FFF2-40B4-BE49-F238E27FC236}">
                <a16:creationId xmlns:a16="http://schemas.microsoft.com/office/drawing/2014/main" id="{1075AD29-5466-29D3-C09B-31CE935F52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46844" y="288807"/>
            <a:ext cx="4855342" cy="6280386"/>
          </a:xfrm>
          <a:prstGeom prst="rect">
            <a:avLst/>
          </a:prstGeom>
        </p:spPr>
      </p:pic>
      <p:sp>
        <p:nvSpPr>
          <p:cNvPr id="3" name="Rectangle 2">
            <a:extLst>
              <a:ext uri="{FF2B5EF4-FFF2-40B4-BE49-F238E27FC236}">
                <a16:creationId xmlns:a16="http://schemas.microsoft.com/office/drawing/2014/main" id="{4FBBF906-D955-4A87-5E73-0945CCB5A6BF}"/>
              </a:ext>
            </a:extLst>
          </p:cNvPr>
          <p:cNvSpPr/>
          <p:nvPr/>
        </p:nvSpPr>
        <p:spPr>
          <a:xfrm>
            <a:off x="5428343" y="0"/>
            <a:ext cx="6763657" cy="6858000"/>
          </a:xfrm>
          <a:prstGeom prst="rect">
            <a:avLst/>
          </a:prstGeom>
          <a:gradFill>
            <a:gsLst>
              <a:gs pos="0">
                <a:schemeClr val="accent6">
                  <a:lumMod val="23000"/>
                </a:schemeClr>
              </a:gs>
              <a:gs pos="100000">
                <a:schemeClr val="accent6">
                  <a:lumMod val="26000"/>
                </a:schemeClr>
              </a:gs>
              <a:gs pos="100000">
                <a:schemeClr val="accent6">
                  <a:lumMod val="19000"/>
                </a:schemeClr>
              </a:gs>
            </a:gsLst>
            <a:lin ang="5400000" scaled="0"/>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a:extLst>
              <a:ext uri="{FF2B5EF4-FFF2-40B4-BE49-F238E27FC236}">
                <a16:creationId xmlns:a16="http://schemas.microsoft.com/office/drawing/2014/main" id="{A54C7A7E-DCDA-F558-36EF-0F20BC38802E}"/>
              </a:ext>
            </a:extLst>
          </p:cNvPr>
          <p:cNvGrpSpPr/>
          <p:nvPr/>
        </p:nvGrpSpPr>
        <p:grpSpPr>
          <a:xfrm>
            <a:off x="6386057" y="5173436"/>
            <a:ext cx="4848226" cy="5543550"/>
            <a:chOff x="6386057" y="4019550"/>
            <a:chExt cx="4848226" cy="5543550"/>
          </a:xfrm>
        </p:grpSpPr>
        <p:sp>
          <p:nvSpPr>
            <p:cNvPr id="2" name="Rectangle: Rounded Corners 1">
              <a:extLst>
                <a:ext uri="{FF2B5EF4-FFF2-40B4-BE49-F238E27FC236}">
                  <a16:creationId xmlns:a16="http://schemas.microsoft.com/office/drawing/2014/main" id="{724E839D-D25B-A5C3-DCAC-620907CCA855}"/>
                </a:ext>
              </a:extLst>
            </p:cNvPr>
            <p:cNvSpPr/>
            <p:nvPr/>
          </p:nvSpPr>
          <p:spPr>
            <a:xfrm>
              <a:off x="6386057" y="4019550"/>
              <a:ext cx="4848226" cy="5543550"/>
            </a:xfrm>
            <a:prstGeom prst="roundRect">
              <a:avLst>
                <a:gd name="adj" fmla="val 2745"/>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86B0AA93-AF66-7860-FF9E-C25D286F73F9}"/>
                </a:ext>
              </a:extLst>
            </p:cNvPr>
            <p:cNvSpPr/>
            <p:nvPr/>
          </p:nvSpPr>
          <p:spPr>
            <a:xfrm>
              <a:off x="6492240" y="4145280"/>
              <a:ext cx="4635860" cy="5292090"/>
            </a:xfrm>
            <a:prstGeom prst="roundRect">
              <a:avLst>
                <a:gd name="adj" fmla="val 2745"/>
              </a:avLst>
            </a:prstGeom>
            <a:solidFill>
              <a:srgbClr val="142A0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08143CB1-FA3C-6874-EB57-972FFD6854B9}"/>
                </a:ext>
              </a:extLst>
            </p:cNvPr>
            <p:cNvSpPr/>
            <p:nvPr/>
          </p:nvSpPr>
          <p:spPr>
            <a:xfrm>
              <a:off x="8667884" y="4358369"/>
              <a:ext cx="284571" cy="284571"/>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Rounded Corners 10">
            <a:extLst>
              <a:ext uri="{FF2B5EF4-FFF2-40B4-BE49-F238E27FC236}">
                <a16:creationId xmlns:a16="http://schemas.microsoft.com/office/drawing/2014/main" id="{0F1EB84E-BCDD-7FA0-9EB5-8E1F79DD5C6B}"/>
              </a:ext>
            </a:extLst>
          </p:cNvPr>
          <p:cNvSpPr/>
          <p:nvPr/>
        </p:nvSpPr>
        <p:spPr>
          <a:xfrm>
            <a:off x="8743951" y="5622381"/>
            <a:ext cx="132436" cy="87630"/>
          </a:xfrm>
          <a:prstGeom prst="roundRect">
            <a:avLst>
              <a:gd name="adj" fmla="val 9375"/>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52B27A8B-69AE-C4AA-91E0-CEF1D5C90E7A}"/>
              </a:ext>
            </a:extLst>
          </p:cNvPr>
          <p:cNvSpPr txBox="1"/>
          <p:nvPr/>
        </p:nvSpPr>
        <p:spPr>
          <a:xfrm>
            <a:off x="5463553" y="86160"/>
            <a:ext cx="6438633" cy="1015663"/>
          </a:xfrm>
          <a:prstGeom prst="rect">
            <a:avLst/>
          </a:prstGeom>
          <a:noFill/>
        </p:spPr>
        <p:txBody>
          <a:bodyPr wrap="square">
            <a:spAutoFit/>
          </a:bodyPr>
          <a:lstStyle/>
          <a:p>
            <a:pPr algn="r"/>
            <a:r>
              <a:rPr lang="en-US" sz="6000" b="1" kern="1200" dirty="0">
                <a:solidFill>
                  <a:srgbClr val="FFFFFF"/>
                </a:solidFill>
                <a:effectLst/>
                <a:latin typeface="Aptos" panose="020B0004020202020204" pitchFamily="34" charset="0"/>
                <a:ea typeface="+mn-ea"/>
                <a:cs typeface="+mn-cs"/>
              </a:rPr>
              <a:t>OBJECT </a:t>
            </a:r>
            <a:endParaRPr lang="en-US" sz="6000" b="1" dirty="0">
              <a:solidFill>
                <a:schemeClr val="bg1"/>
              </a:solidFill>
            </a:endParaRPr>
          </a:p>
        </p:txBody>
      </p:sp>
      <p:sp>
        <p:nvSpPr>
          <p:cNvPr id="28" name="TextBox 27">
            <a:extLst>
              <a:ext uri="{FF2B5EF4-FFF2-40B4-BE49-F238E27FC236}">
                <a16:creationId xmlns:a16="http://schemas.microsoft.com/office/drawing/2014/main" id="{65513B32-B98D-B328-EA9A-F4E2C952B83E}"/>
              </a:ext>
            </a:extLst>
          </p:cNvPr>
          <p:cNvSpPr txBox="1"/>
          <p:nvPr/>
        </p:nvSpPr>
        <p:spPr>
          <a:xfrm>
            <a:off x="5842148" y="1651469"/>
            <a:ext cx="6045052" cy="2677656"/>
          </a:xfrm>
          <a:prstGeom prst="rect">
            <a:avLst/>
          </a:prstGeom>
          <a:noFill/>
        </p:spPr>
        <p:txBody>
          <a:bodyPr wrap="square">
            <a:spAutoFit/>
          </a:bodyPr>
          <a:lstStyle/>
          <a:p>
            <a:pPr algn="r"/>
            <a:r>
              <a:rPr lang="en-US" sz="2400" b="0" i="0" dirty="0">
                <a:solidFill>
                  <a:srgbClr val="E8E8E8"/>
                </a:solidFill>
                <a:effectLst/>
                <a:latin typeface="Google Sans"/>
              </a:rPr>
              <a:t>Object recognition is </a:t>
            </a:r>
            <a:r>
              <a:rPr lang="en-US" sz="2400" b="0" i="0" dirty="0">
                <a:solidFill>
                  <a:srgbClr val="FFFFFF"/>
                </a:solidFill>
                <a:effectLst/>
                <a:latin typeface="Google Sans"/>
              </a:rPr>
              <a:t>a computer vision technique for identifying objects in images or videos</a:t>
            </a:r>
            <a:r>
              <a:rPr lang="en-US" sz="2400" b="0" i="0" dirty="0">
                <a:solidFill>
                  <a:srgbClr val="E8E8E8"/>
                </a:solidFill>
                <a:effectLst/>
                <a:latin typeface="Google Sans"/>
              </a:rPr>
              <a:t>. Object recognition is a key output of deep learning and machine learning algorithms. When humans look at a photograph or watch a video, we can readily spot people, objects, scenes, and visual details.</a:t>
            </a:r>
            <a:endParaRPr lang="en-US" sz="2400" dirty="0">
              <a:solidFill>
                <a:schemeClr val="bg1">
                  <a:lumMod val="85000"/>
                </a:schemeClr>
              </a:solidFill>
            </a:endParaRPr>
          </a:p>
        </p:txBody>
      </p:sp>
      <p:sp>
        <p:nvSpPr>
          <p:cNvPr id="29" name="TextBox 28">
            <a:extLst>
              <a:ext uri="{FF2B5EF4-FFF2-40B4-BE49-F238E27FC236}">
                <a16:creationId xmlns:a16="http://schemas.microsoft.com/office/drawing/2014/main" id="{283C201D-22FB-BF80-924D-DC6D2855AF2F}"/>
              </a:ext>
            </a:extLst>
          </p:cNvPr>
          <p:cNvSpPr txBox="1"/>
          <p:nvPr/>
        </p:nvSpPr>
        <p:spPr>
          <a:xfrm>
            <a:off x="5448567" y="784588"/>
            <a:ext cx="6438633" cy="1015663"/>
          </a:xfrm>
          <a:prstGeom prst="rect">
            <a:avLst/>
          </a:prstGeom>
          <a:noFill/>
        </p:spPr>
        <p:txBody>
          <a:bodyPr wrap="square">
            <a:spAutoFit/>
          </a:bodyPr>
          <a:lstStyle/>
          <a:p>
            <a:pPr algn="r"/>
            <a:r>
              <a:rPr lang="en-US" sz="6000" b="1" dirty="0">
                <a:solidFill>
                  <a:schemeClr val="bg1"/>
                </a:solidFill>
              </a:rPr>
              <a:t>RECOGNITION</a:t>
            </a:r>
          </a:p>
        </p:txBody>
      </p:sp>
    </p:spTree>
    <p:extLst>
      <p:ext uri="{BB962C8B-B14F-4D97-AF65-F5344CB8AC3E}">
        <p14:creationId xmlns:p14="http://schemas.microsoft.com/office/powerpoint/2010/main" val="20565879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250"/>
                                        <p:tgtEl>
                                          <p:spTgt spid="2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fade">
                                      <p:cBhvr>
                                        <p:cTn id="10" dur="250"/>
                                        <p:tgtEl>
                                          <p:spTgt spid="2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fade">
                                      <p:cBhvr>
                                        <p:cTn id="13" dur="25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P spid="28" grpId="0"/>
      <p:bldP spid="2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Picture 10" descr="Amazon debuts new RFID capability for Just Walk Out tech">
            <a:extLst>
              <a:ext uri="{FF2B5EF4-FFF2-40B4-BE49-F238E27FC236}">
                <a16:creationId xmlns:a16="http://schemas.microsoft.com/office/drawing/2014/main" id="{7D9E0292-B2AC-F080-F212-EBE14870659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4065" t="349" r="32680" b="-349"/>
          <a:stretch/>
        </p:blipFill>
        <p:spPr bwMode="auto">
          <a:xfrm>
            <a:off x="7199243" y="429560"/>
            <a:ext cx="4855343" cy="6314060"/>
          </a:xfrm>
          <a:prstGeom prst="rect">
            <a:avLst/>
          </a:prstGeom>
          <a:noFill/>
          <a:extLst>
            <a:ext uri="{909E8E84-426E-40DD-AFC4-6F175D3DCCD1}">
              <a14:hiddenFill xmlns:a14="http://schemas.microsoft.com/office/drawing/2010/main">
                <a:solidFill>
                  <a:srgbClr val="FFFFFF"/>
                </a:solidFill>
              </a14:hiddenFill>
            </a:ext>
          </a:extLst>
        </p:spPr>
      </p:pic>
      <p:pic>
        <p:nvPicPr>
          <p:cNvPr id="32" name="Picture 10" descr="Amazon debuts new RFID capability for Just Walk Out tech">
            <a:extLst>
              <a:ext uri="{FF2B5EF4-FFF2-40B4-BE49-F238E27FC236}">
                <a16:creationId xmlns:a16="http://schemas.microsoft.com/office/drawing/2014/main" id="{0A4421E5-0B84-5042-BFEE-8327327A42B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4065" t="349" r="32680" b="-349"/>
          <a:stretch/>
        </p:blipFill>
        <p:spPr bwMode="auto">
          <a:xfrm>
            <a:off x="7046843" y="277160"/>
            <a:ext cx="4855343" cy="631406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A person holding apples in a box&#10;&#10;Description automatically generated">
            <a:extLst>
              <a:ext uri="{FF2B5EF4-FFF2-40B4-BE49-F238E27FC236}">
                <a16:creationId xmlns:a16="http://schemas.microsoft.com/office/drawing/2014/main" id="{19F0771A-D80C-8B81-7FB1-4BC0FC828A22}"/>
              </a:ext>
            </a:extLst>
          </p:cNvPr>
          <p:cNvPicPr>
            <a:picLocks noChangeAspect="1"/>
          </p:cNvPicPr>
          <p:nvPr/>
        </p:nvPicPr>
        <p:blipFill>
          <a:blip r:embed="rId4">
            <a:extLst>
              <a:ext uri="{28A0092B-C50C-407E-A947-70E740481C1C}">
                <a14:useLocalDpi xmlns:a14="http://schemas.microsoft.com/office/drawing/2010/main" val="0"/>
              </a:ext>
            </a:extLst>
          </a:blip>
          <a:srcRect l="-1088" t="4203" r="1088" b="8551"/>
          <a:stretch/>
        </p:blipFill>
        <p:spPr>
          <a:xfrm>
            <a:off x="172244" y="277160"/>
            <a:ext cx="4925705" cy="6303679"/>
          </a:xfrm>
          <a:prstGeom prst="rect">
            <a:avLst/>
          </a:prstGeom>
        </p:spPr>
      </p:pic>
      <p:pic>
        <p:nvPicPr>
          <p:cNvPr id="9" name="Picture 8" descr="A display of fruit in boxes&#10;&#10;Description automatically generated">
            <a:extLst>
              <a:ext uri="{FF2B5EF4-FFF2-40B4-BE49-F238E27FC236}">
                <a16:creationId xmlns:a16="http://schemas.microsoft.com/office/drawing/2014/main" id="{1075AD29-5466-29D3-C09B-31CE935F52B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46844" y="288807"/>
            <a:ext cx="4855342" cy="6280386"/>
          </a:xfrm>
          <a:prstGeom prst="rect">
            <a:avLst/>
          </a:prstGeom>
        </p:spPr>
      </p:pic>
      <p:sp>
        <p:nvSpPr>
          <p:cNvPr id="3" name="Rectangle 2">
            <a:extLst>
              <a:ext uri="{FF2B5EF4-FFF2-40B4-BE49-F238E27FC236}">
                <a16:creationId xmlns:a16="http://schemas.microsoft.com/office/drawing/2014/main" id="{4FBBF906-D955-4A87-5E73-0945CCB5A6BF}"/>
              </a:ext>
            </a:extLst>
          </p:cNvPr>
          <p:cNvSpPr/>
          <p:nvPr/>
        </p:nvSpPr>
        <p:spPr>
          <a:xfrm>
            <a:off x="5428343" y="0"/>
            <a:ext cx="6763657" cy="6858000"/>
          </a:xfrm>
          <a:prstGeom prst="rect">
            <a:avLst/>
          </a:prstGeom>
          <a:gradFill>
            <a:gsLst>
              <a:gs pos="0">
                <a:schemeClr val="accent6">
                  <a:lumMod val="23000"/>
                </a:schemeClr>
              </a:gs>
              <a:gs pos="100000">
                <a:schemeClr val="accent6">
                  <a:lumMod val="26000"/>
                </a:schemeClr>
              </a:gs>
              <a:gs pos="100000">
                <a:schemeClr val="accent6">
                  <a:lumMod val="19000"/>
                </a:schemeClr>
              </a:gs>
            </a:gsLst>
            <a:lin ang="5400000" scaled="0"/>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7" name="Group 6">
            <a:extLst>
              <a:ext uri="{FF2B5EF4-FFF2-40B4-BE49-F238E27FC236}">
                <a16:creationId xmlns:a16="http://schemas.microsoft.com/office/drawing/2014/main" id="{A54C7A7E-DCDA-F558-36EF-0F20BC38802E}"/>
              </a:ext>
            </a:extLst>
          </p:cNvPr>
          <p:cNvGrpSpPr/>
          <p:nvPr/>
        </p:nvGrpSpPr>
        <p:grpSpPr>
          <a:xfrm>
            <a:off x="6386057" y="4375149"/>
            <a:ext cx="4848226" cy="5543550"/>
            <a:chOff x="6386057" y="4019550"/>
            <a:chExt cx="4848226" cy="5543550"/>
          </a:xfrm>
        </p:grpSpPr>
        <p:sp>
          <p:nvSpPr>
            <p:cNvPr id="2" name="Rectangle: Rounded Corners 1">
              <a:extLst>
                <a:ext uri="{FF2B5EF4-FFF2-40B4-BE49-F238E27FC236}">
                  <a16:creationId xmlns:a16="http://schemas.microsoft.com/office/drawing/2014/main" id="{724E839D-D25B-A5C3-DCAC-620907CCA855}"/>
                </a:ext>
              </a:extLst>
            </p:cNvPr>
            <p:cNvSpPr/>
            <p:nvPr/>
          </p:nvSpPr>
          <p:spPr>
            <a:xfrm>
              <a:off x="6386057" y="4019550"/>
              <a:ext cx="4848226" cy="5543550"/>
            </a:xfrm>
            <a:prstGeom prst="roundRect">
              <a:avLst>
                <a:gd name="adj" fmla="val 2745"/>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86B0AA93-AF66-7860-FF9E-C25D286F73F9}"/>
                </a:ext>
              </a:extLst>
            </p:cNvPr>
            <p:cNvSpPr/>
            <p:nvPr/>
          </p:nvSpPr>
          <p:spPr>
            <a:xfrm>
              <a:off x="6492240" y="4145280"/>
              <a:ext cx="4635860" cy="5292090"/>
            </a:xfrm>
            <a:prstGeom prst="roundRect">
              <a:avLst>
                <a:gd name="adj" fmla="val 2745"/>
              </a:avLst>
            </a:prstGeom>
            <a:solidFill>
              <a:srgbClr val="142A0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08143CB1-FA3C-6874-EB57-972FFD6854B9}"/>
                </a:ext>
              </a:extLst>
            </p:cNvPr>
            <p:cNvSpPr/>
            <p:nvPr/>
          </p:nvSpPr>
          <p:spPr>
            <a:xfrm>
              <a:off x="8667884" y="4358369"/>
              <a:ext cx="284571" cy="284571"/>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Rounded Corners 14">
            <a:extLst>
              <a:ext uri="{FF2B5EF4-FFF2-40B4-BE49-F238E27FC236}">
                <a16:creationId xmlns:a16="http://schemas.microsoft.com/office/drawing/2014/main" id="{DDDD9439-0FD4-F565-CBE4-27792F6781D7}"/>
              </a:ext>
            </a:extLst>
          </p:cNvPr>
          <p:cNvSpPr/>
          <p:nvPr/>
        </p:nvSpPr>
        <p:spPr>
          <a:xfrm>
            <a:off x="6658181" y="4662537"/>
            <a:ext cx="4303975" cy="914400"/>
          </a:xfrm>
          <a:prstGeom prst="roundRect">
            <a:avLst>
              <a:gd name="adj" fmla="val 9375"/>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2AEFA19B-7F1B-5B5A-318D-41CCF05FB3BE}"/>
              </a:ext>
            </a:extLst>
          </p:cNvPr>
          <p:cNvSpPr txBox="1"/>
          <p:nvPr/>
        </p:nvSpPr>
        <p:spPr>
          <a:xfrm>
            <a:off x="8018937" y="4796571"/>
            <a:ext cx="2842185" cy="646331"/>
          </a:xfrm>
          <a:prstGeom prst="rect">
            <a:avLst/>
          </a:prstGeom>
          <a:noFill/>
        </p:spPr>
        <p:txBody>
          <a:bodyPr wrap="square">
            <a:spAutoFit/>
          </a:bodyPr>
          <a:lstStyle/>
          <a:p>
            <a:pPr algn="r"/>
            <a:r>
              <a:rPr lang="en-US" b="1" dirty="0">
                <a:solidFill>
                  <a:schemeClr val="tx1"/>
                </a:solidFill>
              </a:rPr>
              <a:t>Apples +1</a:t>
            </a:r>
          </a:p>
          <a:p>
            <a:pPr algn="r"/>
            <a:r>
              <a:rPr lang="en-US" b="1" dirty="0">
                <a:solidFill>
                  <a:schemeClr val="tx1"/>
                </a:solidFill>
              </a:rPr>
              <a:t>20.00 RS</a:t>
            </a:r>
          </a:p>
        </p:txBody>
      </p:sp>
      <p:pic>
        <p:nvPicPr>
          <p:cNvPr id="13" name="Graphic 12" descr="Apple with solid fill">
            <a:extLst>
              <a:ext uri="{FF2B5EF4-FFF2-40B4-BE49-F238E27FC236}">
                <a16:creationId xmlns:a16="http://schemas.microsoft.com/office/drawing/2014/main" id="{E145D057-5224-C325-B0CF-071ACDB27CA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flipH="1">
            <a:off x="6768289" y="4801086"/>
            <a:ext cx="613503" cy="613503"/>
          </a:xfrm>
          <a:prstGeom prst="rect">
            <a:avLst/>
          </a:prstGeom>
        </p:spPr>
      </p:pic>
      <p:sp>
        <p:nvSpPr>
          <p:cNvPr id="27" name="TextBox 26">
            <a:extLst>
              <a:ext uri="{FF2B5EF4-FFF2-40B4-BE49-F238E27FC236}">
                <a16:creationId xmlns:a16="http://schemas.microsoft.com/office/drawing/2014/main" id="{FB94373A-3DE4-5863-B4B3-25FF438C4FC5}"/>
              </a:ext>
            </a:extLst>
          </p:cNvPr>
          <p:cNvSpPr txBox="1"/>
          <p:nvPr/>
        </p:nvSpPr>
        <p:spPr>
          <a:xfrm>
            <a:off x="5463553" y="86160"/>
            <a:ext cx="6438633" cy="1015663"/>
          </a:xfrm>
          <a:prstGeom prst="rect">
            <a:avLst/>
          </a:prstGeom>
          <a:noFill/>
        </p:spPr>
        <p:txBody>
          <a:bodyPr wrap="square">
            <a:spAutoFit/>
          </a:bodyPr>
          <a:lstStyle/>
          <a:p>
            <a:pPr algn="r"/>
            <a:r>
              <a:rPr lang="en-US" sz="6000" b="1" kern="1200" dirty="0">
                <a:solidFill>
                  <a:srgbClr val="FFFFFF"/>
                </a:solidFill>
                <a:effectLst/>
                <a:latin typeface="Aptos" panose="020B0004020202020204" pitchFamily="34" charset="0"/>
                <a:ea typeface="+mn-ea"/>
                <a:cs typeface="+mn-cs"/>
              </a:rPr>
              <a:t>OBJECT </a:t>
            </a:r>
            <a:endParaRPr lang="en-US" sz="6000" b="1" dirty="0">
              <a:solidFill>
                <a:schemeClr val="bg1"/>
              </a:solidFill>
            </a:endParaRPr>
          </a:p>
        </p:txBody>
      </p:sp>
      <p:sp>
        <p:nvSpPr>
          <p:cNvPr id="29" name="TextBox 28">
            <a:extLst>
              <a:ext uri="{FF2B5EF4-FFF2-40B4-BE49-F238E27FC236}">
                <a16:creationId xmlns:a16="http://schemas.microsoft.com/office/drawing/2014/main" id="{F64765A0-27BF-370A-A843-F01E7D0DD246}"/>
              </a:ext>
            </a:extLst>
          </p:cNvPr>
          <p:cNvSpPr txBox="1"/>
          <p:nvPr/>
        </p:nvSpPr>
        <p:spPr>
          <a:xfrm>
            <a:off x="5448567" y="784588"/>
            <a:ext cx="6438633" cy="1015663"/>
          </a:xfrm>
          <a:prstGeom prst="rect">
            <a:avLst/>
          </a:prstGeom>
          <a:noFill/>
        </p:spPr>
        <p:txBody>
          <a:bodyPr wrap="square">
            <a:spAutoFit/>
          </a:bodyPr>
          <a:lstStyle/>
          <a:p>
            <a:pPr algn="r"/>
            <a:r>
              <a:rPr lang="en-US" sz="6000" b="1" dirty="0">
                <a:solidFill>
                  <a:schemeClr val="bg1"/>
                </a:solidFill>
              </a:rPr>
              <a:t>RECOGNITION</a:t>
            </a:r>
          </a:p>
        </p:txBody>
      </p:sp>
      <p:sp>
        <p:nvSpPr>
          <p:cNvPr id="30" name="TextBox 29">
            <a:extLst>
              <a:ext uri="{FF2B5EF4-FFF2-40B4-BE49-F238E27FC236}">
                <a16:creationId xmlns:a16="http://schemas.microsoft.com/office/drawing/2014/main" id="{DEE4805E-F4F6-131B-EF9A-A847E0CE7F62}"/>
              </a:ext>
            </a:extLst>
          </p:cNvPr>
          <p:cNvSpPr txBox="1"/>
          <p:nvPr/>
        </p:nvSpPr>
        <p:spPr>
          <a:xfrm>
            <a:off x="5842148" y="1616664"/>
            <a:ext cx="6045052" cy="2677656"/>
          </a:xfrm>
          <a:prstGeom prst="rect">
            <a:avLst/>
          </a:prstGeom>
          <a:noFill/>
        </p:spPr>
        <p:txBody>
          <a:bodyPr wrap="square">
            <a:spAutoFit/>
          </a:bodyPr>
          <a:lstStyle/>
          <a:p>
            <a:pPr algn="r"/>
            <a:r>
              <a:rPr lang="en-US" sz="2400" b="0" i="0" dirty="0">
                <a:solidFill>
                  <a:srgbClr val="E8E8E8"/>
                </a:solidFill>
                <a:effectLst/>
                <a:latin typeface="Google Sans"/>
              </a:rPr>
              <a:t>Object recognition is </a:t>
            </a:r>
            <a:r>
              <a:rPr lang="en-US" sz="2400" b="0" i="0" dirty="0">
                <a:solidFill>
                  <a:srgbClr val="FFFFFF"/>
                </a:solidFill>
                <a:effectLst/>
                <a:latin typeface="Google Sans"/>
              </a:rPr>
              <a:t>a computer vision technique for identifying objects in images or videos</a:t>
            </a:r>
            <a:r>
              <a:rPr lang="en-US" sz="2400" b="0" i="0" dirty="0">
                <a:solidFill>
                  <a:srgbClr val="E8E8E8"/>
                </a:solidFill>
                <a:effectLst/>
                <a:latin typeface="Google Sans"/>
              </a:rPr>
              <a:t>. Object recognition is a key output of deep learning and machine learning algorithms. When humans look at a photograph or watch a video, we can readily spot people, objects, scenes, and visual details.</a:t>
            </a:r>
            <a:endParaRPr lang="en-US" sz="2400" dirty="0">
              <a:solidFill>
                <a:schemeClr val="bg1">
                  <a:lumMod val="85000"/>
                </a:schemeClr>
              </a:solidFill>
            </a:endParaRPr>
          </a:p>
        </p:txBody>
      </p:sp>
    </p:spTree>
    <p:extLst>
      <p:ext uri="{BB962C8B-B14F-4D97-AF65-F5344CB8AC3E}">
        <p14:creationId xmlns:p14="http://schemas.microsoft.com/office/powerpoint/2010/main" val="3678823075"/>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200"/>
                                        <p:tgtEl>
                                          <p:spTgt spid="10"/>
                                        </p:tgtEl>
                                      </p:cBhvr>
                                    </p:animEffect>
                                  </p:childTnLst>
                                </p:cTn>
                              </p:par>
                              <p:par>
                                <p:cTn id="8" presetID="10" presetClass="entr" presetSubtype="0" fill="hold" nodeType="withEffect">
                                  <p:stCondLst>
                                    <p:cond delay="5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2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82" name="Picture 10" descr="Amazon debuts new RFID capability for Just Walk Out tech">
            <a:extLst>
              <a:ext uri="{FF2B5EF4-FFF2-40B4-BE49-F238E27FC236}">
                <a16:creationId xmlns:a16="http://schemas.microsoft.com/office/drawing/2014/main" id="{5D02632B-4DC2-6068-A73E-CE9C5DF6387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4065" t="349" r="32680" b="-349"/>
          <a:stretch/>
        </p:blipFill>
        <p:spPr bwMode="auto">
          <a:xfrm>
            <a:off x="7046843" y="277160"/>
            <a:ext cx="4855343" cy="6314060"/>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descr="A person holding apples in a box&#10;&#10;Description automatically generated">
            <a:extLst>
              <a:ext uri="{FF2B5EF4-FFF2-40B4-BE49-F238E27FC236}">
                <a16:creationId xmlns:a16="http://schemas.microsoft.com/office/drawing/2014/main" id="{19F0771A-D80C-8B81-7FB1-4BC0FC828A22}"/>
              </a:ext>
            </a:extLst>
          </p:cNvPr>
          <p:cNvPicPr>
            <a:picLocks noChangeAspect="1"/>
          </p:cNvPicPr>
          <p:nvPr/>
        </p:nvPicPr>
        <p:blipFill>
          <a:blip r:embed="rId4">
            <a:extLst>
              <a:ext uri="{28A0092B-C50C-407E-A947-70E740481C1C}">
                <a14:useLocalDpi xmlns:a14="http://schemas.microsoft.com/office/drawing/2010/main" val="0"/>
              </a:ext>
            </a:extLst>
          </a:blip>
          <a:srcRect l="-1088" t="4203" r="1088" b="8551"/>
          <a:stretch/>
        </p:blipFill>
        <p:spPr>
          <a:xfrm>
            <a:off x="172244" y="277160"/>
            <a:ext cx="4925705" cy="6303679"/>
          </a:xfrm>
          <a:prstGeom prst="rect">
            <a:avLst/>
          </a:prstGeom>
        </p:spPr>
      </p:pic>
      <p:sp>
        <p:nvSpPr>
          <p:cNvPr id="3" name="Rectangle 2">
            <a:extLst>
              <a:ext uri="{FF2B5EF4-FFF2-40B4-BE49-F238E27FC236}">
                <a16:creationId xmlns:a16="http://schemas.microsoft.com/office/drawing/2014/main" id="{4FBBF906-D955-4A87-5E73-0945CCB5A6BF}"/>
              </a:ext>
            </a:extLst>
          </p:cNvPr>
          <p:cNvSpPr/>
          <p:nvPr/>
        </p:nvSpPr>
        <p:spPr>
          <a:xfrm>
            <a:off x="-8348" y="0"/>
            <a:ext cx="6763657" cy="6858000"/>
          </a:xfrm>
          <a:prstGeom prst="rect">
            <a:avLst/>
          </a:prstGeom>
          <a:gradFill>
            <a:gsLst>
              <a:gs pos="0">
                <a:schemeClr val="accent6">
                  <a:lumMod val="23000"/>
                </a:schemeClr>
              </a:gs>
              <a:gs pos="100000">
                <a:schemeClr val="accent6">
                  <a:lumMod val="26000"/>
                </a:schemeClr>
              </a:gs>
              <a:gs pos="100000">
                <a:schemeClr val="accent6">
                  <a:lumMod val="19000"/>
                </a:schemeClr>
              </a:gs>
            </a:gsLst>
            <a:lin ang="5400000" scaled="0"/>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grpSp>
        <p:nvGrpSpPr>
          <p:cNvPr id="7" name="Group 6">
            <a:extLst>
              <a:ext uri="{FF2B5EF4-FFF2-40B4-BE49-F238E27FC236}">
                <a16:creationId xmlns:a16="http://schemas.microsoft.com/office/drawing/2014/main" id="{A54C7A7E-DCDA-F558-36EF-0F20BC38802E}"/>
              </a:ext>
            </a:extLst>
          </p:cNvPr>
          <p:cNvGrpSpPr/>
          <p:nvPr/>
        </p:nvGrpSpPr>
        <p:grpSpPr>
          <a:xfrm>
            <a:off x="6386057" y="7605361"/>
            <a:ext cx="4848226" cy="5543550"/>
            <a:chOff x="6386057" y="4019550"/>
            <a:chExt cx="4848226" cy="5543550"/>
          </a:xfrm>
        </p:grpSpPr>
        <p:sp>
          <p:nvSpPr>
            <p:cNvPr id="2" name="Rectangle: Rounded Corners 1">
              <a:extLst>
                <a:ext uri="{FF2B5EF4-FFF2-40B4-BE49-F238E27FC236}">
                  <a16:creationId xmlns:a16="http://schemas.microsoft.com/office/drawing/2014/main" id="{724E839D-D25B-A5C3-DCAC-620907CCA855}"/>
                </a:ext>
              </a:extLst>
            </p:cNvPr>
            <p:cNvSpPr/>
            <p:nvPr/>
          </p:nvSpPr>
          <p:spPr>
            <a:xfrm>
              <a:off x="6386057" y="4019550"/>
              <a:ext cx="4848226" cy="5543550"/>
            </a:xfrm>
            <a:prstGeom prst="roundRect">
              <a:avLst>
                <a:gd name="adj" fmla="val 2745"/>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86B0AA93-AF66-7860-FF9E-C25D286F73F9}"/>
                </a:ext>
              </a:extLst>
            </p:cNvPr>
            <p:cNvSpPr/>
            <p:nvPr/>
          </p:nvSpPr>
          <p:spPr>
            <a:xfrm>
              <a:off x="6492240" y="4145280"/>
              <a:ext cx="4635860" cy="5292090"/>
            </a:xfrm>
            <a:prstGeom prst="roundRect">
              <a:avLst>
                <a:gd name="adj" fmla="val 2745"/>
              </a:avLst>
            </a:prstGeom>
            <a:solidFill>
              <a:srgbClr val="142A0C"/>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08143CB1-FA3C-6874-EB57-972FFD6854B9}"/>
                </a:ext>
              </a:extLst>
            </p:cNvPr>
            <p:cNvSpPr/>
            <p:nvPr/>
          </p:nvSpPr>
          <p:spPr>
            <a:xfrm>
              <a:off x="8667884" y="4358369"/>
              <a:ext cx="284571" cy="284571"/>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Rectangle: Rounded Corners 7">
            <a:extLst>
              <a:ext uri="{FF2B5EF4-FFF2-40B4-BE49-F238E27FC236}">
                <a16:creationId xmlns:a16="http://schemas.microsoft.com/office/drawing/2014/main" id="{C4718E3F-F19D-3013-3C3D-E509712AD50A}"/>
              </a:ext>
            </a:extLst>
          </p:cNvPr>
          <p:cNvSpPr/>
          <p:nvPr/>
        </p:nvSpPr>
        <p:spPr>
          <a:xfrm>
            <a:off x="8743951" y="8037583"/>
            <a:ext cx="132436" cy="87630"/>
          </a:xfrm>
          <a:prstGeom prst="roundRect">
            <a:avLst>
              <a:gd name="adj" fmla="val 9375"/>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A1432302-93FE-D605-C2B4-7576985DDF5C}"/>
              </a:ext>
            </a:extLst>
          </p:cNvPr>
          <p:cNvSpPr txBox="1"/>
          <p:nvPr/>
        </p:nvSpPr>
        <p:spPr>
          <a:xfrm>
            <a:off x="-344486" y="277160"/>
            <a:ext cx="6045052" cy="1107996"/>
          </a:xfrm>
          <a:prstGeom prst="rect">
            <a:avLst/>
          </a:prstGeom>
          <a:noFill/>
        </p:spPr>
        <p:txBody>
          <a:bodyPr wrap="square">
            <a:spAutoFit/>
          </a:bodyPr>
          <a:lstStyle/>
          <a:p>
            <a:pPr algn="ctr"/>
            <a:r>
              <a:rPr lang="en-US" sz="6600" b="1" dirty="0">
                <a:solidFill>
                  <a:schemeClr val="bg1"/>
                </a:solidFill>
              </a:rPr>
              <a:t>CHECK OUT </a:t>
            </a:r>
          </a:p>
        </p:txBody>
      </p:sp>
      <p:sp>
        <p:nvSpPr>
          <p:cNvPr id="19" name="TextBox 18">
            <a:extLst>
              <a:ext uri="{FF2B5EF4-FFF2-40B4-BE49-F238E27FC236}">
                <a16:creationId xmlns:a16="http://schemas.microsoft.com/office/drawing/2014/main" id="{EFC40B70-2450-21C7-4C09-4642F969EB89}"/>
              </a:ext>
            </a:extLst>
          </p:cNvPr>
          <p:cNvSpPr txBox="1"/>
          <p:nvPr/>
        </p:nvSpPr>
        <p:spPr>
          <a:xfrm>
            <a:off x="341005" y="1385156"/>
            <a:ext cx="6045052" cy="3416320"/>
          </a:xfrm>
          <a:prstGeom prst="rect">
            <a:avLst/>
          </a:prstGeom>
          <a:noFill/>
        </p:spPr>
        <p:txBody>
          <a:bodyPr wrap="square">
            <a:spAutoFit/>
          </a:bodyPr>
          <a:lstStyle/>
          <a:p>
            <a:r>
              <a:rPr lang="en-US" sz="2400" dirty="0">
                <a:solidFill>
                  <a:schemeClr val="bg1">
                    <a:lumMod val="85000"/>
                  </a:schemeClr>
                </a:solidFill>
              </a:rPr>
              <a:t>Our system streamlines the checkout process with automatic payment deductions as customers leave the store. Using NFC-enabled devices, customers can securely complete transactions with a simple tap. The system also generates an electronic receipt, which is sent directly to their app or email, ensuring a fast and hassle-free experience</a:t>
            </a:r>
          </a:p>
        </p:txBody>
      </p:sp>
    </p:spTree>
    <p:extLst>
      <p:ext uri="{BB962C8B-B14F-4D97-AF65-F5344CB8AC3E}">
        <p14:creationId xmlns:p14="http://schemas.microsoft.com/office/powerpoint/2010/main" val="227193579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0" descr="Amazon debuts new RFID capability for Just Walk Out tech">
            <a:extLst>
              <a:ext uri="{FF2B5EF4-FFF2-40B4-BE49-F238E27FC236}">
                <a16:creationId xmlns:a16="http://schemas.microsoft.com/office/drawing/2014/main" id="{BDD46F46-AFD3-410F-A830-F72A112C0EC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4065" t="349" r="32680" b="-349"/>
          <a:stretch/>
        </p:blipFill>
        <p:spPr bwMode="auto">
          <a:xfrm>
            <a:off x="7046843" y="277160"/>
            <a:ext cx="4855343" cy="6314060"/>
          </a:xfrm>
          <a:prstGeom prst="rect">
            <a:avLst/>
          </a:prstGeom>
          <a:noFill/>
          <a:extLst>
            <a:ext uri="{909E8E84-426E-40DD-AFC4-6F175D3DCCD1}">
              <a14:hiddenFill xmlns:a14="http://schemas.microsoft.com/office/drawing/2010/main">
                <a:solidFill>
                  <a:srgbClr val="FFFFFF"/>
                </a:solidFill>
              </a14:hiddenFill>
            </a:ext>
          </a:extLst>
        </p:spPr>
      </p:pic>
      <p:sp>
        <p:nvSpPr>
          <p:cNvPr id="23" name="Rectangle 22">
            <a:extLst>
              <a:ext uri="{FF2B5EF4-FFF2-40B4-BE49-F238E27FC236}">
                <a16:creationId xmlns:a16="http://schemas.microsoft.com/office/drawing/2014/main" id="{2F85F968-7556-081C-E73C-E9C73C1963C8}"/>
              </a:ext>
            </a:extLst>
          </p:cNvPr>
          <p:cNvSpPr>
            <a:spLocks/>
          </p:cNvSpPr>
          <p:nvPr/>
        </p:nvSpPr>
        <p:spPr>
          <a:xfrm>
            <a:off x="0" y="0"/>
            <a:ext cx="12192000" cy="6858000"/>
          </a:xfrm>
          <a:prstGeom prst="rect">
            <a:avLst/>
          </a:prstGeom>
          <a:gradFill>
            <a:gsLst>
              <a:gs pos="0">
                <a:schemeClr val="accent6">
                  <a:lumMod val="23000"/>
                </a:schemeClr>
              </a:gs>
              <a:gs pos="100000">
                <a:schemeClr val="accent6">
                  <a:lumMod val="26000"/>
                </a:schemeClr>
              </a:gs>
              <a:gs pos="100000">
                <a:schemeClr val="accent6">
                  <a:lumMod val="19000"/>
                </a:schemeClr>
              </a:gs>
            </a:gsLst>
            <a:lin ang="5400000" scaled="0"/>
          </a:gra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extBox 5">
            <a:extLst>
              <a:ext uri="{FF2B5EF4-FFF2-40B4-BE49-F238E27FC236}">
                <a16:creationId xmlns:a16="http://schemas.microsoft.com/office/drawing/2014/main" id="{36622C2C-50BA-C619-B381-94E33B0DF9B0}"/>
              </a:ext>
            </a:extLst>
          </p:cNvPr>
          <p:cNvSpPr txBox="1"/>
          <p:nvPr/>
        </p:nvSpPr>
        <p:spPr>
          <a:xfrm>
            <a:off x="-274944" y="277160"/>
            <a:ext cx="3970377" cy="1107996"/>
          </a:xfrm>
          <a:prstGeom prst="rect">
            <a:avLst/>
          </a:prstGeom>
          <a:noFill/>
        </p:spPr>
        <p:txBody>
          <a:bodyPr wrap="square">
            <a:spAutoFit/>
          </a:bodyPr>
          <a:lstStyle/>
          <a:p>
            <a:pPr algn="ctr"/>
            <a:r>
              <a:rPr lang="en-US" sz="6600" b="1" dirty="0">
                <a:solidFill>
                  <a:schemeClr val="bg1"/>
                </a:solidFill>
              </a:rPr>
              <a:t>LIORA</a:t>
            </a:r>
          </a:p>
        </p:txBody>
      </p:sp>
      <p:sp>
        <p:nvSpPr>
          <p:cNvPr id="8" name="TextBox 7">
            <a:extLst>
              <a:ext uri="{FF2B5EF4-FFF2-40B4-BE49-F238E27FC236}">
                <a16:creationId xmlns:a16="http://schemas.microsoft.com/office/drawing/2014/main" id="{83C89A03-4754-ABAB-4C55-0FBFBD90CF07}"/>
              </a:ext>
            </a:extLst>
          </p:cNvPr>
          <p:cNvSpPr txBox="1"/>
          <p:nvPr/>
        </p:nvSpPr>
        <p:spPr>
          <a:xfrm>
            <a:off x="508423" y="1385156"/>
            <a:ext cx="11109592" cy="2308324"/>
          </a:xfrm>
          <a:prstGeom prst="rect">
            <a:avLst/>
          </a:prstGeom>
          <a:noFill/>
        </p:spPr>
        <p:txBody>
          <a:bodyPr wrap="square">
            <a:spAutoFit/>
          </a:bodyPr>
          <a:lstStyle/>
          <a:p>
            <a:r>
              <a:rPr lang="en-US" sz="2400" dirty="0">
                <a:solidFill>
                  <a:schemeClr val="bg1">
                    <a:lumMod val="95000"/>
                  </a:schemeClr>
                </a:solidFill>
              </a:rPr>
              <a:t>Our system helps store owners by automating inventory management, reducing the risk of human error, and providing real-time updates on stock levels and product expiration. It streamlines operations, minimizes losses from expired items, and ensures timely restocking. Additionally, the system enhances overall efficiency, allowing store owners to focus on improving customer service and growing their business.</a:t>
            </a:r>
          </a:p>
        </p:txBody>
      </p:sp>
      <p:pic>
        <p:nvPicPr>
          <p:cNvPr id="44" name="Graphic 43" descr="Box with solid fill">
            <a:extLst>
              <a:ext uri="{FF2B5EF4-FFF2-40B4-BE49-F238E27FC236}">
                <a16:creationId xmlns:a16="http://schemas.microsoft.com/office/drawing/2014/main" id="{2963A6E6-8395-9566-5F42-1211A5DA0F8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900939" y="7985035"/>
            <a:ext cx="1323205" cy="1323205"/>
          </a:xfrm>
          <a:prstGeom prst="rect">
            <a:avLst/>
          </a:prstGeom>
        </p:spPr>
      </p:pic>
      <p:pic>
        <p:nvPicPr>
          <p:cNvPr id="45" name="Graphic 44" descr="Box with solid fill">
            <a:extLst>
              <a:ext uri="{FF2B5EF4-FFF2-40B4-BE49-F238E27FC236}">
                <a16:creationId xmlns:a16="http://schemas.microsoft.com/office/drawing/2014/main" id="{229F5A04-F41B-7093-29EE-88DD436F031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837485" y="7985035"/>
            <a:ext cx="1323205" cy="1323205"/>
          </a:xfrm>
          <a:prstGeom prst="rect">
            <a:avLst/>
          </a:prstGeom>
        </p:spPr>
      </p:pic>
      <p:pic>
        <p:nvPicPr>
          <p:cNvPr id="46" name="Graphic 45" descr="Box with solid fill">
            <a:extLst>
              <a:ext uri="{FF2B5EF4-FFF2-40B4-BE49-F238E27FC236}">
                <a16:creationId xmlns:a16="http://schemas.microsoft.com/office/drawing/2014/main" id="{6A22F14F-6E70-078E-6BE0-A29922610B2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774456" y="7985034"/>
            <a:ext cx="1323205" cy="1323205"/>
          </a:xfrm>
          <a:prstGeom prst="rect">
            <a:avLst/>
          </a:prstGeom>
        </p:spPr>
      </p:pic>
      <p:pic>
        <p:nvPicPr>
          <p:cNvPr id="47" name="Graphic 46" descr="Box with solid fill">
            <a:extLst>
              <a:ext uri="{FF2B5EF4-FFF2-40B4-BE49-F238E27FC236}">
                <a16:creationId xmlns:a16="http://schemas.microsoft.com/office/drawing/2014/main" id="{B1E90BB9-7291-CC06-5DB3-ABACDC5CB60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369212" y="7108735"/>
            <a:ext cx="1323205" cy="1323205"/>
          </a:xfrm>
          <a:prstGeom prst="rect">
            <a:avLst/>
          </a:prstGeom>
        </p:spPr>
      </p:pic>
      <p:pic>
        <p:nvPicPr>
          <p:cNvPr id="48" name="Graphic 47" descr="Box with solid fill">
            <a:extLst>
              <a:ext uri="{FF2B5EF4-FFF2-40B4-BE49-F238E27FC236}">
                <a16:creationId xmlns:a16="http://schemas.microsoft.com/office/drawing/2014/main" id="{4A20E780-CC31-6AF3-84B0-3F8123FD5C8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306183" y="7108734"/>
            <a:ext cx="1323205" cy="1323205"/>
          </a:xfrm>
          <a:prstGeom prst="rect">
            <a:avLst/>
          </a:prstGeom>
        </p:spPr>
      </p:pic>
      <p:pic>
        <p:nvPicPr>
          <p:cNvPr id="49" name="Graphic 48" descr="Box with solid fill">
            <a:extLst>
              <a:ext uri="{FF2B5EF4-FFF2-40B4-BE49-F238E27FC236}">
                <a16:creationId xmlns:a16="http://schemas.microsoft.com/office/drawing/2014/main" id="{EC4ED98E-7AD1-3B0A-467B-688364B17DC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963968" y="7985035"/>
            <a:ext cx="1323205" cy="1323205"/>
          </a:xfrm>
          <a:prstGeom prst="rect">
            <a:avLst/>
          </a:prstGeom>
        </p:spPr>
      </p:pic>
      <p:pic>
        <p:nvPicPr>
          <p:cNvPr id="50" name="Graphic 49" descr="Box with solid fill">
            <a:extLst>
              <a:ext uri="{FF2B5EF4-FFF2-40B4-BE49-F238E27FC236}">
                <a16:creationId xmlns:a16="http://schemas.microsoft.com/office/drawing/2014/main" id="{BB196A82-DD86-A25C-36BA-5817D16CA4F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432241" y="7108733"/>
            <a:ext cx="1323205" cy="1323205"/>
          </a:xfrm>
          <a:prstGeom prst="rect">
            <a:avLst/>
          </a:prstGeom>
        </p:spPr>
      </p:pic>
      <p:pic>
        <p:nvPicPr>
          <p:cNvPr id="52" name="Graphic 51" descr="Box with solid fill">
            <a:extLst>
              <a:ext uri="{FF2B5EF4-FFF2-40B4-BE49-F238E27FC236}">
                <a16:creationId xmlns:a16="http://schemas.microsoft.com/office/drawing/2014/main" id="{2F28CD2F-220F-C461-49E1-78195CB6846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838001" y="5325261"/>
            <a:ext cx="1323205" cy="1323205"/>
          </a:xfrm>
          <a:prstGeom prst="rect">
            <a:avLst/>
          </a:prstGeom>
        </p:spPr>
      </p:pic>
      <p:pic>
        <p:nvPicPr>
          <p:cNvPr id="53" name="Graphic 52" descr="Box with solid fill">
            <a:extLst>
              <a:ext uri="{FF2B5EF4-FFF2-40B4-BE49-F238E27FC236}">
                <a16:creationId xmlns:a16="http://schemas.microsoft.com/office/drawing/2014/main" id="{C881255B-683A-0872-7B4A-EFEC1411A6B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898108" y="5325261"/>
            <a:ext cx="1323205" cy="1323205"/>
          </a:xfrm>
          <a:prstGeom prst="rect">
            <a:avLst/>
          </a:prstGeom>
        </p:spPr>
      </p:pic>
      <p:pic>
        <p:nvPicPr>
          <p:cNvPr id="54" name="Graphic 53" descr="Box with solid fill">
            <a:extLst>
              <a:ext uri="{FF2B5EF4-FFF2-40B4-BE49-F238E27FC236}">
                <a16:creationId xmlns:a16="http://schemas.microsoft.com/office/drawing/2014/main" id="{CBF707AB-22FA-E353-104C-65E2639F6AF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369213" y="4448960"/>
            <a:ext cx="1323205" cy="1323205"/>
          </a:xfrm>
          <a:prstGeom prst="rect">
            <a:avLst/>
          </a:prstGeom>
        </p:spPr>
      </p:pic>
    </p:spTree>
    <p:extLst>
      <p:ext uri="{BB962C8B-B14F-4D97-AF65-F5344CB8AC3E}">
        <p14:creationId xmlns:p14="http://schemas.microsoft.com/office/powerpoint/2010/main" val="40335863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1250</TotalTime>
  <Words>936</Words>
  <Application>Microsoft Office PowerPoint</Application>
  <PresentationFormat>Widescreen</PresentationFormat>
  <Paragraphs>54</Paragraphs>
  <Slides>19</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Aptos</vt:lpstr>
      <vt:lpstr>Aptos Display</vt:lpstr>
      <vt:lpstr>Arial</vt:lpstr>
      <vt:lpstr>Google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YASH VARDHAN</dc:creator>
  <cp:lastModifiedBy>YASH VARDHAN</cp:lastModifiedBy>
  <cp:revision>6</cp:revision>
  <dcterms:created xsi:type="dcterms:W3CDTF">2024-09-17T14:45:09Z</dcterms:created>
  <dcterms:modified xsi:type="dcterms:W3CDTF">2024-09-18T19:09:28Z</dcterms:modified>
</cp:coreProperties>
</file>