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f7BrbvwEx1v6ignQTdJizoAC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fbaf823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cfbaf8231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fbaf8231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cfbaf8231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fbaf823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cfbaf8231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fbaf823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fbaf82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fbc48cc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cfbc48ccd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fbaf823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cfbaf8231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fbaf823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cfbaf82310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fbaf823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cfbaf8231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fbaf8231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cfbaf82310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1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1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1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2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2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2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2"/>
          <p:cNvSpPr txBox="1"/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9" name="Google Shape;79;p1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Google Shape;99;p15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1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1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7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9" name="Google Shape;169;p17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8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2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2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5" name="Google Shape;265;p2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2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Speech Emotion Recognition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Yashvardhan Singh Ranawat &amp; Jishnu Moorthy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fbaf82310_0_43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Pre Trained Transformers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Wav2Vec2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g2cfbaf82310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975" y="1568050"/>
            <a:ext cx="7179651" cy="3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fbaf82310_0_108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Pre Trained Transformers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g2cfbaf82310_0_108"/>
          <p:cNvSpPr txBox="1"/>
          <p:nvPr>
            <p:ph idx="1" type="body"/>
          </p:nvPr>
        </p:nvSpPr>
        <p:spPr>
          <a:xfrm>
            <a:off x="4892874" y="8031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407" name="Google Shape;407;g2cfbaf82310_0_108"/>
          <p:cNvSpPr txBox="1"/>
          <p:nvPr>
            <p:ph idx="2" type="body"/>
          </p:nvPr>
        </p:nvSpPr>
        <p:spPr>
          <a:xfrm>
            <a:off x="4826875" y="1488975"/>
            <a:ext cx="6397200" cy="106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Features used - Feature </a:t>
            </a:r>
            <a:r>
              <a:rPr lang="en-US" sz="1500"/>
              <a:t>extractor provided by hugging face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Validation Accuracy : ~47% </a:t>
            </a:r>
            <a:r>
              <a:rPr lang="en-US" sz="1500"/>
              <a:t>( State of art accuracy for RAVDESS is 80%)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08" name="Google Shape;408;g2cfbaf82310_0_108"/>
          <p:cNvSpPr txBox="1"/>
          <p:nvPr>
            <p:ph idx="1" type="body"/>
          </p:nvPr>
        </p:nvSpPr>
        <p:spPr>
          <a:xfrm>
            <a:off x="4892874" y="239893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409" name="Google Shape;409;g2cfbaf82310_0_108"/>
          <p:cNvSpPr txBox="1"/>
          <p:nvPr/>
        </p:nvSpPr>
        <p:spPr>
          <a:xfrm>
            <a:off x="4892875" y="2934725"/>
            <a:ext cx="6485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model doesn’t do great because : </a:t>
            </a:r>
            <a:endParaRPr sz="1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Absence of Emotion Labels. </a:t>
            </a:r>
            <a:endParaRPr sz="1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Different Acoustic Features. </a:t>
            </a:r>
            <a:endParaRPr sz="1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Variability in Expression.</a:t>
            </a:r>
            <a:endParaRPr sz="1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fbaf82310_0_128"/>
          <p:cNvSpPr/>
          <p:nvPr/>
        </p:nvSpPr>
        <p:spPr>
          <a:xfrm>
            <a:off x="308658" y="277793"/>
            <a:ext cx="11574600" cy="9606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 and Challenges</a:t>
            </a:r>
            <a:endParaRPr/>
          </a:p>
        </p:txBody>
      </p:sp>
      <p:sp>
        <p:nvSpPr>
          <p:cNvPr id="415" name="Google Shape;415;g2cfbaf82310_0_128"/>
          <p:cNvSpPr txBox="1"/>
          <p:nvPr/>
        </p:nvSpPr>
        <p:spPr>
          <a:xfrm>
            <a:off x="308650" y="1522075"/>
            <a:ext cx="55437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Future Work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11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Augmentation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11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Collecting more data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311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models specifically trained for this task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18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Deployment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6" name="Google Shape;416;g2cfbaf82310_0_128"/>
          <p:cNvSpPr txBox="1"/>
          <p:nvPr/>
        </p:nvSpPr>
        <p:spPr>
          <a:xfrm>
            <a:off x="308650" y="3999950"/>
            <a:ext cx="55437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Challenges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2567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Little domain knowledge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2567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Computationally expensive to process audio files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2567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Combination of datasets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7" name="Google Shape;417;g2cfbaf82310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400" y="2474499"/>
            <a:ext cx="5382351" cy="34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2cfbaf82310_0_128"/>
          <p:cNvSpPr txBox="1"/>
          <p:nvPr/>
        </p:nvSpPr>
        <p:spPr>
          <a:xfrm>
            <a:off x="6258725" y="1657325"/>
            <a:ext cx="4819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Special Thanks!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fbaf82310_0_0"/>
          <p:cNvSpPr txBox="1"/>
          <p:nvPr>
            <p:ph type="title"/>
          </p:nvPr>
        </p:nvSpPr>
        <p:spPr>
          <a:xfrm>
            <a:off x="889000" y="2339669"/>
            <a:ext cx="3500700" cy="24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Breakdown of Datasets</a:t>
            </a:r>
            <a:endParaRPr/>
          </a:p>
        </p:txBody>
      </p:sp>
      <p:sp>
        <p:nvSpPr>
          <p:cNvPr id="350" name="Google Shape;350;p2"/>
          <p:cNvSpPr txBox="1"/>
          <p:nvPr>
            <p:ph idx="1" type="body"/>
          </p:nvPr>
        </p:nvSpPr>
        <p:spPr>
          <a:xfrm>
            <a:off x="4676173" y="115747"/>
            <a:ext cx="7245752" cy="6585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/>
              <a:t>RAVDESS</a:t>
            </a:r>
            <a:r>
              <a:rPr lang="en-US"/>
              <a:t> : Ryerson Audio-Visual Database of Emotional Speech and Song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24GB , 1440 audio files (60 trials per actor x 24 actors)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12 female and 12 male actors, Neutral North American Accent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Sentences expressed in two levels : strong, normal.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Emotions : calm, happy, sad, angry, fearful, surprise, and disgust expressions.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b="1" lang="en-US"/>
              <a:t>SAVEE</a:t>
            </a:r>
            <a:r>
              <a:rPr lang="en-US"/>
              <a:t> : Surrey Audio-Visual Expressed Emotion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259MB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Four native English male speakers (identified as DC, JE, JK, KL) in 7 emotions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Phonetically balanced for each emotion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Emotions: anger, disgust, fear, happiness, sadness and surprise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b="1" lang="en-US"/>
              <a:t>CREMA – D</a:t>
            </a:r>
            <a:r>
              <a:rPr lang="en-US"/>
              <a:t> : Crowd-sourced Emotional Multimodal Actors Dataset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7,442 clips of 91 actors with diverse ethnic backgrounds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African America, Asian, Caucasian, Hispanic, and Unspecified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Emotions: happy, sad, anger, fear, disgust, and neutral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fbc48ccd9_0_5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900"/>
              <a:t>Pre-Processing</a:t>
            </a:r>
            <a:endParaRPr sz="3900"/>
          </a:p>
        </p:txBody>
      </p:sp>
      <p:sp>
        <p:nvSpPr>
          <p:cNvPr id="356" name="Google Shape;356;g2cfbc48ccd9_0_5"/>
          <p:cNvSpPr txBox="1"/>
          <p:nvPr/>
        </p:nvSpPr>
        <p:spPr>
          <a:xfrm>
            <a:off x="4890275" y="1530600"/>
            <a:ext cx="6378600" cy="5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Resampling 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Standardizing the sampling rate across all audio files ensures consistency in how features are extracted and interpreted by the model.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413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Amplitude Normalization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 Normalization helps to control the volume differences across audio files, ensuring no single file disproportionately influences the model due to volume variations.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413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Silence Trimming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Silence at the end or beginning doesn’t contain useful information and can be trimmed to increase computational efficiency.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413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Duration Handling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Trimming /  Padding audio to ensure all audio files have same duration ( 3 seconds ) </a:t>
            </a:r>
            <a:b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"/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30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/>
          </a:p>
        </p:txBody>
      </p:sp>
      <p:sp>
        <p:nvSpPr>
          <p:cNvPr id="362" name="Google Shape;362;p7"/>
          <p:cNvSpPr txBox="1"/>
          <p:nvPr/>
        </p:nvSpPr>
        <p:spPr>
          <a:xfrm>
            <a:off x="308649" y="1522075"/>
            <a:ext cx="4375800" cy="5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Mel-Frequency Spectrogram</a:t>
            </a:r>
            <a:endParaRPr b="1"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036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Visual representation of the short-term power spectrum of a sound, based on the Mel scale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036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Logarithmic frequency and amplitude scales are better suited for modeling human auditory perception.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MFCC (Mel-frequency cepstral coefficients)</a:t>
            </a:r>
            <a:endParaRPr b="1"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036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Set of features derived from the frequency spectrum of an audio signal, designed to mimic human auditory perception.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036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Usually has 12-13 features and we used 13 features. </a:t>
            </a:r>
            <a:b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3" name="Google Shape;3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25" y="1446550"/>
            <a:ext cx="6017425" cy="2765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25" y="4420575"/>
            <a:ext cx="6017425" cy="2339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fbaf82310_0_19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Baseline Model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(Logistic Regression)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cfbaf82310_0_19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Performance</a:t>
            </a:r>
            <a:endParaRPr sz="2800"/>
          </a:p>
        </p:txBody>
      </p:sp>
      <p:sp>
        <p:nvSpPr>
          <p:cNvPr id="371" name="Google Shape;371;g2cfbaf82310_0_19"/>
          <p:cNvSpPr txBox="1"/>
          <p:nvPr>
            <p:ph idx="2" type="body"/>
          </p:nvPr>
        </p:nvSpPr>
        <p:spPr>
          <a:xfrm>
            <a:off x="5125300" y="1488979"/>
            <a:ext cx="6264300" cy="106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-US" sz="1629"/>
              <a:t>Features used</a:t>
            </a:r>
            <a:r>
              <a:rPr lang="en-US" sz="1629"/>
              <a:t> - MFCCs, Zero Crossing Rate, Mel-Spectrogram</a:t>
            </a:r>
            <a:endParaRPr sz="162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1629"/>
              <a:t>Took the mean and standard deviation of each sequence within every feature.</a:t>
            </a:r>
            <a:endParaRPr sz="162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629"/>
              <a:t>Standard 80/20 split of train and test of datasets  </a:t>
            </a:r>
            <a:endParaRPr sz="162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-US" sz="1629"/>
              <a:t>Accuracy Score:</a:t>
            </a:r>
            <a:r>
              <a:rPr lang="en-US" sz="1629"/>
              <a:t> 32.6%</a:t>
            </a:r>
            <a:endParaRPr sz="162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</p:txBody>
      </p:sp>
      <p:sp>
        <p:nvSpPr>
          <p:cNvPr id="372" name="Google Shape;372;g2cfbaf82310_0_19"/>
          <p:cNvSpPr txBox="1"/>
          <p:nvPr>
            <p:ph idx="3" type="body"/>
          </p:nvPr>
        </p:nvSpPr>
        <p:spPr>
          <a:xfrm>
            <a:off x="5125303" y="3356362"/>
            <a:ext cx="62643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Insights</a:t>
            </a:r>
            <a:endParaRPr sz="2800"/>
          </a:p>
        </p:txBody>
      </p:sp>
      <p:sp>
        <p:nvSpPr>
          <p:cNvPr id="373" name="Google Shape;373;g2cfbaf82310_0_19"/>
          <p:cNvSpPr txBox="1"/>
          <p:nvPr>
            <p:ph idx="4" type="body"/>
          </p:nvPr>
        </p:nvSpPr>
        <p:spPr>
          <a:xfrm>
            <a:off x="5124700" y="4042150"/>
            <a:ext cx="6265500" cy="23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lang="en-US" sz="1590"/>
              <a:t>Using the </a:t>
            </a:r>
            <a:r>
              <a:rPr b="1" lang="en-US" sz="1590"/>
              <a:t>F1 Score</a:t>
            </a:r>
            <a:r>
              <a:rPr b="1" lang="en-US" sz="1590"/>
              <a:t>, Precision and Recall</a:t>
            </a:r>
            <a:r>
              <a:rPr lang="en-US" sz="1590"/>
              <a:t>, we noticed that the model performed best when classifying </a:t>
            </a:r>
            <a:r>
              <a:rPr b="1" lang="en-US" sz="1590"/>
              <a:t>‘sad’</a:t>
            </a:r>
            <a:r>
              <a:rPr lang="en-US" sz="1590"/>
              <a:t> emotions and worst  when classifying </a:t>
            </a:r>
            <a:r>
              <a:rPr b="1" lang="en-US" sz="1590"/>
              <a:t>‘neutral’</a:t>
            </a:r>
            <a:r>
              <a:rPr lang="en-US" sz="1590"/>
              <a:t> and </a:t>
            </a:r>
            <a:r>
              <a:rPr b="1" lang="en-US" sz="1590"/>
              <a:t>‘fear’</a:t>
            </a:r>
            <a:r>
              <a:rPr lang="en-US" sz="1590"/>
              <a:t>. The overall scores suggest a poor performance and cannot be reliable in practical </a:t>
            </a:r>
            <a:r>
              <a:rPr lang="en-US" sz="1590"/>
              <a:t>scenarios</a:t>
            </a:r>
            <a:r>
              <a:rPr lang="en-US" sz="1590"/>
              <a:t>. </a:t>
            </a:r>
            <a:endParaRPr sz="159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lang="en-US" sz="1590"/>
              <a:t>We used the mean and standard deviation as we had a sequence and had to provide an array for regression.</a:t>
            </a:r>
            <a:endParaRPr sz="159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lang="en-US" sz="1590"/>
              <a:t>To </a:t>
            </a:r>
            <a:r>
              <a:rPr lang="en-US" sz="1590"/>
              <a:t>improve</a:t>
            </a:r>
            <a:r>
              <a:rPr lang="en-US" sz="1590"/>
              <a:t> the </a:t>
            </a:r>
            <a:r>
              <a:rPr lang="en-US" sz="1590"/>
              <a:t>accuracy</a:t>
            </a:r>
            <a:r>
              <a:rPr lang="en-US" sz="1590"/>
              <a:t>, we could have </a:t>
            </a:r>
            <a:r>
              <a:rPr lang="en-US" sz="1590"/>
              <a:t>included</a:t>
            </a:r>
            <a:r>
              <a:rPr lang="en-US" sz="1590"/>
              <a:t> </a:t>
            </a:r>
            <a:r>
              <a:rPr lang="en-US" sz="1590"/>
              <a:t>additional</a:t>
            </a:r>
            <a:r>
              <a:rPr lang="en-US" sz="1590"/>
              <a:t> features such as gender, age and other audio features. </a:t>
            </a:r>
            <a:endParaRPr sz="159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fbaf82310_0_74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CNN Model</a:t>
            </a:r>
            <a:endParaRPr/>
          </a:p>
        </p:txBody>
      </p:sp>
      <p:pic>
        <p:nvPicPr>
          <p:cNvPr id="379" name="Google Shape;379;g2cfbaf82310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850" y="1741025"/>
            <a:ext cx="6399974" cy="34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fbaf82310_0_64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CNN Model</a:t>
            </a:r>
            <a:endParaRPr/>
          </a:p>
        </p:txBody>
      </p:sp>
      <p:sp>
        <p:nvSpPr>
          <p:cNvPr id="385" name="Google Shape;385;g2cfbaf82310_0_64"/>
          <p:cNvSpPr txBox="1"/>
          <p:nvPr>
            <p:ph idx="1" type="body"/>
          </p:nvPr>
        </p:nvSpPr>
        <p:spPr>
          <a:xfrm>
            <a:off x="4892874" y="8031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86" name="Google Shape;386;g2cfbaf82310_0_64"/>
          <p:cNvSpPr txBox="1"/>
          <p:nvPr>
            <p:ph idx="2" type="body"/>
          </p:nvPr>
        </p:nvSpPr>
        <p:spPr>
          <a:xfrm>
            <a:off x="4826875" y="1488975"/>
            <a:ext cx="6397200" cy="106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Features used - Mel </a:t>
            </a:r>
            <a:r>
              <a:rPr lang="en-US" sz="1500"/>
              <a:t>Spectrograms</a:t>
            </a:r>
            <a:r>
              <a:rPr lang="en-US" sz="1500"/>
              <a:t>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Training accuracy : ~80%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Validation Accuracy : ~55% ( State of art accuracy for RAVDESS is 80%)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87" name="Google Shape;387;g2cfbaf82310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875" y="2827325"/>
            <a:ext cx="6397174" cy="3433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cfbaf82310_0_117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CNN Model</a:t>
            </a:r>
            <a:endParaRPr/>
          </a:p>
        </p:txBody>
      </p:sp>
      <p:sp>
        <p:nvSpPr>
          <p:cNvPr id="393" name="Google Shape;393;g2cfbaf82310_0_117"/>
          <p:cNvSpPr txBox="1"/>
          <p:nvPr>
            <p:ph idx="1" type="body"/>
          </p:nvPr>
        </p:nvSpPr>
        <p:spPr>
          <a:xfrm>
            <a:off x="4901474" y="167813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394" name="Google Shape;394;g2cfbaf82310_0_117"/>
          <p:cNvSpPr txBox="1"/>
          <p:nvPr>
            <p:ph idx="2" type="body"/>
          </p:nvPr>
        </p:nvSpPr>
        <p:spPr>
          <a:xfrm>
            <a:off x="4852650" y="2897397"/>
            <a:ext cx="6264300" cy="196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The model is overfitting as validation accuracy is low and we can also see a zig-zag pattern for accuracy.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We were able to increase the accuracy from 40% to 55% by using Dropout layers.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Even</a:t>
            </a:r>
            <a:r>
              <a:rPr lang="en-US" sz="1500"/>
              <a:t> without a lot of parameters, model achieves a decent result.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2024-04-16T17:47:46Z</dcterms:created>
  <dc:creator>Moorthy, Jishnu</dc:creator>
</cp:coreProperties>
</file>