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/>
    <p:restoredTop sz="94643"/>
  </p:normalViewPr>
  <p:slideViewPr>
    <p:cSldViewPr snapToGrid="0">
      <p:cViewPr>
        <p:scale>
          <a:sx n="113" d="100"/>
          <a:sy n="113" d="100"/>
        </p:scale>
        <p:origin x="5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F79-E7D9-0C6B-C1FA-6EB626A4D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6C55A-E2F2-F9DC-B524-DDA62BE3D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Yashwardhan Singh Ranawat &amp; Jishnu Moorthy</a:t>
            </a:r>
          </a:p>
        </p:txBody>
      </p:sp>
    </p:spTree>
    <p:extLst>
      <p:ext uri="{BB962C8B-B14F-4D97-AF65-F5344CB8AC3E}">
        <p14:creationId xmlns:p14="http://schemas.microsoft.com/office/powerpoint/2010/main" val="316965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E19AC-6366-A647-49F8-8ECC8049A2E9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Next Steps…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3A89E0-E38F-550E-6F3D-5A86960699AF}"/>
              </a:ext>
            </a:extLst>
          </p:cNvPr>
          <p:cNvSpPr txBox="1">
            <a:spLocks/>
          </p:cNvSpPr>
          <p:nvPr/>
        </p:nvSpPr>
        <p:spPr>
          <a:xfrm>
            <a:off x="308658" y="1464198"/>
            <a:ext cx="11574684" cy="5237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Augmentation:  </a:t>
            </a:r>
          </a:p>
          <a:p>
            <a:pPr lvl="1"/>
            <a:r>
              <a:rPr lang="en-US" sz="1800" dirty="0"/>
              <a:t>Noise Injection</a:t>
            </a:r>
          </a:p>
          <a:p>
            <a:pPr lvl="1"/>
            <a:r>
              <a:rPr lang="en-US" sz="1800" dirty="0"/>
              <a:t>Shifting Time</a:t>
            </a:r>
          </a:p>
          <a:p>
            <a:pPr lvl="1"/>
            <a:r>
              <a:rPr lang="en-US" sz="1800" dirty="0"/>
              <a:t>Changing Speed</a:t>
            </a:r>
          </a:p>
          <a:p>
            <a:pPr lvl="1"/>
            <a:r>
              <a:rPr lang="en-US" sz="1800" dirty="0"/>
              <a:t>Changing Pitch </a:t>
            </a:r>
          </a:p>
          <a:p>
            <a:r>
              <a:rPr lang="en-US" b="1" dirty="0">
                <a:effectLst/>
              </a:rPr>
              <a:t>Hyperparameter Tuning</a:t>
            </a:r>
          </a:p>
          <a:p>
            <a:r>
              <a:rPr lang="en-US" b="1" dirty="0">
                <a:effectLst/>
              </a:rPr>
              <a:t>Implement LSTM Model</a:t>
            </a:r>
          </a:p>
          <a:p>
            <a:r>
              <a:rPr lang="en-US" b="1" dirty="0">
                <a:effectLst/>
              </a:rPr>
              <a:t>Transfer learning  &amp; Pre-Trained Model</a:t>
            </a:r>
          </a:p>
          <a:p>
            <a:pPr lvl="1"/>
            <a:r>
              <a:rPr lang="en-US" sz="1800" dirty="0"/>
              <a:t>YAMnet</a:t>
            </a:r>
          </a:p>
          <a:p>
            <a:pPr lvl="1"/>
            <a:r>
              <a:rPr lang="en-US" sz="1800" dirty="0">
                <a:effectLst/>
              </a:rPr>
              <a:t>Open AI’s Whisper </a:t>
            </a:r>
          </a:p>
          <a:p>
            <a:r>
              <a:rPr lang="en-US" b="1" dirty="0">
                <a:effectLst/>
              </a:rPr>
              <a:t>Evaluation of Models</a:t>
            </a:r>
          </a:p>
          <a:p>
            <a:r>
              <a:rPr lang="en-US" b="1" dirty="0">
                <a:effectLst/>
              </a:rPr>
              <a:t>Deployment </a:t>
            </a:r>
            <a:r>
              <a:rPr lang="en-US" dirty="0">
                <a:effectLst/>
              </a:rPr>
              <a:t>(Possibly)</a:t>
            </a:r>
          </a:p>
          <a:p>
            <a:pPr marL="457200" lvl="1" indent="0">
              <a:buNone/>
            </a:pPr>
            <a:br>
              <a:rPr lang="en-US" sz="1800" dirty="0">
                <a:effectLst/>
              </a:rPr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6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1432-AD75-68F7-9CB4-6D4B6B52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26D7-0667-2EB3-A814-417BD060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173" y="115747"/>
            <a:ext cx="7245752" cy="65859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RAVDESS</a:t>
            </a:r>
            <a:r>
              <a:rPr lang="en-US" dirty="0"/>
              <a:t> : Ryerson Audio-Visual Database of Emotional Speech and Song</a:t>
            </a:r>
          </a:p>
          <a:p>
            <a:pPr lvl="1"/>
            <a:r>
              <a:rPr lang="en-US" dirty="0"/>
              <a:t>24GB , 1440 audio files (60 trials per actor x 24 actors)</a:t>
            </a:r>
          </a:p>
          <a:p>
            <a:pPr lvl="1"/>
            <a:r>
              <a:rPr lang="en-US" dirty="0"/>
              <a:t>12 female and 12 male actors, Neutral North American Accent</a:t>
            </a:r>
          </a:p>
          <a:p>
            <a:pPr lvl="1"/>
            <a:r>
              <a:rPr lang="en-US" dirty="0"/>
              <a:t>Sentences expressed in two levels : strong, normal. </a:t>
            </a:r>
          </a:p>
          <a:p>
            <a:pPr lvl="1"/>
            <a:r>
              <a:rPr lang="en-US" dirty="0"/>
              <a:t>Emotions : calm, happy, sad, angry, fearful, surprise, and disgust expressions. </a:t>
            </a:r>
          </a:p>
          <a:p>
            <a:r>
              <a:rPr lang="en-US" b="1" dirty="0"/>
              <a:t>SAVEE</a:t>
            </a:r>
            <a:r>
              <a:rPr lang="en-US" dirty="0"/>
              <a:t> : Surrey Audio-Visual Expressed Emotion </a:t>
            </a:r>
          </a:p>
          <a:p>
            <a:pPr lvl="1"/>
            <a:r>
              <a:rPr lang="en-US" dirty="0"/>
              <a:t>259MB</a:t>
            </a:r>
          </a:p>
          <a:p>
            <a:pPr lvl="1"/>
            <a:r>
              <a:rPr lang="en-US" dirty="0"/>
              <a:t>Four native English male speakers (identified as DC, JE, JK, KL) in 7 emotions</a:t>
            </a:r>
          </a:p>
          <a:p>
            <a:pPr lvl="1"/>
            <a:r>
              <a:rPr lang="en-US" dirty="0"/>
              <a:t>Phonetically balanced for each emotion</a:t>
            </a:r>
          </a:p>
          <a:p>
            <a:pPr lvl="1"/>
            <a:r>
              <a:rPr lang="en-US" dirty="0"/>
              <a:t>Emotions: anger, disgust, fear, happiness, sadness and surprise</a:t>
            </a:r>
          </a:p>
          <a:p>
            <a:r>
              <a:rPr lang="en-US" b="1" dirty="0"/>
              <a:t>CREMA – D</a:t>
            </a:r>
            <a:r>
              <a:rPr lang="en-US" dirty="0"/>
              <a:t> : Crowd-sourced Emotional Multimodal Actors Dataset</a:t>
            </a:r>
          </a:p>
          <a:p>
            <a:pPr lvl="1"/>
            <a:r>
              <a:rPr lang="en-US" dirty="0"/>
              <a:t>7,442 clips of 91 actors with diverse ethnic backgrounds</a:t>
            </a:r>
          </a:p>
          <a:p>
            <a:pPr lvl="1"/>
            <a:r>
              <a:rPr lang="en-US" dirty="0"/>
              <a:t>African America, Asian, Caucasian, Hispanic, and Unspecified</a:t>
            </a:r>
          </a:p>
          <a:p>
            <a:pPr lvl="1"/>
            <a:r>
              <a:rPr lang="en-US" dirty="0"/>
              <a:t>Emotions: happy, sad, anger, fear, disgust, and neutral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Processing and Combining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2F046-9A37-0A55-8C29-60E5162D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75" y="1857535"/>
            <a:ext cx="7906649" cy="459157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EF35B-884E-3A6E-35E5-88E4B34DDC6A}"/>
              </a:ext>
            </a:extLst>
          </p:cNvPr>
          <p:cNvSpPr txBox="1"/>
          <p:nvPr/>
        </p:nvSpPr>
        <p:spPr>
          <a:xfrm>
            <a:off x="308658" y="1363347"/>
            <a:ext cx="115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Path Example : ACTOR_01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03-01-01-01-01-01-01.wav</a:t>
            </a:r>
          </a:p>
        </p:txBody>
      </p:sp>
    </p:spTree>
    <p:extLst>
      <p:ext uri="{BB962C8B-B14F-4D97-AF65-F5344CB8AC3E}">
        <p14:creationId xmlns:p14="http://schemas.microsoft.com/office/powerpoint/2010/main" val="269557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Processing and Combining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25697-572B-C7B1-0E89-3D0C295E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63" y="1857536"/>
            <a:ext cx="6241473" cy="486195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6DEC1-AFDD-2F43-5748-CE34C7B843CB}"/>
              </a:ext>
            </a:extLst>
          </p:cNvPr>
          <p:cNvSpPr txBox="1"/>
          <p:nvPr/>
        </p:nvSpPr>
        <p:spPr>
          <a:xfrm>
            <a:off x="308658" y="1363347"/>
            <a:ext cx="115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Path Example : DC_a01.wav</a:t>
            </a:r>
          </a:p>
        </p:txBody>
      </p:sp>
    </p:spTree>
    <p:extLst>
      <p:ext uri="{BB962C8B-B14F-4D97-AF65-F5344CB8AC3E}">
        <p14:creationId xmlns:p14="http://schemas.microsoft.com/office/powerpoint/2010/main" val="75081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Processing and Combining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6DEC1-AFDD-2F43-5748-CE34C7B843CB}"/>
              </a:ext>
            </a:extLst>
          </p:cNvPr>
          <p:cNvSpPr txBox="1"/>
          <p:nvPr/>
        </p:nvSpPr>
        <p:spPr>
          <a:xfrm>
            <a:off x="308658" y="1363347"/>
            <a:ext cx="115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Path Example : 1001_DFA_ANG_XX.wav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D2CB2-8D00-296E-B587-0BA7D154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4" y="1804261"/>
            <a:ext cx="6546272" cy="477594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16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Resampling Audio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4434C4-DFC0-EC34-CAA4-62FCA6FA2623}"/>
              </a:ext>
            </a:extLst>
          </p:cNvPr>
          <p:cNvSpPr txBox="1">
            <a:spLocks/>
          </p:cNvSpPr>
          <p:nvPr/>
        </p:nvSpPr>
        <p:spPr>
          <a:xfrm>
            <a:off x="308658" y="1522072"/>
            <a:ext cx="5027271" cy="523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Sampling Rate : </a:t>
            </a:r>
            <a:r>
              <a:rPr lang="en-US" sz="1600" dirty="0"/>
              <a:t>Number of audio samples taken per second when digitizing an analog audio signal. It is a crucial parameter for digital audio processing.</a:t>
            </a:r>
          </a:p>
          <a:p>
            <a:r>
              <a:rPr lang="en-US" sz="1600" dirty="0"/>
              <a:t>R</a:t>
            </a:r>
            <a:r>
              <a:rPr lang="en-US" sz="1600" dirty="0">
                <a:effectLst/>
              </a:rPr>
              <a:t>eal-world speech emotion datasets contain audio files recorded at different sampling rates, which can vary from 8 kHz to 48 kHz or higher.</a:t>
            </a:r>
          </a:p>
          <a:p>
            <a:r>
              <a:rPr lang="en-US" sz="1600" dirty="0"/>
              <a:t>Higher samples </a:t>
            </a:r>
            <a:r>
              <a:rPr lang="en-US" sz="1600" dirty="0">
                <a:sym typeface="Wingdings" pitchFamily="2" charset="2"/>
              </a:rPr>
              <a:t> more samples per second  better digitized audio  consistent input format</a:t>
            </a:r>
          </a:p>
          <a:p>
            <a:r>
              <a:rPr lang="en-US" sz="1600" dirty="0">
                <a:effectLst/>
              </a:rPr>
              <a:t>For example, a sampling rate of 44.1 kHz means 44,100 audio samples are taken every second</a:t>
            </a:r>
            <a:br>
              <a:rPr lang="en-US" sz="1600" dirty="0">
                <a:effectLst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464B8-2A4D-B714-DCAF-690C8FE7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68" y="2338086"/>
            <a:ext cx="6251774" cy="218182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961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Feature Extraction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4434C4-DFC0-EC34-CAA4-62FCA6FA2623}"/>
              </a:ext>
            </a:extLst>
          </p:cNvPr>
          <p:cNvSpPr txBox="1">
            <a:spLocks/>
          </p:cNvSpPr>
          <p:nvPr/>
        </p:nvSpPr>
        <p:spPr>
          <a:xfrm>
            <a:off x="308658" y="1522072"/>
            <a:ext cx="5027271" cy="523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Mel-Frequency Spectrogram:   </a:t>
            </a:r>
          </a:p>
          <a:p>
            <a:r>
              <a:rPr lang="en-US" sz="1600" b="1" dirty="0">
                <a:effectLst/>
              </a:rPr>
              <a:t>MFCC (Mel-frequency cepstral coefficients) : </a:t>
            </a:r>
            <a:r>
              <a:rPr lang="en-US" sz="1600" dirty="0">
                <a:effectLst/>
              </a:rPr>
              <a:t>Widely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used representation of audio signals that captures the spectral characteristics of sound in a way that aligns with human auditory perception.</a:t>
            </a:r>
          </a:p>
          <a:p>
            <a:r>
              <a:rPr lang="en-US" sz="1600" dirty="0"/>
              <a:t>S</a:t>
            </a:r>
            <a:r>
              <a:rPr lang="en-US" sz="1600" dirty="0">
                <a:effectLst/>
              </a:rPr>
              <a:t>et of 13 to 40 coefficients is computed, each capturing different aspects of the sound's frequency content. </a:t>
            </a:r>
            <a:br>
              <a:rPr lang="en-US" sz="1600" dirty="0">
                <a:effectLst/>
              </a:rPr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860E8-B0F8-1357-E79F-FC0FA2B7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2072"/>
            <a:ext cx="5787342" cy="288788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917B-AFDD-5A7D-62E3-515E2EE0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9807"/>
            <a:ext cx="5787342" cy="1930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82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CNN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DFBB-EE4D-74CD-A779-4481F360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62107"/>
            <a:ext cx="7518400" cy="5118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0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DC031B-C0FD-4832-1FFE-0A838D00C51B}"/>
              </a:ext>
            </a:extLst>
          </p:cNvPr>
          <p:cNvSpPr/>
          <p:nvPr/>
        </p:nvSpPr>
        <p:spPr>
          <a:xfrm>
            <a:off x="308658" y="277793"/>
            <a:ext cx="11574684" cy="960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CNN Deep Learning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73D4E9-99CE-C60D-DEF2-0744557F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57" y="1996634"/>
            <a:ext cx="9929285" cy="464935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85D69-B13E-035D-B66C-A866CA60C4C7}"/>
              </a:ext>
            </a:extLst>
          </p:cNvPr>
          <p:cNvSpPr txBox="1"/>
          <p:nvPr/>
        </p:nvSpPr>
        <p:spPr>
          <a:xfrm>
            <a:off x="308658" y="1469985"/>
            <a:ext cx="1157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20% sample of the original dataset to run the model on collab. </a:t>
            </a:r>
          </a:p>
        </p:txBody>
      </p:sp>
    </p:spTree>
    <p:extLst>
      <p:ext uri="{BB962C8B-B14F-4D97-AF65-F5344CB8AC3E}">
        <p14:creationId xmlns:p14="http://schemas.microsoft.com/office/powerpoint/2010/main" val="19687289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149</TotalTime>
  <Words>411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Rockwell</vt:lpstr>
      <vt:lpstr>Wingdings</vt:lpstr>
      <vt:lpstr>Atlas</vt:lpstr>
      <vt:lpstr>Speech Emotion Recognition</vt:lpstr>
      <vt:lpstr>Breakdown of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Moorthy, Jishnu</dc:creator>
  <cp:lastModifiedBy>Moorthy, Jishnu</cp:lastModifiedBy>
  <cp:revision>23</cp:revision>
  <dcterms:created xsi:type="dcterms:W3CDTF">2024-04-16T17:47:46Z</dcterms:created>
  <dcterms:modified xsi:type="dcterms:W3CDTF">2024-04-16T20:17:33Z</dcterms:modified>
</cp:coreProperties>
</file>