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74" r:id="rId3"/>
    <p:sldId id="257" r:id="rId4"/>
    <p:sldId id="258" r:id="rId5"/>
    <p:sldId id="279" r:id="rId6"/>
    <p:sldId id="259" r:id="rId7"/>
    <p:sldId id="275" r:id="rId8"/>
    <p:sldId id="260" r:id="rId9"/>
    <p:sldId id="276" r:id="rId10"/>
    <p:sldId id="261" r:id="rId11"/>
    <p:sldId id="269" r:id="rId12"/>
    <p:sldId id="277" r:id="rId13"/>
    <p:sldId id="271" r:id="rId14"/>
    <p:sldId id="278" r:id="rId15"/>
    <p:sldId id="273" r:id="rId16"/>
  </p:sldIdLst>
  <p:sldSz cx="9144000" cy="5143500" type="screen16x9"/>
  <p:notesSz cx="6858000" cy="9144000"/>
  <p:embeddedFontLst>
    <p:embeddedFont>
      <p:font typeface="Century Gothic" panose="020B050202020202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8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C84258-0F00-4A91-A3EC-BE2816434D73}" v="157" dt="2022-11-10T18:44:12.085"/>
    <p1510:client id="{82E645FE-6CEC-4BEF-ADC9-EDF09A09A427}" v="3" dt="2022-11-10T18:55:04.190"/>
    <p1510:client id="{8F96795A-F433-43B8-AE4C-5EB9F440137D}" v="71" dt="2022-11-10T18:18:18.552"/>
    <p1510:client id="{A8DF4999-8168-4C75-8ECD-47DA6BCCB926}" v="49" dt="2022-11-10T18:54:18.116"/>
    <p1510:client id="{FF47F2F8-16C8-4CEE-AFA7-6F15E4E7AB69}" v="25" dt="2022-11-10T18:33:21.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9AAA58-7FA8-4673-9705-C6B43A12780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0C76234-4CE5-4E56-90EC-B97F4D4A43AF}">
      <dgm:prSet custT="1"/>
      <dgm:spPr/>
      <dgm:t>
        <a:bodyPr/>
        <a:lstStyle/>
        <a:p>
          <a:endParaRPr lang="en-US"/>
        </a:p>
      </dgm:t>
    </dgm:pt>
    <dgm:pt modelId="{D6EDD6D9-5F5D-489B-AAED-C030C6C5DF01}" type="parTrans" cxnId="{808C686B-BC04-4397-86B5-3A485F4F3DC8}">
      <dgm:prSet/>
      <dgm:spPr/>
      <dgm:t>
        <a:bodyPr/>
        <a:lstStyle/>
        <a:p>
          <a:endParaRPr lang="en-US"/>
        </a:p>
      </dgm:t>
    </dgm:pt>
    <dgm:pt modelId="{70520686-8AA9-4C46-A6E6-0C6EABB13C64}" type="sibTrans" cxnId="{808C686B-BC04-4397-86B5-3A485F4F3DC8}">
      <dgm:prSet/>
      <dgm:spPr/>
      <dgm:t>
        <a:bodyPr/>
        <a:lstStyle/>
        <a:p>
          <a:endParaRPr lang="en-US"/>
        </a:p>
      </dgm:t>
    </dgm:pt>
    <dgm:pt modelId="{3EEE356E-5194-42D8-A0D6-7695A4461DEF}">
      <dgm:prSet custT="1"/>
      <dgm:spPr/>
      <dgm:t>
        <a:bodyPr/>
        <a:lstStyle/>
        <a:p>
          <a:endParaRPr lang="en-US"/>
        </a:p>
      </dgm:t>
    </dgm:pt>
    <dgm:pt modelId="{C4011D31-E7B1-40B9-A544-C8D489F1C5D9}" type="parTrans" cxnId="{372DE833-EBAA-4647-9277-BE8F210C8CF8}">
      <dgm:prSet/>
      <dgm:spPr/>
      <dgm:t>
        <a:bodyPr/>
        <a:lstStyle/>
        <a:p>
          <a:endParaRPr lang="en-US"/>
        </a:p>
      </dgm:t>
    </dgm:pt>
    <dgm:pt modelId="{5234C2C6-9778-40A0-9E4B-B1741E14338B}" type="sibTrans" cxnId="{372DE833-EBAA-4647-9277-BE8F210C8CF8}">
      <dgm:prSet/>
      <dgm:spPr/>
      <dgm:t>
        <a:bodyPr/>
        <a:lstStyle/>
        <a:p>
          <a:endParaRPr lang="en-US"/>
        </a:p>
      </dgm:t>
    </dgm:pt>
    <dgm:pt modelId="{B7EDAA5E-1A99-4B0E-A68E-5F330A749906}">
      <dgm:prSet custT="1"/>
      <dgm:spPr/>
      <dgm:t>
        <a:bodyPr/>
        <a:lstStyle/>
        <a:p>
          <a:pPr>
            <a:lnSpc>
              <a:spcPct val="100000"/>
            </a:lnSpc>
          </a:pPr>
          <a:r>
            <a:rPr lang="en-US" sz="1100">
              <a:latin typeface="Century Gothic" panose="020B0502020202020204" pitchFamily="34" charset="0"/>
            </a:rPr>
            <a:t>Year built</a:t>
          </a:r>
        </a:p>
      </dgm:t>
    </dgm:pt>
    <dgm:pt modelId="{E0FD7F0F-927F-4196-911D-11B7BD9FEC0F}" type="parTrans" cxnId="{E8B3468D-09C4-41D9-9FC8-670E453F723C}">
      <dgm:prSet/>
      <dgm:spPr/>
      <dgm:t>
        <a:bodyPr/>
        <a:lstStyle/>
        <a:p>
          <a:endParaRPr lang="en-US"/>
        </a:p>
      </dgm:t>
    </dgm:pt>
    <dgm:pt modelId="{4B16193B-DCDE-4471-A5FA-5C5EAA3B6476}" type="sibTrans" cxnId="{E8B3468D-09C4-41D9-9FC8-670E453F723C}">
      <dgm:prSet/>
      <dgm:spPr/>
      <dgm:t>
        <a:bodyPr/>
        <a:lstStyle/>
        <a:p>
          <a:endParaRPr lang="en-US"/>
        </a:p>
      </dgm:t>
    </dgm:pt>
    <dgm:pt modelId="{A113C33C-2384-41E1-AC02-801E18674E21}">
      <dgm:prSet custT="1"/>
      <dgm:spPr/>
      <dgm:t>
        <a:bodyPr/>
        <a:lstStyle/>
        <a:p>
          <a:pPr>
            <a:lnSpc>
              <a:spcPct val="100000"/>
            </a:lnSpc>
          </a:pPr>
          <a:r>
            <a:rPr lang="en-US" sz="1100">
              <a:latin typeface="Century Gothic" panose="020B0502020202020204" pitchFamily="34" charset="0"/>
            </a:rPr>
            <a:t>Age at sale </a:t>
          </a:r>
        </a:p>
      </dgm:t>
    </dgm:pt>
    <dgm:pt modelId="{3ED62862-DD07-476C-89AF-77DCD7E81597}" type="parTrans" cxnId="{6F012368-7DB5-4BB6-8286-04DB4C8BE720}">
      <dgm:prSet/>
      <dgm:spPr/>
      <dgm:t>
        <a:bodyPr/>
        <a:lstStyle/>
        <a:p>
          <a:endParaRPr lang="en-US"/>
        </a:p>
      </dgm:t>
    </dgm:pt>
    <dgm:pt modelId="{D3E86593-EE8B-4218-AD91-B24CF6D71508}" type="sibTrans" cxnId="{6F012368-7DB5-4BB6-8286-04DB4C8BE720}">
      <dgm:prSet/>
      <dgm:spPr/>
      <dgm:t>
        <a:bodyPr/>
        <a:lstStyle/>
        <a:p>
          <a:endParaRPr lang="en-US"/>
        </a:p>
      </dgm:t>
    </dgm:pt>
    <dgm:pt modelId="{5799FC88-F614-4346-898A-7C77AA05AB86}">
      <dgm:prSet custT="1"/>
      <dgm:spPr/>
      <dgm:t>
        <a:bodyPr/>
        <a:lstStyle/>
        <a:p>
          <a:pPr>
            <a:lnSpc>
              <a:spcPct val="100000"/>
            </a:lnSpc>
          </a:pPr>
          <a:r>
            <a:rPr lang="en-US" sz="1100">
              <a:latin typeface="Century Gothic" panose="020B0502020202020204" pitchFamily="34" charset="0"/>
            </a:rPr>
            <a:t>Size ( Dead Weight Ton) </a:t>
          </a:r>
        </a:p>
      </dgm:t>
    </dgm:pt>
    <dgm:pt modelId="{044BA82B-2E08-4F64-AE84-16D356758E95}" type="parTrans" cxnId="{47A06D35-BAB4-49CB-8846-3F1554F2D300}">
      <dgm:prSet/>
      <dgm:spPr/>
      <dgm:t>
        <a:bodyPr/>
        <a:lstStyle/>
        <a:p>
          <a:endParaRPr lang="en-US"/>
        </a:p>
      </dgm:t>
    </dgm:pt>
    <dgm:pt modelId="{70637925-7E4D-4923-962C-4333A37DD8FC}" type="sibTrans" cxnId="{47A06D35-BAB4-49CB-8846-3F1554F2D300}">
      <dgm:prSet/>
      <dgm:spPr/>
      <dgm:t>
        <a:bodyPr/>
        <a:lstStyle/>
        <a:p>
          <a:endParaRPr lang="en-US"/>
        </a:p>
      </dgm:t>
    </dgm:pt>
    <dgm:pt modelId="{F0758A58-95DA-4D64-8109-5F6E8EEF14F9}">
      <dgm:prSet custT="1"/>
      <dgm:spPr/>
      <dgm:t>
        <a:bodyPr/>
        <a:lstStyle/>
        <a:p>
          <a:pPr>
            <a:lnSpc>
              <a:spcPct val="100000"/>
            </a:lnSpc>
          </a:pPr>
          <a:r>
            <a:rPr lang="en-US" sz="1050">
              <a:latin typeface="Century Gothic" panose="020B0502020202020204" pitchFamily="34" charset="0"/>
            </a:rPr>
            <a:t>.</a:t>
          </a:r>
        </a:p>
      </dgm:t>
    </dgm:pt>
    <dgm:pt modelId="{2A1416E7-8A2C-4DC9-9CD1-C472392566D0}" type="parTrans" cxnId="{6443530C-760B-4B5C-8C82-137160751D09}">
      <dgm:prSet/>
      <dgm:spPr/>
      <dgm:t>
        <a:bodyPr/>
        <a:lstStyle/>
        <a:p>
          <a:endParaRPr lang="en-US"/>
        </a:p>
      </dgm:t>
    </dgm:pt>
    <dgm:pt modelId="{9AEAE19B-7696-4F32-8ED1-D55514A6240B}" type="sibTrans" cxnId="{6443530C-760B-4B5C-8C82-137160751D09}">
      <dgm:prSet/>
      <dgm:spPr/>
      <dgm:t>
        <a:bodyPr/>
        <a:lstStyle/>
        <a:p>
          <a:endParaRPr lang="en-US"/>
        </a:p>
      </dgm:t>
    </dgm:pt>
    <dgm:pt modelId="{43CBDDF4-8AFB-4BEE-AA9D-5E5EBEDF59BD}" type="pres">
      <dgm:prSet presAssocID="{C49AAA58-7FA8-4673-9705-C6B43A12780C}" presName="root" presStyleCnt="0">
        <dgm:presLayoutVars>
          <dgm:dir/>
          <dgm:resizeHandles val="exact"/>
        </dgm:presLayoutVars>
      </dgm:prSet>
      <dgm:spPr/>
    </dgm:pt>
    <dgm:pt modelId="{48348364-AED0-43C0-8C90-E1373D750377}" type="pres">
      <dgm:prSet presAssocID="{B7EDAA5E-1A99-4B0E-A68E-5F330A749906}" presName="compNode" presStyleCnt="0"/>
      <dgm:spPr/>
    </dgm:pt>
    <dgm:pt modelId="{AB35DF74-2D72-429B-A430-9905AA6DF2F5}" type="pres">
      <dgm:prSet presAssocID="{B7EDAA5E-1A99-4B0E-A68E-5F330A749906}" presName="iconRect" presStyleLbl="node1" presStyleIdx="0" presStyleCnt="4" custLinFactNeighborY="-4959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C56DA06C-DBDA-4290-A55B-AC4F624FED60}" type="pres">
      <dgm:prSet presAssocID="{B7EDAA5E-1A99-4B0E-A68E-5F330A749906}" presName="spaceRect" presStyleCnt="0"/>
      <dgm:spPr/>
    </dgm:pt>
    <dgm:pt modelId="{86BCC3D7-1439-4FC2-9F4F-19DB2D117B55}" type="pres">
      <dgm:prSet presAssocID="{B7EDAA5E-1A99-4B0E-A68E-5F330A749906}" presName="textRect" presStyleLbl="revTx" presStyleIdx="0" presStyleCnt="4" custLinFactNeighborX="-278" custLinFactNeighborY="-52436">
        <dgm:presLayoutVars>
          <dgm:chMax val="1"/>
          <dgm:chPref val="1"/>
        </dgm:presLayoutVars>
      </dgm:prSet>
      <dgm:spPr/>
    </dgm:pt>
    <dgm:pt modelId="{228373C3-94DD-495A-9D4F-E0794451F476}" type="pres">
      <dgm:prSet presAssocID="{4B16193B-DCDE-4471-A5FA-5C5EAA3B6476}" presName="sibTrans" presStyleCnt="0"/>
      <dgm:spPr/>
    </dgm:pt>
    <dgm:pt modelId="{754B13DD-327B-4B8E-99EC-90C53B621A9E}" type="pres">
      <dgm:prSet presAssocID="{A113C33C-2384-41E1-AC02-801E18674E21}" presName="compNode" presStyleCnt="0"/>
      <dgm:spPr/>
    </dgm:pt>
    <dgm:pt modelId="{D589B306-E445-44B5-BDCA-01E04D5E8305}" type="pres">
      <dgm:prSet presAssocID="{A113C33C-2384-41E1-AC02-801E18674E21}" presName="iconRect" presStyleLbl="node1" presStyleIdx="1" presStyleCnt="4" custLinFactNeighborX="-14186" custLinFactNeighborY="-4959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rson with Cane"/>
        </a:ext>
      </dgm:extLst>
    </dgm:pt>
    <dgm:pt modelId="{B4797901-6F24-4B20-A7C9-778C13F4A229}" type="pres">
      <dgm:prSet presAssocID="{A113C33C-2384-41E1-AC02-801E18674E21}" presName="spaceRect" presStyleCnt="0"/>
      <dgm:spPr/>
    </dgm:pt>
    <dgm:pt modelId="{1D7F5517-124B-4911-91D4-419504AB9520}" type="pres">
      <dgm:prSet presAssocID="{A113C33C-2384-41E1-AC02-801E18674E21}" presName="textRect" presStyleLbl="revTx" presStyleIdx="1" presStyleCnt="4" custLinFactNeighborX="-7543" custLinFactNeighborY="-51390">
        <dgm:presLayoutVars>
          <dgm:chMax val="1"/>
          <dgm:chPref val="1"/>
        </dgm:presLayoutVars>
      </dgm:prSet>
      <dgm:spPr/>
    </dgm:pt>
    <dgm:pt modelId="{06D8FE1A-18F8-4033-87A7-2AE9F59771D6}" type="pres">
      <dgm:prSet presAssocID="{D3E86593-EE8B-4218-AD91-B24CF6D71508}" presName="sibTrans" presStyleCnt="0"/>
      <dgm:spPr/>
    </dgm:pt>
    <dgm:pt modelId="{4EEFDB21-A03B-40C0-B1AC-AF583538EDDF}" type="pres">
      <dgm:prSet presAssocID="{5799FC88-F614-4346-898A-7C77AA05AB86}" presName="compNode" presStyleCnt="0"/>
      <dgm:spPr/>
    </dgm:pt>
    <dgm:pt modelId="{D53C1056-E580-40DE-BBDA-187F8827FE96}" type="pres">
      <dgm:prSet presAssocID="{5799FC88-F614-4346-898A-7C77AA05AB86}" presName="iconRect" presStyleLbl="node1" presStyleIdx="2" presStyleCnt="4" custLinFactNeighborY="-4959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ruise ship with solid fill"/>
        </a:ext>
      </dgm:extLst>
    </dgm:pt>
    <dgm:pt modelId="{34296A5D-B2F7-4F59-A72E-7B608A706EEF}" type="pres">
      <dgm:prSet presAssocID="{5799FC88-F614-4346-898A-7C77AA05AB86}" presName="spaceRect" presStyleCnt="0"/>
      <dgm:spPr/>
    </dgm:pt>
    <dgm:pt modelId="{9BFDF691-0633-487C-BE47-5716716DF091}" type="pres">
      <dgm:prSet presAssocID="{5799FC88-F614-4346-898A-7C77AA05AB86}" presName="textRect" presStyleLbl="revTx" presStyleIdx="2" presStyleCnt="4" custLinFactNeighborX="-932" custLinFactNeighborY="-51390">
        <dgm:presLayoutVars>
          <dgm:chMax val="1"/>
          <dgm:chPref val="1"/>
        </dgm:presLayoutVars>
      </dgm:prSet>
      <dgm:spPr/>
    </dgm:pt>
    <dgm:pt modelId="{1ED1B520-D909-4D85-BEE3-91ECF8FAD490}" type="pres">
      <dgm:prSet presAssocID="{70637925-7E4D-4923-962C-4333A37DD8FC}" presName="sibTrans" presStyleCnt="0"/>
      <dgm:spPr/>
    </dgm:pt>
    <dgm:pt modelId="{1E494922-E97A-4539-89B2-30DBD54EFF91}" type="pres">
      <dgm:prSet presAssocID="{F0758A58-95DA-4D64-8109-5F6E8EEF14F9}" presName="compNode" presStyleCnt="0"/>
      <dgm:spPr/>
    </dgm:pt>
    <dgm:pt modelId="{1F6937D0-3A17-4D0A-8A7B-0BC204D79ED7}" type="pres">
      <dgm:prSet presAssocID="{F0758A58-95DA-4D64-8109-5F6E8EEF14F9}" presName="iconRect" presStyleLbl="node1" presStyleIdx="3" presStyleCnt="4" custLinFactNeighborX="-2071" custLinFactNeighborY="-4959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teering Wheel with solid fill"/>
        </a:ext>
      </dgm:extLst>
    </dgm:pt>
    <dgm:pt modelId="{C3A7255A-A46B-408B-B203-DB0CFF081B33}" type="pres">
      <dgm:prSet presAssocID="{F0758A58-95DA-4D64-8109-5F6E8EEF14F9}" presName="spaceRect" presStyleCnt="0"/>
      <dgm:spPr/>
    </dgm:pt>
    <dgm:pt modelId="{6C85D461-C174-44E2-A306-5F1BF49A2829}" type="pres">
      <dgm:prSet presAssocID="{F0758A58-95DA-4D64-8109-5F6E8EEF14F9}" presName="textRect" presStyleLbl="revTx" presStyleIdx="3" presStyleCnt="4" custScaleX="156936" custLinFactNeighborX="-2796" custLinFactNeighborY="-51390">
        <dgm:presLayoutVars>
          <dgm:chMax val="1"/>
          <dgm:chPref val="1"/>
        </dgm:presLayoutVars>
      </dgm:prSet>
      <dgm:spPr/>
    </dgm:pt>
  </dgm:ptLst>
  <dgm:cxnLst>
    <dgm:cxn modelId="{CE672B00-91BA-44FA-BC43-97908AF10362}" type="presOf" srcId="{A113C33C-2384-41E1-AC02-801E18674E21}" destId="{1D7F5517-124B-4911-91D4-419504AB9520}" srcOrd="0" destOrd="0" presId="urn:microsoft.com/office/officeart/2018/2/layout/IconLabelList"/>
    <dgm:cxn modelId="{0E99DF0A-3932-4CBC-8B9B-66D933394BDF}" type="presOf" srcId="{F0758A58-95DA-4D64-8109-5F6E8EEF14F9}" destId="{6C85D461-C174-44E2-A306-5F1BF49A2829}" srcOrd="0" destOrd="0" presId="urn:microsoft.com/office/officeart/2018/2/layout/IconLabelList"/>
    <dgm:cxn modelId="{6443530C-760B-4B5C-8C82-137160751D09}" srcId="{C49AAA58-7FA8-4673-9705-C6B43A12780C}" destId="{F0758A58-95DA-4D64-8109-5F6E8EEF14F9}" srcOrd="3" destOrd="0" parTransId="{2A1416E7-8A2C-4DC9-9CD1-C472392566D0}" sibTransId="{9AEAE19B-7696-4F32-8ED1-D55514A6240B}"/>
    <dgm:cxn modelId="{372DE833-EBAA-4647-9277-BE8F210C8CF8}" srcId="{B7EDAA5E-1A99-4B0E-A68E-5F330A749906}" destId="{3EEE356E-5194-42D8-A0D6-7695A4461DEF}" srcOrd="1" destOrd="0" parTransId="{C4011D31-E7B1-40B9-A544-C8D489F1C5D9}" sibTransId="{5234C2C6-9778-40A0-9E4B-B1741E14338B}"/>
    <dgm:cxn modelId="{47A06D35-BAB4-49CB-8846-3F1554F2D300}" srcId="{C49AAA58-7FA8-4673-9705-C6B43A12780C}" destId="{5799FC88-F614-4346-898A-7C77AA05AB86}" srcOrd="2" destOrd="0" parTransId="{044BA82B-2E08-4F64-AE84-16D356758E95}" sibTransId="{70637925-7E4D-4923-962C-4333A37DD8FC}"/>
    <dgm:cxn modelId="{6F012368-7DB5-4BB6-8286-04DB4C8BE720}" srcId="{C49AAA58-7FA8-4673-9705-C6B43A12780C}" destId="{A113C33C-2384-41E1-AC02-801E18674E21}" srcOrd="1" destOrd="0" parTransId="{3ED62862-DD07-476C-89AF-77DCD7E81597}" sibTransId="{D3E86593-EE8B-4218-AD91-B24CF6D71508}"/>
    <dgm:cxn modelId="{808C686B-BC04-4397-86B5-3A485F4F3DC8}" srcId="{B7EDAA5E-1A99-4B0E-A68E-5F330A749906}" destId="{80C76234-4CE5-4E56-90EC-B97F4D4A43AF}" srcOrd="0" destOrd="0" parTransId="{D6EDD6D9-5F5D-489B-AAED-C030C6C5DF01}" sibTransId="{70520686-8AA9-4C46-A6E6-0C6EABB13C64}"/>
    <dgm:cxn modelId="{B7DD6152-BD10-489B-9D07-A8BC53E756C1}" type="presOf" srcId="{C49AAA58-7FA8-4673-9705-C6B43A12780C}" destId="{43CBDDF4-8AFB-4BEE-AA9D-5E5EBEDF59BD}" srcOrd="0" destOrd="0" presId="urn:microsoft.com/office/officeart/2018/2/layout/IconLabelList"/>
    <dgm:cxn modelId="{E8B3468D-09C4-41D9-9FC8-670E453F723C}" srcId="{C49AAA58-7FA8-4673-9705-C6B43A12780C}" destId="{B7EDAA5E-1A99-4B0E-A68E-5F330A749906}" srcOrd="0" destOrd="0" parTransId="{E0FD7F0F-927F-4196-911D-11B7BD9FEC0F}" sibTransId="{4B16193B-DCDE-4471-A5FA-5C5EAA3B6476}"/>
    <dgm:cxn modelId="{543815B9-8CB0-49E3-A9C3-A6EFA3F4410A}" type="presOf" srcId="{B7EDAA5E-1A99-4B0E-A68E-5F330A749906}" destId="{86BCC3D7-1439-4FC2-9F4F-19DB2D117B55}" srcOrd="0" destOrd="0" presId="urn:microsoft.com/office/officeart/2018/2/layout/IconLabelList"/>
    <dgm:cxn modelId="{F4BE99E2-8C36-4045-908F-CF20BC559A54}" type="presOf" srcId="{5799FC88-F614-4346-898A-7C77AA05AB86}" destId="{9BFDF691-0633-487C-BE47-5716716DF091}" srcOrd="0" destOrd="0" presId="urn:microsoft.com/office/officeart/2018/2/layout/IconLabelList"/>
    <dgm:cxn modelId="{EB88E3F7-61FA-40CC-8977-23F1EAAAE42B}" type="presParOf" srcId="{43CBDDF4-8AFB-4BEE-AA9D-5E5EBEDF59BD}" destId="{48348364-AED0-43C0-8C90-E1373D750377}" srcOrd="0" destOrd="0" presId="urn:microsoft.com/office/officeart/2018/2/layout/IconLabelList"/>
    <dgm:cxn modelId="{F49D3C71-7103-47D8-934A-8CBED8726259}" type="presParOf" srcId="{48348364-AED0-43C0-8C90-E1373D750377}" destId="{AB35DF74-2D72-429B-A430-9905AA6DF2F5}" srcOrd="0" destOrd="0" presId="urn:microsoft.com/office/officeart/2018/2/layout/IconLabelList"/>
    <dgm:cxn modelId="{AD375B0C-D5D4-43A5-8A18-8F07DEF8A0F8}" type="presParOf" srcId="{48348364-AED0-43C0-8C90-E1373D750377}" destId="{C56DA06C-DBDA-4290-A55B-AC4F624FED60}" srcOrd="1" destOrd="0" presId="urn:microsoft.com/office/officeart/2018/2/layout/IconLabelList"/>
    <dgm:cxn modelId="{F429D7A3-1B9C-4153-9B55-8E045B7EFC5C}" type="presParOf" srcId="{48348364-AED0-43C0-8C90-E1373D750377}" destId="{86BCC3D7-1439-4FC2-9F4F-19DB2D117B55}" srcOrd="2" destOrd="0" presId="urn:microsoft.com/office/officeart/2018/2/layout/IconLabelList"/>
    <dgm:cxn modelId="{C962B592-0D86-4DA1-88D2-F113AFC212B2}" type="presParOf" srcId="{43CBDDF4-8AFB-4BEE-AA9D-5E5EBEDF59BD}" destId="{228373C3-94DD-495A-9D4F-E0794451F476}" srcOrd="1" destOrd="0" presId="urn:microsoft.com/office/officeart/2018/2/layout/IconLabelList"/>
    <dgm:cxn modelId="{706CEE0A-E639-4AAF-BCA7-8B01168262F7}" type="presParOf" srcId="{43CBDDF4-8AFB-4BEE-AA9D-5E5EBEDF59BD}" destId="{754B13DD-327B-4B8E-99EC-90C53B621A9E}" srcOrd="2" destOrd="0" presId="urn:microsoft.com/office/officeart/2018/2/layout/IconLabelList"/>
    <dgm:cxn modelId="{60692634-8FF7-441F-BD0D-16E85FC3EA03}" type="presParOf" srcId="{754B13DD-327B-4B8E-99EC-90C53B621A9E}" destId="{D589B306-E445-44B5-BDCA-01E04D5E8305}" srcOrd="0" destOrd="0" presId="urn:microsoft.com/office/officeart/2018/2/layout/IconLabelList"/>
    <dgm:cxn modelId="{937FD955-BDAE-4119-8824-EF99695BEB11}" type="presParOf" srcId="{754B13DD-327B-4B8E-99EC-90C53B621A9E}" destId="{B4797901-6F24-4B20-A7C9-778C13F4A229}" srcOrd="1" destOrd="0" presId="urn:microsoft.com/office/officeart/2018/2/layout/IconLabelList"/>
    <dgm:cxn modelId="{6C5A374C-7703-4D32-A279-1C3495709826}" type="presParOf" srcId="{754B13DD-327B-4B8E-99EC-90C53B621A9E}" destId="{1D7F5517-124B-4911-91D4-419504AB9520}" srcOrd="2" destOrd="0" presId="urn:microsoft.com/office/officeart/2018/2/layout/IconLabelList"/>
    <dgm:cxn modelId="{7DA37A9E-D0AC-4308-8247-419D3AC84D86}" type="presParOf" srcId="{43CBDDF4-8AFB-4BEE-AA9D-5E5EBEDF59BD}" destId="{06D8FE1A-18F8-4033-87A7-2AE9F59771D6}" srcOrd="3" destOrd="0" presId="urn:microsoft.com/office/officeart/2018/2/layout/IconLabelList"/>
    <dgm:cxn modelId="{58A88CD0-3765-4FBF-88C9-3C29CA74B10A}" type="presParOf" srcId="{43CBDDF4-8AFB-4BEE-AA9D-5E5EBEDF59BD}" destId="{4EEFDB21-A03B-40C0-B1AC-AF583538EDDF}" srcOrd="4" destOrd="0" presId="urn:microsoft.com/office/officeart/2018/2/layout/IconLabelList"/>
    <dgm:cxn modelId="{6527FBCB-F3AE-4DAF-A4A3-EAFA8303C4B1}" type="presParOf" srcId="{4EEFDB21-A03B-40C0-B1AC-AF583538EDDF}" destId="{D53C1056-E580-40DE-BBDA-187F8827FE96}" srcOrd="0" destOrd="0" presId="urn:microsoft.com/office/officeart/2018/2/layout/IconLabelList"/>
    <dgm:cxn modelId="{9D4C53EA-5D64-427F-9544-3D3F8C375890}" type="presParOf" srcId="{4EEFDB21-A03B-40C0-B1AC-AF583538EDDF}" destId="{34296A5D-B2F7-4F59-A72E-7B608A706EEF}" srcOrd="1" destOrd="0" presId="urn:microsoft.com/office/officeart/2018/2/layout/IconLabelList"/>
    <dgm:cxn modelId="{F4F4DE4C-8BA5-4C38-8DD9-1BDBB14A9C8B}" type="presParOf" srcId="{4EEFDB21-A03B-40C0-B1AC-AF583538EDDF}" destId="{9BFDF691-0633-487C-BE47-5716716DF091}" srcOrd="2" destOrd="0" presId="urn:microsoft.com/office/officeart/2018/2/layout/IconLabelList"/>
    <dgm:cxn modelId="{B62B74F7-6F4B-430C-95B9-60AE18802956}" type="presParOf" srcId="{43CBDDF4-8AFB-4BEE-AA9D-5E5EBEDF59BD}" destId="{1ED1B520-D909-4D85-BEE3-91ECF8FAD490}" srcOrd="5" destOrd="0" presId="urn:microsoft.com/office/officeart/2018/2/layout/IconLabelList"/>
    <dgm:cxn modelId="{FDBBB5D1-E519-4FC6-9E7C-0A05A22A5A82}" type="presParOf" srcId="{43CBDDF4-8AFB-4BEE-AA9D-5E5EBEDF59BD}" destId="{1E494922-E97A-4539-89B2-30DBD54EFF91}" srcOrd="6" destOrd="0" presId="urn:microsoft.com/office/officeart/2018/2/layout/IconLabelList"/>
    <dgm:cxn modelId="{2AF525EE-67AC-4FBC-978B-6675E66D38A3}" type="presParOf" srcId="{1E494922-E97A-4539-89B2-30DBD54EFF91}" destId="{1F6937D0-3A17-4D0A-8A7B-0BC204D79ED7}" srcOrd="0" destOrd="0" presId="urn:microsoft.com/office/officeart/2018/2/layout/IconLabelList"/>
    <dgm:cxn modelId="{B6BFC4CE-86F0-4C31-9D21-8277BDA9733E}" type="presParOf" srcId="{1E494922-E97A-4539-89B2-30DBD54EFF91}" destId="{C3A7255A-A46B-408B-B203-DB0CFF081B33}" srcOrd="1" destOrd="0" presId="urn:microsoft.com/office/officeart/2018/2/layout/IconLabelList"/>
    <dgm:cxn modelId="{F7585DF0-8DB8-49E3-A936-2F716A60D610}" type="presParOf" srcId="{1E494922-E97A-4539-89B2-30DBD54EFF91}" destId="{6C85D461-C174-44E2-A306-5F1BF49A282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9AAA58-7FA8-4673-9705-C6B43A12780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0C76234-4CE5-4E56-90EC-B97F4D4A43AF}">
      <dgm:prSet custT="1"/>
      <dgm:spPr/>
      <dgm:t>
        <a:bodyPr/>
        <a:lstStyle/>
        <a:p>
          <a:pPr>
            <a:lnSpc>
              <a:spcPct val="100000"/>
            </a:lnSpc>
          </a:pPr>
          <a:r>
            <a:rPr lang="en-IN" sz="1100">
              <a:latin typeface="Century Gothic" panose="020B0502020202020204" pitchFamily="34" charset="0"/>
            </a:rPr>
            <a:t>Find price of ship based on comparable recent transactions in the market</a:t>
          </a:r>
          <a:endParaRPr lang="en-US" sz="1100">
            <a:latin typeface="Century Gothic" panose="020B0502020202020204" pitchFamily="34" charset="0"/>
          </a:endParaRPr>
        </a:p>
      </dgm:t>
    </dgm:pt>
    <dgm:pt modelId="{D6EDD6D9-5F5D-489B-AAED-C030C6C5DF01}" type="parTrans" cxnId="{808C686B-BC04-4397-86B5-3A485F4F3DC8}">
      <dgm:prSet/>
      <dgm:spPr/>
      <dgm:t>
        <a:bodyPr/>
        <a:lstStyle/>
        <a:p>
          <a:endParaRPr lang="en-US"/>
        </a:p>
      </dgm:t>
    </dgm:pt>
    <dgm:pt modelId="{70520686-8AA9-4C46-A6E6-0C6EABB13C64}" type="sibTrans" cxnId="{808C686B-BC04-4397-86B5-3A485F4F3DC8}">
      <dgm:prSet/>
      <dgm:spPr/>
      <dgm:t>
        <a:bodyPr/>
        <a:lstStyle/>
        <a:p>
          <a:endParaRPr lang="en-US"/>
        </a:p>
      </dgm:t>
    </dgm:pt>
    <dgm:pt modelId="{3EEE356E-5194-42D8-A0D6-7695A4461DEF}">
      <dgm:prSet custT="1"/>
      <dgm:spPr/>
      <dgm:t>
        <a:bodyPr/>
        <a:lstStyle/>
        <a:p>
          <a:endParaRPr lang="en-US"/>
        </a:p>
      </dgm:t>
    </dgm:pt>
    <dgm:pt modelId="{C4011D31-E7B1-40B9-A544-C8D489F1C5D9}" type="parTrans" cxnId="{372DE833-EBAA-4647-9277-BE8F210C8CF8}">
      <dgm:prSet/>
      <dgm:spPr/>
      <dgm:t>
        <a:bodyPr/>
        <a:lstStyle/>
        <a:p>
          <a:endParaRPr lang="en-US"/>
        </a:p>
      </dgm:t>
    </dgm:pt>
    <dgm:pt modelId="{5234C2C6-9778-40A0-9E4B-B1741E14338B}" type="sibTrans" cxnId="{372DE833-EBAA-4647-9277-BE8F210C8CF8}">
      <dgm:prSet/>
      <dgm:spPr/>
      <dgm:t>
        <a:bodyPr/>
        <a:lstStyle/>
        <a:p>
          <a:endParaRPr lang="en-US"/>
        </a:p>
      </dgm:t>
    </dgm:pt>
    <dgm:pt modelId="{B7EDAA5E-1A99-4B0E-A68E-5F330A749906}">
      <dgm:prSet custT="1"/>
      <dgm:spPr/>
      <dgm:t>
        <a:bodyPr/>
        <a:lstStyle/>
        <a:p>
          <a:endParaRPr lang="en-US"/>
        </a:p>
      </dgm:t>
    </dgm:pt>
    <dgm:pt modelId="{E0FD7F0F-927F-4196-911D-11B7BD9FEC0F}" type="parTrans" cxnId="{E8B3468D-09C4-41D9-9FC8-670E453F723C}">
      <dgm:prSet/>
      <dgm:spPr/>
      <dgm:t>
        <a:bodyPr/>
        <a:lstStyle/>
        <a:p>
          <a:endParaRPr lang="en-US"/>
        </a:p>
      </dgm:t>
    </dgm:pt>
    <dgm:pt modelId="{4B16193B-DCDE-4471-A5FA-5C5EAA3B6476}" type="sibTrans" cxnId="{E8B3468D-09C4-41D9-9FC8-670E453F723C}">
      <dgm:prSet/>
      <dgm:spPr/>
      <dgm:t>
        <a:bodyPr/>
        <a:lstStyle/>
        <a:p>
          <a:endParaRPr lang="en-US"/>
        </a:p>
      </dgm:t>
    </dgm:pt>
    <dgm:pt modelId="{A113C33C-2384-41E1-AC02-801E18674E21}">
      <dgm:prSet custT="1"/>
      <dgm:spPr/>
      <dgm:t>
        <a:bodyPr/>
        <a:lstStyle/>
        <a:p>
          <a:endParaRPr lang="en-US"/>
        </a:p>
      </dgm:t>
    </dgm:pt>
    <dgm:pt modelId="{3ED62862-DD07-476C-89AF-77DCD7E81597}" type="parTrans" cxnId="{6F012368-7DB5-4BB6-8286-04DB4C8BE720}">
      <dgm:prSet/>
      <dgm:spPr/>
      <dgm:t>
        <a:bodyPr/>
        <a:lstStyle/>
        <a:p>
          <a:endParaRPr lang="en-US"/>
        </a:p>
      </dgm:t>
    </dgm:pt>
    <dgm:pt modelId="{D3E86593-EE8B-4218-AD91-B24CF6D71508}" type="sibTrans" cxnId="{6F012368-7DB5-4BB6-8286-04DB4C8BE720}">
      <dgm:prSet/>
      <dgm:spPr/>
      <dgm:t>
        <a:bodyPr/>
        <a:lstStyle/>
        <a:p>
          <a:endParaRPr lang="en-US"/>
        </a:p>
      </dgm:t>
    </dgm:pt>
    <dgm:pt modelId="{5799FC88-F614-4346-898A-7C77AA05AB86}">
      <dgm:prSet custT="1"/>
      <dgm:spPr/>
      <dgm:t>
        <a:bodyPr/>
        <a:lstStyle/>
        <a:p>
          <a:endParaRPr lang="en-US"/>
        </a:p>
      </dgm:t>
    </dgm:pt>
    <dgm:pt modelId="{044BA82B-2E08-4F64-AE84-16D356758E95}" type="parTrans" cxnId="{47A06D35-BAB4-49CB-8846-3F1554F2D300}">
      <dgm:prSet/>
      <dgm:spPr/>
      <dgm:t>
        <a:bodyPr/>
        <a:lstStyle/>
        <a:p>
          <a:endParaRPr lang="en-US"/>
        </a:p>
      </dgm:t>
    </dgm:pt>
    <dgm:pt modelId="{70637925-7E4D-4923-962C-4333A37DD8FC}" type="sibTrans" cxnId="{47A06D35-BAB4-49CB-8846-3F1554F2D300}">
      <dgm:prSet/>
      <dgm:spPr/>
      <dgm:t>
        <a:bodyPr/>
        <a:lstStyle/>
        <a:p>
          <a:endParaRPr lang="en-US"/>
        </a:p>
      </dgm:t>
    </dgm:pt>
    <dgm:pt modelId="{F0758A58-95DA-4D64-8109-5F6E8EEF14F9}">
      <dgm:prSet custT="1"/>
      <dgm:spPr/>
      <dgm:t>
        <a:bodyPr/>
        <a:lstStyle/>
        <a:p>
          <a:endParaRPr lang="en-US"/>
        </a:p>
      </dgm:t>
    </dgm:pt>
    <dgm:pt modelId="{2A1416E7-8A2C-4DC9-9CD1-C472392566D0}" type="parTrans" cxnId="{6443530C-760B-4B5C-8C82-137160751D09}">
      <dgm:prSet/>
      <dgm:spPr/>
      <dgm:t>
        <a:bodyPr/>
        <a:lstStyle/>
        <a:p>
          <a:endParaRPr lang="en-US"/>
        </a:p>
      </dgm:t>
    </dgm:pt>
    <dgm:pt modelId="{9AEAE19B-7696-4F32-8ED1-D55514A6240B}" type="sibTrans" cxnId="{6443530C-760B-4B5C-8C82-137160751D09}">
      <dgm:prSet/>
      <dgm:spPr/>
      <dgm:t>
        <a:bodyPr/>
        <a:lstStyle/>
        <a:p>
          <a:endParaRPr lang="en-US"/>
        </a:p>
      </dgm:t>
    </dgm:pt>
    <dgm:pt modelId="{43CBDDF4-8AFB-4BEE-AA9D-5E5EBEDF59BD}" type="pres">
      <dgm:prSet presAssocID="{C49AAA58-7FA8-4673-9705-C6B43A12780C}" presName="root" presStyleCnt="0">
        <dgm:presLayoutVars>
          <dgm:dir/>
          <dgm:resizeHandles val="exact"/>
        </dgm:presLayoutVars>
      </dgm:prSet>
      <dgm:spPr/>
    </dgm:pt>
    <dgm:pt modelId="{D3414420-6B9B-4CEE-87C9-A5FD453545FC}" type="pres">
      <dgm:prSet presAssocID="{80C76234-4CE5-4E56-90EC-B97F4D4A43AF}" presName="compNode" presStyleCnt="0"/>
      <dgm:spPr/>
    </dgm:pt>
    <dgm:pt modelId="{8DEB9DEB-8BEB-4A1D-8D7C-1D3CE9EF5FA7}" type="pres">
      <dgm:prSet presAssocID="{80C76234-4CE5-4E56-90EC-B97F4D4A43AF}" presName="iconRect" presStyleLbl="node1" presStyleIdx="0" presStyleCnt="1" custLinFactNeighborX="13774" custLinFactNeighborY="-2753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pward trend with solid fill"/>
        </a:ext>
      </dgm:extLst>
    </dgm:pt>
    <dgm:pt modelId="{8C127841-0D54-46B1-8076-197857F54A40}" type="pres">
      <dgm:prSet presAssocID="{80C76234-4CE5-4E56-90EC-B97F4D4A43AF}" presName="spaceRect" presStyleCnt="0"/>
      <dgm:spPr/>
    </dgm:pt>
    <dgm:pt modelId="{CCFE6736-41B5-43F4-9054-999103DB80B1}" type="pres">
      <dgm:prSet presAssocID="{80C76234-4CE5-4E56-90EC-B97F4D4A43AF}" presName="textRect" presStyleLbl="revTx" presStyleIdx="0" presStyleCnt="1" custScaleY="167588" custLinFactNeighborX="6198" custLinFactNeighborY="-765">
        <dgm:presLayoutVars>
          <dgm:chMax val="1"/>
          <dgm:chPref val="1"/>
        </dgm:presLayoutVars>
      </dgm:prSet>
      <dgm:spPr/>
    </dgm:pt>
  </dgm:ptLst>
  <dgm:cxnLst>
    <dgm:cxn modelId="{6443530C-760B-4B5C-8C82-137160751D09}" srcId="{80C76234-4CE5-4E56-90EC-B97F4D4A43AF}" destId="{F0758A58-95DA-4D64-8109-5F6E8EEF14F9}" srcOrd="4" destOrd="0" parTransId="{2A1416E7-8A2C-4DC9-9CD1-C472392566D0}" sibTransId="{9AEAE19B-7696-4F32-8ED1-D55514A6240B}"/>
    <dgm:cxn modelId="{372DE833-EBAA-4647-9277-BE8F210C8CF8}" srcId="{80C76234-4CE5-4E56-90EC-B97F4D4A43AF}" destId="{3EEE356E-5194-42D8-A0D6-7695A4461DEF}" srcOrd="0" destOrd="0" parTransId="{C4011D31-E7B1-40B9-A544-C8D489F1C5D9}" sibTransId="{5234C2C6-9778-40A0-9E4B-B1741E14338B}"/>
    <dgm:cxn modelId="{47A06D35-BAB4-49CB-8846-3F1554F2D300}" srcId="{80C76234-4CE5-4E56-90EC-B97F4D4A43AF}" destId="{5799FC88-F614-4346-898A-7C77AA05AB86}" srcOrd="3" destOrd="0" parTransId="{044BA82B-2E08-4F64-AE84-16D356758E95}" sibTransId="{70637925-7E4D-4923-962C-4333A37DD8FC}"/>
    <dgm:cxn modelId="{09AA5447-F3FD-451B-9DE5-96640D3747A5}" type="presOf" srcId="{80C76234-4CE5-4E56-90EC-B97F4D4A43AF}" destId="{CCFE6736-41B5-43F4-9054-999103DB80B1}" srcOrd="0" destOrd="0" presId="urn:microsoft.com/office/officeart/2018/2/layout/IconLabelList"/>
    <dgm:cxn modelId="{6F012368-7DB5-4BB6-8286-04DB4C8BE720}" srcId="{80C76234-4CE5-4E56-90EC-B97F4D4A43AF}" destId="{A113C33C-2384-41E1-AC02-801E18674E21}" srcOrd="2" destOrd="0" parTransId="{3ED62862-DD07-476C-89AF-77DCD7E81597}" sibTransId="{D3E86593-EE8B-4218-AD91-B24CF6D71508}"/>
    <dgm:cxn modelId="{808C686B-BC04-4397-86B5-3A485F4F3DC8}" srcId="{C49AAA58-7FA8-4673-9705-C6B43A12780C}" destId="{80C76234-4CE5-4E56-90EC-B97F4D4A43AF}" srcOrd="0" destOrd="0" parTransId="{D6EDD6D9-5F5D-489B-AAED-C030C6C5DF01}" sibTransId="{70520686-8AA9-4C46-A6E6-0C6EABB13C64}"/>
    <dgm:cxn modelId="{B7DD6152-BD10-489B-9D07-A8BC53E756C1}" type="presOf" srcId="{C49AAA58-7FA8-4673-9705-C6B43A12780C}" destId="{43CBDDF4-8AFB-4BEE-AA9D-5E5EBEDF59BD}" srcOrd="0" destOrd="0" presId="urn:microsoft.com/office/officeart/2018/2/layout/IconLabelList"/>
    <dgm:cxn modelId="{E8B3468D-09C4-41D9-9FC8-670E453F723C}" srcId="{80C76234-4CE5-4E56-90EC-B97F4D4A43AF}" destId="{B7EDAA5E-1A99-4B0E-A68E-5F330A749906}" srcOrd="1" destOrd="0" parTransId="{E0FD7F0F-927F-4196-911D-11B7BD9FEC0F}" sibTransId="{4B16193B-DCDE-4471-A5FA-5C5EAA3B6476}"/>
    <dgm:cxn modelId="{3D8B5F8F-ACAA-4EEC-8A66-3A218098287E}" type="presParOf" srcId="{43CBDDF4-8AFB-4BEE-AA9D-5E5EBEDF59BD}" destId="{D3414420-6B9B-4CEE-87C9-A5FD453545FC}" srcOrd="0" destOrd="0" presId="urn:microsoft.com/office/officeart/2018/2/layout/IconLabelList"/>
    <dgm:cxn modelId="{D2E4C623-8376-46B6-BF22-57A5892415D9}" type="presParOf" srcId="{D3414420-6B9B-4CEE-87C9-A5FD453545FC}" destId="{8DEB9DEB-8BEB-4A1D-8D7C-1D3CE9EF5FA7}" srcOrd="0" destOrd="0" presId="urn:microsoft.com/office/officeart/2018/2/layout/IconLabelList"/>
    <dgm:cxn modelId="{DA43E67E-3E6E-4245-B476-7D95769F45D2}" type="presParOf" srcId="{D3414420-6B9B-4CEE-87C9-A5FD453545FC}" destId="{8C127841-0D54-46B1-8076-197857F54A40}" srcOrd="1" destOrd="0" presId="urn:microsoft.com/office/officeart/2018/2/layout/IconLabelList"/>
    <dgm:cxn modelId="{EC8C60A4-248F-4008-9C69-5882570D9A4A}" type="presParOf" srcId="{D3414420-6B9B-4CEE-87C9-A5FD453545FC}" destId="{CCFE6736-41B5-43F4-9054-999103DB80B1}"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FBEF6F-A6D8-4B6F-8D6B-45F62B1A694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036CBE2-B58B-40CA-953C-4BD47C1FAD7C}">
      <dgm:prSet/>
      <dgm:spPr/>
      <dgm:t>
        <a:bodyPr/>
        <a:lstStyle/>
        <a:p>
          <a:pPr algn="l">
            <a:lnSpc>
              <a:spcPct val="100000"/>
            </a:lnSpc>
          </a:pPr>
          <a:r>
            <a:rPr lang="en-US">
              <a:latin typeface="Century Gothic" panose="020B0502020202020204" pitchFamily="34" charset="0"/>
            </a:rPr>
            <a:t>After single regression model, we tested how the ship price would get affected if all the attributes of the ships are considered at once using a multiple regression analysis.</a:t>
          </a:r>
        </a:p>
      </dgm:t>
    </dgm:pt>
    <dgm:pt modelId="{DEE6F21E-A359-4405-8670-D6994359EA8A}" type="parTrans" cxnId="{06E2201C-4FD2-4ACC-BA1B-84C34695FBC2}">
      <dgm:prSet/>
      <dgm:spPr/>
      <dgm:t>
        <a:bodyPr/>
        <a:lstStyle/>
        <a:p>
          <a:endParaRPr lang="en-US"/>
        </a:p>
      </dgm:t>
    </dgm:pt>
    <dgm:pt modelId="{A7ABD094-3098-4161-B641-F04BD3D177B3}" type="sibTrans" cxnId="{06E2201C-4FD2-4ACC-BA1B-84C34695FBC2}">
      <dgm:prSet/>
      <dgm:spPr/>
      <dgm:t>
        <a:bodyPr/>
        <a:lstStyle/>
        <a:p>
          <a:endParaRPr lang="en-US"/>
        </a:p>
      </dgm:t>
    </dgm:pt>
    <dgm:pt modelId="{EA4794BC-B6D4-4619-BB0C-150AEA199A64}">
      <dgm:prSet/>
      <dgm:spPr/>
      <dgm:t>
        <a:bodyPr/>
        <a:lstStyle/>
        <a:p>
          <a:pPr algn="l">
            <a:lnSpc>
              <a:spcPct val="100000"/>
            </a:lnSpc>
          </a:pPr>
          <a:r>
            <a:rPr lang="en-US">
              <a:latin typeface="Century Gothic" panose="020B0502020202020204" pitchFamily="34" charset="0"/>
            </a:rPr>
            <a:t>By analyzing sale price with Age at sale, DWT and Capesize jointly, we get say that 92% of the variation in sale price can be explained by these three attributes </a:t>
          </a:r>
        </a:p>
      </dgm:t>
    </dgm:pt>
    <dgm:pt modelId="{BB49FD13-479A-4A35-9830-1AFADDE6D950}" type="parTrans" cxnId="{90842C70-2E69-4706-85C4-2563091497D7}">
      <dgm:prSet/>
      <dgm:spPr/>
      <dgm:t>
        <a:bodyPr/>
        <a:lstStyle/>
        <a:p>
          <a:endParaRPr lang="en-US"/>
        </a:p>
      </dgm:t>
    </dgm:pt>
    <dgm:pt modelId="{A830103B-40F9-44EE-8CD2-3993209C06E5}" type="sibTrans" cxnId="{90842C70-2E69-4706-85C4-2563091497D7}">
      <dgm:prSet/>
      <dgm:spPr/>
      <dgm:t>
        <a:bodyPr/>
        <a:lstStyle/>
        <a:p>
          <a:endParaRPr lang="en-US"/>
        </a:p>
      </dgm:t>
    </dgm:pt>
    <dgm:pt modelId="{28FB410C-87F0-4B4D-A340-7AE15E3B097C}" type="pres">
      <dgm:prSet presAssocID="{9CFBEF6F-A6D8-4B6F-8D6B-45F62B1A6942}" presName="root" presStyleCnt="0">
        <dgm:presLayoutVars>
          <dgm:dir/>
          <dgm:resizeHandles val="exact"/>
        </dgm:presLayoutVars>
      </dgm:prSet>
      <dgm:spPr/>
    </dgm:pt>
    <dgm:pt modelId="{9C7DD815-2F64-4D5F-AB69-39A415D1EB8D}" type="pres">
      <dgm:prSet presAssocID="{2036CBE2-B58B-40CA-953C-4BD47C1FAD7C}" presName="compNode" presStyleCnt="0"/>
      <dgm:spPr/>
    </dgm:pt>
    <dgm:pt modelId="{B8DAC949-FD6A-43B0-A77F-7433D6136BA7}" type="pres">
      <dgm:prSet presAssocID="{2036CBE2-B58B-40CA-953C-4BD47C1FAD7C}" presName="iconRect" presStyleLbl="node1" presStyleIdx="0" presStyleCnt="2" custLinFactX="100000" custLinFactNeighborX="170923" custLinFactNeighborY="625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upward trend with solid fill"/>
        </a:ext>
      </dgm:extLst>
    </dgm:pt>
    <dgm:pt modelId="{EDC192C5-45AB-4507-8DE4-ED67A1D1C730}" type="pres">
      <dgm:prSet presAssocID="{2036CBE2-B58B-40CA-953C-4BD47C1FAD7C}" presName="spaceRect" presStyleCnt="0"/>
      <dgm:spPr/>
    </dgm:pt>
    <dgm:pt modelId="{052B23D8-372D-4F30-80C6-11343E00E610}" type="pres">
      <dgm:prSet presAssocID="{2036CBE2-B58B-40CA-953C-4BD47C1FAD7C}" presName="textRect" presStyleLbl="revTx" presStyleIdx="0" presStyleCnt="2">
        <dgm:presLayoutVars>
          <dgm:chMax val="1"/>
          <dgm:chPref val="1"/>
        </dgm:presLayoutVars>
      </dgm:prSet>
      <dgm:spPr/>
    </dgm:pt>
    <dgm:pt modelId="{4655D83A-9E47-403A-82B1-82B96D2CB3E0}" type="pres">
      <dgm:prSet presAssocID="{A7ABD094-3098-4161-B641-F04BD3D177B3}" presName="sibTrans" presStyleCnt="0"/>
      <dgm:spPr/>
    </dgm:pt>
    <dgm:pt modelId="{D149B958-A898-4F3B-9828-13B3688F2210}" type="pres">
      <dgm:prSet presAssocID="{EA4794BC-B6D4-4619-BB0C-150AEA199A64}" presName="compNode" presStyleCnt="0"/>
      <dgm:spPr/>
    </dgm:pt>
    <dgm:pt modelId="{303D4C9D-38C0-43A3-A511-103D37FC7B41}" type="pres">
      <dgm:prSet presAssocID="{EA4794BC-B6D4-4619-BB0C-150AEA199A64}" presName="iconRect" presStyleLbl="node1" presStyleIdx="1" presStyleCnt="2" custLinFactX="-100000" custLinFactNeighborX="-163977" custLinFactNeighborY="486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bacus with solid fill"/>
        </a:ext>
      </dgm:extLst>
    </dgm:pt>
    <dgm:pt modelId="{4B7132EB-4014-4CD5-AB23-DE4BA5A85CA4}" type="pres">
      <dgm:prSet presAssocID="{EA4794BC-B6D4-4619-BB0C-150AEA199A64}" presName="spaceRect" presStyleCnt="0"/>
      <dgm:spPr/>
    </dgm:pt>
    <dgm:pt modelId="{EA47C8BD-7D09-46D1-9BF3-761EFE69360F}" type="pres">
      <dgm:prSet presAssocID="{EA4794BC-B6D4-4619-BB0C-150AEA199A64}" presName="textRect" presStyleLbl="revTx" presStyleIdx="1" presStyleCnt="2">
        <dgm:presLayoutVars>
          <dgm:chMax val="1"/>
          <dgm:chPref val="1"/>
        </dgm:presLayoutVars>
      </dgm:prSet>
      <dgm:spPr/>
    </dgm:pt>
  </dgm:ptLst>
  <dgm:cxnLst>
    <dgm:cxn modelId="{06E2201C-4FD2-4ACC-BA1B-84C34695FBC2}" srcId="{9CFBEF6F-A6D8-4B6F-8D6B-45F62B1A6942}" destId="{2036CBE2-B58B-40CA-953C-4BD47C1FAD7C}" srcOrd="0" destOrd="0" parTransId="{DEE6F21E-A359-4405-8670-D6994359EA8A}" sibTransId="{A7ABD094-3098-4161-B641-F04BD3D177B3}"/>
    <dgm:cxn modelId="{90842C70-2E69-4706-85C4-2563091497D7}" srcId="{9CFBEF6F-A6D8-4B6F-8D6B-45F62B1A6942}" destId="{EA4794BC-B6D4-4619-BB0C-150AEA199A64}" srcOrd="1" destOrd="0" parTransId="{BB49FD13-479A-4A35-9830-1AFADDE6D950}" sibTransId="{A830103B-40F9-44EE-8CD2-3993209C06E5}"/>
    <dgm:cxn modelId="{BE7E2E56-408B-4395-9D99-E514BAFF6427}" type="presOf" srcId="{9CFBEF6F-A6D8-4B6F-8D6B-45F62B1A6942}" destId="{28FB410C-87F0-4B4D-A340-7AE15E3B097C}" srcOrd="0" destOrd="0" presId="urn:microsoft.com/office/officeart/2018/2/layout/IconLabelList"/>
    <dgm:cxn modelId="{52287F7A-A572-4548-9599-2A89128605D5}" type="presOf" srcId="{EA4794BC-B6D4-4619-BB0C-150AEA199A64}" destId="{EA47C8BD-7D09-46D1-9BF3-761EFE69360F}" srcOrd="0" destOrd="0" presId="urn:microsoft.com/office/officeart/2018/2/layout/IconLabelList"/>
    <dgm:cxn modelId="{4F231EDE-5C65-4467-AABB-E0823C6EDD4A}" type="presOf" srcId="{2036CBE2-B58B-40CA-953C-4BD47C1FAD7C}" destId="{052B23D8-372D-4F30-80C6-11343E00E610}" srcOrd="0" destOrd="0" presId="urn:microsoft.com/office/officeart/2018/2/layout/IconLabelList"/>
    <dgm:cxn modelId="{A2D8D0D8-38F2-40C6-91EE-9D024DB29988}" type="presParOf" srcId="{28FB410C-87F0-4B4D-A340-7AE15E3B097C}" destId="{9C7DD815-2F64-4D5F-AB69-39A415D1EB8D}" srcOrd="0" destOrd="0" presId="urn:microsoft.com/office/officeart/2018/2/layout/IconLabelList"/>
    <dgm:cxn modelId="{92F29E50-0E79-433F-8E9E-B882EF0A0CBF}" type="presParOf" srcId="{9C7DD815-2F64-4D5F-AB69-39A415D1EB8D}" destId="{B8DAC949-FD6A-43B0-A77F-7433D6136BA7}" srcOrd="0" destOrd="0" presId="urn:microsoft.com/office/officeart/2018/2/layout/IconLabelList"/>
    <dgm:cxn modelId="{5A060226-4FBF-4741-A6B4-0E7F34C02B6F}" type="presParOf" srcId="{9C7DD815-2F64-4D5F-AB69-39A415D1EB8D}" destId="{EDC192C5-45AB-4507-8DE4-ED67A1D1C730}" srcOrd="1" destOrd="0" presId="urn:microsoft.com/office/officeart/2018/2/layout/IconLabelList"/>
    <dgm:cxn modelId="{44A877B5-6739-458E-94A3-BB8A87DAF388}" type="presParOf" srcId="{9C7DD815-2F64-4D5F-AB69-39A415D1EB8D}" destId="{052B23D8-372D-4F30-80C6-11343E00E610}" srcOrd="2" destOrd="0" presId="urn:microsoft.com/office/officeart/2018/2/layout/IconLabelList"/>
    <dgm:cxn modelId="{9C85CC05-5997-4F5A-9E55-649E11397E12}" type="presParOf" srcId="{28FB410C-87F0-4B4D-A340-7AE15E3B097C}" destId="{4655D83A-9E47-403A-82B1-82B96D2CB3E0}" srcOrd="1" destOrd="0" presId="urn:microsoft.com/office/officeart/2018/2/layout/IconLabelList"/>
    <dgm:cxn modelId="{64B80451-9723-4F4F-976B-2A2DB9B623F6}" type="presParOf" srcId="{28FB410C-87F0-4B4D-A340-7AE15E3B097C}" destId="{D149B958-A898-4F3B-9828-13B3688F2210}" srcOrd="2" destOrd="0" presId="urn:microsoft.com/office/officeart/2018/2/layout/IconLabelList"/>
    <dgm:cxn modelId="{AF1B65E9-AE3C-4125-B1D2-D2ACA537AE49}" type="presParOf" srcId="{D149B958-A898-4F3B-9828-13B3688F2210}" destId="{303D4C9D-38C0-43A3-A511-103D37FC7B41}" srcOrd="0" destOrd="0" presId="urn:microsoft.com/office/officeart/2018/2/layout/IconLabelList"/>
    <dgm:cxn modelId="{CC894E27-B51E-4640-AA52-9A4BBD51ED6D}" type="presParOf" srcId="{D149B958-A898-4F3B-9828-13B3688F2210}" destId="{4B7132EB-4014-4CD5-AB23-DE4BA5A85CA4}" srcOrd="1" destOrd="0" presId="urn:microsoft.com/office/officeart/2018/2/layout/IconLabelList"/>
    <dgm:cxn modelId="{BFBACB94-B538-4E9F-9259-A23D9F78B17B}" type="presParOf" srcId="{D149B958-A898-4F3B-9828-13B3688F2210}" destId="{EA47C8BD-7D09-46D1-9BF3-761EFE69360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5DF74-2D72-429B-A430-9905AA6DF2F5}">
      <dsp:nvSpPr>
        <dsp:cNvPr id="0" name=""/>
        <dsp:cNvSpPr/>
      </dsp:nvSpPr>
      <dsp:spPr>
        <a:xfrm>
          <a:off x="348637" y="486464"/>
          <a:ext cx="564785" cy="5647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BCC3D7-1439-4FC2-9F4F-19DB2D117B55}">
      <dsp:nvSpPr>
        <dsp:cNvPr id="0" name=""/>
        <dsp:cNvSpPr/>
      </dsp:nvSpPr>
      <dsp:spPr>
        <a:xfrm>
          <a:off x="1" y="1256498"/>
          <a:ext cx="1255078" cy="50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Century Gothic" panose="020B0502020202020204" pitchFamily="34" charset="0"/>
            </a:rPr>
            <a:t>Year built</a:t>
          </a:r>
        </a:p>
      </dsp:txBody>
      <dsp:txXfrm>
        <a:off x="1" y="1256498"/>
        <a:ext cx="1255078" cy="502031"/>
      </dsp:txXfrm>
    </dsp:sp>
    <dsp:sp modelId="{D589B306-E445-44B5-BDCA-01E04D5E8305}">
      <dsp:nvSpPr>
        <dsp:cNvPr id="0" name=""/>
        <dsp:cNvSpPr/>
      </dsp:nvSpPr>
      <dsp:spPr>
        <a:xfrm>
          <a:off x="1743233" y="486464"/>
          <a:ext cx="564785" cy="5647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7F5517-124B-4911-91D4-419504AB9520}">
      <dsp:nvSpPr>
        <dsp:cNvPr id="0" name=""/>
        <dsp:cNvSpPr/>
      </dsp:nvSpPr>
      <dsp:spPr>
        <a:xfrm>
          <a:off x="1383536" y="1261749"/>
          <a:ext cx="1255078" cy="50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Century Gothic" panose="020B0502020202020204" pitchFamily="34" charset="0"/>
            </a:rPr>
            <a:t>Age at sale </a:t>
          </a:r>
        </a:p>
      </dsp:txBody>
      <dsp:txXfrm>
        <a:off x="1383536" y="1261749"/>
        <a:ext cx="1255078" cy="502031"/>
      </dsp:txXfrm>
    </dsp:sp>
    <dsp:sp modelId="{D53C1056-E580-40DE-BBDA-187F8827FE96}">
      <dsp:nvSpPr>
        <dsp:cNvPr id="0" name=""/>
        <dsp:cNvSpPr/>
      </dsp:nvSpPr>
      <dsp:spPr>
        <a:xfrm>
          <a:off x="3298070" y="486464"/>
          <a:ext cx="564785" cy="56478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FDF691-0633-487C-BE47-5716716DF091}">
      <dsp:nvSpPr>
        <dsp:cNvPr id="0" name=""/>
        <dsp:cNvSpPr/>
      </dsp:nvSpPr>
      <dsp:spPr>
        <a:xfrm>
          <a:off x="2941226" y="1261749"/>
          <a:ext cx="1255078" cy="50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Century Gothic" panose="020B0502020202020204" pitchFamily="34" charset="0"/>
            </a:rPr>
            <a:t>Size ( Dead Weight Ton) </a:t>
          </a:r>
        </a:p>
      </dsp:txBody>
      <dsp:txXfrm>
        <a:off x="2941226" y="1261749"/>
        <a:ext cx="1255078" cy="502031"/>
      </dsp:txXfrm>
    </dsp:sp>
    <dsp:sp modelId="{1F6937D0-3A17-4D0A-8A7B-0BC204D79ED7}">
      <dsp:nvSpPr>
        <dsp:cNvPr id="0" name=""/>
        <dsp:cNvSpPr/>
      </dsp:nvSpPr>
      <dsp:spPr>
        <a:xfrm>
          <a:off x="5118386" y="486464"/>
          <a:ext cx="564785" cy="56478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5D461-C174-44E2-A306-5F1BF49A2829}">
      <dsp:nvSpPr>
        <dsp:cNvPr id="0" name=""/>
        <dsp:cNvSpPr/>
      </dsp:nvSpPr>
      <dsp:spPr>
        <a:xfrm>
          <a:off x="4392549" y="1261749"/>
          <a:ext cx="1969669" cy="50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100000"/>
            </a:lnSpc>
            <a:spcBef>
              <a:spcPct val="0"/>
            </a:spcBef>
            <a:spcAft>
              <a:spcPct val="35000"/>
            </a:spcAft>
            <a:buNone/>
          </a:pPr>
          <a:r>
            <a:rPr lang="en-US" sz="1050" kern="1200">
              <a:latin typeface="Century Gothic" panose="020B0502020202020204" pitchFamily="34" charset="0"/>
            </a:rPr>
            <a:t>.</a:t>
          </a:r>
        </a:p>
      </dsp:txBody>
      <dsp:txXfrm>
        <a:off x="4392549" y="1261749"/>
        <a:ext cx="1969669" cy="502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B9DEB-8BEB-4A1D-8D7C-1D3CE9EF5FA7}">
      <dsp:nvSpPr>
        <dsp:cNvPr id="0" name=""/>
        <dsp:cNvSpPr/>
      </dsp:nvSpPr>
      <dsp:spPr>
        <a:xfrm>
          <a:off x="1021617" y="0"/>
          <a:ext cx="623320" cy="6233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FE6736-41B5-43F4-9054-999103DB80B1}">
      <dsp:nvSpPr>
        <dsp:cNvPr id="0" name=""/>
        <dsp:cNvSpPr/>
      </dsp:nvSpPr>
      <dsp:spPr>
        <a:xfrm>
          <a:off x="640695" y="717066"/>
          <a:ext cx="1385156" cy="92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latin typeface="Century Gothic" panose="020B0502020202020204" pitchFamily="34" charset="0"/>
            </a:rPr>
            <a:t>Find price of ship based on comparable recent transactions in the market</a:t>
          </a:r>
          <a:endParaRPr lang="en-US" sz="1100" kern="1200">
            <a:latin typeface="Century Gothic" panose="020B0502020202020204" pitchFamily="34" charset="0"/>
          </a:endParaRPr>
        </a:p>
      </dsp:txBody>
      <dsp:txXfrm>
        <a:off x="640695" y="717066"/>
        <a:ext cx="1385156" cy="928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AC949-FD6A-43B0-A77F-7433D6136BA7}">
      <dsp:nvSpPr>
        <dsp:cNvPr id="0" name=""/>
        <dsp:cNvSpPr/>
      </dsp:nvSpPr>
      <dsp:spPr>
        <a:xfrm>
          <a:off x="5459727" y="169877"/>
          <a:ext cx="1625062" cy="16250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2B23D8-372D-4F30-80C6-11343E00E610}">
      <dsp:nvSpPr>
        <dsp:cNvPr id="0" name=""/>
        <dsp:cNvSpPr/>
      </dsp:nvSpPr>
      <dsp:spPr>
        <a:xfrm>
          <a:off x="63965" y="2107321"/>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Century Gothic" panose="020B0502020202020204" pitchFamily="34" charset="0"/>
            </a:rPr>
            <a:t>After single regression model, we tested how the ship price would get affected if all the attributes of the ships are considered at once using a multiple regression analysis.</a:t>
          </a:r>
        </a:p>
      </dsp:txBody>
      <dsp:txXfrm>
        <a:off x="63965" y="2107321"/>
        <a:ext cx="3611250" cy="720000"/>
      </dsp:txXfrm>
    </dsp:sp>
    <dsp:sp modelId="{303D4C9D-38C0-43A3-A511-103D37FC7B41}">
      <dsp:nvSpPr>
        <dsp:cNvPr id="0" name=""/>
        <dsp:cNvSpPr/>
      </dsp:nvSpPr>
      <dsp:spPr>
        <a:xfrm>
          <a:off x="1010486" y="147305"/>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7C8BD-7D09-46D1-9BF3-761EFE69360F}">
      <dsp:nvSpPr>
        <dsp:cNvPr id="0" name=""/>
        <dsp:cNvSpPr/>
      </dsp:nvSpPr>
      <dsp:spPr>
        <a:xfrm>
          <a:off x="4307184" y="2107321"/>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Century Gothic" panose="020B0502020202020204" pitchFamily="34" charset="0"/>
            </a:rPr>
            <a:t>By analyzing sale price with Age at sale, DWT and Capesize jointly, we get say that 92% of the variation in sale price can be explained by these three attributes </a:t>
          </a:r>
        </a:p>
      </dsp:txBody>
      <dsp:txXfrm>
        <a:off x="4307184" y="2107321"/>
        <a:ext cx="361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97e90ae7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297e90ae7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97e90ae7f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297e90ae7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97e90ae7f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97e90ae7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97e90ae7f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97e90ae7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751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97e90ae7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97e90ae7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97e90ae7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97e90ae7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140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97e90ae7f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97e90ae7f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97e90ae7f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97e90ae7f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30000" y="1318650"/>
            <a:ext cx="7216500" cy="1381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2800">
                <a:solidFill>
                  <a:srgbClr val="000000"/>
                </a:solidFill>
                <a:latin typeface="Century Gothic" panose="020B0502020202020204" pitchFamily="34" charset="0"/>
                <a:ea typeface="Calibri" panose="020F0502020204030204" pitchFamily="34" charset="0"/>
                <a:cs typeface="Calibri" panose="020F0502020204030204" pitchFamily="34" charset="0"/>
              </a:rPr>
              <a:t>COMPASS MARITIME SERVICES LLC : SHIP VALUATION</a:t>
            </a:r>
            <a:br>
              <a:rPr lang="en-US">
                <a:latin typeface="Century Gothic" panose="020B0502020202020204" pitchFamily="34" charset="0"/>
              </a:rPr>
            </a:br>
            <a:endParaRPr>
              <a:latin typeface="Century Gothic" panose="020B0502020202020204" pitchFamily="34" charset="0"/>
            </a:endParaRPr>
          </a:p>
        </p:txBody>
      </p:sp>
      <p:sp>
        <p:nvSpPr>
          <p:cNvPr id="87" name="Google Shape;87;p13"/>
          <p:cNvSpPr txBox="1">
            <a:spLocks noGrp="1"/>
          </p:cNvSpPr>
          <p:nvPr>
            <p:ph type="body" idx="1"/>
          </p:nvPr>
        </p:nvSpPr>
        <p:spPr>
          <a:xfrm>
            <a:off x="721225" y="2781725"/>
            <a:ext cx="3185400" cy="225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Century Gothic" panose="020B0502020202020204" pitchFamily="34" charset="0"/>
              </a:rPr>
              <a:t>By:</a:t>
            </a:r>
            <a:endParaRPr b="1">
              <a:latin typeface="Century Gothic" panose="020B0502020202020204" pitchFamily="34" charset="0"/>
            </a:endParaRPr>
          </a:p>
          <a:p>
            <a:pPr marL="0" lvl="0" indent="0" algn="l" rtl="0">
              <a:spcBef>
                <a:spcPts val="1200"/>
              </a:spcBef>
              <a:spcAft>
                <a:spcPts val="0"/>
              </a:spcAft>
              <a:buNone/>
            </a:pPr>
            <a:r>
              <a:rPr lang="en-US">
                <a:latin typeface="Century Gothic" panose="020B0502020202020204" pitchFamily="34" charset="0"/>
              </a:rPr>
              <a:t>MANOJ PALUCHURI</a:t>
            </a:r>
          </a:p>
          <a:p>
            <a:pPr marL="0" lvl="0" indent="0" algn="l" rtl="0">
              <a:spcBef>
                <a:spcPts val="1200"/>
              </a:spcBef>
              <a:spcAft>
                <a:spcPts val="0"/>
              </a:spcAft>
              <a:buNone/>
            </a:pPr>
            <a:r>
              <a:rPr lang="en-US">
                <a:latin typeface="Century Gothic" panose="020B0502020202020204" pitchFamily="34" charset="0"/>
              </a:rPr>
              <a:t>ROHITH KOTA</a:t>
            </a:r>
          </a:p>
          <a:p>
            <a:pPr marL="0" lvl="0" indent="0" algn="l" rtl="0">
              <a:spcBef>
                <a:spcPts val="1200"/>
              </a:spcBef>
              <a:spcAft>
                <a:spcPts val="0"/>
              </a:spcAft>
              <a:buNone/>
            </a:pPr>
            <a:r>
              <a:rPr lang="en-US">
                <a:latin typeface="Century Gothic" panose="020B0502020202020204" pitchFamily="34" charset="0"/>
              </a:rPr>
              <a:t>ROSHAN DUBEY</a:t>
            </a:r>
          </a:p>
          <a:p>
            <a:pPr marL="0" lvl="0" indent="0" algn="l" rtl="0">
              <a:spcBef>
                <a:spcPts val="1200"/>
              </a:spcBef>
              <a:spcAft>
                <a:spcPts val="1200"/>
              </a:spcAft>
              <a:buNone/>
            </a:pPr>
            <a:r>
              <a:rPr lang="en-US">
                <a:latin typeface="Century Gothic" panose="020B0502020202020204" pitchFamily="34" charset="0"/>
              </a:rPr>
              <a:t>YASHVEER SHRIMAL</a:t>
            </a:r>
            <a:endParaRPr>
              <a:latin typeface="Century Gothic" panose="020B0502020202020204" pitchFamily="34" charset="0"/>
            </a:endParaRPr>
          </a:p>
        </p:txBody>
      </p:sp>
      <p:pic>
        <p:nvPicPr>
          <p:cNvPr id="3" name="Picture 2">
            <a:extLst>
              <a:ext uri="{FF2B5EF4-FFF2-40B4-BE49-F238E27FC236}">
                <a16:creationId xmlns:a16="http://schemas.microsoft.com/office/drawing/2014/main" id="{5B062680-229E-37B6-398D-C0D455461305}"/>
              </a:ext>
            </a:extLst>
          </p:cNvPr>
          <p:cNvPicPr>
            <a:picLocks noChangeAspect="1"/>
          </p:cNvPicPr>
          <p:nvPr/>
        </p:nvPicPr>
        <p:blipFill>
          <a:blip r:embed="rId3"/>
          <a:stretch>
            <a:fillRect/>
          </a:stretch>
        </p:blipFill>
        <p:spPr>
          <a:xfrm>
            <a:off x="8101041" y="545862"/>
            <a:ext cx="812517" cy="1218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US" sz="2400">
                <a:solidFill>
                  <a:srgbClr val="292929"/>
                </a:solidFill>
                <a:highlight>
                  <a:srgbClr val="FFFFFF"/>
                </a:highlight>
                <a:latin typeface="Century Gothic" panose="020B0502020202020204" pitchFamily="34" charset="0"/>
                <a:ea typeface="Georgia"/>
                <a:cs typeface="Georgia"/>
                <a:sym typeface="Georgia"/>
              </a:rPr>
              <a:t>MULTI VARIABLE REGRESSION ANALYSIS</a:t>
            </a:r>
            <a:endParaRPr lang="en-US" sz="2400">
              <a:latin typeface="Century Gothic" panose="020B0502020202020204" pitchFamily="34" charset="0"/>
              <a:ea typeface="Georgia"/>
              <a:cs typeface="Georgia"/>
              <a:sym typeface="Georgia"/>
            </a:endParaRPr>
          </a:p>
        </p:txBody>
      </p:sp>
      <p:graphicFrame>
        <p:nvGraphicFramePr>
          <p:cNvPr id="122" name="Google Shape;120;p18">
            <a:extLst>
              <a:ext uri="{FF2B5EF4-FFF2-40B4-BE49-F238E27FC236}">
                <a16:creationId xmlns:a16="http://schemas.microsoft.com/office/drawing/2014/main" id="{18BF0F31-F1C8-DCB9-52BE-14FFE5051D3F}"/>
              </a:ext>
            </a:extLst>
          </p:cNvPr>
          <p:cNvGraphicFramePr/>
          <p:nvPr>
            <p:extLst>
              <p:ext uri="{D42A27DB-BD31-4B8C-83A1-F6EECF244321}">
                <p14:modId xmlns:p14="http://schemas.microsoft.com/office/powerpoint/2010/main" val="395745607"/>
              </p:ext>
            </p:extLst>
          </p:nvPr>
        </p:nvGraphicFramePr>
        <p:xfrm>
          <a:off x="729450" y="2061075"/>
          <a:ext cx="79824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708680" y="579383"/>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000">
                <a:latin typeface="Century Gothic" panose="020B0502020202020204" pitchFamily="34" charset="0"/>
              </a:rPr>
              <a:t>PRICE PREDICTIONS FROM REGRESSION MODEL</a:t>
            </a:r>
          </a:p>
        </p:txBody>
      </p:sp>
      <p:sp>
        <p:nvSpPr>
          <p:cNvPr id="174" name="Google Shape;174;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a:p>
          <a:p>
            <a:pPr marL="0" lvl="0" indent="0" algn="l" rtl="0">
              <a:spcBef>
                <a:spcPts val="0"/>
              </a:spcBef>
              <a:spcAft>
                <a:spcPts val="1200"/>
              </a:spcAft>
              <a:buNone/>
            </a:pPr>
            <a:br>
              <a:rPr lang="en-US"/>
            </a:br>
            <a:endParaRPr lang="en-US"/>
          </a:p>
          <a:p>
            <a:pPr marL="0" lvl="0" indent="0" algn="l" rtl="0">
              <a:spcBef>
                <a:spcPts val="0"/>
              </a:spcBef>
              <a:spcAft>
                <a:spcPts val="1200"/>
              </a:spcAft>
              <a:buNone/>
            </a:pPr>
            <a:endParaRPr lang="en-US"/>
          </a:p>
        </p:txBody>
      </p:sp>
      <p:graphicFrame>
        <p:nvGraphicFramePr>
          <p:cNvPr id="4" name="Table 4">
            <a:extLst>
              <a:ext uri="{FF2B5EF4-FFF2-40B4-BE49-F238E27FC236}">
                <a16:creationId xmlns:a16="http://schemas.microsoft.com/office/drawing/2014/main" id="{3EB64CBD-1D87-5266-FCE1-E1BFE596DC18}"/>
              </a:ext>
            </a:extLst>
          </p:cNvPr>
          <p:cNvGraphicFramePr>
            <a:graphicFrameLocks noGrp="1"/>
          </p:cNvGraphicFramePr>
          <p:nvPr>
            <p:extLst>
              <p:ext uri="{D42A27DB-BD31-4B8C-83A1-F6EECF244321}">
                <p14:modId xmlns:p14="http://schemas.microsoft.com/office/powerpoint/2010/main" val="1545244850"/>
              </p:ext>
            </p:extLst>
          </p:nvPr>
        </p:nvGraphicFramePr>
        <p:xfrm>
          <a:off x="726242" y="1329129"/>
          <a:ext cx="7671530" cy="304328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22167801"/>
                    </a:ext>
                  </a:extLst>
                </a:gridCol>
                <a:gridCol w="2032000">
                  <a:extLst>
                    <a:ext uri="{9D8B030D-6E8A-4147-A177-3AD203B41FA5}">
                      <a16:colId xmlns:a16="http://schemas.microsoft.com/office/drawing/2014/main" val="959408209"/>
                    </a:ext>
                  </a:extLst>
                </a:gridCol>
                <a:gridCol w="3607530">
                  <a:extLst>
                    <a:ext uri="{9D8B030D-6E8A-4147-A177-3AD203B41FA5}">
                      <a16:colId xmlns:a16="http://schemas.microsoft.com/office/drawing/2014/main" val="31059668"/>
                    </a:ext>
                  </a:extLst>
                </a:gridCol>
              </a:tblGrid>
              <a:tr h="464162">
                <a:tc>
                  <a:txBody>
                    <a:bodyPr/>
                    <a:lstStyle/>
                    <a:p>
                      <a:pPr algn="ctr"/>
                      <a:r>
                        <a:rPr lang="en-US" sz="1200">
                          <a:latin typeface="Century Gothic" panose="020B0502020202020204" pitchFamily="34" charset="0"/>
                        </a:rPr>
                        <a:t>Attribute Variable</a:t>
                      </a:r>
                      <a:endParaRPr lang="en-IN" sz="1200">
                        <a:latin typeface="Century Gothic" panose="020B0502020202020204" pitchFamily="34" charset="0"/>
                      </a:endParaRPr>
                    </a:p>
                  </a:txBody>
                  <a:tcPr/>
                </a:tc>
                <a:tc>
                  <a:txBody>
                    <a:bodyPr/>
                    <a:lstStyle/>
                    <a:p>
                      <a:pPr algn="ctr"/>
                      <a:r>
                        <a:rPr lang="en-US" sz="1200">
                          <a:latin typeface="Century Gothic" panose="020B0502020202020204" pitchFamily="34" charset="0"/>
                        </a:rPr>
                        <a:t>Constant</a:t>
                      </a:r>
                      <a:endParaRPr lang="en-IN" sz="1200">
                        <a:latin typeface="Century Gothic" panose="020B0502020202020204" pitchFamily="34" charset="0"/>
                      </a:endParaRPr>
                    </a:p>
                  </a:txBody>
                  <a:tcPr/>
                </a:tc>
                <a:tc>
                  <a:txBody>
                    <a:bodyPr/>
                    <a:lstStyle/>
                    <a:p>
                      <a:pPr algn="ctr"/>
                      <a:r>
                        <a:rPr lang="en-US" sz="1200">
                          <a:latin typeface="Century Gothic" panose="020B0502020202020204" pitchFamily="34" charset="0"/>
                        </a:rPr>
                        <a:t>Equation to calculate price</a:t>
                      </a:r>
                      <a:endParaRPr lang="en-IN" sz="1200">
                        <a:latin typeface="Century Gothic" panose="020B0502020202020204" pitchFamily="34" charset="0"/>
                      </a:endParaRPr>
                    </a:p>
                  </a:txBody>
                  <a:tcPr/>
                </a:tc>
                <a:extLst>
                  <a:ext uri="{0D108BD9-81ED-4DB2-BD59-A6C34878D82A}">
                    <a16:rowId xmlns:a16="http://schemas.microsoft.com/office/drawing/2014/main" val="830730552"/>
                  </a:ext>
                </a:extLst>
              </a:tr>
              <a:tr h="644780">
                <a:tc>
                  <a:txBody>
                    <a:bodyPr/>
                    <a:lstStyle/>
                    <a:p>
                      <a:pPr algn="ctr"/>
                      <a:endParaRPr lang="en-US" sz="1200">
                        <a:latin typeface="Century Gothic" panose="020B0502020202020204" pitchFamily="34" charset="0"/>
                      </a:endParaRPr>
                    </a:p>
                    <a:p>
                      <a:pPr algn="ctr"/>
                      <a:r>
                        <a:rPr lang="en-IN" sz="1200">
                          <a:latin typeface="Century Gothic" panose="020B0502020202020204" pitchFamily="34" charset="0"/>
                        </a:rPr>
                        <a:t>Age</a:t>
                      </a:r>
                      <a:br>
                        <a:rPr lang="en-IN" sz="1200">
                          <a:latin typeface="Century Gothic" panose="020B0502020202020204" pitchFamily="34" charset="0"/>
                        </a:rPr>
                      </a:br>
                      <a:endParaRPr lang="en-IN" sz="1200">
                        <a:latin typeface="Century Gothic" panose="020B0502020202020204" pitchFamily="34" charset="0"/>
                      </a:endParaRPr>
                    </a:p>
                  </a:txBody>
                  <a:tcPr/>
                </a:tc>
                <a:tc>
                  <a:txBody>
                    <a:bodyPr/>
                    <a:lstStyle/>
                    <a:p>
                      <a:pPr algn="ctr"/>
                      <a:br>
                        <a:rPr lang="en-US" sz="1200">
                          <a:latin typeface="Century Gothic" panose="020B0502020202020204" pitchFamily="34" charset="0"/>
                        </a:rPr>
                      </a:br>
                      <a:r>
                        <a:rPr lang="en-US" sz="1200">
                          <a:latin typeface="Century Gothic" panose="020B0502020202020204" pitchFamily="34" charset="0"/>
                        </a:rPr>
                        <a:t>DWT, Capesize</a:t>
                      </a:r>
                      <a:endParaRPr lang="en-IN" sz="1200">
                        <a:latin typeface="Century Gothic" panose="020B0502020202020204" pitchFamily="34" charset="0"/>
                      </a:endParaRPr>
                    </a:p>
                  </a:txBody>
                  <a:tcPr/>
                </a:tc>
                <a:tc>
                  <a:txBody>
                    <a:bodyPr/>
                    <a:lstStyle/>
                    <a:p>
                      <a:pPr algn="ctr"/>
                      <a:br>
                        <a:rPr lang="en-US" sz="1200">
                          <a:latin typeface="Century Gothic" panose="020B0502020202020204" pitchFamily="34" charset="0"/>
                        </a:rPr>
                      </a:br>
                      <a:r>
                        <a:rPr lang="en-US" sz="1200" baseline="0">
                          <a:latin typeface="Century Gothic" panose="020B0502020202020204" pitchFamily="34" charset="0"/>
                        </a:rPr>
                        <a:t>Price  = -4.21(Age) + 133.13</a:t>
                      </a:r>
                      <a:endParaRPr lang="en-IN" sz="1200">
                        <a:latin typeface="Century Gothic" panose="020B0502020202020204" pitchFamily="34" charset="0"/>
                      </a:endParaRPr>
                    </a:p>
                  </a:txBody>
                  <a:tcPr/>
                </a:tc>
                <a:extLst>
                  <a:ext uri="{0D108BD9-81ED-4DB2-BD59-A6C34878D82A}">
                    <a16:rowId xmlns:a16="http://schemas.microsoft.com/office/drawing/2014/main" val="1599859857"/>
                  </a:ext>
                </a:extLst>
              </a:tr>
              <a:tr h="644780">
                <a:tc>
                  <a:txBody>
                    <a:bodyPr/>
                    <a:lstStyle/>
                    <a:p>
                      <a:pPr algn="ctr"/>
                      <a:br>
                        <a:rPr lang="en-US" sz="1200">
                          <a:latin typeface="Century Gothic" panose="020B0502020202020204" pitchFamily="34" charset="0"/>
                        </a:rPr>
                      </a:br>
                      <a:r>
                        <a:rPr lang="en-US" sz="1200">
                          <a:latin typeface="Century Gothic" panose="020B0502020202020204" pitchFamily="34" charset="0"/>
                        </a:rPr>
                        <a:t>DWT</a:t>
                      </a:r>
                      <a:endParaRPr lang="en-IN" sz="1200">
                        <a:latin typeface="Century Gothic" panose="020B0502020202020204" pitchFamily="34" charset="0"/>
                      </a:endParaRPr>
                    </a:p>
                  </a:txBody>
                  <a:tcPr/>
                </a:tc>
                <a:tc>
                  <a:txBody>
                    <a:bodyPr/>
                    <a:lstStyle/>
                    <a:p>
                      <a:pPr algn="ctr"/>
                      <a:br>
                        <a:rPr lang="en-US" sz="1200">
                          <a:latin typeface="Century Gothic" panose="020B0502020202020204" pitchFamily="34" charset="0"/>
                        </a:rPr>
                      </a:br>
                      <a:r>
                        <a:rPr lang="en-US" sz="1200">
                          <a:latin typeface="Century Gothic" panose="020B0502020202020204" pitchFamily="34" charset="0"/>
                        </a:rPr>
                        <a:t>Age, Capesize</a:t>
                      </a:r>
                      <a:endParaRPr lang="en-IN" sz="1200">
                        <a:latin typeface="Century Gothic" panose="020B0502020202020204" pitchFamily="34" charset="0"/>
                      </a:endParaRPr>
                    </a:p>
                  </a:txBody>
                  <a:tcPr/>
                </a:tc>
                <a:tc>
                  <a:txBody>
                    <a:bodyPr/>
                    <a:lstStyle/>
                    <a:p>
                      <a:pPr algn="ctr"/>
                      <a:br>
                        <a:rPr lang="en-US" sz="1200">
                          <a:latin typeface="Century Gothic" panose="020B0502020202020204" pitchFamily="34" charset="0"/>
                        </a:rPr>
                      </a:br>
                      <a:r>
                        <a:rPr lang="en-US" sz="1200">
                          <a:latin typeface="Century Gothic" panose="020B0502020202020204" pitchFamily="34" charset="0"/>
                        </a:rPr>
                        <a:t>Price =  </a:t>
                      </a:r>
                      <a:r>
                        <a:rPr lang="en-US" sz="1200" baseline="0">
                          <a:latin typeface="Century Gothic" panose="020B0502020202020204" pitchFamily="34" charset="0"/>
                        </a:rPr>
                        <a:t>0.98(DWT) - 84.16</a:t>
                      </a:r>
                      <a:endParaRPr lang="en-IN" sz="1200">
                        <a:latin typeface="Century Gothic" panose="020B0502020202020204" pitchFamily="34" charset="0"/>
                      </a:endParaRPr>
                    </a:p>
                  </a:txBody>
                  <a:tcPr/>
                </a:tc>
                <a:extLst>
                  <a:ext uri="{0D108BD9-81ED-4DB2-BD59-A6C34878D82A}">
                    <a16:rowId xmlns:a16="http://schemas.microsoft.com/office/drawing/2014/main" val="2673932518"/>
                  </a:ext>
                </a:extLst>
              </a:tr>
              <a:tr h="644780">
                <a:tc>
                  <a:txBody>
                    <a:bodyPr/>
                    <a:lstStyle/>
                    <a:p>
                      <a:pPr algn="ctr"/>
                      <a:br>
                        <a:rPr lang="en-US" sz="1200">
                          <a:latin typeface="Century Gothic" panose="020B0502020202020204" pitchFamily="34" charset="0"/>
                        </a:rPr>
                      </a:br>
                      <a:r>
                        <a:rPr lang="en-US" sz="1200">
                          <a:latin typeface="Century Gothic" panose="020B0502020202020204" pitchFamily="34" charset="0"/>
                        </a:rPr>
                        <a:t>Capesize</a:t>
                      </a:r>
                      <a:endParaRPr lang="en-IN" sz="1200">
                        <a:latin typeface="Century Gothic" panose="020B0502020202020204" pitchFamily="34" charset="0"/>
                      </a:endParaRPr>
                    </a:p>
                  </a:txBody>
                  <a:tcPr/>
                </a:tc>
                <a:tc>
                  <a:txBody>
                    <a:bodyPr/>
                    <a:lstStyle/>
                    <a:p>
                      <a:pPr algn="ctr"/>
                      <a:br>
                        <a:rPr lang="en-US" sz="1200">
                          <a:latin typeface="Century Gothic" panose="020B0502020202020204" pitchFamily="34" charset="0"/>
                        </a:rPr>
                      </a:br>
                      <a:r>
                        <a:rPr lang="en-US" sz="1200">
                          <a:latin typeface="Century Gothic" panose="020B0502020202020204" pitchFamily="34" charset="0"/>
                        </a:rPr>
                        <a:t>DWT, Age</a:t>
                      </a:r>
                      <a:endParaRPr lang="en-IN" sz="1200">
                        <a:latin typeface="Century Gothic" panose="020B0502020202020204" pitchFamily="34" charset="0"/>
                      </a:endParaRPr>
                    </a:p>
                  </a:txBody>
                  <a:tcPr/>
                </a:tc>
                <a:tc>
                  <a:txBody>
                    <a:bodyPr/>
                    <a:lstStyle/>
                    <a:p>
                      <a:pPr algn="ctr"/>
                      <a:br>
                        <a:rPr lang="en-US" sz="1200">
                          <a:latin typeface="Century Gothic" panose="020B0502020202020204" pitchFamily="34" charset="0"/>
                        </a:rPr>
                      </a:br>
                      <a:r>
                        <a:rPr lang="en-US" sz="1200">
                          <a:latin typeface="Century Gothic" panose="020B0502020202020204" pitchFamily="34" charset="0"/>
                        </a:rPr>
                        <a:t>Price = </a:t>
                      </a:r>
                      <a:r>
                        <a:rPr lang="en-US" sz="1200" baseline="0">
                          <a:latin typeface="Century Gothic" panose="020B0502020202020204" pitchFamily="34" charset="0"/>
                        </a:rPr>
                        <a:t> 0.0056(Capesize) + 28.57</a:t>
                      </a:r>
                      <a:endParaRPr lang="en-IN" sz="1200">
                        <a:latin typeface="Century Gothic" panose="020B0502020202020204" pitchFamily="34" charset="0"/>
                      </a:endParaRPr>
                    </a:p>
                  </a:txBody>
                  <a:tcPr/>
                </a:tc>
                <a:extLst>
                  <a:ext uri="{0D108BD9-81ED-4DB2-BD59-A6C34878D82A}">
                    <a16:rowId xmlns:a16="http://schemas.microsoft.com/office/drawing/2014/main" val="2270307595"/>
                  </a:ext>
                </a:extLst>
              </a:tr>
              <a:tr h="644780">
                <a:tc>
                  <a:txBody>
                    <a:bodyPr/>
                    <a:lstStyle/>
                    <a:p>
                      <a:pPr algn="ctr"/>
                      <a:br>
                        <a:rPr lang="en-US" sz="1200">
                          <a:latin typeface="Century Gothic" panose="020B0502020202020204" pitchFamily="34" charset="0"/>
                        </a:rPr>
                      </a:br>
                      <a:r>
                        <a:rPr lang="en-US" sz="1200">
                          <a:latin typeface="Century Gothic" panose="020B0502020202020204" pitchFamily="34" charset="0"/>
                        </a:rPr>
                        <a:t>Age, DWT, Capesize</a:t>
                      </a:r>
                      <a:endParaRPr lang="en-IN" sz="1200">
                        <a:latin typeface="Century Gothic" panose="020B0502020202020204" pitchFamily="34" charset="0"/>
                      </a:endParaRPr>
                    </a:p>
                  </a:txBody>
                  <a:tcPr/>
                </a:tc>
                <a:tc>
                  <a:txBody>
                    <a:bodyPr/>
                    <a:lstStyle/>
                    <a:p>
                      <a:pPr algn="ctr"/>
                      <a:br>
                        <a:rPr lang="en-US" sz="1200">
                          <a:latin typeface="Century Gothic" panose="020B0502020202020204" pitchFamily="34" charset="0"/>
                        </a:rPr>
                      </a:br>
                      <a:r>
                        <a:rPr lang="en-US" sz="1200">
                          <a:latin typeface="Century Gothic" panose="020B0502020202020204" pitchFamily="34" charset="0"/>
                        </a:rPr>
                        <a:t>-</a:t>
                      </a:r>
                      <a:endParaRPr lang="en-IN" sz="1200">
                        <a:latin typeface="Century Gothic" panose="020B0502020202020204" pitchFamily="34" charset="0"/>
                      </a:endParaRPr>
                    </a:p>
                  </a:txBody>
                  <a:tcPr/>
                </a:tc>
                <a:tc>
                  <a:txBody>
                    <a:bodyPr/>
                    <a:lstStyle/>
                    <a:p>
                      <a:pPr algn="ctr"/>
                      <a:br>
                        <a:rPr lang="en-US" sz="1200">
                          <a:latin typeface="Century Gothic" panose="020B0502020202020204" pitchFamily="34" charset="0"/>
                        </a:rPr>
                      </a:br>
                      <a:r>
                        <a:rPr lang="en-US" sz="1200">
                          <a:latin typeface="Century Gothic" panose="020B0502020202020204" pitchFamily="34" charset="0"/>
                        </a:rPr>
                        <a:t>Price = 44.22+ (</a:t>
                      </a:r>
                      <a:r>
                        <a:rPr lang="en-US" sz="1200" baseline="0">
                          <a:latin typeface="Century Gothic" panose="020B0502020202020204" pitchFamily="34" charset="0"/>
                        </a:rPr>
                        <a:t>-4.21(Age)+ 0.24(DWT)+0.007*(Capesize)) </a:t>
                      </a:r>
                      <a:endParaRPr lang="en-IN" sz="1200">
                        <a:latin typeface="Century Gothic" panose="020B0502020202020204" pitchFamily="34" charset="0"/>
                      </a:endParaRPr>
                    </a:p>
                  </a:txBody>
                  <a:tcPr/>
                </a:tc>
                <a:extLst>
                  <a:ext uri="{0D108BD9-81ED-4DB2-BD59-A6C34878D82A}">
                    <a16:rowId xmlns:a16="http://schemas.microsoft.com/office/drawing/2014/main" val="11321217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9AAA-388E-8633-2AA8-B20B66020C50}"/>
              </a:ext>
            </a:extLst>
          </p:cNvPr>
          <p:cNvSpPr>
            <a:spLocks noGrp="1"/>
          </p:cNvSpPr>
          <p:nvPr>
            <p:ph type="title"/>
          </p:nvPr>
        </p:nvSpPr>
        <p:spPr/>
        <p:txBody>
          <a:bodyPr>
            <a:normAutofit fontScale="90000"/>
          </a:bodyPr>
          <a:lstStyle/>
          <a:p>
            <a:r>
              <a:rPr lang="en-US"/>
              <a:t>WHAT IF</a:t>
            </a:r>
            <a:endParaRPr lang="en-IN"/>
          </a:p>
        </p:txBody>
      </p:sp>
      <p:sp>
        <p:nvSpPr>
          <p:cNvPr id="3" name="Text Placeholder 2">
            <a:extLst>
              <a:ext uri="{FF2B5EF4-FFF2-40B4-BE49-F238E27FC236}">
                <a16:creationId xmlns:a16="http://schemas.microsoft.com/office/drawing/2014/main" id="{1155A446-9269-764A-607D-720C9C8DB9E4}"/>
              </a:ext>
            </a:extLst>
          </p:cNvPr>
          <p:cNvSpPr>
            <a:spLocks noGrp="1"/>
          </p:cNvSpPr>
          <p:nvPr>
            <p:ph type="body" idx="1"/>
          </p:nvPr>
        </p:nvSpPr>
        <p:spPr/>
        <p:txBody>
          <a:bodyPr/>
          <a:lstStyle/>
          <a:p>
            <a:endParaRPr lang="en-IN"/>
          </a:p>
        </p:txBody>
      </p:sp>
      <p:graphicFrame>
        <p:nvGraphicFramePr>
          <p:cNvPr id="4" name="Table 4">
            <a:extLst>
              <a:ext uri="{FF2B5EF4-FFF2-40B4-BE49-F238E27FC236}">
                <a16:creationId xmlns:a16="http://schemas.microsoft.com/office/drawing/2014/main" id="{CB90B3A8-EFA8-117F-EE8F-B9F9E7737BA7}"/>
              </a:ext>
            </a:extLst>
          </p:cNvPr>
          <p:cNvGraphicFramePr>
            <a:graphicFrameLocks noGrp="1"/>
          </p:cNvGraphicFramePr>
          <p:nvPr>
            <p:extLst>
              <p:ext uri="{D42A27DB-BD31-4B8C-83A1-F6EECF244321}">
                <p14:modId xmlns:p14="http://schemas.microsoft.com/office/powerpoint/2010/main" val="472501693"/>
              </p:ext>
            </p:extLst>
          </p:nvPr>
        </p:nvGraphicFramePr>
        <p:xfrm>
          <a:off x="725850" y="2078875"/>
          <a:ext cx="7736385" cy="1844340"/>
        </p:xfrm>
        <a:graphic>
          <a:graphicData uri="http://schemas.openxmlformats.org/drawingml/2006/table">
            <a:tbl>
              <a:tblPr firstRow="1" bandRow="1">
                <a:tableStyleId>{5C22544A-7EE6-4342-B048-85BDC9FD1C3A}</a:tableStyleId>
              </a:tblPr>
              <a:tblGrid>
                <a:gridCol w="2578795">
                  <a:extLst>
                    <a:ext uri="{9D8B030D-6E8A-4147-A177-3AD203B41FA5}">
                      <a16:colId xmlns:a16="http://schemas.microsoft.com/office/drawing/2014/main" val="2875937244"/>
                    </a:ext>
                  </a:extLst>
                </a:gridCol>
                <a:gridCol w="3502756">
                  <a:extLst>
                    <a:ext uri="{9D8B030D-6E8A-4147-A177-3AD203B41FA5}">
                      <a16:colId xmlns:a16="http://schemas.microsoft.com/office/drawing/2014/main" val="1380382609"/>
                    </a:ext>
                  </a:extLst>
                </a:gridCol>
                <a:gridCol w="1654834">
                  <a:extLst>
                    <a:ext uri="{9D8B030D-6E8A-4147-A177-3AD203B41FA5}">
                      <a16:colId xmlns:a16="http://schemas.microsoft.com/office/drawing/2014/main" val="2594696095"/>
                    </a:ext>
                  </a:extLst>
                </a:gridCol>
              </a:tblGrid>
              <a:tr h="452220">
                <a:tc>
                  <a:txBody>
                    <a:bodyPr/>
                    <a:lstStyle/>
                    <a:p>
                      <a:r>
                        <a:rPr lang="en-US" sz="1300">
                          <a:latin typeface="Century Gothic"/>
                        </a:rPr>
                        <a:t>Condition</a:t>
                      </a:r>
                      <a:endParaRPr lang="en-IN" sz="1300">
                        <a:latin typeface="Century Gothic"/>
                      </a:endParaRPr>
                    </a:p>
                  </a:txBody>
                  <a:tcPr/>
                </a:tc>
                <a:tc>
                  <a:txBody>
                    <a:bodyPr/>
                    <a:lstStyle/>
                    <a:p>
                      <a:r>
                        <a:rPr lang="en-US" sz="1300">
                          <a:latin typeface="Century Gothic"/>
                        </a:rPr>
                        <a:t>Input Variables</a:t>
                      </a:r>
                      <a:endParaRPr lang="en-IN" sz="1300">
                        <a:latin typeface="Century Gothic"/>
                      </a:endParaRPr>
                    </a:p>
                  </a:txBody>
                  <a:tcPr/>
                </a:tc>
                <a:tc>
                  <a:txBody>
                    <a:bodyPr/>
                    <a:lstStyle/>
                    <a:p>
                      <a:r>
                        <a:rPr lang="en-US" sz="1300">
                          <a:latin typeface="Century Gothic"/>
                        </a:rPr>
                        <a:t>Price (In Million USD)</a:t>
                      </a:r>
                      <a:endParaRPr lang="en-IN" sz="1300">
                        <a:latin typeface="Century Gothic"/>
                      </a:endParaRPr>
                    </a:p>
                  </a:txBody>
                  <a:tcPr/>
                </a:tc>
                <a:extLst>
                  <a:ext uri="{0D108BD9-81ED-4DB2-BD59-A6C34878D82A}">
                    <a16:rowId xmlns:a16="http://schemas.microsoft.com/office/drawing/2014/main" val="4236050834"/>
                  </a:ext>
                </a:extLst>
              </a:tr>
              <a:tr h="452220">
                <a:tc>
                  <a:txBody>
                    <a:bodyPr/>
                    <a:lstStyle/>
                    <a:p>
                      <a:r>
                        <a:rPr lang="en-US" sz="1300">
                          <a:latin typeface="Century Gothic"/>
                        </a:rPr>
                        <a:t>Ship was 5 year younger</a:t>
                      </a:r>
                      <a:endParaRPr lang="en-IN" sz="1300">
                        <a:latin typeface="Century Gothic"/>
                      </a:endParaRPr>
                    </a:p>
                  </a:txBody>
                  <a:tcPr/>
                </a:tc>
                <a:tc>
                  <a:txBody>
                    <a:bodyPr/>
                    <a:lstStyle/>
                    <a:p>
                      <a:r>
                        <a:rPr lang="en-US" sz="1300">
                          <a:latin typeface="Century Gothic"/>
                        </a:rPr>
                        <a:t>Age = 6, DWT = 172, Capesize = 12479 </a:t>
                      </a:r>
                      <a:endParaRPr lang="en-IN" sz="1300">
                        <a:latin typeface="Century Gothic"/>
                      </a:endParaRPr>
                    </a:p>
                  </a:txBody>
                  <a:tcPr/>
                </a:tc>
                <a:tc>
                  <a:txBody>
                    <a:bodyPr/>
                    <a:lstStyle/>
                    <a:p>
                      <a:r>
                        <a:rPr lang="en-US" sz="1300">
                          <a:latin typeface="Century Gothic"/>
                        </a:rPr>
                        <a:t>$148.55 </a:t>
                      </a:r>
                      <a:endParaRPr lang="en-IN" sz="1300">
                        <a:latin typeface="Century Gothic"/>
                      </a:endParaRPr>
                    </a:p>
                  </a:txBody>
                  <a:tcPr/>
                </a:tc>
                <a:extLst>
                  <a:ext uri="{0D108BD9-81ED-4DB2-BD59-A6C34878D82A}">
                    <a16:rowId xmlns:a16="http://schemas.microsoft.com/office/drawing/2014/main" val="3534637205"/>
                  </a:ext>
                </a:extLst>
              </a:tr>
              <a:tr h="452220">
                <a:tc>
                  <a:txBody>
                    <a:bodyPr/>
                    <a:lstStyle/>
                    <a:p>
                      <a:r>
                        <a:rPr lang="en-US" sz="1300">
                          <a:latin typeface="Century Gothic"/>
                        </a:rPr>
                        <a:t>20K DWT Lighter</a:t>
                      </a:r>
                      <a:endParaRPr lang="en-IN" sz="1300">
                        <a:latin typeface="Century Gothic"/>
                      </a:endParaRPr>
                    </a:p>
                  </a:txBody>
                  <a:tcPr/>
                </a:tc>
                <a:tc>
                  <a:txBody>
                    <a:bodyPr/>
                    <a:lstStyle/>
                    <a:p>
                      <a:r>
                        <a:rPr lang="en-US" sz="1300">
                          <a:latin typeface="Century Gothic"/>
                        </a:rPr>
                        <a:t>Age = 11, DWT = 152, Capesize = 12479</a:t>
                      </a:r>
                      <a:endParaRPr lang="en-IN" sz="1300">
                        <a:latin typeface="Century Gothic"/>
                      </a:endParaRPr>
                    </a:p>
                  </a:txBody>
                  <a:tcPr/>
                </a:tc>
                <a:tc>
                  <a:txBody>
                    <a:bodyPr/>
                    <a:lstStyle/>
                    <a:p>
                      <a:r>
                        <a:rPr lang="en-US" sz="1300">
                          <a:latin typeface="Century Gothic"/>
                        </a:rPr>
                        <a:t>$120.98 </a:t>
                      </a:r>
                      <a:endParaRPr lang="en-IN" sz="1300">
                        <a:latin typeface="Century Gothic"/>
                      </a:endParaRPr>
                    </a:p>
                  </a:txBody>
                  <a:tcPr/>
                </a:tc>
                <a:extLst>
                  <a:ext uri="{0D108BD9-81ED-4DB2-BD59-A6C34878D82A}">
                    <a16:rowId xmlns:a16="http://schemas.microsoft.com/office/drawing/2014/main" val="1978572367"/>
                  </a:ext>
                </a:extLst>
              </a:tr>
              <a:tr h="452220">
                <a:tc>
                  <a:txBody>
                    <a:bodyPr/>
                    <a:lstStyle/>
                    <a:p>
                      <a:r>
                        <a:rPr lang="en-US" sz="1300">
                          <a:latin typeface="Century Gothic"/>
                        </a:rPr>
                        <a:t>Charter rate were 30% lower</a:t>
                      </a:r>
                      <a:endParaRPr lang="en-IN" sz="1300">
                        <a:latin typeface="Century Gothic"/>
                      </a:endParaRPr>
                    </a:p>
                  </a:txBody>
                  <a:tcPr/>
                </a:tc>
                <a:tc>
                  <a:txBody>
                    <a:bodyPr/>
                    <a:lstStyle/>
                    <a:p>
                      <a:r>
                        <a:rPr lang="en-US" sz="1300">
                          <a:latin typeface="Century Gothic"/>
                        </a:rPr>
                        <a:t>Age = 11, DWT = 172, Capesize = 8735</a:t>
                      </a:r>
                      <a:endParaRPr lang="en-IN" sz="1300">
                        <a:latin typeface="Century Gothic"/>
                      </a:endParaRPr>
                    </a:p>
                  </a:txBody>
                  <a:tcPr/>
                </a:tc>
                <a:tc>
                  <a:txBody>
                    <a:bodyPr/>
                    <a:lstStyle/>
                    <a:p>
                      <a:r>
                        <a:rPr lang="en-US" sz="1300">
                          <a:latin typeface="Century Gothic"/>
                        </a:rPr>
                        <a:t>$ 98.8</a:t>
                      </a:r>
                      <a:r>
                        <a:rPr lang="en-IN" sz="1300">
                          <a:latin typeface="Century Gothic"/>
                        </a:rPr>
                        <a:t>4</a:t>
                      </a:r>
                      <a:endParaRPr lang="en-US" sz="1300">
                        <a:latin typeface="Century Gothic"/>
                      </a:endParaRPr>
                    </a:p>
                  </a:txBody>
                  <a:tcPr/>
                </a:tc>
                <a:extLst>
                  <a:ext uri="{0D108BD9-81ED-4DB2-BD59-A6C34878D82A}">
                    <a16:rowId xmlns:a16="http://schemas.microsoft.com/office/drawing/2014/main" val="3621033740"/>
                  </a:ext>
                </a:extLst>
              </a:tr>
            </a:tbl>
          </a:graphicData>
        </a:graphic>
      </p:graphicFrame>
    </p:spTree>
    <p:extLst>
      <p:ext uri="{BB962C8B-B14F-4D97-AF65-F5344CB8AC3E}">
        <p14:creationId xmlns:p14="http://schemas.microsoft.com/office/powerpoint/2010/main" val="142943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97F2-0336-1E98-A3A8-065E5E1A850F}"/>
              </a:ext>
            </a:extLst>
          </p:cNvPr>
          <p:cNvSpPr>
            <a:spLocks noGrp="1"/>
          </p:cNvSpPr>
          <p:nvPr>
            <p:ph type="title"/>
          </p:nvPr>
        </p:nvSpPr>
        <p:spPr>
          <a:xfrm>
            <a:off x="730000" y="1318650"/>
            <a:ext cx="3300900" cy="1687200"/>
          </a:xfrm>
        </p:spPr>
        <p:txBody>
          <a:bodyPr wrap="square" anchor="t">
            <a:normAutofit/>
          </a:bodyPr>
          <a:lstStyle/>
          <a:p>
            <a:r>
              <a:rPr lang="en-US" sz="2000">
                <a:latin typeface="Century Gothic" panose="020B0502020202020204" pitchFamily="34" charset="0"/>
              </a:rPr>
              <a:t>EXTERNAL FACTORS AFFECTING PRICE</a:t>
            </a:r>
            <a:endParaRPr lang="en-IN" sz="2000">
              <a:latin typeface="Century Gothic" panose="020B0502020202020204" pitchFamily="34" charset="0"/>
            </a:endParaRPr>
          </a:p>
        </p:txBody>
      </p:sp>
      <p:sp>
        <p:nvSpPr>
          <p:cNvPr id="3" name="Text Placeholder 2">
            <a:extLst>
              <a:ext uri="{FF2B5EF4-FFF2-40B4-BE49-F238E27FC236}">
                <a16:creationId xmlns:a16="http://schemas.microsoft.com/office/drawing/2014/main" id="{9D206E14-F3C6-461C-ECF0-9FACA09D2756}"/>
              </a:ext>
            </a:extLst>
          </p:cNvPr>
          <p:cNvSpPr>
            <a:spLocks noGrp="1"/>
          </p:cNvSpPr>
          <p:nvPr>
            <p:ph type="body" idx="2"/>
          </p:nvPr>
        </p:nvSpPr>
        <p:spPr>
          <a:xfrm>
            <a:off x="5174225" y="1352625"/>
            <a:ext cx="3374400" cy="3025500"/>
          </a:xfrm>
        </p:spPr>
        <p:txBody>
          <a:bodyPr wrap="square" anchor="t">
            <a:normAutofit fontScale="85000" lnSpcReduction="10000"/>
          </a:bodyPr>
          <a:lstStyle/>
          <a:p>
            <a:pPr>
              <a:lnSpc>
                <a:spcPct val="260000"/>
              </a:lnSpc>
              <a:spcAft>
                <a:spcPts val="600"/>
              </a:spcAft>
            </a:pPr>
            <a:r>
              <a:rPr lang="en-US" sz="1400">
                <a:latin typeface="Century Gothic" panose="020B0502020202020204" pitchFamily="34" charset="0"/>
              </a:rPr>
              <a:t>Current condition of the ship </a:t>
            </a:r>
          </a:p>
          <a:p>
            <a:pPr>
              <a:lnSpc>
                <a:spcPct val="260000"/>
              </a:lnSpc>
              <a:spcAft>
                <a:spcPts val="600"/>
              </a:spcAft>
            </a:pPr>
            <a:r>
              <a:rPr lang="en-US" sz="1400">
                <a:latin typeface="Century Gothic" panose="020B0502020202020204" pitchFamily="34" charset="0"/>
              </a:rPr>
              <a:t>Location of the ship at time of sale</a:t>
            </a:r>
          </a:p>
          <a:p>
            <a:pPr>
              <a:lnSpc>
                <a:spcPct val="260000"/>
              </a:lnSpc>
              <a:spcAft>
                <a:spcPts val="600"/>
              </a:spcAft>
            </a:pPr>
            <a:r>
              <a:rPr lang="en-US" sz="1400">
                <a:latin typeface="Century Gothic" panose="020B0502020202020204" pitchFamily="34" charset="0"/>
              </a:rPr>
              <a:t>Capesize at the time of sale</a:t>
            </a:r>
          </a:p>
          <a:p>
            <a:pPr>
              <a:lnSpc>
                <a:spcPct val="260000"/>
              </a:lnSpc>
              <a:spcAft>
                <a:spcPts val="600"/>
              </a:spcAft>
            </a:pPr>
            <a:r>
              <a:rPr lang="en-US" sz="1400">
                <a:latin typeface="Century Gothic" panose="020B0502020202020204" pitchFamily="34" charset="0"/>
              </a:rPr>
              <a:t>Market scenario at the time of sale</a:t>
            </a:r>
          </a:p>
          <a:p>
            <a:pPr>
              <a:lnSpc>
                <a:spcPct val="260000"/>
              </a:lnSpc>
              <a:spcAft>
                <a:spcPts val="600"/>
              </a:spcAft>
            </a:pPr>
            <a:r>
              <a:rPr lang="en-US" sz="1400">
                <a:latin typeface="Century Gothic" panose="020B0502020202020204" pitchFamily="34" charset="0"/>
              </a:rPr>
              <a:t>Loan rates at the time of transaction</a:t>
            </a:r>
          </a:p>
          <a:p>
            <a:pPr>
              <a:lnSpc>
                <a:spcPct val="260000"/>
              </a:lnSpc>
              <a:spcAft>
                <a:spcPts val="600"/>
              </a:spcAft>
            </a:pPr>
            <a:endParaRPr lang="en-US" sz="1400">
              <a:latin typeface="Century Gothic" panose="020B0502020202020204" pitchFamily="34" charset="0"/>
            </a:endParaRPr>
          </a:p>
          <a:p>
            <a:pPr>
              <a:lnSpc>
                <a:spcPct val="260000"/>
              </a:lnSpc>
              <a:spcAft>
                <a:spcPts val="600"/>
              </a:spcAft>
            </a:pPr>
            <a:endParaRPr lang="en-IN" sz="1400">
              <a:latin typeface="Century Gothic" panose="020B0502020202020204" pitchFamily="34" charset="0"/>
            </a:endParaRPr>
          </a:p>
        </p:txBody>
      </p:sp>
      <p:pic>
        <p:nvPicPr>
          <p:cNvPr id="4" name="Picture 3" descr="A picture containing water, boat, outdoor, ship&#10;&#10;Description automatically generated">
            <a:extLst>
              <a:ext uri="{FF2B5EF4-FFF2-40B4-BE49-F238E27FC236}">
                <a16:creationId xmlns:a16="http://schemas.microsoft.com/office/drawing/2014/main" id="{D421F10D-40ED-728C-246B-959E17F87AF0}"/>
              </a:ext>
            </a:extLst>
          </p:cNvPr>
          <p:cNvPicPr>
            <a:picLocks noChangeAspect="1"/>
          </p:cNvPicPr>
          <p:nvPr/>
        </p:nvPicPr>
        <p:blipFill>
          <a:blip r:embed="rId2"/>
          <a:stretch>
            <a:fillRect/>
          </a:stretch>
        </p:blipFill>
        <p:spPr>
          <a:xfrm>
            <a:off x="0" y="2241273"/>
            <a:ext cx="4572000" cy="2981250"/>
          </a:xfrm>
          <a:prstGeom prst="rect">
            <a:avLst/>
          </a:prstGeom>
        </p:spPr>
      </p:pic>
    </p:spTree>
    <p:extLst>
      <p:ext uri="{BB962C8B-B14F-4D97-AF65-F5344CB8AC3E}">
        <p14:creationId xmlns:p14="http://schemas.microsoft.com/office/powerpoint/2010/main" val="2254938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E23C-57F4-1561-F531-C8566377245B}"/>
              </a:ext>
            </a:extLst>
          </p:cNvPr>
          <p:cNvSpPr>
            <a:spLocks noGrp="1"/>
          </p:cNvSpPr>
          <p:nvPr>
            <p:ph type="title"/>
          </p:nvPr>
        </p:nvSpPr>
        <p:spPr>
          <a:xfrm>
            <a:off x="729450" y="1318650"/>
            <a:ext cx="8044539" cy="535200"/>
          </a:xfrm>
        </p:spPr>
        <p:txBody>
          <a:bodyPr>
            <a:noAutofit/>
          </a:bodyPr>
          <a:lstStyle/>
          <a:p>
            <a:r>
              <a:rPr lang="en-US" sz="2400">
                <a:latin typeface="Century Gothic"/>
              </a:rPr>
              <a:t>PRICE RECOMMENDATION AND OTHER SUGGESTIONS</a:t>
            </a:r>
            <a:endParaRPr lang="en-IN" sz="2400">
              <a:latin typeface="Century Gothic"/>
            </a:endParaRPr>
          </a:p>
        </p:txBody>
      </p:sp>
      <p:sp>
        <p:nvSpPr>
          <p:cNvPr id="3" name="Text Placeholder 2">
            <a:extLst>
              <a:ext uri="{FF2B5EF4-FFF2-40B4-BE49-F238E27FC236}">
                <a16:creationId xmlns:a16="http://schemas.microsoft.com/office/drawing/2014/main" id="{077CC483-7114-256E-5091-76D845F61AEF}"/>
              </a:ext>
            </a:extLst>
          </p:cNvPr>
          <p:cNvSpPr>
            <a:spLocks noGrp="1"/>
          </p:cNvSpPr>
          <p:nvPr>
            <p:ph type="body" idx="1"/>
          </p:nvPr>
        </p:nvSpPr>
        <p:spPr/>
        <p:txBody>
          <a:bodyPr>
            <a:normAutofit fontScale="92500" lnSpcReduction="10000"/>
          </a:bodyPr>
          <a:lstStyle/>
          <a:p>
            <a:r>
              <a:rPr lang="en-US" dirty="0">
                <a:latin typeface="Century Gothic"/>
              </a:rPr>
              <a:t>Based on our analysis, we believe the estimated price of the ship should be </a:t>
            </a:r>
            <a:r>
              <a:rPr lang="en-US" dirty="0">
                <a:solidFill>
                  <a:schemeClr val="accent3"/>
                </a:solidFill>
                <a:latin typeface="Century Gothic"/>
              </a:rPr>
              <a:t>$125.75 Million with a standard error of +/- $9</a:t>
            </a:r>
            <a:r>
              <a:rPr lang="en-US" dirty="0">
                <a:latin typeface="Century Gothic"/>
              </a:rPr>
              <a:t> Million. </a:t>
            </a:r>
          </a:p>
          <a:p>
            <a:r>
              <a:rPr lang="en-US" dirty="0">
                <a:latin typeface="Century Gothic"/>
              </a:rPr>
              <a:t>However, the client should check factors like Ship Maintenance (body and engine), Ship’s current location,  </a:t>
            </a:r>
            <a:r>
              <a:rPr lang="en-US" dirty="0" err="1">
                <a:latin typeface="Century Gothic"/>
              </a:rPr>
              <a:t>capesize</a:t>
            </a:r>
            <a:r>
              <a:rPr lang="en-US" dirty="0">
                <a:latin typeface="Century Gothic"/>
              </a:rPr>
              <a:t> of the ship at the moment of transaction, market dynamics at the time of transaction, cost to repair broken parts, port charges.</a:t>
            </a:r>
          </a:p>
          <a:p>
            <a:pPr>
              <a:lnSpc>
                <a:spcPct val="114999"/>
              </a:lnSpc>
            </a:pPr>
            <a:r>
              <a:rPr lang="en-US" dirty="0">
                <a:latin typeface="Century Gothic"/>
              </a:rPr>
              <a:t>Considering our external factors mentioned above, our final price is </a:t>
            </a:r>
            <a:r>
              <a:rPr lang="en-US" dirty="0">
                <a:solidFill>
                  <a:schemeClr val="accent3"/>
                </a:solidFill>
                <a:latin typeface="Century Gothic"/>
              </a:rPr>
              <a:t>$137 Million</a:t>
            </a:r>
            <a:r>
              <a:rPr lang="en-US" dirty="0">
                <a:latin typeface="Century Gothic"/>
              </a:rPr>
              <a:t> </a:t>
            </a:r>
          </a:p>
          <a:p>
            <a:r>
              <a:rPr lang="en-US" dirty="0">
                <a:latin typeface="Century Gothic"/>
              </a:rPr>
              <a:t>Since the shipping industry is extremely volatile, we would suggest the client to sell the ship once again in a short span of time if the market at that time supports.</a:t>
            </a:r>
          </a:p>
          <a:p>
            <a:r>
              <a:rPr lang="en-US" dirty="0">
                <a:latin typeface="Century Gothic"/>
              </a:rPr>
              <a:t>On the other hand, if the market falls and the ship prices go down, we would suggest the client to scrape the ship and sell individual parts, as in some markets, this approach </a:t>
            </a:r>
            <a:r>
              <a:rPr lang="en-US">
                <a:latin typeface="Century Gothic"/>
              </a:rPr>
              <a:t>might earn more</a:t>
            </a:r>
            <a:endParaRPr lang="en-IN" dirty="0">
              <a:latin typeface="Century Gothic"/>
            </a:endParaRPr>
          </a:p>
        </p:txBody>
      </p:sp>
    </p:spTree>
    <p:extLst>
      <p:ext uri="{BB962C8B-B14F-4D97-AF65-F5344CB8AC3E}">
        <p14:creationId xmlns:p14="http://schemas.microsoft.com/office/powerpoint/2010/main" val="966816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4A34-B31C-B69A-58E3-FE89D194992E}"/>
              </a:ext>
            </a:extLst>
          </p:cNvPr>
          <p:cNvSpPr>
            <a:spLocks noGrp="1"/>
          </p:cNvSpPr>
          <p:nvPr>
            <p:ph type="title"/>
          </p:nvPr>
        </p:nvSpPr>
        <p:spPr>
          <a:xfrm>
            <a:off x="729450" y="864300"/>
            <a:ext cx="7021200" cy="2985000"/>
          </a:xfrm>
        </p:spPr>
        <p:txBody>
          <a:bodyPr wrap="square" anchor="ctr">
            <a:normAutofit/>
          </a:bodyPr>
          <a:lstStyle/>
          <a:p>
            <a:r>
              <a:rPr lang="en-US"/>
              <a:t>Thank You</a:t>
            </a:r>
            <a:endParaRPr lang="en-IN"/>
          </a:p>
        </p:txBody>
      </p:sp>
    </p:spTree>
    <p:extLst>
      <p:ext uri="{BB962C8B-B14F-4D97-AF65-F5344CB8AC3E}">
        <p14:creationId xmlns:p14="http://schemas.microsoft.com/office/powerpoint/2010/main" val="309401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58DB80-3BD5-E14C-ACD6-4BE188B6CF22}"/>
              </a:ext>
            </a:extLst>
          </p:cNvPr>
          <p:cNvSpPr>
            <a:spLocks noGrp="1"/>
          </p:cNvSpPr>
          <p:nvPr>
            <p:ph type="title"/>
          </p:nvPr>
        </p:nvSpPr>
        <p:spPr>
          <a:xfrm>
            <a:off x="729450" y="1318650"/>
            <a:ext cx="7688700" cy="535200"/>
          </a:xfrm>
        </p:spPr>
        <p:txBody>
          <a:bodyPr>
            <a:noAutofit/>
          </a:bodyPr>
          <a:lstStyle/>
          <a:p>
            <a:r>
              <a:rPr lang="en-US" sz="2400">
                <a:latin typeface="Century Gothic" panose="020B0502020202020204" pitchFamily="34" charset="0"/>
              </a:rPr>
              <a:t>INTRODUCTION</a:t>
            </a:r>
          </a:p>
        </p:txBody>
      </p:sp>
      <p:sp>
        <p:nvSpPr>
          <p:cNvPr id="10" name="Text Placeholder 2">
            <a:extLst>
              <a:ext uri="{FF2B5EF4-FFF2-40B4-BE49-F238E27FC236}">
                <a16:creationId xmlns:a16="http://schemas.microsoft.com/office/drawing/2014/main" id="{F9740FCE-506F-8383-7EB7-B5E3CFEF791E}"/>
              </a:ext>
            </a:extLst>
          </p:cNvPr>
          <p:cNvSpPr>
            <a:spLocks noGrp="1"/>
          </p:cNvSpPr>
          <p:nvPr>
            <p:ph type="body" idx="1"/>
          </p:nvPr>
        </p:nvSpPr>
        <p:spPr>
          <a:xfrm>
            <a:off x="727650" y="1873754"/>
            <a:ext cx="7688700" cy="2831793"/>
          </a:xfrm>
        </p:spPr>
        <p:txBody>
          <a:bodyPr>
            <a:noAutofit/>
          </a:bodyPr>
          <a:lstStyle/>
          <a:p>
            <a:pPr>
              <a:lnSpc>
                <a:spcPct val="200000"/>
              </a:lnSpc>
            </a:pPr>
            <a:r>
              <a:rPr lang="en-US">
                <a:latin typeface="Century Gothic" panose="020B0502020202020204" pitchFamily="34" charset="0"/>
              </a:rPr>
              <a:t>We are going to determine how to estimate the price of the capsized ship-Bet Performer, for a client under the current circumstances using mathematical methods.</a:t>
            </a:r>
          </a:p>
          <a:p>
            <a:pPr>
              <a:lnSpc>
                <a:spcPct val="200000"/>
              </a:lnSpc>
            </a:pPr>
            <a:r>
              <a:rPr lang="en-US">
                <a:latin typeface="Century Gothic" panose="020B0502020202020204" pitchFamily="34" charset="0"/>
              </a:rPr>
              <a:t>We begin with a list of recent capesize ship sales and a list of ship attributes that can affect the cost of the ship.</a:t>
            </a:r>
          </a:p>
          <a:p>
            <a:pPr>
              <a:lnSpc>
                <a:spcPct val="200000"/>
              </a:lnSpc>
            </a:pPr>
            <a:r>
              <a:rPr lang="en-US">
                <a:latin typeface="Century Gothic" panose="020B0502020202020204" pitchFamily="34" charset="0"/>
              </a:rPr>
              <a:t>To locate a reference ship from the list, we determined the Manhattan distance. Regression analysis was then used to arrive at the most precise approximation of the bet performer value.</a:t>
            </a:r>
          </a:p>
          <a:p>
            <a:pPr>
              <a:lnSpc>
                <a:spcPct val="150000"/>
              </a:lnSpc>
            </a:pPr>
            <a:endParaRPr lang="en-US">
              <a:latin typeface="Century Gothic" panose="020B0502020202020204" pitchFamily="34" charset="0"/>
            </a:endParaRPr>
          </a:p>
        </p:txBody>
      </p:sp>
    </p:spTree>
    <p:extLst>
      <p:ext uri="{BB962C8B-B14F-4D97-AF65-F5344CB8AC3E}">
        <p14:creationId xmlns:p14="http://schemas.microsoft.com/office/powerpoint/2010/main" val="118442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30000" y="1318650"/>
            <a:ext cx="3300900" cy="1687200"/>
          </a:xfrm>
        </p:spPr>
        <p:txBody>
          <a:bodyPr spcFirstLastPara="1" wrap="square" lIns="91425" tIns="91425" rIns="91425" bIns="91425" anchor="t" anchorCtr="0">
            <a:normAutofit/>
          </a:bodyPr>
          <a:lstStyle/>
          <a:p>
            <a:pPr marL="0" lvl="0" indent="0" rtl="0">
              <a:spcBef>
                <a:spcPts val="0"/>
              </a:spcBef>
              <a:spcAft>
                <a:spcPts val="0"/>
              </a:spcAft>
              <a:buNone/>
            </a:pPr>
            <a:r>
              <a:rPr lang="en-US" sz="2400">
                <a:latin typeface="Century Gothic" panose="020B0502020202020204" pitchFamily="34" charset="0"/>
              </a:rPr>
              <a:t>BET PERFORMER ATTRIBUTE DETAILS</a:t>
            </a:r>
            <a:br>
              <a:rPr lang="en-US" sz="2400">
                <a:latin typeface="Century Gothic" panose="020B0502020202020204" pitchFamily="34" charset="0"/>
              </a:rPr>
            </a:br>
            <a:endParaRPr lang="en-US" sz="2400">
              <a:latin typeface="Century Gothic" panose="020B0502020202020204" pitchFamily="34" charset="0"/>
            </a:endParaRPr>
          </a:p>
        </p:txBody>
      </p:sp>
      <p:sp>
        <p:nvSpPr>
          <p:cNvPr id="95" name="Google Shape;95;p14"/>
          <p:cNvSpPr txBox="1">
            <a:spLocks noGrp="1"/>
          </p:cNvSpPr>
          <p:nvPr>
            <p:ph type="body" idx="2"/>
          </p:nvPr>
        </p:nvSpPr>
        <p:spPr>
          <a:xfrm>
            <a:off x="5174225" y="1352625"/>
            <a:ext cx="3374400" cy="3025500"/>
          </a:xfrm>
        </p:spPr>
        <p:txBody>
          <a:bodyPr spcFirstLastPara="1" wrap="square" lIns="91425" tIns="91425" rIns="91425" bIns="91425" anchor="t" anchorCtr="0">
            <a:normAutofit/>
          </a:bodyPr>
          <a:lstStyle/>
          <a:p>
            <a:pPr lvl="0">
              <a:lnSpc>
                <a:spcPct val="200000"/>
              </a:lnSpc>
            </a:pPr>
            <a:r>
              <a:rPr lang="en-US">
                <a:latin typeface="Century Gothic" panose="020B0502020202020204" pitchFamily="34" charset="0"/>
              </a:rPr>
              <a:t>Age: 11-years (built in 1997 in Japan by Nihon(NKK))</a:t>
            </a:r>
          </a:p>
          <a:p>
            <a:pPr lvl="0">
              <a:lnSpc>
                <a:spcPct val="200000"/>
              </a:lnSpc>
            </a:pPr>
            <a:r>
              <a:rPr lang="en-US">
                <a:latin typeface="Century Gothic" panose="020B0502020202020204" pitchFamily="34" charset="0"/>
              </a:rPr>
              <a:t>DWT: 172,000 tons</a:t>
            </a:r>
          </a:p>
          <a:p>
            <a:pPr lvl="0">
              <a:lnSpc>
                <a:spcPct val="200000"/>
              </a:lnSpc>
            </a:pPr>
            <a:r>
              <a:rPr lang="en-US">
                <a:latin typeface="Century Gothic" panose="020B0502020202020204" pitchFamily="34" charset="0"/>
              </a:rPr>
              <a:t>Engine : Burmeister &amp; Wain (B&amp;W) 6S70MC</a:t>
            </a:r>
          </a:p>
          <a:p>
            <a:pPr lvl="0">
              <a:lnSpc>
                <a:spcPct val="200000"/>
              </a:lnSpc>
            </a:pPr>
            <a:r>
              <a:rPr lang="en-US">
                <a:latin typeface="Century Gothic" panose="020B0502020202020204" pitchFamily="34" charset="0"/>
              </a:rPr>
              <a:t>Capesize Index: 12,479 (May 2008)</a:t>
            </a:r>
          </a:p>
          <a:p>
            <a:pPr marL="0" lvl="0" indent="0" rtl="0">
              <a:lnSpc>
                <a:spcPct val="200000"/>
              </a:lnSpc>
              <a:spcBef>
                <a:spcPts val="0"/>
              </a:spcBef>
              <a:spcAft>
                <a:spcPts val="1200"/>
              </a:spcAft>
              <a:buNone/>
            </a:pPr>
            <a:endParaRPr lang="en-US">
              <a:latin typeface="Century Gothic" panose="020B0502020202020204" pitchFamily="34" charset="0"/>
            </a:endParaRPr>
          </a:p>
        </p:txBody>
      </p:sp>
      <p:pic>
        <p:nvPicPr>
          <p:cNvPr id="3" name="Picture 2" descr="A picture containing water, boat, outdoor, ship&#10;&#10;Description automatically generated">
            <a:extLst>
              <a:ext uri="{FF2B5EF4-FFF2-40B4-BE49-F238E27FC236}">
                <a16:creationId xmlns:a16="http://schemas.microsoft.com/office/drawing/2014/main" id="{DC1A4208-E30B-C99F-1A4F-BEB17B026E32}"/>
              </a:ext>
            </a:extLst>
          </p:cNvPr>
          <p:cNvPicPr>
            <a:picLocks noChangeAspect="1"/>
          </p:cNvPicPr>
          <p:nvPr/>
        </p:nvPicPr>
        <p:blipFill>
          <a:blip r:embed="rId3"/>
          <a:stretch>
            <a:fillRect/>
          </a:stretch>
        </p:blipFill>
        <p:spPr>
          <a:xfrm>
            <a:off x="0" y="2162250"/>
            <a:ext cx="4572000" cy="2981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15"/>
          <p:cNvSpPr txBox="1"/>
          <p:nvPr/>
        </p:nvSpPr>
        <p:spPr>
          <a:xfrm>
            <a:off x="727650" y="1263094"/>
            <a:ext cx="69945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bg2"/>
                </a:solidFill>
                <a:latin typeface="Century Gothic" panose="020B0502020202020204" pitchFamily="34" charset="0"/>
              </a:rPr>
              <a:t>SHIP VALUATION</a:t>
            </a:r>
            <a:endParaRPr lang="en-US" sz="2400" b="1">
              <a:solidFill>
                <a:schemeClr val="bg2"/>
              </a:solidFill>
              <a:latin typeface="Century Gothic" panose="020B0502020202020204" pitchFamily="34" charset="0"/>
              <a:ea typeface="Lato"/>
              <a:cs typeface="Lato"/>
              <a:sym typeface="Lato"/>
            </a:endParaRPr>
          </a:p>
        </p:txBody>
      </p:sp>
      <p:graphicFrame>
        <p:nvGraphicFramePr>
          <p:cNvPr id="103" name="Google Shape;100;p15">
            <a:extLst>
              <a:ext uri="{FF2B5EF4-FFF2-40B4-BE49-F238E27FC236}">
                <a16:creationId xmlns:a16="http://schemas.microsoft.com/office/drawing/2014/main" id="{E908EE3A-C263-F266-20B0-C670492C26F1}"/>
              </a:ext>
            </a:extLst>
          </p:cNvPr>
          <p:cNvGraphicFramePr/>
          <p:nvPr>
            <p:extLst>
              <p:ext uri="{D42A27DB-BD31-4B8C-83A1-F6EECF244321}">
                <p14:modId xmlns:p14="http://schemas.microsoft.com/office/powerpoint/2010/main" val="2506712387"/>
              </p:ext>
            </p:extLst>
          </p:nvPr>
        </p:nvGraphicFramePr>
        <p:xfrm>
          <a:off x="2664176" y="2099284"/>
          <a:ext cx="6400801" cy="2788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74475605-A2A9-F844-96FE-F0BCE646A628}"/>
              </a:ext>
            </a:extLst>
          </p:cNvPr>
          <p:cNvSpPr txBox="1"/>
          <p:nvPr/>
        </p:nvSpPr>
        <p:spPr>
          <a:xfrm>
            <a:off x="7213599" y="3184536"/>
            <a:ext cx="2009423" cy="1615827"/>
          </a:xfrm>
          <a:prstGeom prst="rect">
            <a:avLst/>
          </a:prstGeom>
          <a:noFill/>
        </p:spPr>
        <p:txBody>
          <a:bodyPr wrap="square" rtlCol="0">
            <a:spAutoFit/>
          </a:bodyPr>
          <a:lstStyle/>
          <a:p>
            <a:pPr lvl="0">
              <a:lnSpc>
                <a:spcPct val="100000"/>
              </a:lnSpc>
            </a:pPr>
            <a:r>
              <a:rPr lang="en-US" sz="1100" b="1">
                <a:solidFill>
                  <a:schemeClr val="tx1"/>
                </a:solidFill>
                <a:latin typeface="Century Gothic" panose="020B0502020202020204" pitchFamily="34" charset="0"/>
              </a:rPr>
              <a:t>External factors</a:t>
            </a:r>
            <a:r>
              <a:rPr lang="en-US" sz="1100">
                <a:solidFill>
                  <a:schemeClr val="tx1"/>
                </a:solidFill>
                <a:latin typeface="Century Gothic" panose="020B0502020202020204" pitchFamily="34" charset="0"/>
              </a:rPr>
              <a:t>:</a:t>
            </a:r>
          </a:p>
          <a:p>
            <a:pPr marL="171450" lvl="0" indent="-171450">
              <a:lnSpc>
                <a:spcPct val="100000"/>
              </a:lnSpc>
              <a:buFont typeface="Arial" panose="020B0604020202020204" pitchFamily="34" charset="0"/>
              <a:buChar char="•"/>
            </a:pPr>
            <a:r>
              <a:rPr lang="en-US" sz="1100">
                <a:solidFill>
                  <a:schemeClr val="tx1"/>
                </a:solidFill>
                <a:latin typeface="Century Gothic" panose="020B0502020202020204" pitchFamily="34" charset="0"/>
              </a:rPr>
              <a:t>Capesize(Current market &amp; economic conditions) </a:t>
            </a:r>
          </a:p>
          <a:p>
            <a:pPr marL="171450" lvl="0" indent="-171450">
              <a:lnSpc>
                <a:spcPct val="100000"/>
              </a:lnSpc>
              <a:buFont typeface="Arial" panose="020B0604020202020204" pitchFamily="34" charset="0"/>
              <a:buChar char="•"/>
            </a:pPr>
            <a:r>
              <a:rPr lang="en-US" sz="1100">
                <a:solidFill>
                  <a:schemeClr val="tx1"/>
                </a:solidFill>
                <a:latin typeface="Century Gothic" panose="020B0502020202020204" pitchFamily="34" charset="0"/>
              </a:rPr>
              <a:t>Engine specifications and its capacity</a:t>
            </a:r>
          </a:p>
          <a:p>
            <a:pPr marL="171450" lvl="0" indent="-171450">
              <a:lnSpc>
                <a:spcPct val="100000"/>
              </a:lnSpc>
              <a:buFont typeface="Arial" panose="020B0604020202020204" pitchFamily="34" charset="0"/>
              <a:buChar char="•"/>
            </a:pPr>
            <a:r>
              <a:rPr lang="en-US" sz="1100">
                <a:solidFill>
                  <a:schemeClr val="tx1"/>
                </a:solidFill>
                <a:latin typeface="Century Gothic" panose="020B0502020202020204" pitchFamily="34" charset="0"/>
              </a:rPr>
              <a:t>Current location</a:t>
            </a:r>
          </a:p>
          <a:p>
            <a:pPr marL="171450" lvl="0" indent="-171450">
              <a:lnSpc>
                <a:spcPct val="100000"/>
              </a:lnSpc>
              <a:buFont typeface="Arial" panose="020B0604020202020204" pitchFamily="34" charset="0"/>
              <a:buChar char="•"/>
            </a:pPr>
            <a:r>
              <a:rPr lang="en-US" sz="1100">
                <a:solidFill>
                  <a:schemeClr val="tx1"/>
                </a:solidFill>
                <a:latin typeface="Century Gothic" panose="020B0502020202020204" pitchFamily="34" charset="0"/>
              </a:rPr>
              <a:t>Builder and production quality</a:t>
            </a:r>
          </a:p>
        </p:txBody>
      </p:sp>
      <p:sp>
        <p:nvSpPr>
          <p:cNvPr id="16" name="TextBox 15">
            <a:extLst>
              <a:ext uri="{FF2B5EF4-FFF2-40B4-BE49-F238E27FC236}">
                <a16:creationId xmlns:a16="http://schemas.microsoft.com/office/drawing/2014/main" id="{B38616A3-8DDF-B19E-E5D7-8812F705540F}"/>
              </a:ext>
            </a:extLst>
          </p:cNvPr>
          <p:cNvSpPr txBox="1"/>
          <p:nvPr/>
        </p:nvSpPr>
        <p:spPr>
          <a:xfrm>
            <a:off x="462844" y="2743200"/>
            <a:ext cx="1738489" cy="1727200"/>
          </a:xfrm>
          <a:prstGeom prst="rect">
            <a:avLst/>
          </a:prstGeom>
          <a:noFill/>
        </p:spPr>
        <p:txBody>
          <a:bodyPr wrap="square" rtlCol="0">
            <a:spAutoFit/>
          </a:bodyPr>
          <a:lstStyle/>
          <a:p>
            <a:endParaRPr lang="en-US"/>
          </a:p>
        </p:txBody>
      </p:sp>
      <p:graphicFrame>
        <p:nvGraphicFramePr>
          <p:cNvPr id="19" name="Google Shape;100;p15">
            <a:extLst>
              <a:ext uri="{FF2B5EF4-FFF2-40B4-BE49-F238E27FC236}">
                <a16:creationId xmlns:a16="http://schemas.microsoft.com/office/drawing/2014/main" id="{4BBDC7EE-BFE4-BFC0-0AF7-6CECF81342DE}"/>
              </a:ext>
            </a:extLst>
          </p:cNvPr>
          <p:cNvGraphicFramePr/>
          <p:nvPr>
            <p:extLst>
              <p:ext uri="{D42A27DB-BD31-4B8C-83A1-F6EECF244321}">
                <p14:modId xmlns:p14="http://schemas.microsoft.com/office/powerpoint/2010/main" val="2213380869"/>
              </p:ext>
            </p:extLst>
          </p:nvPr>
        </p:nvGraphicFramePr>
        <p:xfrm>
          <a:off x="1" y="2629862"/>
          <a:ext cx="2494844" cy="1727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0" name="TextBox 19">
            <a:extLst>
              <a:ext uri="{FF2B5EF4-FFF2-40B4-BE49-F238E27FC236}">
                <a16:creationId xmlns:a16="http://schemas.microsoft.com/office/drawing/2014/main" id="{E629DCC4-8591-BC5E-4D2C-E64A7F282932}"/>
              </a:ext>
            </a:extLst>
          </p:cNvPr>
          <p:cNvSpPr txBox="1"/>
          <p:nvPr/>
        </p:nvSpPr>
        <p:spPr>
          <a:xfrm>
            <a:off x="462844" y="2265416"/>
            <a:ext cx="1936525" cy="307777"/>
          </a:xfrm>
          <a:prstGeom prst="rect">
            <a:avLst/>
          </a:prstGeom>
          <a:noFill/>
        </p:spPr>
        <p:txBody>
          <a:bodyPr wrap="square" rtlCol="0">
            <a:spAutoFit/>
          </a:bodyPr>
          <a:lstStyle/>
          <a:p>
            <a:r>
              <a:rPr lang="en-US">
                <a:latin typeface="Century Gothic" panose="020B0502020202020204" pitchFamily="34" charset="0"/>
              </a:rPr>
              <a:t>Market Approach</a:t>
            </a:r>
          </a:p>
        </p:txBody>
      </p:sp>
      <p:sp>
        <p:nvSpPr>
          <p:cNvPr id="23" name="TextBox 22">
            <a:extLst>
              <a:ext uri="{FF2B5EF4-FFF2-40B4-BE49-F238E27FC236}">
                <a16:creationId xmlns:a16="http://schemas.microsoft.com/office/drawing/2014/main" id="{84AA41E4-9229-1243-B2C6-C27B2A3D7051}"/>
              </a:ext>
            </a:extLst>
          </p:cNvPr>
          <p:cNvSpPr txBox="1"/>
          <p:nvPr/>
        </p:nvSpPr>
        <p:spPr>
          <a:xfrm>
            <a:off x="2862211" y="2265416"/>
            <a:ext cx="4611510" cy="307777"/>
          </a:xfrm>
          <a:prstGeom prst="rect">
            <a:avLst/>
          </a:prstGeom>
          <a:noFill/>
        </p:spPr>
        <p:txBody>
          <a:bodyPr wrap="square">
            <a:spAutoFit/>
          </a:bodyPr>
          <a:lstStyle/>
          <a:p>
            <a:r>
              <a:rPr lang="en-US">
                <a:latin typeface="Century Gothic" panose="020B0502020202020204" pitchFamily="34" charset="0"/>
              </a:rPr>
              <a:t>Factors that affect the Ship  price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5A8E-4033-FAA7-A811-CAC4598D04E7}"/>
              </a:ext>
            </a:extLst>
          </p:cNvPr>
          <p:cNvSpPr>
            <a:spLocks noGrp="1"/>
          </p:cNvSpPr>
          <p:nvPr>
            <p:ph type="title"/>
          </p:nvPr>
        </p:nvSpPr>
        <p:spPr/>
        <p:txBody>
          <a:bodyPr>
            <a:normAutofit fontScale="90000"/>
          </a:bodyPr>
          <a:lstStyle/>
          <a:p>
            <a:r>
              <a:rPr lang="en-IN">
                <a:latin typeface="Century Gothic"/>
              </a:rPr>
              <a:t>RELATION BETWEEN VARIABLES</a:t>
            </a:r>
            <a:endParaRPr lang="en-US"/>
          </a:p>
        </p:txBody>
      </p:sp>
      <p:sp>
        <p:nvSpPr>
          <p:cNvPr id="3" name="Text Placeholder 2">
            <a:extLst>
              <a:ext uri="{FF2B5EF4-FFF2-40B4-BE49-F238E27FC236}">
                <a16:creationId xmlns:a16="http://schemas.microsoft.com/office/drawing/2014/main" id="{FD872F8C-806E-32E3-9E21-34ADCD6BCDA9}"/>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337741EB-614C-CBDF-AF90-9C043F1336F0}"/>
              </a:ext>
            </a:extLst>
          </p:cNvPr>
          <p:cNvPicPr>
            <a:picLocks noChangeAspect="1"/>
          </p:cNvPicPr>
          <p:nvPr/>
        </p:nvPicPr>
        <p:blipFill>
          <a:blip r:embed="rId2"/>
          <a:stretch>
            <a:fillRect/>
          </a:stretch>
        </p:blipFill>
        <p:spPr>
          <a:xfrm>
            <a:off x="6029216" y="2078875"/>
            <a:ext cx="2385334" cy="1930517"/>
          </a:xfrm>
          <a:prstGeom prst="rect">
            <a:avLst/>
          </a:prstGeom>
        </p:spPr>
      </p:pic>
      <p:graphicFrame>
        <p:nvGraphicFramePr>
          <p:cNvPr id="6" name="Table 5">
            <a:extLst>
              <a:ext uri="{FF2B5EF4-FFF2-40B4-BE49-F238E27FC236}">
                <a16:creationId xmlns:a16="http://schemas.microsoft.com/office/drawing/2014/main" id="{EBF83D09-85FF-6130-9FB0-47D6D3BC7DC9}"/>
              </a:ext>
            </a:extLst>
          </p:cNvPr>
          <p:cNvGraphicFramePr>
            <a:graphicFrameLocks noGrp="1"/>
          </p:cNvGraphicFramePr>
          <p:nvPr>
            <p:extLst>
              <p:ext uri="{D42A27DB-BD31-4B8C-83A1-F6EECF244321}">
                <p14:modId xmlns:p14="http://schemas.microsoft.com/office/powerpoint/2010/main" val="3802258466"/>
              </p:ext>
            </p:extLst>
          </p:nvPr>
        </p:nvGraphicFramePr>
        <p:xfrm>
          <a:off x="725850" y="2204931"/>
          <a:ext cx="5404438" cy="1794809"/>
        </p:xfrm>
        <a:graphic>
          <a:graphicData uri="http://schemas.openxmlformats.org/drawingml/2006/table">
            <a:tbl>
              <a:tblPr firstRow="1" firstCol="1" bandRow="1">
                <a:tableStyleId>{5C22544A-7EE6-4342-B048-85BDC9FD1C3A}</a:tableStyleId>
              </a:tblPr>
              <a:tblGrid>
                <a:gridCol w="1889572">
                  <a:extLst>
                    <a:ext uri="{9D8B030D-6E8A-4147-A177-3AD203B41FA5}">
                      <a16:colId xmlns:a16="http://schemas.microsoft.com/office/drawing/2014/main" val="99992409"/>
                    </a:ext>
                  </a:extLst>
                </a:gridCol>
                <a:gridCol w="1276231">
                  <a:extLst>
                    <a:ext uri="{9D8B030D-6E8A-4147-A177-3AD203B41FA5}">
                      <a16:colId xmlns:a16="http://schemas.microsoft.com/office/drawing/2014/main" val="898775268"/>
                    </a:ext>
                  </a:extLst>
                </a:gridCol>
                <a:gridCol w="1140790">
                  <a:extLst>
                    <a:ext uri="{9D8B030D-6E8A-4147-A177-3AD203B41FA5}">
                      <a16:colId xmlns:a16="http://schemas.microsoft.com/office/drawing/2014/main" val="1673834010"/>
                    </a:ext>
                  </a:extLst>
                </a:gridCol>
                <a:gridCol w="1097845">
                  <a:extLst>
                    <a:ext uri="{9D8B030D-6E8A-4147-A177-3AD203B41FA5}">
                      <a16:colId xmlns:a16="http://schemas.microsoft.com/office/drawing/2014/main" val="2213118874"/>
                    </a:ext>
                  </a:extLst>
                </a:gridCol>
              </a:tblGrid>
              <a:tr h="486168">
                <a:tc>
                  <a:txBody>
                    <a:bodyPr/>
                    <a:lstStyle/>
                    <a:p>
                      <a:pPr marL="0" marR="0" algn="ctr">
                        <a:lnSpc>
                          <a:spcPct val="107000"/>
                        </a:lnSpc>
                        <a:spcBef>
                          <a:spcPts val="0"/>
                        </a:spcBef>
                        <a:spcAft>
                          <a:spcPts val="0"/>
                        </a:spcAft>
                      </a:pPr>
                      <a:r>
                        <a:rPr lang="en-US" sz="1100">
                          <a:effectLst/>
                          <a:latin typeface="Century Gothic"/>
                        </a:rPr>
                        <a:t>Single Variable Analysis Against Sale Price (y)</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Age of sale (x1)</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DWT (x2)</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err="1">
                          <a:effectLst/>
                          <a:latin typeface="Century Gothic"/>
                        </a:rPr>
                        <a:t>Capesize</a:t>
                      </a:r>
                      <a:r>
                        <a:rPr lang="en-US" sz="1100">
                          <a:effectLst/>
                          <a:latin typeface="Century Gothic"/>
                        </a:rPr>
                        <a:t> (x3)</a:t>
                      </a:r>
                      <a:endParaRPr lang="en-IN" sz="1100">
                        <a:effectLst/>
                        <a:latin typeface="Century Gothic"/>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1500523592"/>
                  </a:ext>
                </a:extLst>
              </a:tr>
              <a:tr h="191505">
                <a:tc>
                  <a:txBody>
                    <a:bodyPr/>
                    <a:lstStyle/>
                    <a:p>
                      <a:pPr marL="0" marR="0" algn="ctr">
                        <a:lnSpc>
                          <a:spcPct val="107000"/>
                        </a:lnSpc>
                        <a:spcBef>
                          <a:spcPts val="0"/>
                        </a:spcBef>
                        <a:spcAft>
                          <a:spcPts val="0"/>
                        </a:spcAft>
                      </a:pPr>
                      <a:r>
                        <a:rPr lang="en-US" sz="1100">
                          <a:effectLst/>
                          <a:latin typeface="Century Gothic"/>
                        </a:rPr>
                        <a:t>Intercept </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133.12</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-84.16</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36.43</a:t>
                      </a:r>
                      <a:endParaRPr lang="en-IN" sz="1100">
                        <a:effectLst/>
                        <a:latin typeface="Century Gothic"/>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2134386568"/>
                  </a:ext>
                </a:extLst>
              </a:tr>
              <a:tr h="104306">
                <a:tc>
                  <a:txBody>
                    <a:bodyPr/>
                    <a:lstStyle/>
                    <a:p>
                      <a:pPr marL="0" marR="0" algn="ctr">
                        <a:lnSpc>
                          <a:spcPct val="107000"/>
                        </a:lnSpc>
                        <a:spcBef>
                          <a:spcPts val="0"/>
                        </a:spcBef>
                        <a:spcAft>
                          <a:spcPts val="0"/>
                        </a:spcAft>
                      </a:pPr>
                      <a:r>
                        <a:rPr lang="en-US" sz="1100">
                          <a:effectLst/>
                          <a:latin typeface="Century Gothic"/>
                        </a:rPr>
                        <a:t>Correlation</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-0.78</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0.51</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0.35</a:t>
                      </a:r>
                      <a:endParaRPr lang="en-IN" sz="1100">
                        <a:effectLst/>
                        <a:latin typeface="Century Gothic"/>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1132721772"/>
                  </a:ext>
                </a:extLst>
              </a:tr>
              <a:tr h="191505">
                <a:tc>
                  <a:txBody>
                    <a:bodyPr/>
                    <a:lstStyle/>
                    <a:p>
                      <a:pPr marL="0" marR="0" algn="ctr">
                        <a:lnSpc>
                          <a:spcPct val="107000"/>
                        </a:lnSpc>
                        <a:spcBef>
                          <a:spcPts val="0"/>
                        </a:spcBef>
                        <a:spcAft>
                          <a:spcPts val="0"/>
                        </a:spcAft>
                      </a:pPr>
                      <a:r>
                        <a:rPr lang="en-US" sz="1100">
                          <a:effectLst/>
                          <a:latin typeface="Century Gothic"/>
                        </a:rPr>
                        <a:t>Standard Error</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7.58</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38.81</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15.03</a:t>
                      </a:r>
                      <a:endParaRPr lang="en-IN" sz="1100">
                        <a:effectLst/>
                        <a:latin typeface="Century Gothic"/>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701237930"/>
                  </a:ext>
                </a:extLst>
              </a:tr>
              <a:tr h="177319">
                <a:tc>
                  <a:txBody>
                    <a:bodyPr/>
                    <a:lstStyle/>
                    <a:p>
                      <a:pPr marL="0" marR="0" algn="ctr">
                        <a:lnSpc>
                          <a:spcPct val="107000"/>
                        </a:lnSpc>
                        <a:spcBef>
                          <a:spcPts val="0"/>
                        </a:spcBef>
                        <a:spcAft>
                          <a:spcPts val="0"/>
                        </a:spcAft>
                      </a:pPr>
                      <a:r>
                        <a:rPr lang="en-US" sz="1100">
                          <a:effectLst/>
                          <a:latin typeface="Century Gothic"/>
                        </a:rPr>
                        <a:t>Coefficient</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-4.21</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0.98</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0.0048</a:t>
                      </a:r>
                      <a:endParaRPr lang="en-IN" sz="1100">
                        <a:effectLst/>
                        <a:latin typeface="Century Gothic"/>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2696064473"/>
                  </a:ext>
                </a:extLst>
              </a:tr>
              <a:tr h="104306">
                <a:tc>
                  <a:txBody>
                    <a:bodyPr/>
                    <a:lstStyle/>
                    <a:p>
                      <a:pPr marL="0" marR="0" algn="ctr">
                        <a:lnSpc>
                          <a:spcPct val="107000"/>
                        </a:lnSpc>
                        <a:spcBef>
                          <a:spcPts val="0"/>
                        </a:spcBef>
                        <a:spcAft>
                          <a:spcPts val="0"/>
                        </a:spcAft>
                      </a:pPr>
                      <a:r>
                        <a:rPr lang="en-US" sz="1100">
                          <a:effectLst/>
                          <a:latin typeface="Century Gothic"/>
                        </a:rPr>
                        <a:t>R-Square</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0.62</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0.26</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0.12</a:t>
                      </a:r>
                      <a:endParaRPr lang="en-IN" sz="1100">
                        <a:effectLst/>
                        <a:latin typeface="Century Gothic"/>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1699692667"/>
                  </a:ext>
                </a:extLst>
              </a:tr>
              <a:tr h="208611">
                <a:tc>
                  <a:txBody>
                    <a:bodyPr/>
                    <a:lstStyle/>
                    <a:p>
                      <a:pPr marL="0" marR="0" algn="ctr">
                        <a:lnSpc>
                          <a:spcPct val="107000"/>
                        </a:lnSpc>
                        <a:spcBef>
                          <a:spcPts val="0"/>
                        </a:spcBef>
                        <a:spcAft>
                          <a:spcPts val="0"/>
                        </a:spcAft>
                      </a:pPr>
                      <a:r>
                        <a:rPr lang="en-US" sz="1100">
                          <a:effectLst/>
                          <a:latin typeface="Century Gothic"/>
                        </a:rPr>
                        <a:t>Adjusted R-Square</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0.61</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0.24</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0.105</a:t>
                      </a:r>
                      <a:endParaRPr lang="en-IN" sz="1100">
                        <a:effectLst/>
                        <a:latin typeface="Century Gothic"/>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3767675911"/>
                  </a:ext>
                </a:extLst>
              </a:tr>
              <a:tr h="208611">
                <a:tc>
                  <a:txBody>
                    <a:bodyPr/>
                    <a:lstStyle/>
                    <a:p>
                      <a:pPr marL="0" marR="0" algn="ctr">
                        <a:lnSpc>
                          <a:spcPct val="107000"/>
                        </a:lnSpc>
                        <a:spcBef>
                          <a:spcPts val="0"/>
                        </a:spcBef>
                        <a:spcAft>
                          <a:spcPts val="0"/>
                        </a:spcAft>
                      </a:pPr>
                      <a:r>
                        <a:rPr lang="en-US" sz="1100">
                          <a:effectLst/>
                          <a:latin typeface="Century Gothic"/>
                        </a:rPr>
                        <a:t>Sale Price (without error)</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86.74</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85.87</a:t>
                      </a:r>
                      <a:endParaRPr lang="en-IN" sz="1100">
                        <a:effectLst/>
                        <a:latin typeface="Century Gothic"/>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a:effectLst/>
                          <a:latin typeface="Century Gothic"/>
                        </a:rPr>
                        <a:t>96.33</a:t>
                      </a:r>
                      <a:endParaRPr lang="en-IN" sz="1100">
                        <a:effectLst/>
                        <a:latin typeface="Century Gothic"/>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2553505597"/>
                  </a:ext>
                </a:extLst>
              </a:tr>
            </a:tbl>
          </a:graphicData>
        </a:graphic>
      </p:graphicFrame>
    </p:spTree>
    <p:extLst>
      <p:ext uri="{BB962C8B-B14F-4D97-AF65-F5344CB8AC3E}">
        <p14:creationId xmlns:p14="http://schemas.microsoft.com/office/powerpoint/2010/main" val="203958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30000" y="1318650"/>
            <a:ext cx="3300900" cy="1687200"/>
          </a:xfrm>
        </p:spPr>
        <p:txBody>
          <a:bodyPr spcFirstLastPara="1" wrap="square" lIns="91425" tIns="91425" rIns="91425" bIns="91425" anchor="t" anchorCtr="0">
            <a:normAutofit/>
          </a:bodyPr>
          <a:lstStyle/>
          <a:p>
            <a:pPr marL="0" lvl="0" indent="0" rtl="0">
              <a:spcBef>
                <a:spcPts val="0"/>
              </a:spcBef>
              <a:spcAft>
                <a:spcPts val="0"/>
              </a:spcAft>
              <a:buNone/>
            </a:pPr>
            <a:r>
              <a:rPr lang="en-US" sz="2400">
                <a:latin typeface="Century Gothic" panose="020B0502020202020204" pitchFamily="34" charset="0"/>
              </a:rPr>
              <a:t>COMPARABLE SHIPS</a:t>
            </a:r>
          </a:p>
        </p:txBody>
      </p:sp>
      <p:sp>
        <p:nvSpPr>
          <p:cNvPr id="107" name="Google Shape;107;p16"/>
          <p:cNvSpPr txBox="1">
            <a:spLocks noGrp="1"/>
          </p:cNvSpPr>
          <p:nvPr>
            <p:ph type="body" idx="2"/>
          </p:nvPr>
        </p:nvSpPr>
        <p:spPr>
          <a:xfrm>
            <a:off x="5174225" y="1352625"/>
            <a:ext cx="3732708" cy="3151642"/>
          </a:xfrm>
        </p:spPr>
        <p:txBody>
          <a:bodyPr spcFirstLastPara="1" wrap="square" lIns="91425" tIns="91425" rIns="91425" bIns="91425" anchor="t" anchorCtr="0">
            <a:noAutofit/>
          </a:bodyPr>
          <a:lstStyle/>
          <a:p>
            <a:pPr marL="146050" indent="0">
              <a:buNone/>
            </a:pPr>
            <a:r>
              <a:rPr lang="en-US" b="1">
                <a:latin typeface="Century Gothic" panose="020B0502020202020204" pitchFamily="34" charset="0"/>
              </a:rPr>
              <a:t>In order to find the best comparable ship  to the Bet Performer, we used the following approaches</a:t>
            </a:r>
          </a:p>
          <a:p>
            <a:endParaRPr lang="en-IN" b="1">
              <a:latin typeface="Century Gothic" panose="020B0502020202020204" pitchFamily="34" charset="0"/>
            </a:endParaRPr>
          </a:p>
          <a:p>
            <a:pPr marL="285750" indent="-285750">
              <a:spcAft>
                <a:spcPts val="1200"/>
              </a:spcAft>
            </a:pPr>
            <a:r>
              <a:rPr lang="en-US">
                <a:latin typeface="Century Gothic" panose="020B0502020202020204" pitchFamily="34" charset="0"/>
              </a:rPr>
              <a:t>We identified the closest ship based on comparable transactions using Manhattan distance </a:t>
            </a:r>
          </a:p>
          <a:p>
            <a:pPr marL="285750" indent="-285750">
              <a:spcAft>
                <a:spcPts val="1200"/>
              </a:spcAft>
            </a:pPr>
            <a:r>
              <a:rPr lang="en-US">
                <a:latin typeface="Century Gothic" panose="020B0502020202020204" pitchFamily="34" charset="0"/>
              </a:rPr>
              <a:t>After that we applied linear regression on single and multiple variable to identify which characteristics of the ship effects the price of the ship</a:t>
            </a:r>
          </a:p>
          <a:p>
            <a:pPr marL="0" lvl="0" indent="0" rtl="0">
              <a:spcBef>
                <a:spcPts val="0"/>
              </a:spcBef>
              <a:spcAft>
                <a:spcPts val="1200"/>
              </a:spcAft>
              <a:buNone/>
            </a:pPr>
            <a:endParaRPr lang="en-US">
              <a:latin typeface="Century Gothic" panose="020B0502020202020204" pitchFamily="34" charset="0"/>
            </a:endParaRPr>
          </a:p>
        </p:txBody>
      </p:sp>
      <p:pic>
        <p:nvPicPr>
          <p:cNvPr id="2" name="Picture 1" descr="A picture containing water, boat, outdoor, ship&#10;&#10;Description automatically generated">
            <a:extLst>
              <a:ext uri="{FF2B5EF4-FFF2-40B4-BE49-F238E27FC236}">
                <a16:creationId xmlns:a16="http://schemas.microsoft.com/office/drawing/2014/main" id="{57DF51BC-2112-136D-CF78-5FAC8AC14AFC}"/>
              </a:ext>
            </a:extLst>
          </p:cNvPr>
          <p:cNvPicPr>
            <a:picLocks noChangeAspect="1"/>
          </p:cNvPicPr>
          <p:nvPr/>
        </p:nvPicPr>
        <p:blipFill>
          <a:blip r:embed="rId3"/>
          <a:stretch>
            <a:fillRect/>
          </a:stretch>
        </p:blipFill>
        <p:spPr>
          <a:xfrm>
            <a:off x="0" y="2241273"/>
            <a:ext cx="4572000" cy="2981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0683" y="1295649"/>
            <a:ext cx="3889406" cy="1687200"/>
          </a:xfrm>
        </p:spPr>
        <p:txBody>
          <a:bodyPr spcFirstLastPara="1" wrap="square" lIns="91425" tIns="91425" rIns="91425" bIns="91425" anchor="t" anchorCtr="0">
            <a:normAutofit/>
          </a:bodyPr>
          <a:lstStyle/>
          <a:p>
            <a:pPr marL="0" lvl="0" indent="0" rtl="0">
              <a:spcBef>
                <a:spcPts val="0"/>
              </a:spcBef>
              <a:spcAft>
                <a:spcPts val="0"/>
              </a:spcAft>
              <a:buNone/>
            </a:pPr>
            <a:r>
              <a:rPr lang="en-US" sz="2400">
                <a:latin typeface="Century Gothic" panose="020B0502020202020204" pitchFamily="34" charset="0"/>
              </a:rPr>
              <a:t>COMPARABLE SHIPS (MANHATTAN DISTANCE)</a:t>
            </a:r>
          </a:p>
        </p:txBody>
      </p:sp>
      <p:sp>
        <p:nvSpPr>
          <p:cNvPr id="107" name="Google Shape;107;p16"/>
          <p:cNvSpPr txBox="1">
            <a:spLocks noGrp="1"/>
          </p:cNvSpPr>
          <p:nvPr>
            <p:ph type="body" idx="2"/>
          </p:nvPr>
        </p:nvSpPr>
        <p:spPr>
          <a:xfrm>
            <a:off x="5062682" y="1295649"/>
            <a:ext cx="3732708" cy="3513418"/>
          </a:xfrm>
        </p:spPr>
        <p:txBody>
          <a:bodyPr spcFirstLastPara="1" wrap="square" lIns="91425" tIns="91425" rIns="91425" bIns="91425" anchor="t" anchorCtr="0">
            <a:noAutofit/>
          </a:bodyPr>
          <a:lstStyle/>
          <a:p>
            <a:endParaRPr lang="en-IN" b="1">
              <a:latin typeface="Century Gothic" panose="020B0502020202020204" pitchFamily="34" charset="0"/>
            </a:endParaRPr>
          </a:p>
          <a:p>
            <a:pPr marL="285750" indent="-285750">
              <a:spcAft>
                <a:spcPts val="1200"/>
              </a:spcAft>
            </a:pPr>
            <a:r>
              <a:rPr lang="en-US">
                <a:latin typeface="Century Gothic" panose="020B0502020202020204" pitchFamily="34" charset="0"/>
              </a:rPr>
              <a:t>We have calculated Manhattan distance using the main attributes (internal factors) of the ship</a:t>
            </a:r>
          </a:p>
          <a:p>
            <a:pPr marL="742950" lvl="1" indent="-285750">
              <a:spcAft>
                <a:spcPts val="1200"/>
              </a:spcAft>
            </a:pPr>
            <a:r>
              <a:rPr lang="en-US" sz="1300">
                <a:latin typeface="Century Gothic" panose="020B0502020202020204" pitchFamily="34" charset="0"/>
              </a:rPr>
              <a:t>Age of sale </a:t>
            </a:r>
          </a:p>
          <a:p>
            <a:pPr marL="742950" lvl="1" indent="-285750">
              <a:spcAft>
                <a:spcPts val="1200"/>
              </a:spcAft>
            </a:pPr>
            <a:r>
              <a:rPr lang="en-US" sz="1300">
                <a:latin typeface="Century Gothic" panose="020B0502020202020204" pitchFamily="34" charset="0"/>
              </a:rPr>
              <a:t>Dead-weight tons</a:t>
            </a:r>
            <a:endParaRPr lang="en-US">
              <a:latin typeface="Century Gothic" panose="020B0502020202020204" pitchFamily="34" charset="0"/>
            </a:endParaRPr>
          </a:p>
          <a:p>
            <a:pPr marL="285750" indent="-285750">
              <a:spcAft>
                <a:spcPts val="1200"/>
              </a:spcAft>
            </a:pPr>
            <a:r>
              <a:rPr lang="en-US">
                <a:latin typeface="Century Gothic" panose="020B0502020202020204" pitchFamily="34" charset="0"/>
              </a:rPr>
              <a:t>Sumihou is the closest approximation for our ship from Manhattan distance (from Exhibit 1) </a:t>
            </a:r>
            <a:endParaRPr lang="en-US" sz="1300">
              <a:latin typeface="Century Gothic" panose="020B0502020202020204" pitchFamily="34" charset="0"/>
            </a:endParaRPr>
          </a:p>
          <a:p>
            <a:pPr marL="742950" lvl="1" indent="-285750">
              <a:spcAft>
                <a:spcPts val="1200"/>
              </a:spcAft>
            </a:pPr>
            <a:endParaRPr lang="en-US" sz="1300">
              <a:latin typeface="Century Gothic" panose="020B0502020202020204" pitchFamily="34" charset="0"/>
            </a:endParaRPr>
          </a:p>
        </p:txBody>
      </p:sp>
      <p:pic>
        <p:nvPicPr>
          <p:cNvPr id="3" name="Picture 2">
            <a:extLst>
              <a:ext uri="{FF2B5EF4-FFF2-40B4-BE49-F238E27FC236}">
                <a16:creationId xmlns:a16="http://schemas.microsoft.com/office/drawing/2014/main" id="{B14434D8-AE9F-DD97-02FE-1379EF5326D3}"/>
              </a:ext>
            </a:extLst>
          </p:cNvPr>
          <p:cNvPicPr>
            <a:picLocks noChangeAspect="1"/>
          </p:cNvPicPr>
          <p:nvPr/>
        </p:nvPicPr>
        <p:blipFill>
          <a:blip r:embed="rId3"/>
          <a:stretch>
            <a:fillRect/>
          </a:stretch>
        </p:blipFill>
        <p:spPr>
          <a:xfrm>
            <a:off x="1" y="2257778"/>
            <a:ext cx="4571999" cy="2449689"/>
          </a:xfrm>
          <a:prstGeom prst="rect">
            <a:avLst/>
          </a:prstGeom>
        </p:spPr>
      </p:pic>
      <p:sp>
        <p:nvSpPr>
          <p:cNvPr id="6" name="TextBox 5">
            <a:extLst>
              <a:ext uri="{FF2B5EF4-FFF2-40B4-BE49-F238E27FC236}">
                <a16:creationId xmlns:a16="http://schemas.microsoft.com/office/drawing/2014/main" id="{3AF4BB5A-D36E-C142-79E1-62FCF6157690}"/>
              </a:ext>
            </a:extLst>
          </p:cNvPr>
          <p:cNvSpPr txBox="1"/>
          <p:nvPr/>
        </p:nvSpPr>
        <p:spPr>
          <a:xfrm>
            <a:off x="1292386" y="4814672"/>
            <a:ext cx="2286000" cy="292388"/>
          </a:xfrm>
          <a:prstGeom prst="rect">
            <a:avLst/>
          </a:prstGeom>
          <a:noFill/>
        </p:spPr>
        <p:txBody>
          <a:bodyPr wrap="square">
            <a:spAutoFit/>
          </a:bodyPr>
          <a:lstStyle/>
          <a:p>
            <a:pPr marL="742950" lvl="1" indent="-285750">
              <a:spcAft>
                <a:spcPts val="1200"/>
              </a:spcAft>
            </a:pPr>
            <a:r>
              <a:rPr lang="en-US" sz="1300">
                <a:latin typeface="Century Gothic" panose="020B0502020202020204" pitchFamily="34" charset="0"/>
              </a:rPr>
              <a:t>Exhibit 1</a:t>
            </a:r>
          </a:p>
        </p:txBody>
      </p:sp>
    </p:spTree>
    <p:extLst>
      <p:ext uri="{BB962C8B-B14F-4D97-AF65-F5344CB8AC3E}">
        <p14:creationId xmlns:p14="http://schemas.microsoft.com/office/powerpoint/2010/main" val="362728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30000" y="1318650"/>
            <a:ext cx="3300900" cy="1687200"/>
          </a:xfrm>
        </p:spPr>
        <p:txBody>
          <a:bodyPr spcFirstLastPara="1" wrap="square" lIns="91425" tIns="91425" rIns="91425" bIns="91425" anchor="t" anchorCtr="0">
            <a:normAutofit/>
          </a:bodyPr>
          <a:lstStyle/>
          <a:p>
            <a:pPr marL="0" lvl="0" indent="0" rtl="0">
              <a:spcBef>
                <a:spcPts val="0"/>
              </a:spcBef>
              <a:spcAft>
                <a:spcPts val="0"/>
              </a:spcAft>
              <a:buNone/>
            </a:pPr>
            <a:r>
              <a:rPr lang="en-US" sz="2400">
                <a:latin typeface="Century Gothic" panose="020B0502020202020204" pitchFamily="34" charset="0"/>
              </a:rPr>
              <a:t>MANHATTAN DISTANCE</a:t>
            </a:r>
          </a:p>
        </p:txBody>
      </p:sp>
      <p:sp>
        <p:nvSpPr>
          <p:cNvPr id="113" name="Google Shape;113;p17"/>
          <p:cNvSpPr txBox="1">
            <a:spLocks noGrp="1"/>
          </p:cNvSpPr>
          <p:nvPr>
            <p:ph type="body" idx="2"/>
          </p:nvPr>
        </p:nvSpPr>
        <p:spPr>
          <a:xfrm>
            <a:off x="5174224" y="1352625"/>
            <a:ext cx="3743997" cy="3025500"/>
          </a:xfrm>
        </p:spPr>
        <p:txBody>
          <a:bodyPr spcFirstLastPara="1" wrap="square" lIns="91425" tIns="91425" rIns="91425" bIns="91425" anchor="t" anchorCtr="0">
            <a:noAutofit/>
          </a:bodyPr>
          <a:lstStyle/>
          <a:p>
            <a:pPr marL="171450" indent="-171450">
              <a:spcAft>
                <a:spcPts val="600"/>
              </a:spcAft>
            </a:pPr>
            <a:r>
              <a:rPr lang="en-US">
                <a:latin typeface="Century Gothic" panose="020B0502020202020204" pitchFamily="34" charset="0"/>
              </a:rPr>
              <a:t>The capesize is a non-ship-related external feature that influences the sale price. It is based on trade routes and trade values for the coal, iron ore on any particular day.</a:t>
            </a:r>
          </a:p>
          <a:p>
            <a:pPr marL="171450" indent="-171450">
              <a:spcAft>
                <a:spcPts val="600"/>
              </a:spcAft>
            </a:pPr>
            <a:r>
              <a:rPr lang="en-US">
                <a:latin typeface="Century Gothic" panose="020B0502020202020204" pitchFamily="34" charset="0"/>
              </a:rPr>
              <a:t>From January 2007 to May 2008, we saw that Capesize increased every month and remained constant for the entire month, regardless of the age or DWT of the ship at that time.</a:t>
            </a:r>
          </a:p>
          <a:p>
            <a:pPr marL="171450" indent="-171450">
              <a:spcAft>
                <a:spcPts val="600"/>
              </a:spcAft>
            </a:pPr>
            <a:r>
              <a:rPr lang="en-US">
                <a:latin typeface="Century Gothic" panose="020B0502020202020204" pitchFamily="34" charset="0"/>
              </a:rPr>
              <a:t>We tried to assess the impact of capesize on sale price, however the data we had was bit limited and prevented us from providing an accurate estimate.</a:t>
            </a:r>
          </a:p>
        </p:txBody>
      </p:sp>
      <p:pic>
        <p:nvPicPr>
          <p:cNvPr id="3" name="Picture 2" descr="A picture containing water, boat, outdoor, ship&#10;&#10;Description automatically generated">
            <a:extLst>
              <a:ext uri="{FF2B5EF4-FFF2-40B4-BE49-F238E27FC236}">
                <a16:creationId xmlns:a16="http://schemas.microsoft.com/office/drawing/2014/main" id="{3CFE27F1-3EDF-C20D-D0B1-126C8CE439AC}"/>
              </a:ext>
            </a:extLst>
          </p:cNvPr>
          <p:cNvPicPr>
            <a:picLocks noChangeAspect="1"/>
          </p:cNvPicPr>
          <p:nvPr/>
        </p:nvPicPr>
        <p:blipFill>
          <a:blip r:embed="rId3"/>
          <a:stretch>
            <a:fillRect/>
          </a:stretch>
        </p:blipFill>
        <p:spPr>
          <a:xfrm>
            <a:off x="0" y="2241273"/>
            <a:ext cx="4572000" cy="2981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4873030" cy="4875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Century Gothic" panose="020B0502020202020204" pitchFamily="34" charset="0"/>
              </a:rPr>
              <a:t>SINGLE VARIABLE LINEAR REGRESSION METHOD</a:t>
            </a:r>
          </a:p>
        </p:txBody>
      </p:sp>
      <p:sp>
        <p:nvSpPr>
          <p:cNvPr id="113" name="Google Shape;113;p17"/>
          <p:cNvSpPr txBox="1">
            <a:spLocks noGrp="1"/>
          </p:cNvSpPr>
          <p:nvPr>
            <p:ph type="body" idx="1"/>
          </p:nvPr>
        </p:nvSpPr>
        <p:spPr>
          <a:xfrm>
            <a:off x="729450" y="2372386"/>
            <a:ext cx="4740172" cy="2522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23E48"/>
                </a:solidFill>
                <a:latin typeface="Century Gothic" panose="020B0502020202020204" pitchFamily="34" charset="0"/>
                <a:ea typeface="Arial"/>
                <a:cs typeface="Arial"/>
                <a:sym typeface="Arial"/>
              </a:rPr>
              <a:t>By analyzing sale price individually with Age at sale, DWT and Capesize, we get the following results</a:t>
            </a:r>
          </a:p>
          <a:p>
            <a:pPr marL="0" lvl="0" indent="0" algn="l" rtl="0">
              <a:spcBef>
                <a:spcPts val="0"/>
              </a:spcBef>
              <a:spcAft>
                <a:spcPts val="0"/>
              </a:spcAft>
              <a:buNone/>
            </a:pPr>
            <a:endParaRPr lang="en">
              <a:solidFill>
                <a:srgbClr val="323E48"/>
              </a:solidFill>
              <a:latin typeface="Century Gothic" panose="020B0502020202020204" pitchFamily="34" charset="0"/>
              <a:ea typeface="Arial"/>
              <a:cs typeface="Arial"/>
              <a:sym typeface="Arial"/>
            </a:endParaRPr>
          </a:p>
          <a:p>
            <a:pPr marL="514350" indent="-514350">
              <a:buFont typeface="+mj-lt"/>
              <a:buAutoNum type="arabicPeriod"/>
            </a:pPr>
            <a:r>
              <a:rPr lang="en-IN">
                <a:solidFill>
                  <a:srgbClr val="323E48"/>
                </a:solidFill>
                <a:latin typeface="Century Gothic" panose="020B0502020202020204" pitchFamily="34" charset="0"/>
                <a:cs typeface="Arial"/>
              </a:rPr>
              <a:t>Age at Sale : Ships value depreciates around $4.2 million each year as the ship ages.</a:t>
            </a:r>
          </a:p>
          <a:p>
            <a:pPr marL="514350" indent="-514350">
              <a:buFont typeface="+mj-lt"/>
              <a:buAutoNum type="arabicPeriod"/>
            </a:pPr>
            <a:r>
              <a:rPr lang="en-IN">
                <a:solidFill>
                  <a:srgbClr val="323E48"/>
                </a:solidFill>
                <a:latin typeface="Century Gothic" panose="020B0502020202020204" pitchFamily="34" charset="0"/>
                <a:cs typeface="Arial"/>
              </a:rPr>
              <a:t>DWT : For every one unit increase in DWT, the price of the ship increases by $0.98M.</a:t>
            </a:r>
          </a:p>
          <a:p>
            <a:pPr marL="514350" indent="-514350">
              <a:buFont typeface="+mj-lt"/>
              <a:buAutoNum type="arabicPeriod"/>
            </a:pPr>
            <a:r>
              <a:rPr lang="en-IN">
                <a:solidFill>
                  <a:srgbClr val="323E48"/>
                </a:solidFill>
                <a:latin typeface="Century Gothic" panose="020B0502020202020204" pitchFamily="34" charset="0"/>
                <a:cs typeface="Arial"/>
              </a:rPr>
              <a:t>Capesize : For every one unit increase in Capesize, the price of the ship increases by $0.004M.</a:t>
            </a:r>
          </a:p>
          <a:p>
            <a:pPr marL="0" lvl="0" indent="0" algn="l" rtl="0">
              <a:spcBef>
                <a:spcPts val="0"/>
              </a:spcBef>
              <a:spcAft>
                <a:spcPts val="0"/>
              </a:spcAft>
              <a:buNone/>
            </a:pPr>
            <a:endParaRPr>
              <a:solidFill>
                <a:srgbClr val="323E48"/>
              </a:solidFill>
              <a:latin typeface="Century Gothic" panose="020B0502020202020204" pitchFamily="34" charset="0"/>
              <a:ea typeface="Arial"/>
              <a:cs typeface="Arial"/>
              <a:sym typeface="Arial"/>
            </a:endParaRPr>
          </a:p>
        </p:txBody>
      </p:sp>
      <p:pic>
        <p:nvPicPr>
          <p:cNvPr id="2050" name="Picture 2">
            <a:extLst>
              <a:ext uri="{FF2B5EF4-FFF2-40B4-BE49-F238E27FC236}">
                <a16:creationId xmlns:a16="http://schemas.microsoft.com/office/drawing/2014/main" id="{BA66792E-33C7-3E57-DE53-B9F8192CB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2480" y="0"/>
            <a:ext cx="2907966" cy="17668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80D0CF-0964-5AFD-D8BE-1385300AE4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2480" y="1766865"/>
            <a:ext cx="2968054" cy="14769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277569-ADE4-BA41-2EEC-7F3D4B60CC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2480" y="3243825"/>
            <a:ext cx="2968054" cy="165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50171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971</Words>
  <Application>Microsoft Office PowerPoint</Application>
  <PresentationFormat>On-screen Show (16:9)</PresentationFormat>
  <Paragraphs>131</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Raleway</vt:lpstr>
      <vt:lpstr>Arial</vt:lpstr>
      <vt:lpstr>Century Gothic</vt:lpstr>
      <vt:lpstr>Lato</vt:lpstr>
      <vt:lpstr>Streamline</vt:lpstr>
      <vt:lpstr>COMPASS MARITIME SERVICES LLC : SHIP VALUATION </vt:lpstr>
      <vt:lpstr>INTRODUCTION</vt:lpstr>
      <vt:lpstr>BET PERFORMER ATTRIBUTE DETAILS </vt:lpstr>
      <vt:lpstr>PowerPoint Presentation</vt:lpstr>
      <vt:lpstr>RELATION BETWEEN VARIABLES</vt:lpstr>
      <vt:lpstr>COMPARABLE SHIPS</vt:lpstr>
      <vt:lpstr>COMPARABLE SHIPS (MANHATTAN DISTANCE)</vt:lpstr>
      <vt:lpstr>MANHATTAN DISTANCE</vt:lpstr>
      <vt:lpstr>SINGLE VARIABLE LINEAR REGRESSION METHOD</vt:lpstr>
      <vt:lpstr>MULTI VARIABLE REGRESSION ANALYSIS</vt:lpstr>
      <vt:lpstr>PRICE PREDICTIONS FROM REGRESSION MODEL</vt:lpstr>
      <vt:lpstr>WHAT IF</vt:lpstr>
      <vt:lpstr>EXTERNAL FACTORS AFFECTING PRICE</vt:lpstr>
      <vt:lpstr>PRICE RECOMMENDATION AND OTHER 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Compass Maritime Services LLC : Valuing ships</dc:title>
  <dc:creator>Roshan Dubey</dc:creator>
  <cp:lastModifiedBy>hp laptop 6FS90PA</cp:lastModifiedBy>
  <cp:revision>4</cp:revision>
  <dcterms:modified xsi:type="dcterms:W3CDTF">2022-11-10T18:57:13Z</dcterms:modified>
</cp:coreProperties>
</file>