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44" r:id="rId3"/>
    <p:sldId id="345" r:id="rId4"/>
    <p:sldId id="346" r:id="rId5"/>
    <p:sldId id="349" r:id="rId6"/>
    <p:sldId id="35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D8F9-E8AF-2634-126A-606C70E5D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003677-50CE-0025-E42C-5FDBB2252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80A22C-685A-DB8D-8789-553FD7FCB27A}"/>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692674F2-7E3E-547E-92B7-CB2A72336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96823-88D6-EEE9-4E99-E9083698F9AB}"/>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36974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7C19-880B-153B-9375-F7D487111D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4783F-F79F-9524-7CB0-8B9F97B7E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371C8-5881-EFD6-E84C-CC7A0267C75A}"/>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A91AD17F-F424-D195-EC09-BBC122FA4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EBFD3-673C-C588-B2C2-6531F316C0AE}"/>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167196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76394-1722-DA5C-190F-F68735C24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9B396B-469F-86FB-DC4F-56155749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87C3E-8D06-8550-5102-EF3F9AC8D47C}"/>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2390672C-ED97-60C1-F7D4-E7C8882F0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957D9-5F0E-FB15-2FF4-8E4A588B1B4F}"/>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376265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A1B9-B6A9-BCDE-5D37-80EC0574B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426A1F-F1B9-A574-0A4F-F709B8A9B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54A1E-D986-3C96-B45F-4987259A41F6}"/>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4CE35ADB-DC0B-D3E8-759C-F61DF05A3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A027E-A371-DA08-20A0-F76E31ABFC01}"/>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354540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D7A3-D2C2-87A3-0C0E-9AFF56EBB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4F096F-ACBB-15B9-7C1C-A0234B1EF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CE1FB-9992-63DD-35F8-E5FEDC082AFE}"/>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7382E44E-124C-EFA3-016D-4F736353E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E97C3-A4C5-1D7D-5B3E-9174EEF6FFA3}"/>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263185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9502-28AF-265B-D3FF-C18E1900E4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94D0F-E1E3-1F74-9887-4D95F1321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84E756-A86D-30CD-DE8C-0A47B0F4F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623EE4-D0EC-2E1F-96FC-88D484A934E3}"/>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6" name="Footer Placeholder 5">
            <a:extLst>
              <a:ext uri="{FF2B5EF4-FFF2-40B4-BE49-F238E27FC236}">
                <a16:creationId xmlns:a16="http://schemas.microsoft.com/office/drawing/2014/main" id="{5472B360-6C8B-49C4-F045-4B22A86F9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F19FA-E6C8-FBB5-91BA-BE664BCC107A}"/>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96653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0138-9996-9C68-89DD-DF77FAFB98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1B770-4DBF-A88E-10F5-FB0D48EFA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C793F-A23B-01AE-F308-737A3617F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DB8098-0253-7703-478D-F6BD70FBF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E277E-1F49-3142-7ED3-A6F41FC34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2F1F70-0D4F-A4CB-E58D-3FC874BB9584}"/>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8" name="Footer Placeholder 7">
            <a:extLst>
              <a:ext uri="{FF2B5EF4-FFF2-40B4-BE49-F238E27FC236}">
                <a16:creationId xmlns:a16="http://schemas.microsoft.com/office/drawing/2014/main" id="{6D1629F0-9AB6-C492-A32E-565CF67DD1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500D0-91E7-289F-84AB-A6912CD14C23}"/>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227133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99BD-D144-4A8D-0F00-126D700B0B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9BDEF7-16C6-D390-A000-A8F07BF3926E}"/>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4" name="Footer Placeholder 3">
            <a:extLst>
              <a:ext uri="{FF2B5EF4-FFF2-40B4-BE49-F238E27FC236}">
                <a16:creationId xmlns:a16="http://schemas.microsoft.com/office/drawing/2014/main" id="{D52499DC-F297-88C5-26DD-70BAFFE230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216C3E-C5B7-DD99-175D-6BD56B5455DA}"/>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409974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3BB89-7E0D-3F52-1578-F89E643351A6}"/>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3" name="Footer Placeholder 2">
            <a:extLst>
              <a:ext uri="{FF2B5EF4-FFF2-40B4-BE49-F238E27FC236}">
                <a16:creationId xmlns:a16="http://schemas.microsoft.com/office/drawing/2014/main" id="{3687847A-C975-06C6-D868-7B7A0EF2A4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563AF-1A8F-2EE7-FCB2-CA3E1512D6D3}"/>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400347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3277-0C9E-F353-7B1C-3FF6141EA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667A09-5BA6-3B58-0BB5-9F5E8E177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DDE80F-DB8E-6C41-31BB-FB57B19B4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AFCDC-381B-D558-55E0-2388E8B0BD0B}"/>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6" name="Footer Placeholder 5">
            <a:extLst>
              <a:ext uri="{FF2B5EF4-FFF2-40B4-BE49-F238E27FC236}">
                <a16:creationId xmlns:a16="http://schemas.microsoft.com/office/drawing/2014/main" id="{ED20EBDC-CB4D-7F03-3740-53A9E13C8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996C37-2EB2-C0FC-5E23-114BD03EAAB0}"/>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394241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0221-B397-998F-E68F-ACD785C00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93FDE1-E98F-2AAF-2815-0266EFB16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94DABA-0BC2-F7C2-B6FE-749890B9C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E6DCF-AD37-5D5C-06FD-769D39B2A234}"/>
              </a:ext>
            </a:extLst>
          </p:cNvPr>
          <p:cNvSpPr>
            <a:spLocks noGrp="1"/>
          </p:cNvSpPr>
          <p:nvPr>
            <p:ph type="dt" sz="half" idx="10"/>
          </p:nvPr>
        </p:nvSpPr>
        <p:spPr/>
        <p:txBody>
          <a:bodyPr/>
          <a:lstStyle/>
          <a:p>
            <a:fld id="{E523B717-FB6F-4627-BE4F-708F728DE80C}" type="datetimeFigureOut">
              <a:rPr lang="en-IN" smtClean="0"/>
              <a:t>29-11-2023</a:t>
            </a:fld>
            <a:endParaRPr lang="en-IN"/>
          </a:p>
        </p:txBody>
      </p:sp>
      <p:sp>
        <p:nvSpPr>
          <p:cNvPr id="6" name="Footer Placeholder 5">
            <a:extLst>
              <a:ext uri="{FF2B5EF4-FFF2-40B4-BE49-F238E27FC236}">
                <a16:creationId xmlns:a16="http://schemas.microsoft.com/office/drawing/2014/main" id="{05550708-5920-E331-D01A-97B82F5E6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1A798-42AF-B8ED-A72B-503702AE4604}"/>
              </a:ext>
            </a:extLst>
          </p:cNvPr>
          <p:cNvSpPr>
            <a:spLocks noGrp="1"/>
          </p:cNvSpPr>
          <p:nvPr>
            <p:ph type="sldNum" sz="quarter" idx="12"/>
          </p:nvPr>
        </p:nvSpPr>
        <p:spPr/>
        <p:txBody>
          <a:bodyPr/>
          <a:lstStyle/>
          <a:p>
            <a:fld id="{56A234DD-D604-485F-A57E-AE177A3C392D}" type="slidenum">
              <a:rPr lang="en-IN" smtClean="0"/>
              <a:t>‹#›</a:t>
            </a:fld>
            <a:endParaRPr lang="en-IN"/>
          </a:p>
        </p:txBody>
      </p:sp>
    </p:spTree>
    <p:extLst>
      <p:ext uri="{BB962C8B-B14F-4D97-AF65-F5344CB8AC3E}">
        <p14:creationId xmlns:p14="http://schemas.microsoft.com/office/powerpoint/2010/main" val="272738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EB07B-FD0E-1E3B-86BF-E59E8464E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EAB04-3571-43C9-22D6-D44896B58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BCEA0-FB66-5E18-3893-5047BB8C4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3B717-FB6F-4627-BE4F-708F728DE80C}" type="datetimeFigureOut">
              <a:rPr lang="en-IN" smtClean="0"/>
              <a:t>29-11-2023</a:t>
            </a:fld>
            <a:endParaRPr lang="en-IN"/>
          </a:p>
        </p:txBody>
      </p:sp>
      <p:sp>
        <p:nvSpPr>
          <p:cNvPr id="5" name="Footer Placeholder 4">
            <a:extLst>
              <a:ext uri="{FF2B5EF4-FFF2-40B4-BE49-F238E27FC236}">
                <a16:creationId xmlns:a16="http://schemas.microsoft.com/office/drawing/2014/main" id="{3DAF7526-050D-778B-DB53-49DE2A84D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16CEBD-70FA-3777-B198-E8D23B6C1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234DD-D604-485F-A57E-AE177A3C392D}" type="slidenum">
              <a:rPr lang="en-IN" smtClean="0"/>
              <a:t>‹#›</a:t>
            </a:fld>
            <a:endParaRPr lang="en-IN"/>
          </a:p>
        </p:txBody>
      </p:sp>
    </p:spTree>
    <p:extLst>
      <p:ext uri="{BB962C8B-B14F-4D97-AF65-F5344CB8AC3E}">
        <p14:creationId xmlns:p14="http://schemas.microsoft.com/office/powerpoint/2010/main" val="13004830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5855-8519-F032-2AC3-26CFED260C78}"/>
              </a:ext>
            </a:extLst>
          </p:cNvPr>
          <p:cNvSpPr>
            <a:spLocks noGrp="1"/>
          </p:cNvSpPr>
          <p:nvPr>
            <p:ph type="ctrTitle"/>
          </p:nvPr>
        </p:nvSpPr>
        <p:spPr>
          <a:xfrm>
            <a:off x="1524000" y="274223"/>
            <a:ext cx="9144000" cy="2387600"/>
          </a:xfrm>
        </p:spPr>
        <p:txBody>
          <a:bodyPr/>
          <a:lstStyle/>
          <a:p>
            <a:r>
              <a:rPr lang="en-US" b="1" u="sng" dirty="0"/>
              <a:t>Executive Summary</a:t>
            </a:r>
            <a:endParaRPr lang="en-IN" b="1" u="sng" dirty="0"/>
          </a:p>
        </p:txBody>
      </p:sp>
      <p:sp>
        <p:nvSpPr>
          <p:cNvPr id="3" name="Subtitle 2">
            <a:extLst>
              <a:ext uri="{FF2B5EF4-FFF2-40B4-BE49-F238E27FC236}">
                <a16:creationId xmlns:a16="http://schemas.microsoft.com/office/drawing/2014/main" id="{009A0083-CCFD-0388-3D2C-30C8C7FDB200}"/>
              </a:ext>
            </a:extLst>
          </p:cNvPr>
          <p:cNvSpPr>
            <a:spLocks noGrp="1"/>
          </p:cNvSpPr>
          <p:nvPr>
            <p:ph type="subTitle" idx="1"/>
          </p:nvPr>
        </p:nvSpPr>
        <p:spPr/>
        <p:txBody>
          <a:bodyPr>
            <a:normAutofit/>
          </a:bodyPr>
          <a:lstStyle/>
          <a:p>
            <a:r>
              <a:rPr lang="en-US" sz="2600" dirty="0"/>
              <a:t>Predictive Modeling on a Bank Dataset</a:t>
            </a:r>
          </a:p>
          <a:p>
            <a:r>
              <a:rPr lang="en-US" sz="2600" dirty="0"/>
              <a:t>Team - Roshan Dubey, Saloni Tiwari, Yashveer Shrimal</a:t>
            </a:r>
          </a:p>
        </p:txBody>
      </p:sp>
    </p:spTree>
    <p:extLst>
      <p:ext uri="{BB962C8B-B14F-4D97-AF65-F5344CB8AC3E}">
        <p14:creationId xmlns:p14="http://schemas.microsoft.com/office/powerpoint/2010/main" val="299153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46111" y="452718"/>
            <a:ext cx="9404723" cy="721564"/>
          </a:xfrm>
        </p:spPr>
        <p:txBody>
          <a:bodyPr/>
          <a:lstStyle/>
          <a:p>
            <a:r>
              <a:rPr lang="en-US" b="1" dirty="0"/>
              <a:t>Data Understanding	</a:t>
            </a:r>
          </a:p>
        </p:txBody>
      </p:sp>
      <p:sp>
        <p:nvSpPr>
          <p:cNvPr id="14" name="Content Placeholder 13"/>
          <p:cNvSpPr>
            <a:spLocks noGrp="1"/>
          </p:cNvSpPr>
          <p:nvPr>
            <p:ph idx="1"/>
          </p:nvPr>
        </p:nvSpPr>
        <p:spPr>
          <a:xfrm>
            <a:off x="680881" y="901148"/>
            <a:ext cx="5201235" cy="5155299"/>
          </a:xfrm>
        </p:spPr>
        <p:txBody>
          <a:bodyPr>
            <a:noAutofit/>
          </a:bodyPr>
          <a:lstStyle/>
          <a:p>
            <a:pPr marL="0" indent="0" algn="just">
              <a:buNone/>
            </a:pPr>
            <a:endParaRPr lang="en-US" sz="1600" dirty="0"/>
          </a:p>
          <a:p>
            <a:pPr algn="just"/>
            <a:r>
              <a:rPr lang="en-US" sz="1600" dirty="0"/>
              <a:t>The dataset contains information on customer demographics and other relevant factors like whether they have a home or personal loan that affect their likelihood of opening a saving account.</a:t>
            </a:r>
          </a:p>
          <a:p>
            <a:pPr algn="just"/>
            <a:r>
              <a:rPr lang="en-US" sz="1600" dirty="0"/>
              <a:t>Among all the job types, ‘admin’, ‘artisan’ and ‘technician’ seem to have the highest positive outcome of our marketing campaign.</a:t>
            </a:r>
          </a:p>
          <a:p>
            <a:pPr algn="just"/>
            <a:r>
              <a:rPr lang="en-US" sz="1600" dirty="0"/>
              <a:t>Among all the educational qualifications, ‘University’ and ‘High School (9K and 12K)’ seem to have the highest positive outcome of our marketing campaign.</a:t>
            </a:r>
          </a:p>
          <a:p>
            <a:pPr algn="just"/>
            <a:r>
              <a:rPr lang="en-US" sz="1600" dirty="0"/>
              <a:t>Most of the customers contacted during the campaign are in the age range of 24-50 years.</a:t>
            </a:r>
          </a:p>
          <a:p>
            <a:pPr algn="just"/>
            <a:r>
              <a:rPr lang="en-US" sz="1600" dirty="0"/>
              <a:t>Almost 78% of the customers did not have credit in default.</a:t>
            </a:r>
          </a:p>
          <a:p>
            <a:pPr algn="just"/>
            <a:r>
              <a:rPr lang="en-US" sz="1600" dirty="0"/>
              <a:t>The distribution of customers with a home loan is quite even, approximately half of the customers have a home loan.</a:t>
            </a:r>
          </a:p>
          <a:p>
            <a:pPr algn="just"/>
            <a:r>
              <a:rPr lang="en-US" sz="1600" dirty="0"/>
              <a:t>Higher number of calls made does not necessarily help in a successful outcome.</a:t>
            </a:r>
          </a:p>
        </p:txBody>
      </p:sp>
      <p:pic>
        <p:nvPicPr>
          <p:cNvPr id="5" name="Picture 4">
            <a:extLst>
              <a:ext uri="{FF2B5EF4-FFF2-40B4-BE49-F238E27FC236}">
                <a16:creationId xmlns:a16="http://schemas.microsoft.com/office/drawing/2014/main" id="{16CD676A-6252-6CE4-4E75-4EA9AA9B0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815" y="3756732"/>
            <a:ext cx="2703177" cy="229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4C60F70-371D-4A77-C256-13D5938CE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337" y="1366787"/>
            <a:ext cx="2764611" cy="2187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4DBEE260-6F40-01F7-E546-9309C84DDE26}"/>
              </a:ext>
            </a:extLst>
          </p:cNvPr>
          <p:cNvPicPr>
            <a:picLocks noChangeAspect="1"/>
          </p:cNvPicPr>
          <p:nvPr/>
        </p:nvPicPr>
        <p:blipFill>
          <a:blip r:embed="rId4"/>
          <a:stretch>
            <a:fillRect/>
          </a:stretch>
        </p:blipFill>
        <p:spPr>
          <a:xfrm>
            <a:off x="5977289" y="1341708"/>
            <a:ext cx="2858703" cy="2206217"/>
          </a:xfrm>
          <a:prstGeom prst="rect">
            <a:avLst/>
          </a:prstGeom>
        </p:spPr>
      </p:pic>
      <p:pic>
        <p:nvPicPr>
          <p:cNvPr id="8" name="Picture 7">
            <a:extLst>
              <a:ext uri="{FF2B5EF4-FFF2-40B4-BE49-F238E27FC236}">
                <a16:creationId xmlns:a16="http://schemas.microsoft.com/office/drawing/2014/main" id="{FED146ED-6287-2F07-C863-F7C0D16FBF26}"/>
              </a:ext>
            </a:extLst>
          </p:cNvPr>
          <p:cNvPicPr>
            <a:picLocks noChangeAspect="1"/>
          </p:cNvPicPr>
          <p:nvPr/>
        </p:nvPicPr>
        <p:blipFill>
          <a:blip r:embed="rId5"/>
          <a:stretch>
            <a:fillRect/>
          </a:stretch>
        </p:blipFill>
        <p:spPr>
          <a:xfrm>
            <a:off x="9058894" y="3740430"/>
            <a:ext cx="2875929" cy="2316017"/>
          </a:xfrm>
          <a:prstGeom prst="rect">
            <a:avLst/>
          </a:prstGeom>
        </p:spPr>
      </p:pic>
    </p:spTree>
    <p:extLst>
      <p:ext uri="{BB962C8B-B14F-4D97-AF65-F5344CB8AC3E}">
        <p14:creationId xmlns:p14="http://schemas.microsoft.com/office/powerpoint/2010/main" val="380304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C6A-229F-B4BF-7F6C-A7CB46F67AE8}"/>
              </a:ext>
            </a:extLst>
          </p:cNvPr>
          <p:cNvSpPr>
            <a:spLocks noGrp="1"/>
          </p:cNvSpPr>
          <p:nvPr>
            <p:ph type="title"/>
          </p:nvPr>
        </p:nvSpPr>
        <p:spPr>
          <a:xfrm>
            <a:off x="838200" y="365126"/>
            <a:ext cx="10515600" cy="1052858"/>
          </a:xfrm>
        </p:spPr>
        <p:txBody>
          <a:bodyPr/>
          <a:lstStyle/>
          <a:p>
            <a:r>
              <a:rPr lang="en-US" b="1" dirty="0"/>
              <a:t>Data Preparation</a:t>
            </a:r>
            <a:endParaRPr lang="en-IN" b="1" dirty="0"/>
          </a:p>
        </p:txBody>
      </p:sp>
      <p:sp>
        <p:nvSpPr>
          <p:cNvPr id="8" name="Content Placeholder 7">
            <a:extLst>
              <a:ext uri="{FF2B5EF4-FFF2-40B4-BE49-F238E27FC236}">
                <a16:creationId xmlns:a16="http://schemas.microsoft.com/office/drawing/2014/main" id="{864765DD-27E8-281C-345D-5E7D65DB4EDA}"/>
              </a:ext>
            </a:extLst>
          </p:cNvPr>
          <p:cNvSpPr>
            <a:spLocks noGrp="1"/>
          </p:cNvSpPr>
          <p:nvPr>
            <p:ph idx="1"/>
          </p:nvPr>
        </p:nvSpPr>
        <p:spPr/>
        <p:txBody>
          <a:bodyPr>
            <a:normAutofit fontScale="85000" lnSpcReduction="20000"/>
          </a:bodyPr>
          <a:lstStyle/>
          <a:p>
            <a:pPr algn="just"/>
            <a:r>
              <a:rPr lang="en-US" dirty="0"/>
              <a:t>The data has education divided into 4K, 6K, 9K, and 12K, to reduce the complexity of our model we performed variable reduction and merged 4K &amp; 6K to Mid-School and 9K &amp; 12K to High-School.</a:t>
            </a:r>
          </a:p>
          <a:p>
            <a:pPr algn="just"/>
            <a:r>
              <a:rPr lang="en-US" dirty="0"/>
              <a:t>The column for ‘</a:t>
            </a:r>
            <a:r>
              <a:rPr lang="en-US" dirty="0" err="1"/>
              <a:t>lcdays</a:t>
            </a:r>
            <a:r>
              <a:rPr lang="en-US" dirty="0"/>
              <a:t>’ indicated that ‘999’ meant that the customer has not been contacted earlier, so to simplify this we replaced 999 with 0.</a:t>
            </a:r>
          </a:p>
          <a:p>
            <a:pPr algn="just"/>
            <a:r>
              <a:rPr lang="en-US" dirty="0"/>
              <a:t>The data had multiple columns which used different scales, (like age and euri3)  for optimum results on our algorithm, we used the  “</a:t>
            </a:r>
            <a:r>
              <a:rPr lang="en-US" dirty="0" err="1"/>
              <a:t>StandardScaler</a:t>
            </a:r>
            <a:r>
              <a:rPr lang="en-US" dirty="0"/>
              <a:t>()” function to scale all numerical variable.</a:t>
            </a:r>
          </a:p>
          <a:p>
            <a:pPr algn="just"/>
            <a:r>
              <a:rPr lang="en-US" dirty="0"/>
              <a:t>For handling categorical variables in our algorithm, we created dummies for them using the “</a:t>
            </a:r>
            <a:r>
              <a:rPr lang="en-US" dirty="0" err="1"/>
              <a:t>get_dummies</a:t>
            </a:r>
            <a:r>
              <a:rPr lang="en-US" dirty="0"/>
              <a:t>” function in the “pandas” library.</a:t>
            </a:r>
          </a:p>
          <a:p>
            <a:pPr algn="just"/>
            <a:r>
              <a:rPr lang="en-US" dirty="0"/>
              <a:t>Our dataset had an imbalance since the number of No/0 in the outcome column outnumbered the number of Yes/1, this could have impacted our model performance, to overcome this we performed over-sampling using SMOTE.</a:t>
            </a:r>
          </a:p>
        </p:txBody>
      </p:sp>
    </p:spTree>
    <p:extLst>
      <p:ext uri="{BB962C8B-B14F-4D97-AF65-F5344CB8AC3E}">
        <p14:creationId xmlns:p14="http://schemas.microsoft.com/office/powerpoint/2010/main" val="61654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6054" y="698181"/>
            <a:ext cx="9404723" cy="760065"/>
          </a:xfrm>
        </p:spPr>
        <p:txBody>
          <a:bodyPr>
            <a:noAutofit/>
          </a:bodyPr>
          <a:lstStyle/>
          <a:p>
            <a:r>
              <a:rPr lang="en-US" b="1" dirty="0"/>
              <a:t>Data Modeling </a:t>
            </a:r>
            <a:br>
              <a:rPr lang="en-US" b="1" dirty="0"/>
            </a:br>
            <a:endParaRPr lang="en-US" b="1" dirty="0"/>
          </a:p>
        </p:txBody>
      </p:sp>
      <p:sp>
        <p:nvSpPr>
          <p:cNvPr id="6" name="Rectangle 5">
            <a:extLst>
              <a:ext uri="{FF2B5EF4-FFF2-40B4-BE49-F238E27FC236}">
                <a16:creationId xmlns:a16="http://schemas.microsoft.com/office/drawing/2014/main" id="{98DBCC82-8C74-7E62-F4C0-FEE430F4DFF8}"/>
              </a:ext>
              <a:ext uri="{C183D7F6-B498-43B3-948B-1728B52AA6E4}">
                <adec:decorative xmlns:adec="http://schemas.microsoft.com/office/drawing/2017/decorative" val="1"/>
              </a:ext>
            </a:extLst>
          </p:cNvPr>
          <p:cNvSpPr/>
          <p:nvPr/>
        </p:nvSpPr>
        <p:spPr>
          <a:xfrm>
            <a:off x="2910303" y="2216728"/>
            <a:ext cx="1972470" cy="904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Modification of </a:t>
            </a:r>
            <a:r>
              <a:rPr lang="en-US" dirty="0" err="1"/>
              <a:t>lcdays</a:t>
            </a:r>
            <a:r>
              <a:rPr lang="en-US" dirty="0"/>
              <a:t> column</a:t>
            </a:r>
          </a:p>
        </p:txBody>
      </p:sp>
      <p:sp>
        <p:nvSpPr>
          <p:cNvPr id="7" name="Rectangle 6">
            <a:extLst>
              <a:ext uri="{FF2B5EF4-FFF2-40B4-BE49-F238E27FC236}">
                <a16:creationId xmlns:a16="http://schemas.microsoft.com/office/drawing/2014/main" id="{ADB061AC-B51A-9069-D131-0C638F9D82E4}"/>
              </a:ext>
              <a:ext uri="{C183D7F6-B498-43B3-948B-1728B52AA6E4}">
                <adec:decorative xmlns:adec="http://schemas.microsoft.com/office/drawing/2017/decorative" val="1"/>
              </a:ext>
            </a:extLst>
          </p:cNvPr>
          <p:cNvSpPr/>
          <p:nvPr/>
        </p:nvSpPr>
        <p:spPr>
          <a:xfrm>
            <a:off x="2910303" y="1165898"/>
            <a:ext cx="1878325" cy="7600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Segoe UI Light"/>
              </a:rPr>
              <a:t>Grouping Education</a:t>
            </a:r>
          </a:p>
        </p:txBody>
      </p:sp>
      <p:sp>
        <p:nvSpPr>
          <p:cNvPr id="8" name="Rectangle 7">
            <a:extLst>
              <a:ext uri="{FF2B5EF4-FFF2-40B4-BE49-F238E27FC236}">
                <a16:creationId xmlns:a16="http://schemas.microsoft.com/office/drawing/2014/main" id="{B908C885-2397-6E04-DAA6-021F34CAB8F6}"/>
              </a:ext>
              <a:ext uri="{C183D7F6-B498-43B3-948B-1728B52AA6E4}">
                <adec:decorative xmlns:adec="http://schemas.microsoft.com/office/drawing/2017/decorative" val="1"/>
              </a:ext>
            </a:extLst>
          </p:cNvPr>
          <p:cNvSpPr/>
          <p:nvPr/>
        </p:nvSpPr>
        <p:spPr>
          <a:xfrm>
            <a:off x="2910303" y="3418740"/>
            <a:ext cx="1972470" cy="492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Scaling of data</a:t>
            </a:r>
          </a:p>
        </p:txBody>
      </p:sp>
      <p:cxnSp>
        <p:nvCxnSpPr>
          <p:cNvPr id="10" name="Straight Arrow Connector 9">
            <a:extLst>
              <a:ext uri="{FF2B5EF4-FFF2-40B4-BE49-F238E27FC236}">
                <a16:creationId xmlns:a16="http://schemas.microsoft.com/office/drawing/2014/main" id="{4A7594D1-091A-D564-3A5A-5F34741B5340}"/>
              </a:ext>
              <a:ext uri="{C183D7F6-B498-43B3-948B-1728B52AA6E4}">
                <adec:decorative xmlns:adec="http://schemas.microsoft.com/office/drawing/2017/decorative" val="1"/>
              </a:ext>
            </a:extLst>
          </p:cNvPr>
          <p:cNvCxnSpPr>
            <a:cxnSpLocks/>
          </p:cNvCxnSpPr>
          <p:nvPr/>
        </p:nvCxnSpPr>
        <p:spPr>
          <a:xfrm>
            <a:off x="2133405" y="1446577"/>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E8F210E-B884-619E-0B76-02762155863C}"/>
              </a:ext>
            </a:extLst>
          </p:cNvPr>
          <p:cNvSpPr/>
          <p:nvPr/>
        </p:nvSpPr>
        <p:spPr>
          <a:xfrm>
            <a:off x="8989218" y="2070016"/>
            <a:ext cx="1371600" cy="246221"/>
          </a:xfrm>
          <a:prstGeom prst="rect">
            <a:avLst/>
          </a:prstGeom>
        </p:spPr>
        <p:txBody>
          <a:bodyPr wrap="square" lIns="0" tIns="0" rIns="0" bIns="0" anchor="ctr">
            <a:spAutoFit/>
          </a:bodyPr>
          <a:lstStyle/>
          <a:p>
            <a:pPr algn="ctr"/>
            <a:r>
              <a:rPr lang="en-US" sz="1600" dirty="0">
                <a:solidFill>
                  <a:schemeClr val="bg1"/>
                </a:solidFill>
                <a:cs typeface="Segoe UI Light"/>
              </a:rPr>
              <a:t>Visualization</a:t>
            </a:r>
          </a:p>
        </p:txBody>
      </p:sp>
      <p:sp>
        <p:nvSpPr>
          <p:cNvPr id="22" name="Rectangle 21">
            <a:extLst>
              <a:ext uri="{FF2B5EF4-FFF2-40B4-BE49-F238E27FC236}">
                <a16:creationId xmlns:a16="http://schemas.microsoft.com/office/drawing/2014/main" id="{C5C22EEB-55F2-4E52-A632-06E00470DCB8}"/>
              </a:ext>
            </a:extLst>
          </p:cNvPr>
          <p:cNvSpPr/>
          <p:nvPr/>
        </p:nvSpPr>
        <p:spPr>
          <a:xfrm>
            <a:off x="8989218" y="5711979"/>
            <a:ext cx="1371600" cy="246221"/>
          </a:xfrm>
          <a:prstGeom prst="rect">
            <a:avLst/>
          </a:prstGeom>
        </p:spPr>
        <p:txBody>
          <a:bodyPr wrap="square" lIns="0" tIns="0" rIns="0" bIns="0" anchor="ctr">
            <a:spAutoFit/>
          </a:bodyPr>
          <a:lstStyle/>
          <a:p>
            <a:pPr algn="ctr"/>
            <a:r>
              <a:rPr lang="en-US" sz="1600" dirty="0">
                <a:solidFill>
                  <a:schemeClr val="bg1"/>
                </a:solidFill>
                <a:cs typeface="Segoe UI Light"/>
              </a:rPr>
              <a:t>Insights</a:t>
            </a:r>
          </a:p>
        </p:txBody>
      </p:sp>
      <p:sp>
        <p:nvSpPr>
          <p:cNvPr id="28" name="Rectangle 27">
            <a:extLst>
              <a:ext uri="{FF2B5EF4-FFF2-40B4-BE49-F238E27FC236}">
                <a16:creationId xmlns:a16="http://schemas.microsoft.com/office/drawing/2014/main" id="{7AAC9D43-4779-B5E1-E4CA-1B429106B5FC}"/>
              </a:ext>
              <a:ext uri="{C183D7F6-B498-43B3-948B-1728B52AA6E4}">
                <adec:decorative xmlns:adec="http://schemas.microsoft.com/office/drawing/2017/decorative" val="1"/>
              </a:ext>
            </a:extLst>
          </p:cNvPr>
          <p:cNvSpPr/>
          <p:nvPr/>
        </p:nvSpPr>
        <p:spPr>
          <a:xfrm>
            <a:off x="2910303" y="4420500"/>
            <a:ext cx="1972470" cy="6316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Dummies</a:t>
            </a:r>
          </a:p>
        </p:txBody>
      </p:sp>
      <p:sp>
        <p:nvSpPr>
          <p:cNvPr id="29" name="Rectangle 28">
            <a:extLst>
              <a:ext uri="{FF2B5EF4-FFF2-40B4-BE49-F238E27FC236}">
                <a16:creationId xmlns:a16="http://schemas.microsoft.com/office/drawing/2014/main" id="{D1498975-77F3-0A21-C064-E16FE7C2466A}"/>
              </a:ext>
              <a:ext uri="{C183D7F6-B498-43B3-948B-1728B52AA6E4}">
                <adec:decorative xmlns:adec="http://schemas.microsoft.com/office/drawing/2017/decorative" val="1"/>
              </a:ext>
            </a:extLst>
          </p:cNvPr>
          <p:cNvSpPr/>
          <p:nvPr/>
        </p:nvSpPr>
        <p:spPr>
          <a:xfrm>
            <a:off x="2910303" y="5481076"/>
            <a:ext cx="1972470" cy="6316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Oversampling</a:t>
            </a:r>
          </a:p>
        </p:txBody>
      </p:sp>
      <p:sp>
        <p:nvSpPr>
          <p:cNvPr id="30" name="Rectangle 29">
            <a:extLst>
              <a:ext uri="{FF2B5EF4-FFF2-40B4-BE49-F238E27FC236}">
                <a16:creationId xmlns:a16="http://schemas.microsoft.com/office/drawing/2014/main" id="{AA73B7C4-F0F8-12A4-6C69-EF12EBD3E616}"/>
              </a:ext>
              <a:ext uri="{C183D7F6-B498-43B3-948B-1728B52AA6E4}">
                <adec:decorative xmlns:adec="http://schemas.microsoft.com/office/drawing/2017/decorative" val="1"/>
              </a:ext>
            </a:extLst>
          </p:cNvPr>
          <p:cNvSpPr/>
          <p:nvPr/>
        </p:nvSpPr>
        <p:spPr>
          <a:xfrm>
            <a:off x="206455" y="3521665"/>
            <a:ext cx="1322590" cy="389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cxnSp>
        <p:nvCxnSpPr>
          <p:cNvPr id="42" name="Straight Connector 41">
            <a:extLst>
              <a:ext uri="{FF2B5EF4-FFF2-40B4-BE49-F238E27FC236}">
                <a16:creationId xmlns:a16="http://schemas.microsoft.com/office/drawing/2014/main" id="{1A6AB2B6-0371-5B29-C85D-5D0F0599F114}"/>
              </a:ext>
            </a:extLst>
          </p:cNvPr>
          <p:cNvCxnSpPr>
            <a:cxnSpLocks/>
          </p:cNvCxnSpPr>
          <p:nvPr/>
        </p:nvCxnSpPr>
        <p:spPr>
          <a:xfrm flipV="1">
            <a:off x="2133405" y="1446577"/>
            <a:ext cx="0" cy="4511623"/>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C132F9BB-3114-5876-5B01-B143E47E7448}"/>
              </a:ext>
            </a:extLst>
          </p:cNvPr>
          <p:cNvCxnSpPr>
            <a:cxnSpLocks/>
          </p:cNvCxnSpPr>
          <p:nvPr/>
        </p:nvCxnSpPr>
        <p:spPr>
          <a:xfrm flipH="1">
            <a:off x="1555322" y="3648655"/>
            <a:ext cx="5780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A2DF5E3B-CCA7-BC48-E687-951A11C59DBE}"/>
              </a:ext>
              <a:ext uri="{C183D7F6-B498-43B3-948B-1728B52AA6E4}">
                <adec:decorative xmlns:adec="http://schemas.microsoft.com/office/drawing/2017/decorative" val="1"/>
              </a:ext>
            </a:extLst>
          </p:cNvPr>
          <p:cNvCxnSpPr>
            <a:cxnSpLocks/>
          </p:cNvCxnSpPr>
          <p:nvPr/>
        </p:nvCxnSpPr>
        <p:spPr>
          <a:xfrm>
            <a:off x="2159684" y="2502865"/>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1F2F890-4930-9932-FDBE-4B6F7C6CCCA0}"/>
              </a:ext>
              <a:ext uri="{C183D7F6-B498-43B3-948B-1728B52AA6E4}">
                <adec:decorative xmlns:adec="http://schemas.microsoft.com/office/drawing/2017/decorative" val="1"/>
              </a:ext>
            </a:extLst>
          </p:cNvPr>
          <p:cNvCxnSpPr>
            <a:cxnSpLocks/>
          </p:cNvCxnSpPr>
          <p:nvPr/>
        </p:nvCxnSpPr>
        <p:spPr>
          <a:xfrm>
            <a:off x="2138663" y="3648655"/>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66C0824-986B-E73A-B887-99F00525AB01}"/>
              </a:ext>
              <a:ext uri="{C183D7F6-B498-43B3-948B-1728B52AA6E4}">
                <adec:decorative xmlns:adec="http://schemas.microsoft.com/office/drawing/2017/decorative" val="1"/>
              </a:ext>
            </a:extLst>
          </p:cNvPr>
          <p:cNvCxnSpPr>
            <a:cxnSpLocks/>
          </p:cNvCxnSpPr>
          <p:nvPr/>
        </p:nvCxnSpPr>
        <p:spPr>
          <a:xfrm>
            <a:off x="2143921" y="4736311"/>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FC483-B95A-24F4-E6BD-F7B18BFD8443}"/>
              </a:ext>
              <a:ext uri="{C183D7F6-B498-43B3-948B-1728B52AA6E4}">
                <adec:decorative xmlns:adec="http://schemas.microsoft.com/office/drawing/2017/decorative" val="1"/>
              </a:ext>
            </a:extLst>
          </p:cNvPr>
          <p:cNvCxnSpPr>
            <a:cxnSpLocks/>
          </p:cNvCxnSpPr>
          <p:nvPr/>
        </p:nvCxnSpPr>
        <p:spPr>
          <a:xfrm>
            <a:off x="2107138" y="5939740"/>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3989AA0-0AF7-251A-5DB5-53356613CD7B}"/>
              </a:ext>
              <a:ext uri="{C183D7F6-B498-43B3-948B-1728B52AA6E4}">
                <adec:decorative xmlns:adec="http://schemas.microsoft.com/office/drawing/2017/decorative" val="1"/>
              </a:ext>
            </a:extLst>
          </p:cNvPr>
          <p:cNvSpPr/>
          <p:nvPr/>
        </p:nvSpPr>
        <p:spPr>
          <a:xfrm>
            <a:off x="5659670" y="3324794"/>
            <a:ext cx="1972468" cy="546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Pre-Processed Data</a:t>
            </a:r>
          </a:p>
        </p:txBody>
      </p:sp>
      <p:cxnSp>
        <p:nvCxnSpPr>
          <p:cNvPr id="58" name="Straight Arrow Connector 57">
            <a:extLst>
              <a:ext uri="{FF2B5EF4-FFF2-40B4-BE49-F238E27FC236}">
                <a16:creationId xmlns:a16="http://schemas.microsoft.com/office/drawing/2014/main" id="{395BD2A7-5AE9-2C23-D16F-7750AE39CFA6}"/>
              </a:ext>
              <a:ext uri="{C183D7F6-B498-43B3-948B-1728B52AA6E4}">
                <adec:decorative xmlns:adec="http://schemas.microsoft.com/office/drawing/2017/decorative" val="1"/>
              </a:ext>
            </a:extLst>
          </p:cNvPr>
          <p:cNvCxnSpPr>
            <a:cxnSpLocks/>
          </p:cNvCxnSpPr>
          <p:nvPr/>
        </p:nvCxnSpPr>
        <p:spPr>
          <a:xfrm>
            <a:off x="4960691" y="3632324"/>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EFA0AD4-9E21-350B-2F35-0FB3501ABE90}"/>
              </a:ext>
              <a:ext uri="{C183D7F6-B498-43B3-948B-1728B52AA6E4}">
                <adec:decorative xmlns:adec="http://schemas.microsoft.com/office/drawing/2017/decorative" val="1"/>
              </a:ext>
            </a:extLst>
          </p:cNvPr>
          <p:cNvCxnSpPr>
            <a:cxnSpLocks/>
          </p:cNvCxnSpPr>
          <p:nvPr/>
        </p:nvCxnSpPr>
        <p:spPr>
          <a:xfrm>
            <a:off x="7632138" y="3592570"/>
            <a:ext cx="55545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5B1DB7C-2530-88E1-DE14-0488D4EF4982}"/>
              </a:ext>
              <a:ext uri="{C183D7F6-B498-43B3-948B-1728B52AA6E4}">
                <adec:decorative xmlns:adec="http://schemas.microsoft.com/office/drawing/2017/decorative" val="1"/>
              </a:ext>
            </a:extLst>
          </p:cNvPr>
          <p:cNvSpPr/>
          <p:nvPr/>
        </p:nvSpPr>
        <p:spPr>
          <a:xfrm>
            <a:off x="8187589" y="2816314"/>
            <a:ext cx="1322590" cy="1503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Modelling</a:t>
            </a:r>
            <a:br>
              <a:rPr lang="en-US" dirty="0"/>
            </a:br>
            <a:r>
              <a:rPr lang="en-US" dirty="0"/>
              <a:t>(KNN,SVM Regression, Random Forest)</a:t>
            </a:r>
          </a:p>
        </p:txBody>
      </p:sp>
      <p:sp>
        <p:nvSpPr>
          <p:cNvPr id="61" name="Rectangle 60">
            <a:extLst>
              <a:ext uri="{FF2B5EF4-FFF2-40B4-BE49-F238E27FC236}">
                <a16:creationId xmlns:a16="http://schemas.microsoft.com/office/drawing/2014/main" id="{1F7D63CD-827E-91E9-822A-51C04591C33A}"/>
              </a:ext>
              <a:ext uri="{C183D7F6-B498-43B3-948B-1728B52AA6E4}">
                <adec:decorative xmlns:adec="http://schemas.microsoft.com/office/drawing/2017/decorative" val="1"/>
              </a:ext>
            </a:extLst>
          </p:cNvPr>
          <p:cNvSpPr/>
          <p:nvPr/>
        </p:nvSpPr>
        <p:spPr>
          <a:xfrm>
            <a:off x="9835812" y="3319254"/>
            <a:ext cx="1322590" cy="546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Selection</a:t>
            </a:r>
          </a:p>
        </p:txBody>
      </p:sp>
      <p:cxnSp>
        <p:nvCxnSpPr>
          <p:cNvPr id="62" name="Straight Arrow Connector 61">
            <a:extLst>
              <a:ext uri="{FF2B5EF4-FFF2-40B4-BE49-F238E27FC236}">
                <a16:creationId xmlns:a16="http://schemas.microsoft.com/office/drawing/2014/main" id="{FAAC10E5-BAEA-0426-52B0-C8D311F6796A}"/>
              </a:ext>
              <a:ext uri="{C183D7F6-B498-43B3-948B-1728B52AA6E4}">
                <adec:decorative xmlns:adec="http://schemas.microsoft.com/office/drawing/2017/decorative" val="1"/>
              </a:ext>
            </a:extLst>
          </p:cNvPr>
          <p:cNvCxnSpPr>
            <a:cxnSpLocks/>
          </p:cNvCxnSpPr>
          <p:nvPr/>
        </p:nvCxnSpPr>
        <p:spPr>
          <a:xfrm>
            <a:off x="9511866" y="3629359"/>
            <a:ext cx="33110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29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C6A-229F-B4BF-7F6C-A7CB46F67AE8}"/>
              </a:ext>
            </a:extLst>
          </p:cNvPr>
          <p:cNvSpPr>
            <a:spLocks noGrp="1"/>
          </p:cNvSpPr>
          <p:nvPr>
            <p:ph type="title"/>
          </p:nvPr>
        </p:nvSpPr>
        <p:spPr/>
        <p:txBody>
          <a:bodyPr/>
          <a:lstStyle/>
          <a:p>
            <a:r>
              <a:rPr lang="en-US" b="1" dirty="0"/>
              <a:t>Evaluation</a:t>
            </a:r>
            <a:endParaRPr lang="en-IN" b="1" dirty="0"/>
          </a:p>
        </p:txBody>
      </p:sp>
      <p:sp>
        <p:nvSpPr>
          <p:cNvPr id="8" name="Content Placeholder 7">
            <a:extLst>
              <a:ext uri="{FF2B5EF4-FFF2-40B4-BE49-F238E27FC236}">
                <a16:creationId xmlns:a16="http://schemas.microsoft.com/office/drawing/2014/main" id="{864765DD-27E8-281C-345D-5E7D65DB4EDA}"/>
              </a:ext>
            </a:extLst>
          </p:cNvPr>
          <p:cNvSpPr>
            <a:spLocks noGrp="1"/>
          </p:cNvSpPr>
          <p:nvPr>
            <p:ph idx="1"/>
          </p:nvPr>
        </p:nvSpPr>
        <p:spPr>
          <a:xfrm>
            <a:off x="839865" y="1751515"/>
            <a:ext cx="6594604" cy="4351338"/>
          </a:xfrm>
        </p:spPr>
        <p:txBody>
          <a:bodyPr>
            <a:normAutofit/>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3E12FFCE-B7A2-147A-B69F-FD19E9B6FA60}"/>
              </a:ext>
              <a:ext uri="{C183D7F6-B498-43B3-948B-1728B52AA6E4}">
                <adec:decorative xmlns:adec="http://schemas.microsoft.com/office/drawing/2017/decorative" val="1"/>
              </a:ext>
            </a:extLst>
          </p:cNvPr>
          <p:cNvSpPr/>
          <p:nvPr/>
        </p:nvSpPr>
        <p:spPr>
          <a:xfrm>
            <a:off x="1719959" y="1907165"/>
            <a:ext cx="1322590" cy="389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Data</a:t>
            </a:r>
          </a:p>
        </p:txBody>
      </p:sp>
      <p:cxnSp>
        <p:nvCxnSpPr>
          <p:cNvPr id="10" name="Straight Connector 9">
            <a:extLst>
              <a:ext uri="{FF2B5EF4-FFF2-40B4-BE49-F238E27FC236}">
                <a16:creationId xmlns:a16="http://schemas.microsoft.com/office/drawing/2014/main" id="{E7F32B04-A640-D23A-ECA7-BAFD34272815}"/>
              </a:ext>
            </a:extLst>
          </p:cNvPr>
          <p:cNvCxnSpPr>
            <a:cxnSpLocks/>
          </p:cNvCxnSpPr>
          <p:nvPr/>
        </p:nvCxnSpPr>
        <p:spPr>
          <a:xfrm>
            <a:off x="1151544" y="2711668"/>
            <a:ext cx="24594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56CC0D05-D5D9-2967-D058-730B3F527796}"/>
              </a:ext>
            </a:extLst>
          </p:cNvPr>
          <p:cNvCxnSpPr>
            <a:cxnSpLocks/>
          </p:cNvCxnSpPr>
          <p:nvPr/>
        </p:nvCxnSpPr>
        <p:spPr>
          <a:xfrm flipV="1">
            <a:off x="2381254" y="2296681"/>
            <a:ext cx="0" cy="414987"/>
          </a:xfrm>
          <a:prstGeom prst="line">
            <a:avLst/>
          </a:prstGeom>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77EB0D6C-2C20-A53A-F349-2C0F5CAF2066}"/>
              </a:ext>
              <a:ext uri="{C183D7F6-B498-43B3-948B-1728B52AA6E4}">
                <adec:decorative xmlns:adec="http://schemas.microsoft.com/office/drawing/2017/decorative" val="1"/>
              </a:ext>
            </a:extLst>
          </p:cNvPr>
          <p:cNvSpPr/>
          <p:nvPr/>
        </p:nvSpPr>
        <p:spPr>
          <a:xfrm>
            <a:off x="490249" y="3234241"/>
            <a:ext cx="1322590" cy="501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Set</a:t>
            </a:r>
          </a:p>
        </p:txBody>
      </p:sp>
      <p:sp>
        <p:nvSpPr>
          <p:cNvPr id="25" name="Rectangle 24">
            <a:extLst>
              <a:ext uri="{FF2B5EF4-FFF2-40B4-BE49-F238E27FC236}">
                <a16:creationId xmlns:a16="http://schemas.microsoft.com/office/drawing/2014/main" id="{093F08A7-C7D6-D934-2FFA-E2FE6D4A637D}"/>
              </a:ext>
              <a:ext uri="{C183D7F6-B498-43B3-948B-1728B52AA6E4}">
                <adec:decorative xmlns:adec="http://schemas.microsoft.com/office/drawing/2017/decorative" val="1"/>
              </a:ext>
            </a:extLst>
          </p:cNvPr>
          <p:cNvSpPr/>
          <p:nvPr/>
        </p:nvSpPr>
        <p:spPr>
          <a:xfrm>
            <a:off x="2949668" y="3234241"/>
            <a:ext cx="1885095" cy="538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p:txBody>
      </p:sp>
      <p:sp>
        <p:nvSpPr>
          <p:cNvPr id="35" name="Rectangle 34">
            <a:extLst>
              <a:ext uri="{FF2B5EF4-FFF2-40B4-BE49-F238E27FC236}">
                <a16:creationId xmlns:a16="http://schemas.microsoft.com/office/drawing/2014/main" id="{57242BCF-616B-4A99-7666-86E69D6C920C}"/>
              </a:ext>
              <a:ext uri="{C183D7F6-B498-43B3-948B-1728B52AA6E4}">
                <adec:decorative xmlns:adec="http://schemas.microsoft.com/office/drawing/2017/decorative" val="1"/>
              </a:ext>
            </a:extLst>
          </p:cNvPr>
          <p:cNvSpPr/>
          <p:nvPr/>
        </p:nvSpPr>
        <p:spPr>
          <a:xfrm>
            <a:off x="3230920" y="1891801"/>
            <a:ext cx="1322590" cy="389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sp>
        <p:nvSpPr>
          <p:cNvPr id="37" name="Rectangle 36">
            <a:extLst>
              <a:ext uri="{FF2B5EF4-FFF2-40B4-BE49-F238E27FC236}">
                <a16:creationId xmlns:a16="http://schemas.microsoft.com/office/drawing/2014/main" id="{B414E61F-6354-775B-B6A9-D293673AD2A5}"/>
              </a:ext>
              <a:ext uri="{C183D7F6-B498-43B3-948B-1728B52AA6E4}">
                <adec:decorative xmlns:adec="http://schemas.microsoft.com/office/drawing/2017/decorative" val="1"/>
              </a:ext>
            </a:extLst>
          </p:cNvPr>
          <p:cNvSpPr/>
          <p:nvPr/>
        </p:nvSpPr>
        <p:spPr>
          <a:xfrm>
            <a:off x="2949668" y="4051592"/>
            <a:ext cx="2265179" cy="538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Accuracy</a:t>
            </a:r>
          </a:p>
        </p:txBody>
      </p:sp>
      <p:sp>
        <p:nvSpPr>
          <p:cNvPr id="39" name="Rectangle 38">
            <a:extLst>
              <a:ext uri="{FF2B5EF4-FFF2-40B4-BE49-F238E27FC236}">
                <a16:creationId xmlns:a16="http://schemas.microsoft.com/office/drawing/2014/main" id="{6498A127-A723-FB19-8200-169238F73DAE}"/>
              </a:ext>
              <a:ext uri="{C183D7F6-B498-43B3-948B-1728B52AA6E4}">
                <adec:decorative xmlns:adec="http://schemas.microsoft.com/office/drawing/2017/decorative" val="1"/>
              </a:ext>
            </a:extLst>
          </p:cNvPr>
          <p:cNvSpPr/>
          <p:nvPr/>
        </p:nvSpPr>
        <p:spPr>
          <a:xfrm>
            <a:off x="2928644" y="4845196"/>
            <a:ext cx="2265179" cy="538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on test dataset</a:t>
            </a:r>
          </a:p>
        </p:txBody>
      </p:sp>
      <p:cxnSp>
        <p:nvCxnSpPr>
          <p:cNvPr id="41" name="Straight Connector 40">
            <a:extLst>
              <a:ext uri="{FF2B5EF4-FFF2-40B4-BE49-F238E27FC236}">
                <a16:creationId xmlns:a16="http://schemas.microsoft.com/office/drawing/2014/main" id="{294FADBB-E9CF-A586-CB02-6CD05CDFD20A}"/>
              </a:ext>
            </a:extLst>
          </p:cNvPr>
          <p:cNvCxnSpPr>
            <a:cxnSpLocks/>
          </p:cNvCxnSpPr>
          <p:nvPr/>
        </p:nvCxnSpPr>
        <p:spPr>
          <a:xfrm>
            <a:off x="5214847" y="5114277"/>
            <a:ext cx="597328" cy="0"/>
          </a:xfrm>
          <a:prstGeom prst="line">
            <a:avLst/>
          </a:prstGeom>
        </p:spPr>
        <p:style>
          <a:lnRef idx="3">
            <a:schemeClr val="accent1"/>
          </a:lnRef>
          <a:fillRef idx="0">
            <a:schemeClr val="accent1"/>
          </a:fillRef>
          <a:effectRef idx="2">
            <a:schemeClr val="accent1"/>
          </a:effectRef>
          <a:fontRef idx="minor">
            <a:schemeClr val="tx1"/>
          </a:fontRef>
        </p:style>
      </p:cxnSp>
      <p:sp>
        <p:nvSpPr>
          <p:cNvPr id="48" name="Rectangle 47">
            <a:extLst>
              <a:ext uri="{FF2B5EF4-FFF2-40B4-BE49-F238E27FC236}">
                <a16:creationId xmlns:a16="http://schemas.microsoft.com/office/drawing/2014/main" id="{0E7D17A7-AE63-7B0A-35E7-9811145DD165}"/>
              </a:ext>
              <a:ext uri="{C183D7F6-B498-43B3-948B-1728B52AA6E4}">
                <adec:decorative xmlns:adec="http://schemas.microsoft.com/office/drawing/2017/decorative" val="1"/>
              </a:ext>
            </a:extLst>
          </p:cNvPr>
          <p:cNvSpPr/>
          <p:nvPr/>
        </p:nvSpPr>
        <p:spPr>
          <a:xfrm>
            <a:off x="5435241" y="4060283"/>
            <a:ext cx="1541913" cy="538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Modify/tune Model</a:t>
            </a:r>
          </a:p>
        </p:txBody>
      </p:sp>
      <p:cxnSp>
        <p:nvCxnSpPr>
          <p:cNvPr id="3" name="Straight Arrow Connector 2">
            <a:extLst>
              <a:ext uri="{FF2B5EF4-FFF2-40B4-BE49-F238E27FC236}">
                <a16:creationId xmlns:a16="http://schemas.microsoft.com/office/drawing/2014/main" id="{F16EFC08-E231-9A1A-129F-132B4F289E45}"/>
              </a:ext>
              <a:ext uri="{C183D7F6-B498-43B3-948B-1728B52AA6E4}">
                <adec:decorative xmlns:adec="http://schemas.microsoft.com/office/drawing/2017/decorative" val="1"/>
              </a:ext>
            </a:extLst>
          </p:cNvPr>
          <p:cNvCxnSpPr>
            <a:cxnSpLocks/>
            <a:endCxn id="24" idx="0"/>
          </p:cNvCxnSpPr>
          <p:nvPr/>
        </p:nvCxnSpPr>
        <p:spPr>
          <a:xfrm>
            <a:off x="1151544" y="2711668"/>
            <a:ext cx="0" cy="52257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B95D4E2-64D6-E349-A2BA-E4822851477A}"/>
              </a:ext>
              <a:ext uri="{C183D7F6-B498-43B3-948B-1728B52AA6E4}">
                <adec:decorative xmlns:adec="http://schemas.microsoft.com/office/drawing/2017/decorative" val="1"/>
              </a:ext>
            </a:extLst>
          </p:cNvPr>
          <p:cNvCxnSpPr>
            <a:cxnSpLocks/>
          </p:cNvCxnSpPr>
          <p:nvPr/>
        </p:nvCxnSpPr>
        <p:spPr>
          <a:xfrm>
            <a:off x="3596571" y="2712576"/>
            <a:ext cx="0" cy="46203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06C40-FAA2-F155-ABCF-9461A3F8A729}"/>
              </a:ext>
              <a:ext uri="{C183D7F6-B498-43B3-948B-1728B52AA6E4}">
                <adec:decorative xmlns:adec="http://schemas.microsoft.com/office/drawing/2017/decorative" val="1"/>
              </a:ext>
            </a:extLst>
          </p:cNvPr>
          <p:cNvCxnSpPr>
            <a:cxnSpLocks/>
          </p:cNvCxnSpPr>
          <p:nvPr/>
        </p:nvCxnSpPr>
        <p:spPr>
          <a:xfrm>
            <a:off x="3636327" y="3759502"/>
            <a:ext cx="0" cy="335365"/>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9F92E-F554-EEE1-692E-899C1C6A55AB}"/>
              </a:ext>
              <a:ext uri="{C183D7F6-B498-43B3-948B-1728B52AA6E4}">
                <adec:decorative xmlns:adec="http://schemas.microsoft.com/office/drawing/2017/decorative" val="1"/>
              </a:ext>
            </a:extLst>
          </p:cNvPr>
          <p:cNvCxnSpPr>
            <a:cxnSpLocks/>
          </p:cNvCxnSpPr>
          <p:nvPr/>
        </p:nvCxnSpPr>
        <p:spPr>
          <a:xfrm>
            <a:off x="3605684" y="4598445"/>
            <a:ext cx="0" cy="29019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E2B355-2ADF-0373-D8ED-71A96B451C4A}"/>
              </a:ext>
              <a:ext uri="{C183D7F6-B498-43B3-948B-1728B52AA6E4}">
                <adec:decorative xmlns:adec="http://schemas.microsoft.com/office/drawing/2017/decorative" val="1"/>
              </a:ext>
            </a:extLst>
          </p:cNvPr>
          <p:cNvCxnSpPr>
            <a:cxnSpLocks/>
          </p:cNvCxnSpPr>
          <p:nvPr/>
        </p:nvCxnSpPr>
        <p:spPr>
          <a:xfrm flipV="1">
            <a:off x="5812175" y="4598445"/>
            <a:ext cx="0" cy="51583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956B40C-9A7E-2302-B6C0-7872D0D13284}"/>
              </a:ext>
              <a:ext uri="{C183D7F6-B498-43B3-948B-1728B52AA6E4}">
                <adec:decorative xmlns:adec="http://schemas.microsoft.com/office/drawing/2017/decorative" val="1"/>
              </a:ext>
            </a:extLst>
          </p:cNvPr>
          <p:cNvCxnSpPr>
            <a:cxnSpLocks/>
          </p:cNvCxnSpPr>
          <p:nvPr/>
        </p:nvCxnSpPr>
        <p:spPr>
          <a:xfrm flipH="1">
            <a:off x="5128594" y="4340027"/>
            <a:ext cx="325775"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6DA6713-0613-9336-B1BE-A48C34EE810C}"/>
              </a:ext>
            </a:extLst>
          </p:cNvPr>
          <p:cNvSpPr txBox="1"/>
          <p:nvPr/>
        </p:nvSpPr>
        <p:spPr>
          <a:xfrm>
            <a:off x="6944565" y="1111118"/>
            <a:ext cx="4889025" cy="1938992"/>
          </a:xfrm>
          <a:prstGeom prst="rect">
            <a:avLst/>
          </a:prstGeom>
          <a:noFill/>
          <a:ln w="12700">
            <a:solidFill>
              <a:schemeClr val="tx1"/>
            </a:solidFill>
          </a:ln>
        </p:spPr>
        <p:txBody>
          <a:bodyPr wrap="square" rtlCol="0">
            <a:spAutoFit/>
          </a:bodyPr>
          <a:lstStyle/>
          <a:p>
            <a:pPr algn="just"/>
            <a:r>
              <a:rPr lang="en-IN" sz="2000" dirty="0"/>
              <a:t>The train data is split into two parts, train &amp; validation in a ratio of 70:30. We train our model on the train set and check the model’s accuracy on the validation set. Once we analyze the results, we modify or fine tune our model and check the performance again. </a:t>
            </a:r>
          </a:p>
        </p:txBody>
      </p:sp>
      <p:pic>
        <p:nvPicPr>
          <p:cNvPr id="6" name="Picture 5">
            <a:extLst>
              <a:ext uri="{FF2B5EF4-FFF2-40B4-BE49-F238E27FC236}">
                <a16:creationId xmlns:a16="http://schemas.microsoft.com/office/drawing/2014/main" id="{CA3E5A3D-DA7C-911C-FBC3-2D5F7346D4BE}"/>
              </a:ext>
            </a:extLst>
          </p:cNvPr>
          <p:cNvPicPr>
            <a:picLocks noChangeAspect="1"/>
          </p:cNvPicPr>
          <p:nvPr/>
        </p:nvPicPr>
        <p:blipFill>
          <a:blip r:embed="rId2"/>
          <a:stretch>
            <a:fillRect/>
          </a:stretch>
        </p:blipFill>
        <p:spPr>
          <a:xfrm>
            <a:off x="7197547" y="3258127"/>
            <a:ext cx="4504203" cy="2488755"/>
          </a:xfrm>
          <a:prstGeom prst="rect">
            <a:avLst/>
          </a:prstGeom>
        </p:spPr>
      </p:pic>
      <p:sp>
        <p:nvSpPr>
          <p:cNvPr id="11" name="Content Placeholder 3">
            <a:extLst>
              <a:ext uri="{FF2B5EF4-FFF2-40B4-BE49-F238E27FC236}">
                <a16:creationId xmlns:a16="http://schemas.microsoft.com/office/drawing/2014/main" id="{02EAB3D8-5538-DF00-1CF3-9B40FD504857}"/>
              </a:ext>
            </a:extLst>
          </p:cNvPr>
          <p:cNvSpPr txBox="1">
            <a:spLocks/>
          </p:cNvSpPr>
          <p:nvPr/>
        </p:nvSpPr>
        <p:spPr>
          <a:xfrm>
            <a:off x="7925648" y="5795601"/>
            <a:ext cx="3048000" cy="258532"/>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200" dirty="0"/>
              <a:t>Figure : ROC Curve for Random Forest Model</a:t>
            </a:r>
          </a:p>
        </p:txBody>
      </p:sp>
    </p:spTree>
    <p:extLst>
      <p:ext uri="{BB962C8B-B14F-4D97-AF65-F5344CB8AC3E}">
        <p14:creationId xmlns:p14="http://schemas.microsoft.com/office/powerpoint/2010/main" val="76566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Managerial Implication</a:t>
            </a:r>
          </a:p>
        </p:txBody>
      </p:sp>
      <p:sp>
        <p:nvSpPr>
          <p:cNvPr id="14" name="Content Placeholder 13"/>
          <p:cNvSpPr>
            <a:spLocks noGrp="1"/>
          </p:cNvSpPr>
          <p:nvPr>
            <p:ph idx="1"/>
          </p:nvPr>
        </p:nvSpPr>
        <p:spPr>
          <a:xfrm>
            <a:off x="1103312" y="1530418"/>
            <a:ext cx="9932550" cy="4717982"/>
          </a:xfrm>
        </p:spPr>
        <p:txBody>
          <a:bodyPr>
            <a:noAutofit/>
          </a:bodyPr>
          <a:lstStyle/>
          <a:p>
            <a:pPr algn="just"/>
            <a:r>
              <a:rPr lang="en-IN" sz="2000" dirty="0"/>
              <a:t>T</a:t>
            </a:r>
            <a:r>
              <a:rPr lang="en-IN" sz="2000" b="0" i="0" dirty="0">
                <a:effectLst/>
              </a:rPr>
              <a:t>he marketing campaigns should be focused on the job types with the highest positive outcome, which are 'admin.', 'artisan', and 'technician'. This can help to increase the response rate of the campaign and ultimately result in a higher return on investment (ROI).</a:t>
            </a:r>
          </a:p>
          <a:p>
            <a:pPr algn="just"/>
            <a:r>
              <a:rPr lang="en-IN" sz="2000" b="0" i="0" dirty="0">
                <a:effectLst/>
              </a:rPr>
              <a:t>The bank's credit risk is relatively low since the </a:t>
            </a:r>
            <a:r>
              <a:rPr lang="en-US" sz="2000" dirty="0"/>
              <a:t>78% of the customers are not credit defaulters.</a:t>
            </a:r>
            <a:r>
              <a:rPr lang="en-IN" sz="2000" dirty="0"/>
              <a:t> The bank has a creditworthy customer base hence it could ease the regulations to attract more customers.</a:t>
            </a:r>
          </a:p>
          <a:p>
            <a:pPr algn="just"/>
            <a:r>
              <a:rPr lang="en-IN" sz="2000" dirty="0"/>
              <a:t>Higher number of calls does not necessarily mean that the customer will convert, hence the bank should focus on the quality of their sales call rather than the quantity.</a:t>
            </a:r>
          </a:p>
          <a:p>
            <a:pPr algn="just"/>
            <a:r>
              <a:rPr lang="en-US" sz="2000" dirty="0"/>
              <a:t>Most customers are in the range of 25-50 years of age; hence the bank could offer special promotions for this age range to attract a greater number of customers.</a:t>
            </a:r>
          </a:p>
          <a:p>
            <a:pPr algn="just"/>
            <a:r>
              <a:rPr lang="en-US" sz="2000" dirty="0"/>
              <a:t>Amongst various customers, married customers are more likely to open an account, hence the bank can offer specialized discounts or offer a sign-up bonus if a married couple wants to open an account together, or a joint account in both names.</a:t>
            </a:r>
          </a:p>
        </p:txBody>
      </p:sp>
    </p:spTree>
    <p:extLst>
      <p:ext uri="{BB962C8B-B14F-4D97-AF65-F5344CB8AC3E}">
        <p14:creationId xmlns:p14="http://schemas.microsoft.com/office/powerpoint/2010/main" val="140120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664</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Executive Summary</vt:lpstr>
      <vt:lpstr>Data Understanding </vt:lpstr>
      <vt:lpstr>Data Preparation</vt:lpstr>
      <vt:lpstr>Data Modeling  </vt:lpstr>
      <vt:lpstr>Evaluation</vt:lpstr>
      <vt:lpstr>Managerial Implication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Roshan Dubey</dc:creator>
  <cp:lastModifiedBy>Shrimal,Yashveer</cp:lastModifiedBy>
  <cp:revision>31</cp:revision>
  <dcterms:created xsi:type="dcterms:W3CDTF">2023-03-23T22:48:24Z</dcterms:created>
  <dcterms:modified xsi:type="dcterms:W3CDTF">2023-11-29T07:51:35Z</dcterms:modified>
</cp:coreProperties>
</file>