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6545D-508B-41F7-8573-E3863026F5AA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4048-04F8-442D-960C-D1B9BBF2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6C31-BACE-1C43-A794-06EB2D9D79C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36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6C31-BACE-1C43-A794-06EB2D9D79C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8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 sz="320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>
            <a:spLocks/>
          </p:cNvSpPr>
          <p:nvPr userDrawn="1"/>
        </p:nvSpPr>
        <p:spPr bwMode="auto">
          <a:xfrm>
            <a:off x="590113" y="6551712"/>
            <a:ext cx="17296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© 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2016 </a:t>
            </a:r>
            <a:r>
              <a: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Impetus Technologies </a:t>
            </a:r>
          </a:p>
        </p:txBody>
      </p:sp>
      <p:sp>
        <p:nvSpPr>
          <p:cNvPr id="18" name="Rectangle 17"/>
          <p:cNvSpPr>
            <a:spLocks/>
          </p:cNvSpPr>
          <p:nvPr userDrawn="1"/>
        </p:nvSpPr>
        <p:spPr bwMode="auto">
          <a:xfrm>
            <a:off x="9706708" y="6469307"/>
            <a:ext cx="148919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Confidential  &amp; Proprietary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25" y="6248400"/>
            <a:ext cx="1019175" cy="228600"/>
          </a:xfrm>
          <a:prstGeom prst="rect">
            <a:avLst/>
          </a:prstGeom>
        </p:spPr>
      </p:pic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7901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57AA69C-F4CC-8747-A8C1-37B6FC8257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06400" y="914400"/>
            <a:ext cx="113792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06400" y="6477000"/>
            <a:ext cx="11379200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4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497D-CBB2-4D03-9CCF-B6DB0E0324EF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F253-D1B7-4C26-A243-2FC1BD8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0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Maturity Mapping for Cloud Migration - Platform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57AA69C-F4CC-8747-A8C1-37B6FC82571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60263"/>
              </p:ext>
            </p:extLst>
          </p:nvPr>
        </p:nvGraphicFramePr>
        <p:xfrm>
          <a:off x="205945" y="1048836"/>
          <a:ext cx="11747157" cy="4773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85"/>
                <a:gridCol w="3171567"/>
                <a:gridCol w="733168"/>
                <a:gridCol w="716692"/>
                <a:gridCol w="724929"/>
                <a:gridCol w="749644"/>
                <a:gridCol w="747132"/>
                <a:gridCol w="2344920"/>
                <a:gridCol w="2344920"/>
              </a:tblGrid>
              <a:tr h="2385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Dimensional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Competencies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Maturity</a:t>
                      </a:r>
                      <a:r>
                        <a:rPr lang="en-US" sz="1100" baseline="0" dirty="0" smtClean="0"/>
                        <a:t> Progression</a:t>
                      </a:r>
                      <a:endParaRPr lang="en-US" sz="1100" b="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Current State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Desired Future State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</a:tr>
              <a:tr h="849578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/>
                        <a:t>VPC</a:t>
                      </a:r>
                      <a:endParaRPr lang="en-US" sz="9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 smtClean="0"/>
                        <a:t>&lt;&gt;</a:t>
                      </a:r>
                      <a:endParaRPr lang="en-US" sz="900" i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Team lacks required</a:t>
                      </a:r>
                      <a:r>
                        <a:rPr lang="en-US" sz="900" kern="1200" baseline="0" dirty="0" smtClean="0"/>
                        <a:t> technical </a:t>
                      </a:r>
                      <a:r>
                        <a:rPr lang="en-US" sz="900" kern="1200" dirty="0" smtClean="0"/>
                        <a:t>skills for System Scalability</a:t>
                      </a:r>
                    </a:p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Scalability as a responsibility missing from roles</a:t>
                      </a:r>
                    </a:p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No </a:t>
                      </a:r>
                      <a:r>
                        <a:rPr lang="en-US" sz="900" kern="1200" baseline="0" dirty="0" smtClean="0"/>
                        <a:t>training plans for System Scalability aspects of technologies and tools</a:t>
                      </a:r>
                      <a:endParaRPr 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Clearly defined roles and responsibilities for mapping Scalability as a responsibility</a:t>
                      </a:r>
                    </a:p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No overlapping roles and no areas missing responsibilities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Adequate</a:t>
                      </a:r>
                      <a:r>
                        <a:rPr lang="en-US" sz="900" kern="1200" baseline="0" dirty="0" smtClean="0"/>
                        <a:t> training facilities for System Scalability aspect of technology</a:t>
                      </a:r>
                      <a:endParaRPr lang="en-US" sz="900" i="1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84568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Containers/Virtual</a:t>
                      </a:r>
                      <a:r>
                        <a:rPr lang="en-US" altLang="en-US" sz="900" kern="1200" baseline="0" dirty="0" smtClean="0"/>
                        <a:t> environments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&lt;&gt;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Architectural skills, required for Scalable Application layer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Architectural skills, required for Scalable Data layer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Architectural skills, required for </a:t>
                      </a:r>
                      <a:r>
                        <a:rPr lang="en-US" altLang="en-US" sz="900" kern="1200" dirty="0" smtClean="0"/>
                        <a:t>Operation layer Scalability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</a:t>
                      </a:r>
                      <a:r>
                        <a:rPr lang="en-US" altLang="en-US" sz="900" kern="1200" baseline="0" dirty="0" smtClean="0"/>
                        <a:t>Multi dimensional System Scalability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storage architecture expertise available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of Data partitioning and sharing to</a:t>
                      </a:r>
                      <a:r>
                        <a:rPr lang="en-US" altLang="en-US" sz="900" kern="1200" baseline="0" dirty="0" smtClean="0"/>
                        <a:t> meet Scalability objectives, available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of Operation layer Scalability techniques, available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Multi dimensional System Scalability expertise available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2946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Scalable Operation</a:t>
                      </a:r>
                      <a:r>
                        <a:rPr lang="en-US" altLang="en-US" sz="900" kern="1200" baseline="0" dirty="0" smtClean="0"/>
                        <a:t> Management Expertise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&lt;&gt;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Engineers</a:t>
                      </a:r>
                      <a:r>
                        <a:rPr lang="en-US" sz="900" kern="1200" baseline="0" dirty="0" smtClean="0"/>
                        <a:t> perform m</a:t>
                      </a:r>
                      <a:r>
                        <a:rPr lang="en-US" sz="900" kern="1200" dirty="0" smtClean="0"/>
                        <a:t>anual process based production management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Manual or Scheduled builds, which requires human intervention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Scripted / Manual Deployments, which requires constant changes.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No cloud environment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Centralized container based application deployment management expertise</a:t>
                      </a:r>
                      <a:r>
                        <a:rPr lang="en-US" altLang="en-US" sz="900" kern="1200" baseline="0" dirty="0" smtClean="0"/>
                        <a:t> is missing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Infrastructure</a:t>
                      </a:r>
                      <a:r>
                        <a:rPr lang="en-US" altLang="en-US" sz="900" kern="1200" baseline="0" dirty="0" smtClean="0"/>
                        <a:t> as code </a:t>
                      </a:r>
                      <a:r>
                        <a:rPr lang="en-US" altLang="en-US" sz="900" kern="1200" dirty="0" smtClean="0"/>
                        <a:t>expertise</a:t>
                      </a:r>
                      <a:r>
                        <a:rPr lang="en-US" altLang="en-US" sz="900" kern="1200" baseline="0" dirty="0" smtClean="0"/>
                        <a:t> is missing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Expertise</a:t>
                      </a:r>
                      <a:r>
                        <a:rPr lang="en-US" sz="900" kern="1200" baseline="0" dirty="0" smtClean="0"/>
                        <a:t> </a:t>
                      </a:r>
                      <a:r>
                        <a:rPr lang="en-US" sz="900" kern="1200" dirty="0" smtClean="0"/>
                        <a:t>in software defined infrastructure / Infrastructure as code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Team is expert in automatic application instances launch,</a:t>
                      </a:r>
                      <a:r>
                        <a:rPr lang="en-US" sz="900" kern="1200" baseline="0" dirty="0" smtClean="0"/>
                        <a:t> </a:t>
                      </a:r>
                      <a:r>
                        <a:rPr lang="en-US" sz="900" kern="1200" dirty="0" smtClean="0"/>
                        <a:t>automatic error recovery tools</a:t>
                      </a:r>
                      <a:r>
                        <a:rPr lang="en-US" sz="900" kern="1200" baseline="0" dirty="0" smtClean="0"/>
                        <a:t> and</a:t>
                      </a:r>
                      <a:r>
                        <a:rPr lang="en-US" sz="900" kern="1200" dirty="0" smtClean="0"/>
                        <a:t> usage of cluster management tool.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Team is expert in fully automated / zero touch continuous deployments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Expertise on cloud environment</a:t>
                      </a:r>
                      <a:r>
                        <a:rPr lang="en-US" sz="900" kern="1200" baseline="0" dirty="0" smtClean="0"/>
                        <a:t> management available</a:t>
                      </a:r>
                      <a:endParaRPr 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075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System Scalability</a:t>
                      </a:r>
                      <a:r>
                        <a:rPr lang="en-US" altLang="en-US" sz="900" kern="1200" baseline="0" dirty="0" smtClean="0"/>
                        <a:t> Testing Expertise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&lt;&gt;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Benchmark testing in</a:t>
                      </a:r>
                      <a:r>
                        <a:rPr lang="en-US" altLang="en-US" sz="900" kern="1200" baseline="0" dirty="0" smtClean="0"/>
                        <a:t> performed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Performance testing</a:t>
                      </a:r>
                      <a:r>
                        <a:rPr lang="en-US" altLang="en-US" sz="900" kern="1200" dirty="0" smtClean="0"/>
                        <a:t> is</a:t>
                      </a:r>
                      <a:r>
                        <a:rPr lang="en-US" altLang="en-US" sz="900" kern="1200" baseline="0" dirty="0" smtClean="0"/>
                        <a:t> performed but limited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Lack of reliability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Lack of load sharing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Lack of error recovery and failure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Benchmark testing expertise available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Performance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Reliability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Load sharing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Error recovery and failure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</a:tbl>
          </a:graphicData>
        </a:graphic>
      </p:graphicFrame>
      <p:grpSp>
        <p:nvGrpSpPr>
          <p:cNvPr id="145" name="Group 144"/>
          <p:cNvGrpSpPr/>
          <p:nvPr/>
        </p:nvGrpSpPr>
        <p:grpSpPr>
          <a:xfrm>
            <a:off x="3606986" y="1438253"/>
            <a:ext cx="3623972" cy="519222"/>
            <a:chOff x="3624221" y="1372350"/>
            <a:chExt cx="3623972" cy="519222"/>
          </a:xfrm>
        </p:grpSpPr>
        <p:grpSp>
          <p:nvGrpSpPr>
            <p:cNvPr id="146" name="Group 145"/>
            <p:cNvGrpSpPr/>
            <p:nvPr/>
          </p:nvGrpSpPr>
          <p:grpSpPr>
            <a:xfrm>
              <a:off x="3624221" y="1531338"/>
              <a:ext cx="699998" cy="189802"/>
              <a:chOff x="3624221" y="1531338"/>
              <a:chExt cx="699998" cy="189802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51" name="Isosceles Triangle 150"/>
            <p:cNvSpPr/>
            <p:nvPr/>
          </p:nvSpPr>
          <p:spPr>
            <a:xfrm flipV="1">
              <a:off x="7062228" y="1372350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4324219" y="1754269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91094" y="2579604"/>
            <a:ext cx="3639864" cy="501369"/>
            <a:chOff x="3608329" y="1374551"/>
            <a:chExt cx="3639864" cy="501369"/>
          </a:xfrm>
        </p:grpSpPr>
        <p:grpSp>
          <p:nvGrpSpPr>
            <p:cNvPr id="230" name="Group 229"/>
            <p:cNvGrpSpPr/>
            <p:nvPr/>
          </p:nvGrpSpPr>
          <p:grpSpPr>
            <a:xfrm>
              <a:off x="3612598" y="1521683"/>
              <a:ext cx="699998" cy="189802"/>
              <a:chOff x="3612598" y="1521683"/>
              <a:chExt cx="699998" cy="189802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3612598" y="1524783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/>
              <p:cNvCxnSpPr/>
              <p:nvPr/>
            </p:nvCxnSpPr>
            <p:spPr>
              <a:xfrm flipV="1">
                <a:off x="3782671" y="152550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3958809" y="152359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4146816" y="152168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4346313" y="1529425"/>
              <a:ext cx="699998" cy="189802"/>
              <a:chOff x="3624221" y="1531338"/>
              <a:chExt cx="699998" cy="189802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2" name="Group 231"/>
            <p:cNvGrpSpPr/>
            <p:nvPr/>
          </p:nvGrpSpPr>
          <p:grpSpPr>
            <a:xfrm>
              <a:off x="5068405" y="1527513"/>
              <a:ext cx="699998" cy="189802"/>
              <a:chOff x="3624221" y="1531338"/>
              <a:chExt cx="699998" cy="18980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3" name="Group 232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235" name="Isosceles Triangle 234"/>
            <p:cNvSpPr/>
            <p:nvPr/>
          </p:nvSpPr>
          <p:spPr>
            <a:xfrm flipV="1">
              <a:off x="7045718" y="1374551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3608329" y="1738617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3606986" y="6154341"/>
            <a:ext cx="3623972" cy="205090"/>
            <a:chOff x="3127037" y="6211587"/>
            <a:chExt cx="3893602" cy="205090"/>
          </a:xfrm>
        </p:grpSpPr>
        <p:sp>
          <p:nvSpPr>
            <p:cNvPr id="258" name="Hexagon 257"/>
            <p:cNvSpPr/>
            <p:nvPr/>
          </p:nvSpPr>
          <p:spPr>
            <a:xfrm>
              <a:off x="6275861" y="6219906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Advanced</a:t>
              </a:r>
              <a:endParaRPr lang="en-US" sz="6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9" name="Hexagon 258"/>
            <p:cNvSpPr/>
            <p:nvPr/>
          </p:nvSpPr>
          <p:spPr>
            <a:xfrm>
              <a:off x="5470078" y="6216643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Stage B</a:t>
              </a:r>
            </a:p>
          </p:txBody>
        </p:sp>
        <p:sp>
          <p:nvSpPr>
            <p:cNvPr id="260" name="Hexagon 259"/>
            <p:cNvSpPr/>
            <p:nvPr/>
          </p:nvSpPr>
          <p:spPr>
            <a:xfrm>
              <a:off x="3888259" y="6211587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Early</a:t>
              </a:r>
              <a:endParaRPr lang="en-US" sz="6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1" name="Hexagon 260"/>
            <p:cNvSpPr/>
            <p:nvPr/>
          </p:nvSpPr>
          <p:spPr>
            <a:xfrm>
              <a:off x="4680298" y="6219906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Stage A</a:t>
              </a:r>
            </a:p>
          </p:txBody>
        </p:sp>
        <p:sp>
          <p:nvSpPr>
            <p:cNvPr id="262" name="Hexagon 261"/>
            <p:cNvSpPr/>
            <p:nvPr/>
          </p:nvSpPr>
          <p:spPr>
            <a:xfrm>
              <a:off x="3127037" y="6219905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Initial</a:t>
              </a:r>
              <a:endParaRPr lang="en-US" sz="6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67" name="Rectangle 266"/>
          <p:cNvSpPr/>
          <p:nvPr/>
        </p:nvSpPr>
        <p:spPr>
          <a:xfrm>
            <a:off x="4327631" y="1592580"/>
            <a:ext cx="699998" cy="1907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 flipV="1">
            <a:off x="4497704" y="1604980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673842" y="1603070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4861849" y="1601160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1" name="Rectangle 270"/>
          <p:cNvSpPr/>
          <p:nvPr/>
        </p:nvSpPr>
        <p:spPr>
          <a:xfrm>
            <a:off x="5048725" y="1596339"/>
            <a:ext cx="699998" cy="1790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5218798" y="1597059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5394936" y="1595149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5582943" y="1593239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pSp>
        <p:nvGrpSpPr>
          <p:cNvPr id="275" name="Group 274"/>
          <p:cNvGrpSpPr/>
          <p:nvPr/>
        </p:nvGrpSpPr>
        <p:grpSpPr>
          <a:xfrm>
            <a:off x="3606986" y="5392322"/>
            <a:ext cx="3635595" cy="486159"/>
            <a:chOff x="3612598" y="1374551"/>
            <a:chExt cx="3635595" cy="486159"/>
          </a:xfrm>
        </p:grpSpPr>
        <p:grpSp>
          <p:nvGrpSpPr>
            <p:cNvPr id="276" name="Group 275"/>
            <p:cNvGrpSpPr/>
            <p:nvPr/>
          </p:nvGrpSpPr>
          <p:grpSpPr>
            <a:xfrm>
              <a:off x="3612598" y="1521683"/>
              <a:ext cx="699998" cy="189802"/>
              <a:chOff x="3612598" y="1521683"/>
              <a:chExt cx="699998" cy="189802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612598" y="1524783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/>
              <p:cNvCxnSpPr/>
              <p:nvPr/>
            </p:nvCxnSpPr>
            <p:spPr>
              <a:xfrm flipV="1">
                <a:off x="3782671" y="152550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3958809" y="152359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V="1">
                <a:off x="4146816" y="152168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>
              <a:off x="4346313" y="1529425"/>
              <a:ext cx="699998" cy="189802"/>
              <a:chOff x="3624221" y="1531338"/>
              <a:chExt cx="699998" cy="189802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278" name="Group 277"/>
            <p:cNvGrpSpPr/>
            <p:nvPr/>
          </p:nvGrpSpPr>
          <p:grpSpPr>
            <a:xfrm>
              <a:off x="5068405" y="1527513"/>
              <a:ext cx="699998" cy="189802"/>
              <a:chOff x="3624221" y="1531338"/>
              <a:chExt cx="699998" cy="189802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281" name="Isosceles Triangle 280"/>
            <p:cNvSpPr/>
            <p:nvPr/>
          </p:nvSpPr>
          <p:spPr>
            <a:xfrm flipV="1">
              <a:off x="7045718" y="1374551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5058712" y="1723407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613553" y="4051148"/>
            <a:ext cx="3629028" cy="519222"/>
            <a:chOff x="3619165" y="1372350"/>
            <a:chExt cx="3629028" cy="519222"/>
          </a:xfrm>
        </p:grpSpPr>
        <p:grpSp>
          <p:nvGrpSpPr>
            <p:cNvPr id="350" name="Group 349"/>
            <p:cNvGrpSpPr/>
            <p:nvPr/>
          </p:nvGrpSpPr>
          <p:grpSpPr>
            <a:xfrm>
              <a:off x="3619165" y="1531129"/>
              <a:ext cx="699998" cy="189802"/>
              <a:chOff x="3619165" y="1531129"/>
              <a:chExt cx="699998" cy="189802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3619165" y="1534229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 flipV="1">
                <a:off x="3789238" y="1534949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V="1">
                <a:off x="3965376" y="1533039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 flipV="1">
                <a:off x="4153383" y="1531129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351" name="Group 350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352" name="Group 351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353" name="Isosceles Triangle 352"/>
            <p:cNvSpPr/>
            <p:nvPr/>
          </p:nvSpPr>
          <p:spPr>
            <a:xfrm flipV="1">
              <a:off x="7062228" y="1372350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4324219" y="1754269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angle 366"/>
          <p:cNvSpPr/>
          <p:nvPr/>
        </p:nvSpPr>
        <p:spPr>
          <a:xfrm>
            <a:off x="4339254" y="4217155"/>
            <a:ext cx="699998" cy="1790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/>
          <p:cNvCxnSpPr/>
          <p:nvPr/>
        </p:nvCxnSpPr>
        <p:spPr>
          <a:xfrm flipV="1">
            <a:off x="4509327" y="4217875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4873472" y="4214055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70" name="Rectangle 369"/>
          <p:cNvSpPr/>
          <p:nvPr/>
        </p:nvSpPr>
        <p:spPr>
          <a:xfrm>
            <a:off x="5060348" y="4209234"/>
            <a:ext cx="690573" cy="1828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5230421" y="4209954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5406559" y="4208044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5594566" y="4206134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/>
          <p:nvPr/>
        </p:nvCxnSpPr>
        <p:spPr>
          <a:xfrm flipV="1">
            <a:off x="4688385" y="4220511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9" name="Chevron 118"/>
          <p:cNvSpPr/>
          <p:nvPr/>
        </p:nvSpPr>
        <p:spPr>
          <a:xfrm>
            <a:off x="5101437" y="6374340"/>
            <a:ext cx="745626" cy="205245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Achieved</a:t>
            </a:r>
            <a:endParaRPr lang="en-US" sz="700" dirty="0"/>
          </a:p>
        </p:txBody>
      </p:sp>
      <p:sp>
        <p:nvSpPr>
          <p:cNvPr id="120" name="Chevron 119"/>
          <p:cNvSpPr/>
          <p:nvPr/>
        </p:nvSpPr>
        <p:spPr>
          <a:xfrm>
            <a:off x="5834184" y="6362469"/>
            <a:ext cx="745626" cy="205245"/>
          </a:xfrm>
          <a:prstGeom prst="chevro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</a:t>
            </a:r>
            <a:r>
              <a:rPr lang="en-US" sz="700" dirty="0" smtClean="0"/>
              <a:t>uture</a:t>
            </a:r>
            <a:endParaRPr lang="en-US" sz="700" dirty="0"/>
          </a:p>
        </p:txBody>
      </p:sp>
      <p:sp>
        <p:nvSpPr>
          <p:cNvPr id="121" name="Chevron 120"/>
          <p:cNvSpPr/>
          <p:nvPr/>
        </p:nvSpPr>
        <p:spPr>
          <a:xfrm>
            <a:off x="4365193" y="6372427"/>
            <a:ext cx="745626" cy="205245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  <a:r>
              <a:rPr lang="en-US" sz="700" dirty="0" smtClean="0"/>
              <a:t>urrent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5226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Maturity Mapping for Cloud Migration - Platform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57AA69C-F4CC-8747-A8C1-37B6FC82571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60263"/>
              </p:ext>
            </p:extLst>
          </p:nvPr>
        </p:nvGraphicFramePr>
        <p:xfrm>
          <a:off x="205945" y="1048836"/>
          <a:ext cx="11747157" cy="47739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85"/>
                <a:gridCol w="3171567"/>
                <a:gridCol w="733168"/>
                <a:gridCol w="716692"/>
                <a:gridCol w="724929"/>
                <a:gridCol w="749644"/>
                <a:gridCol w="747132"/>
                <a:gridCol w="2344920"/>
                <a:gridCol w="2344920"/>
              </a:tblGrid>
              <a:tr h="2385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Dimensional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Competencies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Maturity</a:t>
                      </a:r>
                      <a:r>
                        <a:rPr lang="en-US" sz="1100" baseline="0" dirty="0" smtClean="0"/>
                        <a:t> Progression</a:t>
                      </a:r>
                      <a:endParaRPr lang="en-US" sz="1100" b="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Current State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Desired Future State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</a:tr>
              <a:tr h="849578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/>
                        <a:t>VPC</a:t>
                      </a:r>
                      <a:endParaRPr lang="en-US" sz="9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 smtClean="0"/>
                        <a:t>&lt;&gt;</a:t>
                      </a:r>
                      <a:endParaRPr lang="en-US" sz="900" i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Team lacks required</a:t>
                      </a:r>
                      <a:r>
                        <a:rPr lang="en-US" sz="900" kern="1200" baseline="0" dirty="0" smtClean="0"/>
                        <a:t> technical </a:t>
                      </a:r>
                      <a:r>
                        <a:rPr lang="en-US" sz="900" kern="1200" dirty="0" smtClean="0"/>
                        <a:t>skills for System Scalability</a:t>
                      </a:r>
                    </a:p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Scalability as a responsibility missing from roles</a:t>
                      </a:r>
                    </a:p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No </a:t>
                      </a:r>
                      <a:r>
                        <a:rPr lang="en-US" sz="900" kern="1200" baseline="0" dirty="0" smtClean="0"/>
                        <a:t>training plans for System Scalability aspects of technologies and tools</a:t>
                      </a:r>
                      <a:endParaRPr 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Clearly defined roles and responsibilities for mapping Scalability as a responsibility</a:t>
                      </a:r>
                    </a:p>
                    <a:p>
                      <a:pPr marL="171450" indent="-171450" algn="l" defTabSz="914400" rtl="0" eaLnBrk="1" latinLnBrk="0" hangingPunct="1">
                        <a:buFontTx/>
                        <a:buChar char="-"/>
                      </a:pPr>
                      <a:r>
                        <a:rPr lang="en-US" sz="900" kern="1200" dirty="0" smtClean="0"/>
                        <a:t>No overlapping roles and no areas missing responsibilities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Adequate</a:t>
                      </a:r>
                      <a:r>
                        <a:rPr lang="en-US" sz="900" kern="1200" baseline="0" dirty="0" smtClean="0"/>
                        <a:t> training facilities for System Scalability aspect of technology</a:t>
                      </a:r>
                      <a:endParaRPr lang="en-US" sz="900" i="1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84568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Containers/Virtual</a:t>
                      </a:r>
                      <a:r>
                        <a:rPr lang="en-US" altLang="en-US" sz="900" kern="1200" baseline="0" dirty="0" smtClean="0"/>
                        <a:t> environments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&lt;&gt;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Architectural skills, required for Scalable Application layer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Architectural skills, required for Scalable Data layer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Architectural skills, required for </a:t>
                      </a:r>
                      <a:r>
                        <a:rPr lang="en-US" altLang="en-US" sz="900" kern="1200" dirty="0" smtClean="0"/>
                        <a:t>Operation layer Scalability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baseline="0" dirty="0" smtClean="0"/>
                        <a:t>Lack of </a:t>
                      </a:r>
                      <a:r>
                        <a:rPr lang="en-US" altLang="en-US" sz="900" kern="1200" baseline="0" dirty="0" smtClean="0"/>
                        <a:t>Multi dimensional System Scalability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storage architecture expertise available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of Data partitioning and sharing to</a:t>
                      </a:r>
                      <a:r>
                        <a:rPr lang="en-US" altLang="en-US" sz="900" kern="1200" baseline="0" dirty="0" smtClean="0"/>
                        <a:t> meet Scalability objectives, available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of Operation layer Scalability techniques, available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Multi dimensional System Scalability expertise available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2946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Scalable Operation</a:t>
                      </a:r>
                      <a:r>
                        <a:rPr lang="en-US" altLang="en-US" sz="900" kern="1200" baseline="0" dirty="0" smtClean="0"/>
                        <a:t> Management Expertise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&lt;&gt;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Engineers</a:t>
                      </a:r>
                      <a:r>
                        <a:rPr lang="en-US" sz="900" kern="1200" baseline="0" dirty="0" smtClean="0"/>
                        <a:t> perform m</a:t>
                      </a:r>
                      <a:r>
                        <a:rPr lang="en-US" sz="900" kern="1200" dirty="0" smtClean="0"/>
                        <a:t>anual process based production management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Manual or Scheduled builds, which requires human intervention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Scripted / Manual Deployments, which requires constant changes.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No cloud environment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Centralized container based application deployment management expertise</a:t>
                      </a:r>
                      <a:r>
                        <a:rPr lang="en-US" altLang="en-US" sz="900" kern="1200" baseline="0" dirty="0" smtClean="0"/>
                        <a:t> is missing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Infrastructure</a:t>
                      </a:r>
                      <a:r>
                        <a:rPr lang="en-US" altLang="en-US" sz="900" kern="1200" baseline="0" dirty="0" smtClean="0"/>
                        <a:t> as code </a:t>
                      </a:r>
                      <a:r>
                        <a:rPr lang="en-US" altLang="en-US" sz="900" kern="1200" dirty="0" smtClean="0"/>
                        <a:t>expertise</a:t>
                      </a:r>
                      <a:r>
                        <a:rPr lang="en-US" altLang="en-US" sz="900" kern="1200" baseline="0" dirty="0" smtClean="0"/>
                        <a:t> is missing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Expertise</a:t>
                      </a:r>
                      <a:r>
                        <a:rPr lang="en-US" sz="900" kern="1200" baseline="0" dirty="0" smtClean="0"/>
                        <a:t> </a:t>
                      </a:r>
                      <a:r>
                        <a:rPr lang="en-US" sz="900" kern="1200" dirty="0" smtClean="0"/>
                        <a:t>in software defined infrastructure / Infrastructure as code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Team is expert in automatic application instances launch,</a:t>
                      </a:r>
                      <a:r>
                        <a:rPr lang="en-US" sz="900" kern="1200" baseline="0" dirty="0" smtClean="0"/>
                        <a:t> </a:t>
                      </a:r>
                      <a:r>
                        <a:rPr lang="en-US" sz="900" kern="1200" dirty="0" smtClean="0"/>
                        <a:t>automatic error recovery tools</a:t>
                      </a:r>
                      <a:r>
                        <a:rPr lang="en-US" sz="900" kern="1200" baseline="0" dirty="0" smtClean="0"/>
                        <a:t> and</a:t>
                      </a:r>
                      <a:r>
                        <a:rPr lang="en-US" sz="900" kern="1200" dirty="0" smtClean="0"/>
                        <a:t> usage of cluster management tool.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Team is expert in fully automated / zero touch continuous deployments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Expertise on cloud environment</a:t>
                      </a:r>
                      <a:r>
                        <a:rPr lang="en-US" sz="900" kern="1200" baseline="0" dirty="0" smtClean="0"/>
                        <a:t> management available</a:t>
                      </a:r>
                      <a:endParaRPr 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075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System Scalability</a:t>
                      </a:r>
                      <a:r>
                        <a:rPr lang="en-US" altLang="en-US" sz="900" kern="1200" baseline="0" dirty="0" smtClean="0"/>
                        <a:t> Testing Expertise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&lt;&gt;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Benchmark testing in</a:t>
                      </a:r>
                      <a:r>
                        <a:rPr lang="en-US" altLang="en-US" sz="900" kern="1200" baseline="0" dirty="0" smtClean="0"/>
                        <a:t> performed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Performance testing</a:t>
                      </a:r>
                      <a:r>
                        <a:rPr lang="en-US" altLang="en-US" sz="900" kern="1200" dirty="0" smtClean="0"/>
                        <a:t> is</a:t>
                      </a:r>
                      <a:r>
                        <a:rPr lang="en-US" altLang="en-US" sz="900" kern="1200" baseline="0" dirty="0" smtClean="0"/>
                        <a:t> performed but limited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Lack of reliability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Lack of load sharing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Lack of error recovery and failure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Benchmark testing expertise available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Performance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Reliability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Load sharing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Error recovery and failure testing</a:t>
                      </a:r>
                      <a:r>
                        <a:rPr lang="en-US" altLang="en-US" sz="900" kern="1200" dirty="0" smtClean="0"/>
                        <a:t> expertise available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</a:tbl>
          </a:graphicData>
        </a:graphic>
      </p:graphicFrame>
      <p:grpSp>
        <p:nvGrpSpPr>
          <p:cNvPr id="145" name="Group 144"/>
          <p:cNvGrpSpPr/>
          <p:nvPr/>
        </p:nvGrpSpPr>
        <p:grpSpPr>
          <a:xfrm>
            <a:off x="3606986" y="1438253"/>
            <a:ext cx="3623972" cy="519222"/>
            <a:chOff x="3624221" y="1372350"/>
            <a:chExt cx="3623972" cy="519222"/>
          </a:xfrm>
        </p:grpSpPr>
        <p:grpSp>
          <p:nvGrpSpPr>
            <p:cNvPr id="146" name="Group 145"/>
            <p:cNvGrpSpPr/>
            <p:nvPr/>
          </p:nvGrpSpPr>
          <p:grpSpPr>
            <a:xfrm>
              <a:off x="3624221" y="1531338"/>
              <a:ext cx="699998" cy="189802"/>
              <a:chOff x="3624221" y="1531338"/>
              <a:chExt cx="699998" cy="189802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51" name="Isosceles Triangle 150"/>
            <p:cNvSpPr/>
            <p:nvPr/>
          </p:nvSpPr>
          <p:spPr>
            <a:xfrm flipV="1">
              <a:off x="7062228" y="1372350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4324219" y="1754269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91094" y="2579604"/>
            <a:ext cx="3639864" cy="501369"/>
            <a:chOff x="3608329" y="1374551"/>
            <a:chExt cx="3639864" cy="501369"/>
          </a:xfrm>
        </p:grpSpPr>
        <p:grpSp>
          <p:nvGrpSpPr>
            <p:cNvPr id="230" name="Group 229"/>
            <p:cNvGrpSpPr/>
            <p:nvPr/>
          </p:nvGrpSpPr>
          <p:grpSpPr>
            <a:xfrm>
              <a:off x="3612598" y="1521683"/>
              <a:ext cx="699998" cy="189802"/>
              <a:chOff x="3612598" y="1521683"/>
              <a:chExt cx="699998" cy="189802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3612598" y="1524783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Straight Connector 253"/>
              <p:cNvCxnSpPr/>
              <p:nvPr/>
            </p:nvCxnSpPr>
            <p:spPr>
              <a:xfrm flipV="1">
                <a:off x="3782671" y="152550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3958809" y="152359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4146816" y="152168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4346313" y="1529425"/>
              <a:ext cx="699998" cy="189802"/>
              <a:chOff x="3624221" y="1531338"/>
              <a:chExt cx="699998" cy="189802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2" name="Group 231"/>
            <p:cNvGrpSpPr/>
            <p:nvPr/>
          </p:nvGrpSpPr>
          <p:grpSpPr>
            <a:xfrm>
              <a:off x="5068405" y="1527513"/>
              <a:ext cx="699998" cy="189802"/>
              <a:chOff x="3624221" y="1531338"/>
              <a:chExt cx="699998" cy="189802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3" name="Group 232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235" name="Isosceles Triangle 234"/>
            <p:cNvSpPr/>
            <p:nvPr/>
          </p:nvSpPr>
          <p:spPr>
            <a:xfrm flipV="1">
              <a:off x="7045718" y="1374551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3608329" y="1738617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3606986" y="6154341"/>
            <a:ext cx="3623972" cy="205090"/>
            <a:chOff x="3127037" y="6211587"/>
            <a:chExt cx="3893602" cy="205090"/>
          </a:xfrm>
        </p:grpSpPr>
        <p:sp>
          <p:nvSpPr>
            <p:cNvPr id="258" name="Hexagon 257"/>
            <p:cNvSpPr/>
            <p:nvPr/>
          </p:nvSpPr>
          <p:spPr>
            <a:xfrm>
              <a:off x="6275861" y="6219906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Advanced</a:t>
              </a:r>
              <a:endParaRPr lang="en-US" sz="6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9" name="Hexagon 258"/>
            <p:cNvSpPr/>
            <p:nvPr/>
          </p:nvSpPr>
          <p:spPr>
            <a:xfrm>
              <a:off x="5470078" y="6216643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Stage B</a:t>
              </a:r>
            </a:p>
          </p:txBody>
        </p:sp>
        <p:sp>
          <p:nvSpPr>
            <p:cNvPr id="260" name="Hexagon 259"/>
            <p:cNvSpPr/>
            <p:nvPr/>
          </p:nvSpPr>
          <p:spPr>
            <a:xfrm>
              <a:off x="3888259" y="6211587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Early</a:t>
              </a:r>
              <a:endParaRPr lang="en-US" sz="6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1" name="Hexagon 260"/>
            <p:cNvSpPr/>
            <p:nvPr/>
          </p:nvSpPr>
          <p:spPr>
            <a:xfrm>
              <a:off x="4680298" y="6219906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Stage A</a:t>
              </a:r>
            </a:p>
          </p:txBody>
        </p:sp>
        <p:sp>
          <p:nvSpPr>
            <p:cNvPr id="262" name="Hexagon 261"/>
            <p:cNvSpPr/>
            <p:nvPr/>
          </p:nvSpPr>
          <p:spPr>
            <a:xfrm>
              <a:off x="3127037" y="6219905"/>
              <a:ext cx="744778" cy="196771"/>
            </a:xfrm>
            <a:prstGeom prst="hexag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600" dirty="0" smtClea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Arial" charset="0"/>
                </a:rPr>
                <a:t>Initial</a:t>
              </a:r>
              <a:endParaRPr lang="en-US" sz="6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67" name="Rectangle 266"/>
          <p:cNvSpPr/>
          <p:nvPr/>
        </p:nvSpPr>
        <p:spPr>
          <a:xfrm>
            <a:off x="4327631" y="1592580"/>
            <a:ext cx="699998" cy="1907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 flipV="1">
            <a:off x="4497704" y="1604980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4673842" y="1603070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4861849" y="1601160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1" name="Rectangle 270"/>
          <p:cNvSpPr/>
          <p:nvPr/>
        </p:nvSpPr>
        <p:spPr>
          <a:xfrm>
            <a:off x="5048725" y="1596339"/>
            <a:ext cx="699998" cy="1790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5218798" y="1597059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5394936" y="1595149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5582943" y="1593239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pSp>
        <p:nvGrpSpPr>
          <p:cNvPr id="275" name="Group 274"/>
          <p:cNvGrpSpPr/>
          <p:nvPr/>
        </p:nvGrpSpPr>
        <p:grpSpPr>
          <a:xfrm>
            <a:off x="3606986" y="5392322"/>
            <a:ext cx="3635595" cy="486159"/>
            <a:chOff x="3612598" y="1374551"/>
            <a:chExt cx="3635595" cy="486159"/>
          </a:xfrm>
        </p:grpSpPr>
        <p:grpSp>
          <p:nvGrpSpPr>
            <p:cNvPr id="276" name="Group 275"/>
            <p:cNvGrpSpPr/>
            <p:nvPr/>
          </p:nvGrpSpPr>
          <p:grpSpPr>
            <a:xfrm>
              <a:off x="3612598" y="1521683"/>
              <a:ext cx="699998" cy="189802"/>
              <a:chOff x="3612598" y="1521683"/>
              <a:chExt cx="699998" cy="189802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612598" y="1524783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/>
              <p:cNvCxnSpPr/>
              <p:nvPr/>
            </p:nvCxnSpPr>
            <p:spPr>
              <a:xfrm flipV="1">
                <a:off x="3782671" y="152550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3958809" y="152359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V="1">
                <a:off x="4146816" y="1521683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277" name="Group 276"/>
            <p:cNvGrpSpPr/>
            <p:nvPr/>
          </p:nvGrpSpPr>
          <p:grpSpPr>
            <a:xfrm>
              <a:off x="4346313" y="1529425"/>
              <a:ext cx="699998" cy="189802"/>
              <a:chOff x="3624221" y="1531338"/>
              <a:chExt cx="699998" cy="189802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278" name="Group 277"/>
            <p:cNvGrpSpPr/>
            <p:nvPr/>
          </p:nvGrpSpPr>
          <p:grpSpPr>
            <a:xfrm>
              <a:off x="5068405" y="1527513"/>
              <a:ext cx="699998" cy="189802"/>
              <a:chOff x="3624221" y="1531338"/>
              <a:chExt cx="699998" cy="189802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281" name="Isosceles Triangle 280"/>
            <p:cNvSpPr/>
            <p:nvPr/>
          </p:nvSpPr>
          <p:spPr>
            <a:xfrm flipV="1">
              <a:off x="7045718" y="1374551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5058712" y="1723407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3613553" y="4051148"/>
            <a:ext cx="3629028" cy="519222"/>
            <a:chOff x="3619165" y="1372350"/>
            <a:chExt cx="3629028" cy="519222"/>
          </a:xfrm>
        </p:grpSpPr>
        <p:grpSp>
          <p:nvGrpSpPr>
            <p:cNvPr id="350" name="Group 349"/>
            <p:cNvGrpSpPr/>
            <p:nvPr/>
          </p:nvGrpSpPr>
          <p:grpSpPr>
            <a:xfrm>
              <a:off x="3619165" y="1531129"/>
              <a:ext cx="699998" cy="189802"/>
              <a:chOff x="3619165" y="1531129"/>
              <a:chExt cx="699998" cy="189802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3619165" y="1534229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 flipV="1">
                <a:off x="3789238" y="1534949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V="1">
                <a:off x="3965376" y="1533039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 flipV="1">
                <a:off x="4153383" y="1531129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grpSp>
          <p:nvGrpSpPr>
            <p:cNvPr id="351" name="Group 350"/>
            <p:cNvGrpSpPr/>
            <p:nvPr/>
          </p:nvGrpSpPr>
          <p:grpSpPr>
            <a:xfrm>
              <a:off x="5802365" y="1525601"/>
              <a:ext cx="699998" cy="189802"/>
              <a:chOff x="3624221" y="1531338"/>
              <a:chExt cx="699998" cy="189802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grpSp>
          <p:nvGrpSpPr>
            <p:cNvPr id="352" name="Group 351"/>
            <p:cNvGrpSpPr/>
            <p:nvPr/>
          </p:nvGrpSpPr>
          <p:grpSpPr>
            <a:xfrm>
              <a:off x="6548195" y="1523689"/>
              <a:ext cx="699998" cy="189802"/>
              <a:chOff x="3624221" y="1531338"/>
              <a:chExt cx="699998" cy="189802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3624221" y="1534438"/>
                <a:ext cx="699998" cy="17908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 flipV="1">
                <a:off x="3794294" y="153515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 flipV="1">
                <a:off x="3970432" y="153324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V="1">
                <a:off x="4158439" y="1531338"/>
                <a:ext cx="531" cy="1859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353" name="Isosceles Triangle 352"/>
            <p:cNvSpPr/>
            <p:nvPr/>
          </p:nvSpPr>
          <p:spPr>
            <a:xfrm flipV="1">
              <a:off x="7062228" y="1372350"/>
              <a:ext cx="185965" cy="137303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4324219" y="1754269"/>
              <a:ext cx="185965" cy="13730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angle 366"/>
          <p:cNvSpPr/>
          <p:nvPr/>
        </p:nvSpPr>
        <p:spPr>
          <a:xfrm>
            <a:off x="4339254" y="4217155"/>
            <a:ext cx="699998" cy="1790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/>
          <p:cNvCxnSpPr/>
          <p:nvPr/>
        </p:nvCxnSpPr>
        <p:spPr>
          <a:xfrm flipV="1">
            <a:off x="4509327" y="4217875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4873472" y="4214055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70" name="Rectangle 369"/>
          <p:cNvSpPr/>
          <p:nvPr/>
        </p:nvSpPr>
        <p:spPr>
          <a:xfrm>
            <a:off x="5060348" y="4209234"/>
            <a:ext cx="690573" cy="1828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Connector 370"/>
          <p:cNvCxnSpPr/>
          <p:nvPr/>
        </p:nvCxnSpPr>
        <p:spPr>
          <a:xfrm flipV="1">
            <a:off x="5230421" y="4209954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5406559" y="4208044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5594566" y="4206134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4" name="Straight Connector 373"/>
          <p:cNvCxnSpPr/>
          <p:nvPr/>
        </p:nvCxnSpPr>
        <p:spPr>
          <a:xfrm flipV="1">
            <a:off x="4688385" y="4220511"/>
            <a:ext cx="531" cy="185982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9" name="Chevron 118"/>
          <p:cNvSpPr/>
          <p:nvPr/>
        </p:nvSpPr>
        <p:spPr>
          <a:xfrm>
            <a:off x="5101437" y="6374340"/>
            <a:ext cx="745626" cy="205245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Achieved</a:t>
            </a:r>
            <a:endParaRPr lang="en-US" sz="700" dirty="0"/>
          </a:p>
        </p:txBody>
      </p:sp>
      <p:sp>
        <p:nvSpPr>
          <p:cNvPr id="120" name="Chevron 119"/>
          <p:cNvSpPr/>
          <p:nvPr/>
        </p:nvSpPr>
        <p:spPr>
          <a:xfrm>
            <a:off x="5834184" y="6362469"/>
            <a:ext cx="745626" cy="205245"/>
          </a:xfrm>
          <a:prstGeom prst="chevron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</a:t>
            </a:r>
            <a:r>
              <a:rPr lang="en-US" sz="700" dirty="0" smtClean="0"/>
              <a:t>uture</a:t>
            </a:r>
            <a:endParaRPr lang="en-US" sz="700" dirty="0"/>
          </a:p>
        </p:txBody>
      </p:sp>
      <p:sp>
        <p:nvSpPr>
          <p:cNvPr id="121" name="Chevron 120"/>
          <p:cNvSpPr/>
          <p:nvPr/>
        </p:nvSpPr>
        <p:spPr>
          <a:xfrm>
            <a:off x="4365193" y="6372427"/>
            <a:ext cx="745626" cy="205245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</a:t>
            </a:r>
            <a:r>
              <a:rPr lang="en-US" sz="700" dirty="0" smtClean="0"/>
              <a:t>urrent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0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622</Words>
  <Application>Microsoft Office PowerPoint</Application>
  <PresentationFormat>Widescreen</PresentationFormat>
  <Paragraphs>116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Theme</vt:lpstr>
      <vt:lpstr>Maturity Mapping for Cloud Migration - Platform</vt:lpstr>
      <vt:lpstr>Maturity Mapping for Cloud Migration - Platform</vt:lpstr>
    </vt:vector>
  </TitlesOfParts>
  <Company>Impetus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Maturity mapping for Scalability</dc:title>
  <dc:creator>Amit Dixit</dc:creator>
  <cp:lastModifiedBy>Amit Dixit</cp:lastModifiedBy>
  <cp:revision>2163</cp:revision>
  <dcterms:created xsi:type="dcterms:W3CDTF">2016-10-14T06:06:04Z</dcterms:created>
  <dcterms:modified xsi:type="dcterms:W3CDTF">2017-12-26T09:59:56Z</dcterms:modified>
</cp:coreProperties>
</file>