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7" r:id="rId2"/>
    <p:sldId id="258" r:id="rId3"/>
    <p:sldId id="259" r:id="rId4"/>
    <p:sldId id="260" r:id="rId5"/>
    <p:sldId id="261" r:id="rId6"/>
    <p:sldId id="271" r:id="rId7"/>
    <p:sldId id="262" r:id="rId8"/>
    <p:sldId id="263" r:id="rId9"/>
    <p:sldId id="268" r:id="rId10"/>
    <p:sldId id="272" r:id="rId11"/>
    <p:sldId id="273" r:id="rId12"/>
    <p:sldId id="274" r:id="rId13"/>
    <p:sldId id="275" r:id="rId14"/>
    <p:sldId id="276" r:id="rId15"/>
    <p:sldId id="270"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241462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246833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232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249664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5723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2263764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7725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17362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194951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20F6-9DF1-4136-B5D1-C5BE74E840A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153816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D20F6-9DF1-4136-B5D1-C5BE74E840A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285941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D20F6-9DF1-4136-B5D1-C5BE74E840A4}"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367416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D20F6-9DF1-4136-B5D1-C5BE74E840A4}"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206986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D20F6-9DF1-4136-B5D1-C5BE74E840A4}"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13585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5D20F6-9DF1-4136-B5D1-C5BE74E840A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119C8-6EFA-40EB-945C-76AC33121405}" type="slidenum">
              <a:rPr lang="en-US" smtClean="0"/>
              <a:t>‹#›</a:t>
            </a:fld>
            <a:endParaRPr lang="en-US"/>
          </a:p>
        </p:txBody>
      </p:sp>
    </p:spTree>
    <p:extLst>
      <p:ext uri="{BB962C8B-B14F-4D97-AF65-F5344CB8AC3E}">
        <p14:creationId xmlns:p14="http://schemas.microsoft.com/office/powerpoint/2010/main" val="103511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119C8-6EFA-40EB-945C-76AC33121405}" type="slidenum">
              <a:rPr lang="en-US" smtClean="0"/>
              <a:t>‹#›</a:t>
            </a:fld>
            <a:endParaRPr lang="en-US"/>
          </a:p>
        </p:txBody>
      </p:sp>
      <p:sp>
        <p:nvSpPr>
          <p:cNvPr id="5" name="Date Placeholder 4"/>
          <p:cNvSpPr>
            <a:spLocks noGrp="1"/>
          </p:cNvSpPr>
          <p:nvPr>
            <p:ph type="dt" sz="half" idx="10"/>
          </p:nvPr>
        </p:nvSpPr>
        <p:spPr/>
        <p:txBody>
          <a:bodyPr/>
          <a:lstStyle/>
          <a:p>
            <a:fld id="{A55D20F6-9DF1-4136-B5D1-C5BE74E840A4}" type="datetimeFigureOut">
              <a:rPr lang="en-US" smtClean="0"/>
              <a:t>6/16/2023</a:t>
            </a:fld>
            <a:endParaRPr lang="en-US"/>
          </a:p>
        </p:txBody>
      </p:sp>
    </p:spTree>
    <p:extLst>
      <p:ext uri="{BB962C8B-B14F-4D97-AF65-F5344CB8AC3E}">
        <p14:creationId xmlns:p14="http://schemas.microsoft.com/office/powerpoint/2010/main" val="158131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5D20F6-9DF1-4136-B5D1-C5BE74E840A4}" type="datetimeFigureOut">
              <a:rPr lang="en-US" smtClean="0"/>
              <a:t>6/16/2023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8119C8-6EFA-40EB-945C-76AC33121405}" type="slidenum">
              <a:rPr lang="en-US" smtClean="0"/>
              <a:t>‹#›</a:t>
            </a:fld>
            <a:endParaRPr lang="en-US"/>
          </a:p>
        </p:txBody>
      </p:sp>
    </p:spTree>
    <p:extLst>
      <p:ext uri="{BB962C8B-B14F-4D97-AF65-F5344CB8AC3E}">
        <p14:creationId xmlns:p14="http://schemas.microsoft.com/office/powerpoint/2010/main" val="124339672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p:txBody>
          <a:bodyPr/>
          <a:lstStyle/>
          <a:p>
            <a:r>
              <a:rPr lang="en-US" b="1" dirty="0"/>
              <a:t>CARDIOVASULAR DISEASE DETECTION </a:t>
            </a:r>
            <a:endParaRPr lang="en-IN" b="1"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3841188"/>
            <a:ext cx="9491003" cy="2133599"/>
          </a:xfrm>
        </p:spPr>
        <p:txBody>
          <a:bodyPr/>
          <a:lstStyle/>
          <a:p>
            <a:r>
              <a:rPr lang="en-US" b="1" dirty="0"/>
              <a:t>TEAM ID- 20 </a:t>
            </a:r>
          </a:p>
          <a:p>
            <a:r>
              <a:rPr lang="en-US" b="1" dirty="0"/>
              <a:t>COLLEGE NAME- BHAI PARMANAND DSEU SHAKARPUR CAMPUS 2 </a:t>
            </a:r>
          </a:p>
          <a:p>
            <a:r>
              <a:rPr lang="en-US" b="1" dirty="0"/>
              <a:t>TEAM LEADER- YASH KUMAR VERMA </a:t>
            </a:r>
          </a:p>
          <a:p>
            <a:r>
              <a:rPr lang="en-US" b="1" dirty="0"/>
              <a:t>MEMBERS- RAKSHIT KUMAR SINGH</a:t>
            </a:r>
            <a:endParaRPr lang="en-IN" b="1" dirty="0"/>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F4702-3B8E-78EA-DC6F-698B947CF04C}"/>
              </a:ext>
            </a:extLst>
          </p:cNvPr>
          <p:cNvSpPr>
            <a:spLocks noGrp="1"/>
          </p:cNvSpPr>
          <p:nvPr>
            <p:ph type="title"/>
          </p:nvPr>
        </p:nvSpPr>
        <p:spPr>
          <a:xfrm>
            <a:off x="838200" y="947057"/>
            <a:ext cx="10515600" cy="705924"/>
          </a:xfrm>
        </p:spPr>
        <p:txBody>
          <a:bodyPr>
            <a:normAutofit/>
          </a:bodyPr>
          <a:lstStyle/>
          <a:p>
            <a:pPr algn="ctr"/>
            <a:r>
              <a:rPr lang="en-IN" dirty="0"/>
              <a:t>K-nearest neighbour Results</a:t>
            </a:r>
          </a:p>
        </p:txBody>
      </p:sp>
      <p:pic>
        <p:nvPicPr>
          <p:cNvPr id="5124" name="Picture 4">
            <a:extLst>
              <a:ext uri="{FF2B5EF4-FFF2-40B4-BE49-F238E27FC236}">
                <a16:creationId xmlns:a16="http://schemas.microsoft.com/office/drawing/2014/main" id="{9153463D-D1E3-A901-49F1-148D0469C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70" y="1823555"/>
            <a:ext cx="4800600" cy="40862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DE5A885-A40E-364F-9C82-3AD6DD121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101" y="1823555"/>
            <a:ext cx="5334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7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F4702-3B8E-78EA-DC6F-698B947CF04C}"/>
              </a:ext>
            </a:extLst>
          </p:cNvPr>
          <p:cNvSpPr>
            <a:spLocks noGrp="1"/>
          </p:cNvSpPr>
          <p:nvPr>
            <p:ph type="title"/>
          </p:nvPr>
        </p:nvSpPr>
        <p:spPr>
          <a:xfrm>
            <a:off x="838200" y="947057"/>
            <a:ext cx="10515600" cy="705924"/>
          </a:xfrm>
        </p:spPr>
        <p:txBody>
          <a:bodyPr>
            <a:normAutofit/>
          </a:bodyPr>
          <a:lstStyle/>
          <a:p>
            <a:pPr algn="ctr"/>
            <a:r>
              <a:rPr lang="en-IN" dirty="0"/>
              <a:t>Naïve Bayes Results</a:t>
            </a:r>
          </a:p>
        </p:txBody>
      </p:sp>
      <p:pic>
        <p:nvPicPr>
          <p:cNvPr id="2" name="Picture 2">
            <a:extLst>
              <a:ext uri="{FF2B5EF4-FFF2-40B4-BE49-F238E27FC236}">
                <a16:creationId xmlns:a16="http://schemas.microsoft.com/office/drawing/2014/main" id="{D30BB067-CB69-2792-3F9E-3B8800B75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86230"/>
            <a:ext cx="4800600" cy="40862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B347943-2B71-4BBB-6FFE-E4AFD89A2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71967"/>
            <a:ext cx="5334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0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F4702-3B8E-78EA-DC6F-698B947CF04C}"/>
              </a:ext>
            </a:extLst>
          </p:cNvPr>
          <p:cNvSpPr>
            <a:spLocks noGrp="1"/>
          </p:cNvSpPr>
          <p:nvPr>
            <p:ph type="title"/>
          </p:nvPr>
        </p:nvSpPr>
        <p:spPr>
          <a:xfrm>
            <a:off x="838200" y="947057"/>
            <a:ext cx="10515600" cy="705924"/>
          </a:xfrm>
        </p:spPr>
        <p:txBody>
          <a:bodyPr>
            <a:normAutofit/>
          </a:bodyPr>
          <a:lstStyle/>
          <a:p>
            <a:pPr algn="ctr"/>
            <a:r>
              <a:rPr lang="en-IN" dirty="0"/>
              <a:t>Logistic Regression Results</a:t>
            </a:r>
          </a:p>
        </p:txBody>
      </p:sp>
      <p:pic>
        <p:nvPicPr>
          <p:cNvPr id="6148" name="Picture 4">
            <a:extLst>
              <a:ext uri="{FF2B5EF4-FFF2-40B4-BE49-F238E27FC236}">
                <a16:creationId xmlns:a16="http://schemas.microsoft.com/office/drawing/2014/main" id="{FB347943-2B71-4BBB-6FFE-E4AFD89A2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71967"/>
            <a:ext cx="5334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EC1EB0E-2988-7D61-CBFD-F1DB6BE2C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786230"/>
            <a:ext cx="473392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5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F4702-3B8E-78EA-DC6F-698B947CF04C}"/>
              </a:ext>
            </a:extLst>
          </p:cNvPr>
          <p:cNvSpPr>
            <a:spLocks noGrp="1"/>
          </p:cNvSpPr>
          <p:nvPr>
            <p:ph type="title"/>
          </p:nvPr>
        </p:nvSpPr>
        <p:spPr>
          <a:xfrm>
            <a:off x="838200" y="947057"/>
            <a:ext cx="10515600" cy="705924"/>
          </a:xfrm>
        </p:spPr>
        <p:txBody>
          <a:bodyPr>
            <a:normAutofit/>
          </a:bodyPr>
          <a:lstStyle/>
          <a:p>
            <a:pPr algn="ctr"/>
            <a:r>
              <a:rPr lang="en-IN" dirty="0"/>
              <a:t>Support Vector Machine Results</a:t>
            </a:r>
          </a:p>
        </p:txBody>
      </p:sp>
      <p:pic>
        <p:nvPicPr>
          <p:cNvPr id="8194" name="Picture 2">
            <a:extLst>
              <a:ext uri="{FF2B5EF4-FFF2-40B4-BE49-F238E27FC236}">
                <a16:creationId xmlns:a16="http://schemas.microsoft.com/office/drawing/2014/main" id="{A082FC84-1B0D-2F8F-46A8-7F31B8943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786229"/>
            <a:ext cx="4733925" cy="40862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6859E4F-AEA7-BD14-E6D4-E701AD2A7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71966"/>
            <a:ext cx="5334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2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F4702-3B8E-78EA-DC6F-698B947CF04C}"/>
              </a:ext>
            </a:extLst>
          </p:cNvPr>
          <p:cNvSpPr>
            <a:spLocks noGrp="1"/>
          </p:cNvSpPr>
          <p:nvPr>
            <p:ph type="title"/>
          </p:nvPr>
        </p:nvSpPr>
        <p:spPr>
          <a:xfrm>
            <a:off x="838200" y="947057"/>
            <a:ext cx="10515600" cy="705924"/>
          </a:xfrm>
        </p:spPr>
        <p:txBody>
          <a:bodyPr>
            <a:normAutofit/>
          </a:bodyPr>
          <a:lstStyle/>
          <a:p>
            <a:pPr algn="ctr"/>
            <a:r>
              <a:rPr lang="en-IN" dirty="0"/>
              <a:t>Random Forest Classifier Results</a:t>
            </a:r>
          </a:p>
        </p:txBody>
      </p:sp>
      <p:pic>
        <p:nvPicPr>
          <p:cNvPr id="9218" name="Picture 2">
            <a:extLst>
              <a:ext uri="{FF2B5EF4-FFF2-40B4-BE49-F238E27FC236}">
                <a16:creationId xmlns:a16="http://schemas.microsoft.com/office/drawing/2014/main" id="{85B2AA6F-CCAF-8E84-1972-C7B9D91B7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86228"/>
            <a:ext cx="4800600" cy="40862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31E7FA4-C1ED-C5DF-61E5-FDD9DE0B8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71965"/>
            <a:ext cx="5334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74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D885C5D-B7FD-F538-106F-2C5613918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730926"/>
            <a:ext cx="5219700"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6A06E20-95FA-8BD1-04D9-463E1FF364ED}"/>
              </a:ext>
            </a:extLst>
          </p:cNvPr>
          <p:cNvSpPr>
            <a:spLocks noGrp="1"/>
          </p:cNvSpPr>
          <p:nvPr>
            <p:ph type="title"/>
          </p:nvPr>
        </p:nvSpPr>
        <p:spPr>
          <a:xfrm>
            <a:off x="838200" y="1115004"/>
            <a:ext cx="10515600" cy="705924"/>
          </a:xfrm>
        </p:spPr>
        <p:txBody>
          <a:bodyPr>
            <a:normAutofit/>
          </a:bodyPr>
          <a:lstStyle/>
          <a:p>
            <a:pPr algn="ctr"/>
            <a:r>
              <a:rPr lang="en-IN" dirty="0"/>
              <a:t>Accuracy Score </a:t>
            </a:r>
            <a:r>
              <a:rPr lang="en-IN" dirty="0" err="1"/>
              <a:t>Comparission</a:t>
            </a:r>
            <a:endParaRPr lang="en-IN" dirty="0"/>
          </a:p>
        </p:txBody>
      </p:sp>
    </p:spTree>
    <p:extLst>
      <p:ext uri="{BB962C8B-B14F-4D97-AF65-F5344CB8AC3E}">
        <p14:creationId xmlns:p14="http://schemas.microsoft.com/office/powerpoint/2010/main" val="357680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normAutofit/>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pPr marL="0" indent="0">
              <a:buNone/>
            </a:pPr>
            <a:endParaRPr lang="en-US" dirty="0"/>
          </a:p>
          <a:p>
            <a:pPr marL="0" indent="0">
              <a:buNone/>
            </a:pPr>
            <a:r>
              <a:rPr lang="en-US" dirty="0"/>
              <a:t>The best machine learning model according to research his </a:t>
            </a:r>
            <a:r>
              <a:rPr lang="en-US" dirty="0">
                <a:solidFill>
                  <a:srgbClr val="FF0000"/>
                </a:solidFill>
              </a:rPr>
              <a:t>logistic regression</a:t>
            </a:r>
            <a:r>
              <a:rPr lang="en-US" dirty="0"/>
              <a:t>. The model accuracy is </a:t>
            </a:r>
            <a:r>
              <a:rPr lang="en-US" dirty="0">
                <a:solidFill>
                  <a:srgbClr val="FF0000"/>
                </a:solidFill>
              </a:rPr>
              <a:t>85.25%</a:t>
            </a:r>
            <a:r>
              <a:rPr lang="en-US" dirty="0"/>
              <a:t>.</a:t>
            </a:r>
            <a:endParaRPr lang="en-IN" dirty="0"/>
          </a:p>
        </p:txBody>
      </p:sp>
    </p:spTree>
    <p:extLst>
      <p:ext uri="{BB962C8B-B14F-4D97-AF65-F5344CB8AC3E}">
        <p14:creationId xmlns:p14="http://schemas.microsoft.com/office/powerpoint/2010/main" val="404038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pPr marL="0" indent="0" algn="ctr">
              <a:buNone/>
            </a:pPr>
            <a:endParaRPr lang="en-US" sz="6000" dirty="0"/>
          </a:p>
          <a:p>
            <a:pPr marL="0" indent="0" algn="ctr">
              <a:buNone/>
            </a:pPr>
            <a:r>
              <a:rPr lang="en-US" sz="6000" dirty="0"/>
              <a:t>Thank you…</a:t>
            </a:r>
          </a:p>
        </p:txBody>
      </p:sp>
    </p:spTree>
    <p:extLst>
      <p:ext uri="{BB962C8B-B14F-4D97-AF65-F5344CB8AC3E}">
        <p14:creationId xmlns:p14="http://schemas.microsoft.com/office/powerpoint/2010/main" val="36928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983713"/>
            <a:ext cx="10515600" cy="500456"/>
          </a:xfrm>
        </p:spPr>
        <p:txBody>
          <a:bodyPr>
            <a:normAutofit fontScale="90000"/>
          </a:bodyPr>
          <a:lstStyle/>
          <a:p>
            <a:pPr algn="ctr"/>
            <a:r>
              <a:rPr lang="en-US" b="1" dirty="0"/>
              <a:t>AGENDA</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587304"/>
            <a:ext cx="10515600" cy="4686887"/>
          </a:xfrm>
        </p:spPr>
        <p:txBody>
          <a:bodyPr>
            <a:normAutofit fontScale="92500" lnSpcReduction="10000"/>
          </a:bodyPr>
          <a:lstStyle/>
          <a:p>
            <a:pPr marL="0" indent="0">
              <a:buNone/>
            </a:pPr>
            <a:r>
              <a:rPr lang="en-US" sz="2200" dirty="0"/>
              <a:t>The Main Objective of Developing this project is: Predict whether a patient should be diagnosed with Heart Disease. This is a binary outcome. </a:t>
            </a:r>
          </a:p>
          <a:p>
            <a:r>
              <a:rPr lang="en-US" sz="2200" dirty="0"/>
              <a:t>Positive (+) = 1, patient not diagnosed with Heart Disease. </a:t>
            </a:r>
          </a:p>
          <a:p>
            <a:r>
              <a:rPr lang="en-US" sz="2200" dirty="0"/>
              <a:t>Negative (-) = 0, patient diagnosed with Heart Disease.</a:t>
            </a:r>
          </a:p>
          <a:p>
            <a:r>
              <a:rPr lang="en-US" sz="2200" dirty="0"/>
              <a:t>Experiment with various Classification Models &amp; see which yields greatest accuracy.</a:t>
            </a:r>
          </a:p>
          <a:p>
            <a:r>
              <a:rPr lang="en-US" sz="2200" dirty="0"/>
              <a:t>Examine trends &amp; correlations within our data. </a:t>
            </a:r>
          </a:p>
          <a:p>
            <a:pPr marL="0" indent="0">
              <a:buNone/>
            </a:pPr>
            <a:r>
              <a:rPr lang="en-US" sz="2200" dirty="0"/>
              <a:t>Determine which features are most important to Positive/Negative Heart Disease diagnosis: </a:t>
            </a:r>
          </a:p>
          <a:p>
            <a:pPr marL="0" indent="0">
              <a:buNone/>
            </a:pPr>
            <a:r>
              <a:rPr lang="en-US" sz="2200" dirty="0"/>
              <a:t>1.To Implement machine learning model to predict future possibility of heart disease by various machine learning algorithms. </a:t>
            </a:r>
          </a:p>
          <a:p>
            <a:pPr marL="0" indent="0">
              <a:buNone/>
            </a:pPr>
            <a:r>
              <a:rPr lang="en-US" sz="2200" dirty="0"/>
              <a:t>2.To determine significant risk factors based on dataset which may lead to heart diseases. </a:t>
            </a:r>
          </a:p>
          <a:p>
            <a:pPr marL="0" indent="0">
              <a:buNone/>
            </a:pPr>
            <a:r>
              <a:rPr lang="en-US" sz="2200" dirty="0"/>
              <a:t>3.To analyse feature selection methods and understand their working principle. </a:t>
            </a:r>
            <a:endParaRPr lang="en-IN" sz="2200"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pPr algn="ctr"/>
            <a:r>
              <a:rPr lang="en-US" b="1" dirty="0"/>
              <a:t>PROBLEM  STATEMENT</a:t>
            </a:r>
            <a:endParaRPr lang="en-IN"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Given the clinical parameters about the patients, can we predict whether or not they have Cardiovascular disease.</a:t>
            </a:r>
            <a:endParaRPr lang="en-IN"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normAutofit/>
          </a:bodyPr>
          <a:lstStyle/>
          <a:p>
            <a:pPr algn="ctr"/>
            <a:r>
              <a:rPr lang="en-US" b="1" dirty="0"/>
              <a:t>PROJECT  OVERVIEW</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marL="0" indent="0">
              <a:buNone/>
            </a:pPr>
            <a:r>
              <a:rPr lang="en-US" dirty="0"/>
              <a:t>The main purpose of designing this system is to predict the risk of heart disease in a patient and trying to achieve maximum accuracy. We have used Various Machine Learning algorithms to evaluate and train the model, such as Logistic Regression, Decision Tree Classifier, Random Forest Classifier, K-nearest neighbor, Naive Bayes method and Support Vector Machine (SVM). The main objective of this project is not just predicting the risk of a heart attack but also analyzing and putting some results which might help us to determine the risk factors based on the patient’s vital signs and to extract some insights which helps us to understand their working principle.</a:t>
            </a:r>
            <a:endParaRPr lang="en-IN" dirty="0"/>
          </a:p>
        </p:txBody>
      </p:sp>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normAutofit/>
          </a:bodyPr>
          <a:lstStyle/>
          <a:p>
            <a:pPr algn="ctr"/>
            <a:r>
              <a:rPr lang="en-US" b="1" dirty="0"/>
              <a:t>THE WOW FACTOR IN OUR SOLUTION</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marL="0" indent="0">
              <a:buNone/>
            </a:pPr>
            <a:endParaRPr lang="en-US" dirty="0"/>
          </a:p>
          <a:p>
            <a:pPr marL="0" indent="0">
              <a:buNone/>
            </a:pPr>
            <a:r>
              <a:rPr lang="en-US" dirty="0"/>
              <a:t>The only wow factor is that we have compared six machine learning models and we have found model that could give the best possible result.</a:t>
            </a:r>
            <a:endParaRPr lang="en-IN" dirty="0"/>
          </a:p>
        </p:txBody>
      </p:sp>
    </p:spTree>
    <p:extLst>
      <p:ext uri="{BB962C8B-B14F-4D97-AF65-F5344CB8AC3E}">
        <p14:creationId xmlns:p14="http://schemas.microsoft.com/office/powerpoint/2010/main" val="336593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B8C1AB-B447-0515-AA11-0AA5E91AC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793" y="1144368"/>
            <a:ext cx="8350897" cy="57136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DC60BB-76DB-0FB6-6135-4EC834658138}"/>
              </a:ext>
            </a:extLst>
          </p:cNvPr>
          <p:cNvSpPr txBox="1">
            <a:spLocks/>
          </p:cNvSpPr>
          <p:nvPr/>
        </p:nvSpPr>
        <p:spPr>
          <a:xfrm>
            <a:off x="838200" y="508514"/>
            <a:ext cx="10515600" cy="705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Corelations of features</a:t>
            </a:r>
            <a:endParaRPr lang="en-IN" b="1" dirty="0"/>
          </a:p>
        </p:txBody>
      </p:sp>
    </p:spTree>
    <p:extLst>
      <p:ext uri="{BB962C8B-B14F-4D97-AF65-F5344CB8AC3E}">
        <p14:creationId xmlns:p14="http://schemas.microsoft.com/office/powerpoint/2010/main" val="61187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normAutofit/>
          </a:bodyPr>
          <a:lstStyle/>
          <a:p>
            <a:pPr algn="ctr"/>
            <a:r>
              <a:rPr lang="en-GB" b="1" dirty="0"/>
              <a:t>MODELLING</a:t>
            </a:r>
            <a:endParaRPr lang="en-IN" b="1" dirty="0"/>
          </a:p>
        </p:txBody>
      </p:sp>
      <p:pic>
        <p:nvPicPr>
          <p:cNvPr id="5" name="Content Placeholder 4">
            <a:extLst>
              <a:ext uri="{FF2B5EF4-FFF2-40B4-BE49-F238E27FC236}">
                <a16:creationId xmlns:a16="http://schemas.microsoft.com/office/drawing/2014/main" id="{3BF6A220-47A1-AAE8-613C-DA26111C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467" y="1997453"/>
            <a:ext cx="8660204" cy="3596991"/>
          </a:xfrm>
        </p:spPr>
      </p:pic>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normAutofit/>
          </a:bodyPr>
          <a:lstStyle/>
          <a:p>
            <a:pPr algn="ctr"/>
            <a:r>
              <a:rPr lang="en-GB" b="1" dirty="0"/>
              <a:t>RESULTS</a:t>
            </a:r>
            <a:r>
              <a:rPr lang="en-GB" dirty="0"/>
              <a:t> </a:t>
            </a:r>
            <a:endParaRPr lang="en-IN" dirty="0"/>
          </a:p>
        </p:txBody>
      </p:sp>
      <p:sp>
        <p:nvSpPr>
          <p:cNvPr id="4" name="Content Placeholder 6">
            <a:extLst>
              <a:ext uri="{FF2B5EF4-FFF2-40B4-BE49-F238E27FC236}">
                <a16:creationId xmlns:a16="http://schemas.microsoft.com/office/drawing/2014/main" id="{055A4C97-0693-525F-A40A-C92E272C3763}"/>
              </a:ext>
            </a:extLst>
          </p:cNvPr>
          <p:cNvSpPr>
            <a:spLocks noGrp="1"/>
          </p:cNvSpPr>
          <p:nvPr>
            <p:ph idx="1"/>
          </p:nvPr>
        </p:nvSpPr>
        <p:spPr>
          <a:xfrm>
            <a:off x="838200" y="1825625"/>
            <a:ext cx="10515600" cy="1225485"/>
          </a:xfrm>
        </p:spPr>
        <p:txBody>
          <a:bodyPr>
            <a:normAutofit/>
          </a:bodyPr>
          <a:lstStyle/>
          <a:p>
            <a:pPr marL="0" indent="0">
              <a:buNone/>
            </a:pPr>
            <a:r>
              <a:rPr lang="en-US" dirty="0"/>
              <a:t>We have used 6 algorithms findings about which are shown bellow in the form of Heatmap and confusion matrix. After that comparison of accuracies in the form of bar graph.</a:t>
            </a:r>
            <a:endParaRPr lang="en-IN" dirty="0"/>
          </a:p>
        </p:txBody>
      </p:sp>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2236C6C-4A66-1D00-A224-7B04E9FB9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406" y="1652981"/>
            <a:ext cx="4733925" cy="4086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4A8E96A-AFA2-585B-822B-1282897A1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331" y="1838718"/>
            <a:ext cx="5334000"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17F4702-3B8E-78EA-DC6F-698B947CF04C}"/>
              </a:ext>
            </a:extLst>
          </p:cNvPr>
          <p:cNvSpPr>
            <a:spLocks noGrp="1"/>
          </p:cNvSpPr>
          <p:nvPr>
            <p:ph type="title"/>
          </p:nvPr>
        </p:nvSpPr>
        <p:spPr>
          <a:xfrm>
            <a:off x="838200" y="947057"/>
            <a:ext cx="10515600" cy="705924"/>
          </a:xfrm>
        </p:spPr>
        <p:txBody>
          <a:bodyPr>
            <a:normAutofit/>
          </a:bodyPr>
          <a:lstStyle/>
          <a:p>
            <a:pPr algn="ctr"/>
            <a:r>
              <a:rPr lang="en-IN" dirty="0" err="1"/>
              <a:t>DTclassifier</a:t>
            </a:r>
            <a:r>
              <a:rPr lang="en-IN" dirty="0"/>
              <a:t> Results</a:t>
            </a:r>
          </a:p>
        </p:txBody>
      </p:sp>
    </p:spTree>
    <p:extLst>
      <p:ext uri="{BB962C8B-B14F-4D97-AF65-F5344CB8AC3E}">
        <p14:creationId xmlns:p14="http://schemas.microsoft.com/office/powerpoint/2010/main" val="3963072905"/>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TotalTime>
  <Words>410</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CARDIOVASULAR DISEASE DETECTION </vt:lpstr>
      <vt:lpstr>AGENDA</vt:lpstr>
      <vt:lpstr>PROBLEM  STATEMENT</vt:lpstr>
      <vt:lpstr>PROJECT  OVERVIEW</vt:lpstr>
      <vt:lpstr>THE WOW FACTOR IN OUR SOLUTION</vt:lpstr>
      <vt:lpstr>PowerPoint Presentation</vt:lpstr>
      <vt:lpstr>MODELLING</vt:lpstr>
      <vt:lpstr>RESULTS </vt:lpstr>
      <vt:lpstr>DTclassifier Results</vt:lpstr>
      <vt:lpstr>K-nearest neighbour Results</vt:lpstr>
      <vt:lpstr>Naïve Bayes Results</vt:lpstr>
      <vt:lpstr>Logistic Regression Results</vt:lpstr>
      <vt:lpstr>Support Vector Machine Results</vt:lpstr>
      <vt:lpstr>Random Forest Classifier Results</vt:lpstr>
      <vt:lpstr>Accuracy Score Comparission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CARDIOVASULAR DISEASE DETECTION</dc:title>
  <dc:creator>Rakshit Kumar Singh</dc:creator>
  <cp:lastModifiedBy>Rakshit Kumar Singh</cp:lastModifiedBy>
  <cp:revision>6</cp:revision>
  <dcterms:created xsi:type="dcterms:W3CDTF">2023-06-16T04:46:57Z</dcterms:created>
  <dcterms:modified xsi:type="dcterms:W3CDTF">2023-06-16T05:27:21Z</dcterms:modified>
</cp:coreProperties>
</file>