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 d="100"/>
          <a:sy n="15" d="100"/>
        </p:scale>
        <p:origin x="1752"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IN" sz="1100">
                <a:solidFill>
                  <a:srgbClr val="000000"/>
                </a:solidFill>
                <a:latin typeface="Arial"/>
              </a:rPr>
              <a:t>You can add your presentation notes here. This presentation template for research posters is fully editable so text, graphics and content can be updated to fit your own research needs.</a:t>
            </a:r>
            <a:endParaRPr/>
          </a:p>
          <a:p>
            <a:pPr>
              <a:lnSpc>
                <a:spcPct val="100000"/>
              </a:lnSpc>
            </a:pPr>
            <a:endParaRPr/>
          </a:p>
          <a:p>
            <a:pPr>
              <a:lnSpc>
                <a:spcPct val="100000"/>
              </a:lnSpc>
            </a:pPr>
            <a:endParaRPr/>
          </a:p>
          <a:p>
            <a:pPr>
              <a:lnSpc>
                <a:spcPct val="100000"/>
              </a:lnSpc>
            </a:pPr>
            <a:endParaRPr/>
          </a:p>
          <a:p>
            <a:pPr>
              <a:lnSpc>
                <a:spcPct val="100000"/>
              </a:lnSpc>
            </a:pPr>
            <a:r>
              <a:rPr lang="en-IN" sz="1100">
                <a:solidFill>
                  <a:srgbClr val="000000"/>
                </a:solidFill>
                <a:latin typeface="Arial"/>
              </a:rPr>
              <a:t>Download more </a:t>
            </a:r>
            <a:r>
              <a:rPr lang="en-IN" sz="1100" u="sng">
                <a:solidFill>
                  <a:srgbClr val="000000"/>
                </a:solidFill>
                <a:latin typeface="Arial"/>
              </a:rPr>
              <a:t>poster presentation templates</a:t>
            </a:r>
            <a:r>
              <a:rPr lang="en-IN" sz="1100">
                <a:solidFill>
                  <a:srgbClr val="000000"/>
                </a:solidFill>
                <a:latin typeface="Arial"/>
              </a:rPr>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5" name="PlaceHolder 2"/>
          <p:cNvSpPr>
            <a:spLocks noGrp="1"/>
          </p:cNvSpPr>
          <p:nvPr>
            <p:ph type="body"/>
          </p:nvPr>
        </p:nvSpPr>
        <p:spPr>
          <a:xfrm>
            <a:off x="2194560" y="7702560"/>
            <a:ext cx="39501720" cy="9106920"/>
          </a:xfrm>
          <a:prstGeom prst="rect">
            <a:avLst/>
          </a:prstGeom>
        </p:spPr>
        <p:txBody>
          <a:bodyPr lIns="0" tIns="0" rIns="0" bIns="0"/>
          <a:lstStyle/>
          <a:p>
            <a:endParaRPr/>
          </a:p>
        </p:txBody>
      </p:sp>
      <p:sp>
        <p:nvSpPr>
          <p:cNvPr id="26" name="PlaceHolder 3"/>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8"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9"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30"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
        <p:nvSpPr>
          <p:cNvPr id="31" name="PlaceHolder 5"/>
          <p:cNvSpPr>
            <a:spLocks noGrp="1"/>
          </p:cNvSpPr>
          <p:nvPr>
            <p:ph type="body"/>
          </p:nvPr>
        </p:nvSpPr>
        <p:spPr>
          <a:xfrm>
            <a:off x="2194560" y="17674920"/>
            <a:ext cx="19276560" cy="91069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33" name="PlaceHolder 2"/>
          <p:cNvSpPr>
            <a:spLocks noGrp="1"/>
          </p:cNvSpPr>
          <p:nvPr>
            <p:ph type="body"/>
          </p:nvPr>
        </p:nvSpPr>
        <p:spPr>
          <a:xfrm>
            <a:off x="2194560" y="7702560"/>
            <a:ext cx="39501720" cy="19092240"/>
          </a:xfrm>
          <a:prstGeom prst="rect">
            <a:avLst/>
          </a:prstGeom>
        </p:spPr>
        <p:txBody>
          <a:bodyPr lIns="0" tIns="0" rIns="0" bIns="0"/>
          <a:lstStyle/>
          <a:p>
            <a:endParaRPr/>
          </a:p>
        </p:txBody>
      </p:sp>
      <p:sp>
        <p:nvSpPr>
          <p:cNvPr id="34" name="PlaceHolder 3"/>
          <p:cNvSpPr>
            <a:spLocks noGrp="1"/>
          </p:cNvSpPr>
          <p:nvPr>
            <p:ph type="body"/>
          </p:nvPr>
        </p:nvSpPr>
        <p:spPr>
          <a:xfrm>
            <a:off x="2194560" y="7702560"/>
            <a:ext cx="39501720" cy="19092240"/>
          </a:xfrm>
          <a:prstGeom prst="rect">
            <a:avLst/>
          </a:prstGeom>
        </p:spPr>
        <p:txBody>
          <a:bodyPr lIns="0" tIns="0" rIns="0" bIns="0"/>
          <a:lstStyle/>
          <a:p>
            <a:endParaRPr/>
          </a:p>
        </p:txBody>
      </p:sp>
      <p:pic>
        <p:nvPicPr>
          <p:cNvPr id="35" name="Picture 34"/>
          <p:cNvPicPr/>
          <p:nvPr/>
        </p:nvPicPr>
        <p:blipFill>
          <a:blip r:embed="rId2"/>
          <a:stretch>
            <a:fillRect/>
          </a:stretch>
        </p:blipFill>
        <p:spPr>
          <a:xfrm>
            <a:off x="9980640" y="7702560"/>
            <a:ext cx="23928840" cy="19092240"/>
          </a:xfrm>
          <a:prstGeom prst="rect">
            <a:avLst/>
          </a:prstGeom>
          <a:ln>
            <a:noFill/>
          </a:ln>
        </p:spPr>
      </p:pic>
      <p:pic>
        <p:nvPicPr>
          <p:cNvPr id="36" name="Picture 35"/>
          <p:cNvPicPr/>
          <p:nvPr/>
        </p:nvPicPr>
        <p:blipFill>
          <a:blip r:embed="rId2"/>
          <a:stretch>
            <a:fillRect/>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4" name="PlaceHolder 2"/>
          <p:cNvSpPr>
            <a:spLocks noGrp="1"/>
          </p:cNvSpPr>
          <p:nvPr>
            <p:ph type="subTitle"/>
          </p:nvPr>
        </p:nvSpPr>
        <p:spPr>
          <a:xfrm>
            <a:off x="2194560" y="7702560"/>
            <a:ext cx="39501720" cy="190926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6" name="PlaceHolder 2"/>
          <p:cNvSpPr>
            <a:spLocks noGrp="1"/>
          </p:cNvSpPr>
          <p:nvPr>
            <p:ph type="body"/>
          </p:nvPr>
        </p:nvSpPr>
        <p:spPr>
          <a:xfrm>
            <a:off x="2194560" y="7702560"/>
            <a:ext cx="39501720" cy="190922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8"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9" name="PlaceHolder 3"/>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496160" y="4765320"/>
            <a:ext cx="40898520" cy="608940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13"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14" name="PlaceHolder 3"/>
          <p:cNvSpPr>
            <a:spLocks noGrp="1"/>
          </p:cNvSpPr>
          <p:nvPr>
            <p:ph type="body"/>
          </p:nvPr>
        </p:nvSpPr>
        <p:spPr>
          <a:xfrm>
            <a:off x="2194560" y="17674920"/>
            <a:ext cx="19276560" cy="9106920"/>
          </a:xfrm>
          <a:prstGeom prst="rect">
            <a:avLst/>
          </a:prstGeom>
        </p:spPr>
        <p:txBody>
          <a:bodyPr lIns="0" tIns="0" rIns="0" bIns="0"/>
          <a:lstStyle/>
          <a:p>
            <a:endParaRPr/>
          </a:p>
        </p:txBody>
      </p:sp>
      <p:sp>
        <p:nvSpPr>
          <p:cNvPr id="15" name="PlaceHolder 4"/>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17"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18"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19"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1"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2"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3" name="PlaceHolder 4"/>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1496160" y="4765320"/>
            <a:ext cx="40898520" cy="13136400"/>
          </a:xfrm>
          <a:prstGeom prst="rect">
            <a:avLst/>
          </a:prstGeom>
        </p:spPr>
        <p:txBody>
          <a:bodyPr lIns="487440" tIns="487440" rIns="487440" bIns="487440" anchor="b"/>
          <a:lstStyle/>
          <a:p>
            <a:r>
              <a:rPr lang="en-IN" sz="27700">
                <a:latin typeface="Arial"/>
              </a:rPr>
              <a:t>Click to edit the title text format</a:t>
            </a:r>
            <a:endParaRPr/>
          </a:p>
        </p:txBody>
      </p:sp>
      <p:sp>
        <p:nvSpPr>
          <p:cNvPr id="4" name="PlaceHolder 2"/>
          <p:cNvSpPr>
            <a:spLocks noGrp="1"/>
          </p:cNvSpPr>
          <p:nvPr>
            <p:ph type="sldNum"/>
          </p:nvPr>
        </p:nvSpPr>
        <p:spPr>
          <a:xfrm>
            <a:off x="40667760" y="29844720"/>
            <a:ext cx="2633400" cy="2518560"/>
          </a:xfrm>
          <a:prstGeom prst="rect">
            <a:avLst/>
          </a:prstGeom>
        </p:spPr>
        <p:txBody>
          <a:bodyPr lIns="487440" tIns="487440" rIns="487440" bIns="487440" anchor="ctr"/>
          <a:lstStyle/>
          <a:p>
            <a:pPr>
              <a:lnSpc>
                <a:spcPct val="100000"/>
              </a:lnSpc>
            </a:pPr>
            <a:fld id="{D947A323-11F2-46F4-9240-370675176F29}" type="slidenum">
              <a:rPr lang="en-IN" sz="1400">
                <a:solidFill>
                  <a:srgbClr val="000000"/>
                </a:solidFill>
                <a:latin typeface="Arial"/>
                <a:ea typeface="Arial"/>
              </a:rPr>
              <a:t>‹#›</a:t>
            </a:fld>
            <a:endParaRPr/>
          </a:p>
        </p:txBody>
      </p:sp>
      <p:sp>
        <p:nvSpPr>
          <p:cNvPr id="2" name="PlaceHolder 3"/>
          <p:cNvSpPr>
            <a:spLocks noGrp="1"/>
          </p:cNvSpPr>
          <p:nvPr>
            <p:ph type="body"/>
          </p:nvPr>
        </p:nvSpPr>
        <p:spPr>
          <a:xfrm>
            <a:off x="2194560" y="7702560"/>
            <a:ext cx="39501720" cy="19092240"/>
          </a:xfrm>
          <a:prstGeom prst="rect">
            <a:avLst/>
          </a:prstGeom>
        </p:spPr>
        <p:txBody>
          <a:bodyPr lIns="0" tIns="0" rIns="0" bIns="0"/>
          <a:lstStyle/>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sp>
        <p:nvSpPr>
          <p:cNvPr id="42" name="CustomShape 1"/>
          <p:cNvSpPr/>
          <p:nvPr/>
        </p:nvSpPr>
        <p:spPr>
          <a:xfrm>
            <a:off x="6184440" y="1153440"/>
            <a:ext cx="36809908" cy="4526280"/>
          </a:xfrm>
          <a:prstGeom prst="rect">
            <a:avLst/>
          </a:prstGeom>
          <a:solidFill>
            <a:srgbClr val="0097A7"/>
          </a:solidFill>
          <a:ln>
            <a:noFill/>
          </a:ln>
        </p:spPr>
      </p:sp>
      <p:sp>
        <p:nvSpPr>
          <p:cNvPr id="43" name="CustomShape 2"/>
          <p:cNvSpPr/>
          <p:nvPr/>
        </p:nvSpPr>
        <p:spPr>
          <a:xfrm>
            <a:off x="1876592" y="1153440"/>
            <a:ext cx="4207939" cy="4526280"/>
          </a:xfrm>
          <a:prstGeom prst="rect">
            <a:avLst/>
          </a:prstGeom>
          <a:solidFill>
            <a:srgbClr val="FFFFFF"/>
          </a:solidFill>
          <a:ln>
            <a:noFill/>
          </a:ln>
        </p:spPr>
      </p:sp>
      <p:sp>
        <p:nvSpPr>
          <p:cNvPr id="44" name="CustomShape 3"/>
          <p:cNvSpPr/>
          <p:nvPr/>
        </p:nvSpPr>
        <p:spPr>
          <a:xfrm>
            <a:off x="14981762" y="5848166"/>
            <a:ext cx="13929478" cy="25725634"/>
          </a:xfrm>
          <a:prstGeom prst="rect">
            <a:avLst/>
          </a:prstGeom>
          <a:solidFill>
            <a:srgbClr val="FFFFFF"/>
          </a:solidFill>
          <a:ln>
            <a:noFill/>
          </a:ln>
        </p:spPr>
      </p:sp>
      <p:sp>
        <p:nvSpPr>
          <p:cNvPr id="45" name="CustomShape 4"/>
          <p:cNvSpPr/>
          <p:nvPr/>
        </p:nvSpPr>
        <p:spPr>
          <a:xfrm>
            <a:off x="896400" y="5828726"/>
            <a:ext cx="13879080" cy="26135674"/>
          </a:xfrm>
          <a:prstGeom prst="rect">
            <a:avLst/>
          </a:prstGeom>
          <a:solidFill>
            <a:srgbClr val="FFFFFF"/>
          </a:solidFill>
          <a:ln>
            <a:noFill/>
          </a:ln>
        </p:spPr>
      </p:sp>
      <p:sp>
        <p:nvSpPr>
          <p:cNvPr id="46" name="CustomShape 5"/>
          <p:cNvSpPr/>
          <p:nvPr/>
        </p:nvSpPr>
        <p:spPr>
          <a:xfrm>
            <a:off x="29115722" y="5848166"/>
            <a:ext cx="13830028" cy="26149534"/>
          </a:xfrm>
          <a:prstGeom prst="rect">
            <a:avLst/>
          </a:prstGeom>
          <a:solidFill>
            <a:srgbClr val="FFFFFF"/>
          </a:solidFill>
          <a:ln>
            <a:noFill/>
          </a:ln>
        </p:spPr>
      </p:sp>
      <p:sp>
        <p:nvSpPr>
          <p:cNvPr id="47" name="CustomShape 6"/>
          <p:cNvSpPr/>
          <p:nvPr/>
        </p:nvSpPr>
        <p:spPr>
          <a:xfrm>
            <a:off x="7727211" y="1321886"/>
            <a:ext cx="29207880" cy="2033640"/>
          </a:xfrm>
          <a:prstGeom prst="rect">
            <a:avLst/>
          </a:prstGeom>
          <a:noFill/>
          <a:ln>
            <a:noFill/>
          </a:ln>
        </p:spPr>
        <p:txBody>
          <a:bodyPr tIns="91440" bIns="91440"/>
          <a:lstStyle/>
          <a:p>
            <a:pPr>
              <a:lnSpc>
                <a:spcPct val="115000"/>
              </a:lnSpc>
            </a:pPr>
            <a:r>
              <a:rPr lang="en-IN" sz="9600" dirty="0">
                <a:solidFill>
                  <a:srgbClr val="FFFFFF"/>
                </a:solidFill>
                <a:latin typeface="Oswald"/>
              </a:rPr>
              <a:t>  LIBRARY MANAGEMENT SYSTEM</a:t>
            </a:r>
            <a:endParaRPr sz="2800" dirty="0"/>
          </a:p>
          <a:p>
            <a:pPr>
              <a:lnSpc>
                <a:spcPct val="100000"/>
              </a:lnSpc>
            </a:pPr>
            <a:endParaRPr sz="2800" dirty="0"/>
          </a:p>
        </p:txBody>
      </p:sp>
      <p:sp>
        <p:nvSpPr>
          <p:cNvPr id="48" name="CustomShape 7"/>
          <p:cNvSpPr/>
          <p:nvPr/>
        </p:nvSpPr>
        <p:spPr>
          <a:xfrm>
            <a:off x="7835940" y="2959886"/>
            <a:ext cx="34077240" cy="1878626"/>
          </a:xfrm>
          <a:prstGeom prst="rect">
            <a:avLst/>
          </a:prstGeom>
          <a:noFill/>
          <a:ln>
            <a:noFill/>
          </a:ln>
        </p:spPr>
        <p:txBody>
          <a:bodyPr tIns="91440" bIns="91440"/>
          <a:lstStyle/>
          <a:p>
            <a:pPr>
              <a:lnSpc>
                <a:spcPct val="115000"/>
              </a:lnSpc>
            </a:pPr>
            <a:r>
              <a:rPr lang="en-IN" sz="5000" dirty="0">
                <a:solidFill>
                  <a:srgbClr val="FFFFFF"/>
                </a:solidFill>
                <a:latin typeface="Droid Serif"/>
                <a:ea typeface="Droid Serif"/>
              </a:rPr>
              <a:t> </a:t>
            </a:r>
            <a:r>
              <a:rPr lang="en-IN" sz="5000" dirty="0" err="1">
                <a:solidFill>
                  <a:srgbClr val="FFFFFF"/>
                </a:solidFill>
                <a:latin typeface="Droid Serif"/>
                <a:ea typeface="Droid Serif"/>
              </a:rPr>
              <a:t>Ayushi</a:t>
            </a:r>
            <a:r>
              <a:rPr lang="en-IN" sz="5000" dirty="0">
                <a:solidFill>
                  <a:srgbClr val="FFFFFF"/>
                </a:solidFill>
                <a:latin typeface="Droid Serif"/>
                <a:ea typeface="Droid Serif"/>
              </a:rPr>
              <a:t> Desai, Yashvi Desai, </a:t>
            </a:r>
            <a:r>
              <a:rPr lang="en-IN" sz="5000" dirty="0" err="1">
                <a:solidFill>
                  <a:srgbClr val="FFFFFF"/>
                </a:solidFill>
                <a:latin typeface="Droid Serif"/>
                <a:ea typeface="Droid Serif"/>
              </a:rPr>
              <a:t>Parth</a:t>
            </a:r>
            <a:r>
              <a:rPr lang="en-IN" sz="5000" dirty="0">
                <a:solidFill>
                  <a:srgbClr val="FFFFFF"/>
                </a:solidFill>
                <a:latin typeface="Droid Serif"/>
                <a:ea typeface="Droid Serif"/>
              </a:rPr>
              <a:t> </a:t>
            </a:r>
            <a:r>
              <a:rPr lang="en-IN" sz="5000" dirty="0" err="1">
                <a:solidFill>
                  <a:srgbClr val="FFFFFF"/>
                </a:solidFill>
                <a:latin typeface="Droid Serif"/>
                <a:ea typeface="Droid Serif"/>
              </a:rPr>
              <a:t>Dosani</a:t>
            </a:r>
            <a:endParaRPr lang="en-IN" sz="5000" dirty="0">
              <a:solidFill>
                <a:srgbClr val="FFFFFF"/>
              </a:solidFill>
              <a:latin typeface="Droid Serif"/>
              <a:ea typeface="Droid Serif"/>
            </a:endParaRPr>
          </a:p>
          <a:p>
            <a:pPr>
              <a:lnSpc>
                <a:spcPct val="115000"/>
              </a:lnSpc>
            </a:pPr>
            <a:r>
              <a:rPr lang="en-IN" sz="5000" dirty="0">
                <a:solidFill>
                  <a:srgbClr val="FFFFFF"/>
                </a:solidFill>
                <a:latin typeface="Droid Serif"/>
              </a:rPr>
              <a:t> Sardar Patel Institute of Technology</a:t>
            </a:r>
            <a:endParaRPr dirty="0"/>
          </a:p>
        </p:txBody>
      </p:sp>
      <p:sp>
        <p:nvSpPr>
          <p:cNvPr id="49" name="CustomShape 8"/>
          <p:cNvSpPr/>
          <p:nvPr/>
        </p:nvSpPr>
        <p:spPr>
          <a:xfrm>
            <a:off x="24904080" y="3308400"/>
            <a:ext cx="12130920" cy="1230840"/>
          </a:xfrm>
          <a:prstGeom prst="rect">
            <a:avLst/>
          </a:prstGeom>
          <a:noFill/>
          <a:ln>
            <a:noFill/>
          </a:ln>
        </p:spPr>
        <p:txBody>
          <a:bodyPr tIns="91440" bIns="91440"/>
          <a:lstStyle/>
          <a:p>
            <a:pPr>
              <a:lnSpc>
                <a:spcPct val="115000"/>
              </a:lnSpc>
            </a:pPr>
            <a:endParaRPr/>
          </a:p>
          <a:p>
            <a:pPr>
              <a:lnSpc>
                <a:spcPct val="115000"/>
              </a:lnSpc>
            </a:pPr>
            <a:endParaRPr/>
          </a:p>
          <a:p>
            <a:pPr>
              <a:lnSpc>
                <a:spcPct val="115000"/>
              </a:lnSpc>
            </a:pPr>
            <a:endParaRPr/>
          </a:p>
          <a:p>
            <a:pPr>
              <a:lnSpc>
                <a:spcPct val="115000"/>
              </a:lnSpc>
            </a:pPr>
            <a:endParaRPr/>
          </a:p>
          <a:p>
            <a:pPr>
              <a:lnSpc>
                <a:spcPct val="100000"/>
              </a:lnSpc>
            </a:pPr>
            <a:endParaRPr/>
          </a:p>
          <a:p>
            <a:pPr>
              <a:lnSpc>
                <a:spcPct val="115000"/>
              </a:lnSpc>
            </a:pPr>
            <a:endParaRPr/>
          </a:p>
          <a:p>
            <a:pPr>
              <a:lnSpc>
                <a:spcPct val="100000"/>
              </a:lnSpc>
            </a:pPr>
            <a:endParaRPr/>
          </a:p>
        </p:txBody>
      </p:sp>
      <p:sp>
        <p:nvSpPr>
          <p:cNvPr id="50" name="CustomShape 9"/>
          <p:cNvSpPr/>
          <p:nvPr/>
        </p:nvSpPr>
        <p:spPr>
          <a:xfrm>
            <a:off x="2039400" y="6496200"/>
            <a:ext cx="11623320" cy="1450800"/>
          </a:xfrm>
          <a:prstGeom prst="rect">
            <a:avLst/>
          </a:prstGeom>
          <a:noFill/>
          <a:ln>
            <a:noFill/>
          </a:ln>
        </p:spPr>
        <p:txBody>
          <a:bodyPr tIns="91440" bIns="91440"/>
          <a:lstStyle/>
          <a:p>
            <a:pPr>
              <a:lnSpc>
                <a:spcPct val="115000"/>
              </a:lnSpc>
            </a:pPr>
            <a:r>
              <a:rPr lang="en-IN" sz="6000" b="1" dirty="0">
                <a:solidFill>
                  <a:srgbClr val="666666"/>
                </a:solidFill>
                <a:latin typeface="Oswald"/>
                <a:ea typeface="Oswald"/>
              </a:rPr>
              <a:t>Abstract</a:t>
            </a:r>
            <a:endParaRPr lang="en-IN" sz="2000" dirty="0"/>
          </a:p>
        </p:txBody>
      </p:sp>
      <p:sp>
        <p:nvSpPr>
          <p:cNvPr id="51" name="CustomShape 10"/>
          <p:cNvSpPr/>
          <p:nvPr/>
        </p:nvSpPr>
        <p:spPr>
          <a:xfrm>
            <a:off x="896400" y="31573800"/>
            <a:ext cx="13879080" cy="390960"/>
          </a:xfrm>
          <a:prstGeom prst="rect">
            <a:avLst/>
          </a:prstGeom>
          <a:solidFill>
            <a:srgbClr val="0097A7"/>
          </a:solidFill>
          <a:ln>
            <a:noFill/>
          </a:ln>
        </p:spPr>
      </p:sp>
      <p:sp>
        <p:nvSpPr>
          <p:cNvPr id="52" name="CustomShape 11"/>
          <p:cNvSpPr/>
          <p:nvPr/>
        </p:nvSpPr>
        <p:spPr>
          <a:xfrm>
            <a:off x="15030360" y="31573800"/>
            <a:ext cx="13879080" cy="390960"/>
          </a:xfrm>
          <a:prstGeom prst="rect">
            <a:avLst/>
          </a:prstGeom>
          <a:solidFill>
            <a:srgbClr val="0097A7"/>
          </a:solidFill>
          <a:ln>
            <a:noFill/>
          </a:ln>
        </p:spPr>
      </p:sp>
      <p:sp>
        <p:nvSpPr>
          <p:cNvPr id="53" name="CustomShape 12"/>
          <p:cNvSpPr/>
          <p:nvPr/>
        </p:nvSpPr>
        <p:spPr>
          <a:xfrm>
            <a:off x="29113922" y="31596514"/>
            <a:ext cx="13830028" cy="434306"/>
          </a:xfrm>
          <a:prstGeom prst="rect">
            <a:avLst/>
          </a:prstGeom>
          <a:solidFill>
            <a:srgbClr val="0097A7"/>
          </a:solidFill>
          <a:ln>
            <a:noFill/>
          </a:ln>
        </p:spPr>
      </p:sp>
      <p:sp>
        <p:nvSpPr>
          <p:cNvPr id="54" name="CustomShape 13"/>
          <p:cNvSpPr/>
          <p:nvPr/>
        </p:nvSpPr>
        <p:spPr>
          <a:xfrm>
            <a:off x="2039400" y="13874527"/>
            <a:ext cx="10285560" cy="1486187"/>
          </a:xfrm>
          <a:prstGeom prst="rect">
            <a:avLst/>
          </a:prstGeom>
          <a:noFill/>
          <a:ln>
            <a:noFill/>
          </a:ln>
        </p:spPr>
        <p:txBody>
          <a:bodyPr tIns="91440" bIns="91440"/>
          <a:lstStyle/>
          <a:p>
            <a:pPr>
              <a:lnSpc>
                <a:spcPct val="115000"/>
              </a:lnSpc>
            </a:pPr>
            <a:r>
              <a:rPr lang="en-IN" sz="6000" b="1" dirty="0">
                <a:solidFill>
                  <a:srgbClr val="666666"/>
                </a:solidFill>
                <a:latin typeface="Oswald"/>
                <a:ea typeface="Oswald"/>
              </a:rPr>
              <a:t>Motivation</a:t>
            </a:r>
            <a:endParaRPr sz="2000" dirty="0"/>
          </a:p>
        </p:txBody>
      </p:sp>
      <p:sp>
        <p:nvSpPr>
          <p:cNvPr id="55" name="CustomShape 14"/>
          <p:cNvSpPr/>
          <p:nvPr/>
        </p:nvSpPr>
        <p:spPr>
          <a:xfrm>
            <a:off x="2039400" y="7827115"/>
            <a:ext cx="10285560" cy="8794380"/>
          </a:xfrm>
          <a:prstGeom prst="rect">
            <a:avLst/>
          </a:prstGeom>
          <a:noFill/>
          <a:ln>
            <a:noFill/>
          </a:ln>
        </p:spPr>
        <p:txBody>
          <a:bodyPr tIns="91440" bIns="91440"/>
          <a:lstStyle/>
          <a:p>
            <a:r>
              <a:rPr lang="en-IN" sz="4000" dirty="0"/>
              <a:t>The purpose of Library Management System is to provide the members an easy access to the books of the library. It enables users to easily catalogue books and keep the record of books issued and returned. It simplifies the working of the library by keeping all the required data of users as well as books</a:t>
            </a:r>
            <a:r>
              <a:rPr lang="en-IN" sz="4400" dirty="0"/>
              <a:t>.</a:t>
            </a:r>
          </a:p>
        </p:txBody>
      </p:sp>
      <p:sp>
        <p:nvSpPr>
          <p:cNvPr id="56" name="CustomShape 15"/>
          <p:cNvSpPr/>
          <p:nvPr/>
        </p:nvSpPr>
        <p:spPr>
          <a:xfrm>
            <a:off x="2039400" y="15301478"/>
            <a:ext cx="10285560" cy="5257388"/>
          </a:xfrm>
          <a:prstGeom prst="rect">
            <a:avLst/>
          </a:prstGeom>
          <a:noFill/>
          <a:ln>
            <a:noFill/>
          </a:ln>
        </p:spPr>
        <p:txBody>
          <a:bodyPr tIns="91440" bIns="91440"/>
          <a:lstStyle/>
          <a:p>
            <a:r>
              <a:rPr lang="en-IN" sz="4000" dirty="0"/>
              <a:t>The Library Management System operated manually is too tedious for the Librarian to maintain as he has to enter all the data and values manually and also keep track of the books issued, returned, fine to be paid, etc. This is a complex and tiresome task. Thus the motivation behind this project is to ease and automate the entire process of Library Management System.</a:t>
            </a:r>
          </a:p>
          <a:p>
            <a:r>
              <a:rPr lang="en-IN" sz="3600" dirty="0"/>
              <a:t> </a:t>
            </a:r>
          </a:p>
        </p:txBody>
      </p:sp>
      <p:sp>
        <p:nvSpPr>
          <p:cNvPr id="58" name="CustomShape 17"/>
          <p:cNvSpPr/>
          <p:nvPr/>
        </p:nvSpPr>
        <p:spPr>
          <a:xfrm>
            <a:off x="16173360" y="6530760"/>
            <a:ext cx="8084160" cy="1450800"/>
          </a:xfrm>
          <a:prstGeom prst="rect">
            <a:avLst/>
          </a:prstGeom>
          <a:noFill/>
          <a:ln>
            <a:noFill/>
          </a:ln>
        </p:spPr>
        <p:txBody>
          <a:bodyPr tIns="91440" bIns="91440"/>
          <a:lstStyle/>
          <a:p>
            <a:pPr>
              <a:lnSpc>
                <a:spcPct val="115000"/>
              </a:lnSpc>
            </a:pPr>
            <a:r>
              <a:rPr lang="en-IN" sz="6000" b="1" dirty="0">
                <a:solidFill>
                  <a:srgbClr val="666666"/>
                </a:solidFill>
                <a:latin typeface="Oswald"/>
                <a:ea typeface="Oswald"/>
              </a:rPr>
              <a:t>Objectives</a:t>
            </a:r>
            <a:endParaRPr sz="2000" dirty="0"/>
          </a:p>
        </p:txBody>
      </p:sp>
      <p:sp>
        <p:nvSpPr>
          <p:cNvPr id="59" name="CustomShape 18"/>
          <p:cNvSpPr/>
          <p:nvPr/>
        </p:nvSpPr>
        <p:spPr>
          <a:xfrm>
            <a:off x="16298820" y="7906258"/>
            <a:ext cx="10285560" cy="3994526"/>
          </a:xfrm>
          <a:prstGeom prst="rect">
            <a:avLst/>
          </a:prstGeom>
          <a:noFill/>
          <a:ln>
            <a:noFill/>
          </a:ln>
        </p:spPr>
        <p:txBody>
          <a:bodyPr tIns="91440" bIns="91440"/>
          <a:lstStyle/>
          <a:p>
            <a:pPr marL="571500" lvl="0" indent="-571500">
              <a:buFont typeface="Arial" panose="020B0604020202020204" pitchFamily="34" charset="0"/>
              <a:buChar char="•"/>
            </a:pPr>
            <a:r>
              <a:rPr lang="en-IN" sz="4000" dirty="0"/>
              <a:t>To create ease of operation.</a:t>
            </a:r>
          </a:p>
          <a:p>
            <a:pPr marL="571500" lvl="0" indent="-571500">
              <a:buFont typeface="Arial" panose="020B0604020202020204" pitchFamily="34" charset="0"/>
              <a:buChar char="•"/>
            </a:pPr>
            <a:r>
              <a:rPr lang="en-IN" sz="4000" dirty="0"/>
              <a:t>To calculate the total fine collected every year.</a:t>
            </a:r>
          </a:p>
          <a:p>
            <a:pPr marL="571500" lvl="0" indent="-571500">
              <a:buFont typeface="Arial" panose="020B0604020202020204" pitchFamily="34" charset="0"/>
              <a:buChar char="•"/>
            </a:pPr>
            <a:r>
              <a:rPr lang="en-IN" sz="4000" dirty="0"/>
              <a:t>To manage issue and return of books </a:t>
            </a:r>
          </a:p>
        </p:txBody>
      </p:sp>
      <p:sp>
        <p:nvSpPr>
          <p:cNvPr id="60" name="CustomShape 19"/>
          <p:cNvSpPr/>
          <p:nvPr/>
        </p:nvSpPr>
        <p:spPr>
          <a:xfrm>
            <a:off x="16173360" y="11127173"/>
            <a:ext cx="8084160" cy="1450800"/>
          </a:xfrm>
          <a:prstGeom prst="rect">
            <a:avLst/>
          </a:prstGeom>
          <a:noFill/>
          <a:ln>
            <a:noFill/>
          </a:ln>
        </p:spPr>
        <p:txBody>
          <a:bodyPr tIns="91440" bIns="91440"/>
          <a:lstStyle/>
          <a:p>
            <a:pPr>
              <a:lnSpc>
                <a:spcPct val="115000"/>
              </a:lnSpc>
            </a:pPr>
            <a:r>
              <a:rPr lang="en-IN" sz="6000" b="1" dirty="0">
                <a:solidFill>
                  <a:srgbClr val="666666"/>
                </a:solidFill>
                <a:latin typeface="Oswald"/>
                <a:ea typeface="Oswald"/>
              </a:rPr>
              <a:t>Outcomes</a:t>
            </a:r>
            <a:endParaRPr sz="2000" dirty="0"/>
          </a:p>
        </p:txBody>
      </p:sp>
      <p:sp>
        <p:nvSpPr>
          <p:cNvPr id="61" name="CustomShape 20"/>
          <p:cNvSpPr/>
          <p:nvPr/>
        </p:nvSpPr>
        <p:spPr>
          <a:xfrm>
            <a:off x="16389873" y="12440869"/>
            <a:ext cx="10285560" cy="3803708"/>
          </a:xfrm>
          <a:prstGeom prst="rect">
            <a:avLst/>
          </a:prstGeom>
          <a:noFill/>
          <a:ln>
            <a:noFill/>
          </a:ln>
        </p:spPr>
        <p:txBody>
          <a:bodyPr tIns="91440" bIns="91440"/>
          <a:lstStyle/>
          <a:p>
            <a:pPr marL="571500" lvl="0" indent="-571500">
              <a:buFont typeface="Arial" panose="020B0604020202020204" pitchFamily="34" charset="0"/>
              <a:buChar char="•"/>
            </a:pPr>
            <a:r>
              <a:rPr lang="en-IN" sz="4000" dirty="0"/>
              <a:t>The Librarian would be able to keep track of all the books and users of the library.</a:t>
            </a:r>
          </a:p>
          <a:p>
            <a:pPr marL="571500" lvl="0" indent="-571500">
              <a:buFont typeface="Arial" panose="020B0604020202020204" pitchFamily="34" charset="0"/>
              <a:buChar char="•"/>
            </a:pPr>
            <a:r>
              <a:rPr lang="en-IN" sz="4000" dirty="0"/>
              <a:t>The staff will be able to easily manage the fine.</a:t>
            </a:r>
          </a:p>
          <a:p>
            <a:pPr marL="571500" lvl="0" indent="-571500">
              <a:buFont typeface="Arial" panose="020B0604020202020204" pitchFamily="34" charset="0"/>
              <a:buChar char="•"/>
            </a:pPr>
            <a:r>
              <a:rPr lang="en-IN" sz="4000" dirty="0"/>
              <a:t>Reducing the manual work significantly thus saving time.</a:t>
            </a:r>
          </a:p>
        </p:txBody>
      </p:sp>
      <p:sp>
        <p:nvSpPr>
          <p:cNvPr id="62" name="CustomShape 21"/>
          <p:cNvSpPr/>
          <p:nvPr/>
        </p:nvSpPr>
        <p:spPr>
          <a:xfrm>
            <a:off x="16298820" y="16808673"/>
            <a:ext cx="10285560" cy="1450800"/>
          </a:xfrm>
          <a:prstGeom prst="rect">
            <a:avLst/>
          </a:prstGeom>
          <a:noFill/>
          <a:ln>
            <a:noFill/>
          </a:ln>
        </p:spPr>
        <p:txBody>
          <a:bodyPr tIns="91440" bIns="91440"/>
          <a:lstStyle/>
          <a:p>
            <a:pPr>
              <a:lnSpc>
                <a:spcPct val="115000"/>
              </a:lnSpc>
            </a:pPr>
            <a:r>
              <a:rPr lang="en-IN" sz="6000" b="1" dirty="0">
                <a:solidFill>
                  <a:srgbClr val="666666"/>
                </a:solidFill>
                <a:latin typeface="Oswald"/>
              </a:rPr>
              <a:t>Project Scope</a:t>
            </a:r>
            <a:endParaRPr sz="6000" dirty="0"/>
          </a:p>
        </p:txBody>
      </p:sp>
      <p:sp>
        <p:nvSpPr>
          <p:cNvPr id="63" name="CustomShape 22"/>
          <p:cNvSpPr/>
          <p:nvPr/>
        </p:nvSpPr>
        <p:spPr>
          <a:xfrm>
            <a:off x="16298820" y="18259473"/>
            <a:ext cx="10285560" cy="3473644"/>
          </a:xfrm>
          <a:prstGeom prst="rect">
            <a:avLst/>
          </a:prstGeom>
          <a:noFill/>
          <a:ln>
            <a:noFill/>
          </a:ln>
        </p:spPr>
        <p:txBody>
          <a:bodyPr tIns="91440" bIns="91440"/>
          <a:lstStyle/>
          <a:p>
            <a:r>
              <a:rPr lang="en-IN" sz="4000" dirty="0"/>
              <a:t>This application is exclusively made to lessen the load on the librarian and staff and make the operations more efficient, Therefore, the scope of this project spreads  to large extend as all the libraries can use  this system. </a:t>
            </a:r>
          </a:p>
        </p:txBody>
      </p:sp>
      <p:sp>
        <p:nvSpPr>
          <p:cNvPr id="64" name="CustomShape 23"/>
          <p:cNvSpPr/>
          <p:nvPr/>
        </p:nvSpPr>
        <p:spPr>
          <a:xfrm>
            <a:off x="30513602" y="11316639"/>
            <a:ext cx="8084160" cy="1450800"/>
          </a:xfrm>
          <a:prstGeom prst="rect">
            <a:avLst/>
          </a:prstGeom>
          <a:noFill/>
          <a:ln>
            <a:noFill/>
          </a:ln>
        </p:spPr>
        <p:txBody>
          <a:bodyPr tIns="91440" bIns="91440"/>
          <a:lstStyle/>
          <a:p>
            <a:pPr>
              <a:lnSpc>
                <a:spcPct val="115000"/>
              </a:lnSpc>
            </a:pPr>
            <a:r>
              <a:rPr lang="en-IN" sz="5400" b="1" dirty="0">
                <a:solidFill>
                  <a:srgbClr val="666666"/>
                </a:solidFill>
                <a:latin typeface="Oswald"/>
                <a:ea typeface="Oswald"/>
              </a:rPr>
              <a:t>Results</a:t>
            </a:r>
            <a:endParaRPr dirty="0"/>
          </a:p>
        </p:txBody>
      </p:sp>
      <p:sp>
        <p:nvSpPr>
          <p:cNvPr id="68" name="CustomShape 27"/>
          <p:cNvSpPr/>
          <p:nvPr/>
        </p:nvSpPr>
        <p:spPr>
          <a:xfrm>
            <a:off x="30280320" y="25936147"/>
            <a:ext cx="8084160" cy="1450800"/>
          </a:xfrm>
          <a:prstGeom prst="rect">
            <a:avLst/>
          </a:prstGeom>
          <a:noFill/>
          <a:ln>
            <a:noFill/>
          </a:ln>
        </p:spPr>
        <p:txBody>
          <a:bodyPr tIns="91440" bIns="91440"/>
          <a:lstStyle/>
          <a:p>
            <a:pPr>
              <a:lnSpc>
                <a:spcPct val="115000"/>
              </a:lnSpc>
            </a:pPr>
            <a:r>
              <a:rPr lang="en-IN" sz="5400" b="1" dirty="0">
                <a:solidFill>
                  <a:srgbClr val="666666"/>
                </a:solidFill>
                <a:latin typeface="Oswald"/>
                <a:ea typeface="Oswald"/>
              </a:rPr>
              <a:t>References</a:t>
            </a:r>
            <a:endParaRPr dirty="0"/>
          </a:p>
        </p:txBody>
      </p:sp>
      <p:sp>
        <p:nvSpPr>
          <p:cNvPr id="69" name="CustomShape 28"/>
          <p:cNvSpPr/>
          <p:nvPr/>
        </p:nvSpPr>
        <p:spPr>
          <a:xfrm>
            <a:off x="30280320" y="27360758"/>
            <a:ext cx="11196440" cy="3542400"/>
          </a:xfrm>
          <a:prstGeom prst="rect">
            <a:avLst/>
          </a:prstGeom>
          <a:noFill/>
          <a:ln>
            <a:noFill/>
          </a:ln>
        </p:spPr>
        <p:txBody>
          <a:bodyPr tIns="91440" bIns="91440"/>
          <a:lstStyle/>
          <a:p>
            <a:pPr marL="742950" indent="-742950">
              <a:buAutoNum type="arabicPeriod"/>
            </a:pPr>
            <a:r>
              <a:rPr lang="en-IN" sz="4000" dirty="0" err="1"/>
              <a:t>Phpmyadmin</a:t>
            </a:r>
            <a:endParaRPr lang="en-IN" sz="4000" dirty="0"/>
          </a:p>
          <a:p>
            <a:pPr marL="742950" indent="-742950">
              <a:buAutoNum type="arabicPeriod"/>
            </a:pPr>
            <a:r>
              <a:rPr lang="en-IN" sz="4000" dirty="0"/>
              <a:t>Stackoverflow.com</a:t>
            </a:r>
          </a:p>
          <a:p>
            <a:pPr marL="742950" indent="-742950">
              <a:buAutoNum type="arabicPeriod"/>
            </a:pPr>
            <a:r>
              <a:rPr lang="en-IN" sz="4000" dirty="0"/>
              <a:t>W3school.com</a:t>
            </a:r>
          </a:p>
          <a:p>
            <a:pPr marL="742950" indent="-742950">
              <a:buAutoNum type="arabicPeriod"/>
            </a:pPr>
            <a:r>
              <a:rPr lang="en-IN" sz="4000" dirty="0"/>
              <a:t>ERDplus.com</a:t>
            </a:r>
          </a:p>
          <a:p>
            <a:pPr marL="742950" indent="-742950">
              <a:buAutoNum type="arabicPeriod"/>
            </a:pPr>
            <a:endParaRPr lang="en-IN" sz="4000" dirty="0"/>
          </a:p>
          <a:p>
            <a:pPr marL="742950" indent="-742950">
              <a:buAutoNum type="arabicPeriod"/>
            </a:pPr>
            <a:endParaRPr lang="en-IN" sz="4000" dirty="0"/>
          </a:p>
        </p:txBody>
      </p:sp>
      <p:sp>
        <p:nvSpPr>
          <p:cNvPr id="70" name="CustomShape 29"/>
          <p:cNvSpPr/>
          <p:nvPr/>
        </p:nvSpPr>
        <p:spPr>
          <a:xfrm>
            <a:off x="896399" y="1120319"/>
            <a:ext cx="871464" cy="4559401"/>
          </a:xfrm>
          <a:prstGeom prst="rect">
            <a:avLst/>
          </a:prstGeom>
          <a:solidFill>
            <a:srgbClr val="0097A7"/>
          </a:solidFill>
          <a:ln>
            <a:noFill/>
          </a:ln>
        </p:spPr>
      </p:sp>
      <p:pic>
        <p:nvPicPr>
          <p:cNvPr id="71" name="Shape 84"/>
          <p:cNvPicPr/>
          <p:nvPr/>
        </p:nvPicPr>
        <p:blipFill>
          <a:blip r:embed="rId3"/>
          <a:srcRect l="223000" r="223000"/>
          <a:stretch>
            <a:fillRect/>
          </a:stretch>
        </p:blipFill>
        <p:spPr>
          <a:xfrm>
            <a:off x="6110520" y="26982326"/>
            <a:ext cx="10285560" cy="3958560"/>
          </a:xfrm>
          <a:prstGeom prst="rect">
            <a:avLst/>
          </a:prstGeom>
          <a:ln>
            <a:noFill/>
          </a:ln>
        </p:spPr>
      </p:pic>
      <p:sp>
        <p:nvSpPr>
          <p:cNvPr id="72" name="CustomShape 30"/>
          <p:cNvSpPr/>
          <p:nvPr/>
        </p:nvSpPr>
        <p:spPr>
          <a:xfrm>
            <a:off x="896400" y="31997880"/>
            <a:ext cx="39746880" cy="920160"/>
          </a:xfrm>
          <a:prstGeom prst="rect">
            <a:avLst/>
          </a:prstGeom>
          <a:noFill/>
          <a:ln>
            <a:noFill/>
          </a:ln>
        </p:spPr>
        <p:txBody>
          <a:bodyPr tIns="91440" bIns="91440" anchor="ctr"/>
          <a:lstStyle/>
          <a:p>
            <a:pPr algn="r">
              <a:lnSpc>
                <a:spcPct val="115000"/>
              </a:lnSpc>
            </a:pPr>
            <a:r>
              <a:rPr lang="en-IN" sz="2400">
                <a:solidFill>
                  <a:srgbClr val="FFFFFF"/>
                </a:solidFill>
                <a:latin typeface="Droid Serif"/>
                <a:ea typeface="Droid Serif"/>
              </a:rPr>
              <a:t>This presentation poster was designed by </a:t>
            </a:r>
            <a:r>
              <a:rPr lang="en-IN" sz="2400" u="sng">
                <a:solidFill>
                  <a:srgbClr val="0097A7"/>
                </a:solidFill>
                <a:latin typeface="Droid Serif"/>
                <a:ea typeface="Droid Serif"/>
              </a:rPr>
              <a:t>FPPT</a:t>
            </a:r>
            <a:r>
              <a:rPr lang="en-IN" sz="2400">
                <a:solidFill>
                  <a:srgbClr val="FFFFFF"/>
                </a:solidFill>
                <a:latin typeface="Droid Serif"/>
                <a:ea typeface="Droid Serif"/>
              </a:rPr>
              <a:t>.</a:t>
            </a:r>
            <a:endParaRPr/>
          </a:p>
        </p:txBody>
      </p:sp>
      <p:pic>
        <p:nvPicPr>
          <p:cNvPr id="3" name="Picture 2">
            <a:extLst>
              <a:ext uri="{FF2B5EF4-FFF2-40B4-BE49-F238E27FC236}">
                <a16:creationId xmlns:a16="http://schemas.microsoft.com/office/drawing/2014/main" id="{7447F178-E556-4CC4-88CC-55B23E8EF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1134" y="813066"/>
            <a:ext cx="4894447" cy="3965154"/>
          </a:xfrm>
          <a:prstGeom prst="rect">
            <a:avLst/>
          </a:prstGeom>
        </p:spPr>
      </p:pic>
      <p:sp>
        <p:nvSpPr>
          <p:cNvPr id="38" name="CustomShape 13">
            <a:extLst>
              <a:ext uri="{FF2B5EF4-FFF2-40B4-BE49-F238E27FC236}">
                <a16:creationId xmlns:a16="http://schemas.microsoft.com/office/drawing/2014/main" id="{29EC65FB-3C8E-425E-AF0E-41AAB33FAA04}"/>
              </a:ext>
            </a:extLst>
          </p:cNvPr>
          <p:cNvSpPr/>
          <p:nvPr/>
        </p:nvSpPr>
        <p:spPr>
          <a:xfrm>
            <a:off x="2039400" y="22588522"/>
            <a:ext cx="10285560" cy="920160"/>
          </a:xfrm>
          <a:prstGeom prst="rect">
            <a:avLst/>
          </a:prstGeom>
          <a:noFill/>
          <a:ln>
            <a:noFill/>
          </a:ln>
        </p:spPr>
        <p:txBody>
          <a:bodyPr tIns="91440" bIns="91440"/>
          <a:lstStyle/>
          <a:p>
            <a:pPr>
              <a:lnSpc>
                <a:spcPct val="115000"/>
              </a:lnSpc>
            </a:pPr>
            <a:r>
              <a:rPr lang="en-IN" sz="6000" b="1" dirty="0">
                <a:solidFill>
                  <a:srgbClr val="666666"/>
                </a:solidFill>
                <a:latin typeface="Oswald"/>
                <a:ea typeface="Oswald"/>
              </a:rPr>
              <a:t>Problem Statement</a:t>
            </a:r>
            <a:endParaRPr sz="2000" dirty="0"/>
          </a:p>
        </p:txBody>
      </p:sp>
      <p:sp>
        <p:nvSpPr>
          <p:cNvPr id="39" name="CustomShape 15">
            <a:extLst>
              <a:ext uri="{FF2B5EF4-FFF2-40B4-BE49-F238E27FC236}">
                <a16:creationId xmlns:a16="http://schemas.microsoft.com/office/drawing/2014/main" id="{6B10BCED-2918-4F2E-A127-5647B137EBE1}"/>
              </a:ext>
            </a:extLst>
          </p:cNvPr>
          <p:cNvSpPr/>
          <p:nvPr/>
        </p:nvSpPr>
        <p:spPr>
          <a:xfrm>
            <a:off x="2007960" y="24212907"/>
            <a:ext cx="10285560" cy="4066200"/>
          </a:xfrm>
          <a:prstGeom prst="rect">
            <a:avLst/>
          </a:prstGeom>
          <a:noFill/>
          <a:ln>
            <a:noFill/>
          </a:ln>
        </p:spPr>
        <p:txBody>
          <a:bodyPr tIns="91440" bIns="91440"/>
          <a:lstStyle/>
          <a:p>
            <a:r>
              <a:rPr lang="en-IN" sz="4000" dirty="0"/>
              <a:t>To replace manually operated Library management System with a new computerized, user friendly and robust system which will make it easier for  librarian to keep track of all the users and for users to easily check on the book availability and other required things.</a:t>
            </a:r>
          </a:p>
        </p:txBody>
      </p:sp>
      <p:sp>
        <p:nvSpPr>
          <p:cNvPr id="76" name="CustomShape 21">
            <a:extLst>
              <a:ext uri="{FF2B5EF4-FFF2-40B4-BE49-F238E27FC236}">
                <a16:creationId xmlns:a16="http://schemas.microsoft.com/office/drawing/2014/main" id="{4FACACD3-CD15-42C0-81CF-C498DE5265FD}"/>
              </a:ext>
            </a:extLst>
          </p:cNvPr>
          <p:cNvSpPr/>
          <p:nvPr/>
        </p:nvSpPr>
        <p:spPr>
          <a:xfrm>
            <a:off x="30320364" y="6496200"/>
            <a:ext cx="10285560" cy="1450800"/>
          </a:xfrm>
          <a:prstGeom prst="rect">
            <a:avLst/>
          </a:prstGeom>
          <a:noFill/>
          <a:ln>
            <a:noFill/>
          </a:ln>
        </p:spPr>
        <p:txBody>
          <a:bodyPr tIns="91440" bIns="91440"/>
          <a:lstStyle/>
          <a:p>
            <a:pPr>
              <a:lnSpc>
                <a:spcPct val="115000"/>
              </a:lnSpc>
            </a:pPr>
            <a:r>
              <a:rPr lang="en-IN" sz="6000" b="1" dirty="0">
                <a:solidFill>
                  <a:srgbClr val="666666"/>
                </a:solidFill>
                <a:latin typeface="Oswald"/>
                <a:ea typeface="Oswald"/>
              </a:rPr>
              <a:t>Technologies Used</a:t>
            </a:r>
            <a:endParaRPr sz="6000" dirty="0"/>
          </a:p>
          <a:p>
            <a:pPr>
              <a:lnSpc>
                <a:spcPct val="100000"/>
              </a:lnSpc>
            </a:pPr>
            <a:endParaRPr sz="6000" dirty="0"/>
          </a:p>
        </p:txBody>
      </p:sp>
      <p:sp>
        <p:nvSpPr>
          <p:cNvPr id="78" name="CustomShape 22">
            <a:extLst>
              <a:ext uri="{FF2B5EF4-FFF2-40B4-BE49-F238E27FC236}">
                <a16:creationId xmlns:a16="http://schemas.microsoft.com/office/drawing/2014/main" id="{F35B1E74-CC6F-4D08-A394-36519A8241FB}"/>
              </a:ext>
            </a:extLst>
          </p:cNvPr>
          <p:cNvSpPr/>
          <p:nvPr/>
        </p:nvSpPr>
        <p:spPr>
          <a:xfrm>
            <a:off x="30280320" y="7741672"/>
            <a:ext cx="10285560" cy="2517973"/>
          </a:xfrm>
          <a:prstGeom prst="rect">
            <a:avLst/>
          </a:prstGeom>
          <a:noFill/>
          <a:ln>
            <a:noFill/>
          </a:ln>
        </p:spPr>
        <p:txBody>
          <a:bodyPr tIns="91440" bIns="91440"/>
          <a:lstStyle/>
          <a:p>
            <a:pPr marL="571500" lvl="0" indent="-571500">
              <a:buFont typeface="Arial" panose="020B0604020202020204" pitchFamily="34" charset="0"/>
              <a:buChar char="•"/>
            </a:pPr>
            <a:r>
              <a:rPr lang="en-IN" sz="4000" dirty="0"/>
              <a:t>Front-end: HTML, CSS, JavaScript, Bootstrap</a:t>
            </a:r>
            <a:endParaRPr lang="en-IN" sz="4000" dirty="0">
              <a:effectLst/>
            </a:endParaRPr>
          </a:p>
          <a:p>
            <a:pPr marL="571500" lvl="0" indent="-571500">
              <a:buFont typeface="Arial" panose="020B0604020202020204" pitchFamily="34" charset="0"/>
              <a:buChar char="•"/>
            </a:pPr>
            <a:r>
              <a:rPr lang="en-IN" sz="4000" dirty="0"/>
              <a:t>Middle-tier: PHP</a:t>
            </a:r>
            <a:endParaRPr lang="en-IN" sz="4000" dirty="0">
              <a:effectLst/>
            </a:endParaRPr>
          </a:p>
          <a:p>
            <a:pPr marL="571500" lvl="0" indent="-571500">
              <a:buFont typeface="Arial" panose="020B0604020202020204" pitchFamily="34" charset="0"/>
              <a:buChar char="•"/>
            </a:pPr>
            <a:r>
              <a:rPr lang="en-IN" sz="4000" dirty="0"/>
              <a:t>Back-end: MySQL</a:t>
            </a:r>
            <a:endParaRPr lang="en-IN" sz="4000" dirty="0">
              <a:effectLst/>
            </a:endParaRPr>
          </a:p>
          <a:p>
            <a:endParaRPr lang="en-IN" sz="3600" dirty="0"/>
          </a:p>
        </p:txBody>
      </p:sp>
      <p:pic>
        <p:nvPicPr>
          <p:cNvPr id="5" name="Picture 4">
            <a:extLst>
              <a:ext uri="{FF2B5EF4-FFF2-40B4-BE49-F238E27FC236}">
                <a16:creationId xmlns:a16="http://schemas.microsoft.com/office/drawing/2014/main" id="{CEFB9BBE-6387-40E3-BA66-6639290CA1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73360" y="22518546"/>
            <a:ext cx="11727090" cy="6715125"/>
          </a:xfrm>
          <a:prstGeom prst="rect">
            <a:avLst/>
          </a:prstGeom>
        </p:spPr>
      </p:pic>
      <p:pic>
        <p:nvPicPr>
          <p:cNvPr id="15" name="Picture 14">
            <a:extLst>
              <a:ext uri="{FF2B5EF4-FFF2-40B4-BE49-F238E27FC236}">
                <a16:creationId xmlns:a16="http://schemas.microsoft.com/office/drawing/2014/main" id="{5F5895A8-A460-44F4-B3FC-68CFD810B2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13602" y="13563601"/>
            <a:ext cx="10963158" cy="921723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381</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Droid Serif</vt:lpstr>
      <vt:lpstr>Oswald</vt:lpstr>
      <vt:lpstr>StarSymbol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Sumegh</dc:creator>
  <cp:lastModifiedBy>Yashvi Desai</cp:lastModifiedBy>
  <cp:revision>25</cp:revision>
  <dcterms:modified xsi:type="dcterms:W3CDTF">2019-04-16T08:09:44Z</dcterms:modified>
</cp:coreProperties>
</file>