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57" r:id="rId3"/>
    <p:sldId id="258" r:id="rId4"/>
    <p:sldId id="260" r:id="rId5"/>
    <p:sldId id="262" r:id="rId6"/>
    <p:sldId id="263" r:id="rId7"/>
    <p:sldId id="264" r:id="rId8"/>
    <p:sldId id="266" r:id="rId9"/>
    <p:sldId id="267" r:id="rId10"/>
    <p:sldId id="268" r:id="rId11"/>
    <p:sldId id="269"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03" d="100"/>
          <a:sy n="103" d="100"/>
        </p:scale>
        <p:origin x="874"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D06636-438A-46AD-9097-1717424EE48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5360A65-E77F-4BF7-BE66-5C33FA10496F}">
      <dgm:prSet/>
      <dgm:spPr/>
      <dgm:t>
        <a:bodyPr/>
        <a:lstStyle/>
        <a:p>
          <a:pPr>
            <a:lnSpc>
              <a:spcPct val="100000"/>
            </a:lnSpc>
          </a:pPr>
          <a:r>
            <a:rPr lang="en-US"/>
            <a:t>Reviewed two data files for the year 2019 and 2020. </a:t>
          </a:r>
        </a:p>
      </dgm:t>
    </dgm:pt>
    <dgm:pt modelId="{BFF38487-368F-437C-8203-C2513193EF79}" type="parTrans" cxnId="{8C89608A-913C-4B9C-9D9A-0C5237C69343}">
      <dgm:prSet/>
      <dgm:spPr/>
      <dgm:t>
        <a:bodyPr/>
        <a:lstStyle/>
        <a:p>
          <a:endParaRPr lang="en-US"/>
        </a:p>
      </dgm:t>
    </dgm:pt>
    <dgm:pt modelId="{9D5BF1A0-7058-406A-92E4-8CB60B80B70C}" type="sibTrans" cxnId="{8C89608A-913C-4B9C-9D9A-0C5237C69343}">
      <dgm:prSet/>
      <dgm:spPr/>
      <dgm:t>
        <a:bodyPr/>
        <a:lstStyle/>
        <a:p>
          <a:pPr>
            <a:lnSpc>
              <a:spcPct val="100000"/>
            </a:lnSpc>
          </a:pPr>
          <a:endParaRPr lang="en-US"/>
        </a:p>
      </dgm:t>
    </dgm:pt>
    <dgm:pt modelId="{FACE645C-F822-4A29-976E-5DB769B822E3}">
      <dgm:prSet/>
      <dgm:spPr/>
      <dgm:t>
        <a:bodyPr/>
        <a:lstStyle/>
        <a:p>
          <a:pPr>
            <a:lnSpc>
              <a:spcPct val="100000"/>
            </a:lnSpc>
          </a:pPr>
          <a:r>
            <a:rPr lang="en-US"/>
            <a:t>Renamed columns and changed data types in the 2019 data corresponding to the 2020 data. </a:t>
          </a:r>
        </a:p>
      </dgm:t>
    </dgm:pt>
    <dgm:pt modelId="{0CF21F93-7D4B-4B66-93DB-26968D48AF22}" type="parTrans" cxnId="{ECB6823D-A6F4-4F58-957C-E6B435DC312B}">
      <dgm:prSet/>
      <dgm:spPr/>
      <dgm:t>
        <a:bodyPr/>
        <a:lstStyle/>
        <a:p>
          <a:endParaRPr lang="en-US"/>
        </a:p>
      </dgm:t>
    </dgm:pt>
    <dgm:pt modelId="{7C997246-3433-4904-AD56-B545B81B384F}" type="sibTrans" cxnId="{ECB6823D-A6F4-4F58-957C-E6B435DC312B}">
      <dgm:prSet/>
      <dgm:spPr/>
      <dgm:t>
        <a:bodyPr/>
        <a:lstStyle/>
        <a:p>
          <a:pPr>
            <a:lnSpc>
              <a:spcPct val="100000"/>
            </a:lnSpc>
          </a:pPr>
          <a:endParaRPr lang="en-US"/>
        </a:p>
      </dgm:t>
    </dgm:pt>
    <dgm:pt modelId="{0559766D-A58B-4BB7-A48E-DE9CFA6F335E}">
      <dgm:prSet/>
      <dgm:spPr/>
      <dgm:t>
        <a:bodyPr/>
        <a:lstStyle/>
        <a:p>
          <a:pPr>
            <a:lnSpc>
              <a:spcPct val="100000"/>
            </a:lnSpc>
          </a:pPr>
          <a:r>
            <a:rPr lang="en-US"/>
            <a:t>Eliminated a few columns that have no bearing on the conclusions. </a:t>
          </a:r>
        </a:p>
      </dgm:t>
    </dgm:pt>
    <dgm:pt modelId="{BC92D710-6E58-45FA-8159-9D2937671F95}" type="parTrans" cxnId="{DFD0CB3B-6ED2-4980-804D-50D53F8B18F8}">
      <dgm:prSet/>
      <dgm:spPr/>
      <dgm:t>
        <a:bodyPr/>
        <a:lstStyle/>
        <a:p>
          <a:endParaRPr lang="en-US"/>
        </a:p>
      </dgm:t>
    </dgm:pt>
    <dgm:pt modelId="{D46C6222-1F1A-4D9A-B85E-B65A1888DC50}" type="sibTrans" cxnId="{DFD0CB3B-6ED2-4980-804D-50D53F8B18F8}">
      <dgm:prSet/>
      <dgm:spPr/>
      <dgm:t>
        <a:bodyPr/>
        <a:lstStyle/>
        <a:p>
          <a:pPr>
            <a:lnSpc>
              <a:spcPct val="100000"/>
            </a:lnSpc>
          </a:pPr>
          <a:endParaRPr lang="en-US"/>
        </a:p>
      </dgm:t>
    </dgm:pt>
    <dgm:pt modelId="{591C1BD3-5C85-4E11-BA05-C2AD0B0D6839}">
      <dgm:prSet/>
      <dgm:spPr/>
      <dgm:t>
        <a:bodyPr/>
        <a:lstStyle/>
        <a:p>
          <a:pPr>
            <a:lnSpc>
              <a:spcPct val="100000"/>
            </a:lnSpc>
          </a:pPr>
          <a:r>
            <a:rPr lang="en-US"/>
            <a:t>Made corrections to a few entries in the member_casual column that go from subscriber to member and customer to casual. </a:t>
          </a:r>
        </a:p>
      </dgm:t>
    </dgm:pt>
    <dgm:pt modelId="{384A8719-51DE-4CC7-A1B9-0F2C34DEA424}" type="parTrans" cxnId="{F9868EFC-BC5A-4E67-B78D-2509F87A80CC}">
      <dgm:prSet/>
      <dgm:spPr/>
      <dgm:t>
        <a:bodyPr/>
        <a:lstStyle/>
        <a:p>
          <a:endParaRPr lang="en-US"/>
        </a:p>
      </dgm:t>
    </dgm:pt>
    <dgm:pt modelId="{7320D4A1-7BBD-4A14-A6D2-3D4AFA9AE931}" type="sibTrans" cxnId="{F9868EFC-BC5A-4E67-B78D-2509F87A80CC}">
      <dgm:prSet/>
      <dgm:spPr/>
      <dgm:t>
        <a:bodyPr/>
        <a:lstStyle/>
        <a:p>
          <a:pPr>
            <a:lnSpc>
              <a:spcPct val="100000"/>
            </a:lnSpc>
          </a:pPr>
          <a:endParaRPr lang="en-US"/>
        </a:p>
      </dgm:t>
    </dgm:pt>
    <dgm:pt modelId="{2DF4B497-B36E-442F-B4CE-4371C0D237EE}">
      <dgm:prSet/>
      <dgm:spPr/>
      <dgm:t>
        <a:bodyPr/>
        <a:lstStyle/>
        <a:p>
          <a:pPr>
            <a:lnSpc>
              <a:spcPct val="100000"/>
            </a:lnSpc>
          </a:pPr>
          <a:r>
            <a:rPr lang="en-US"/>
            <a:t>Calculated ride_length using the provided trip start and endpoints.</a:t>
          </a:r>
        </a:p>
      </dgm:t>
    </dgm:pt>
    <dgm:pt modelId="{5A2770B3-7AC1-42CB-8265-42AE337C6392}" type="parTrans" cxnId="{B3EF09A8-92E3-491A-9B27-05BFFB56A291}">
      <dgm:prSet/>
      <dgm:spPr/>
      <dgm:t>
        <a:bodyPr/>
        <a:lstStyle/>
        <a:p>
          <a:endParaRPr lang="en-US"/>
        </a:p>
      </dgm:t>
    </dgm:pt>
    <dgm:pt modelId="{B766A5FB-7785-47A3-A0FA-12DC555CCE1D}" type="sibTrans" cxnId="{B3EF09A8-92E3-491A-9B27-05BFFB56A291}">
      <dgm:prSet/>
      <dgm:spPr/>
      <dgm:t>
        <a:bodyPr/>
        <a:lstStyle/>
        <a:p>
          <a:pPr>
            <a:lnSpc>
              <a:spcPct val="100000"/>
            </a:lnSpc>
          </a:pPr>
          <a:endParaRPr lang="en-US"/>
        </a:p>
      </dgm:t>
    </dgm:pt>
    <dgm:pt modelId="{B26709A5-3861-4F1F-8EDA-9141003FAD7A}">
      <dgm:prSet/>
      <dgm:spPr/>
      <dgm:t>
        <a:bodyPr/>
        <a:lstStyle/>
        <a:p>
          <a:pPr>
            <a:lnSpc>
              <a:spcPct val="100000"/>
            </a:lnSpc>
          </a:pPr>
          <a:r>
            <a:rPr lang="en-US"/>
            <a:t>Summarized data and found patterns.</a:t>
          </a:r>
        </a:p>
      </dgm:t>
    </dgm:pt>
    <dgm:pt modelId="{74B29630-C06C-40A9-9B32-10822FF79DB8}" type="parTrans" cxnId="{B376C38D-F153-42DB-9DF7-CE5A6430203A}">
      <dgm:prSet/>
      <dgm:spPr/>
      <dgm:t>
        <a:bodyPr/>
        <a:lstStyle/>
        <a:p>
          <a:endParaRPr lang="en-US"/>
        </a:p>
      </dgm:t>
    </dgm:pt>
    <dgm:pt modelId="{9367FD06-F3CE-4A4C-8286-FD02F4B55E47}" type="sibTrans" cxnId="{B376C38D-F153-42DB-9DF7-CE5A6430203A}">
      <dgm:prSet/>
      <dgm:spPr/>
      <dgm:t>
        <a:bodyPr/>
        <a:lstStyle/>
        <a:p>
          <a:endParaRPr lang="en-US"/>
        </a:p>
      </dgm:t>
    </dgm:pt>
    <dgm:pt modelId="{C096348C-5D29-497C-9137-709E735F68BA}" type="pres">
      <dgm:prSet presAssocID="{ADD06636-438A-46AD-9097-1717424EE482}" presName="root" presStyleCnt="0">
        <dgm:presLayoutVars>
          <dgm:dir/>
          <dgm:resizeHandles val="exact"/>
        </dgm:presLayoutVars>
      </dgm:prSet>
      <dgm:spPr/>
    </dgm:pt>
    <dgm:pt modelId="{0BDD4B6F-6DE0-4CCE-9DF2-1385DC1FDD32}" type="pres">
      <dgm:prSet presAssocID="{ADD06636-438A-46AD-9097-1717424EE482}" presName="container" presStyleCnt="0">
        <dgm:presLayoutVars>
          <dgm:dir/>
          <dgm:resizeHandles val="exact"/>
        </dgm:presLayoutVars>
      </dgm:prSet>
      <dgm:spPr/>
    </dgm:pt>
    <dgm:pt modelId="{558FD24E-1D08-4F73-8B78-1B97AD5EAB5E}" type="pres">
      <dgm:prSet presAssocID="{C5360A65-E77F-4BF7-BE66-5C33FA10496F}" presName="compNode" presStyleCnt="0"/>
      <dgm:spPr/>
    </dgm:pt>
    <dgm:pt modelId="{2E546B15-DA73-42A0-90B3-31E54620E324}" type="pres">
      <dgm:prSet presAssocID="{C5360A65-E77F-4BF7-BE66-5C33FA10496F}" presName="iconBgRect" presStyleLbl="bgShp" presStyleIdx="0" presStyleCnt="6"/>
      <dgm:spPr/>
    </dgm:pt>
    <dgm:pt modelId="{D04EBA49-B61B-467E-A6DC-89729F7BA648}" type="pres">
      <dgm:prSet presAssocID="{C5360A65-E77F-4BF7-BE66-5C33FA10496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aper"/>
        </a:ext>
      </dgm:extLst>
    </dgm:pt>
    <dgm:pt modelId="{29C96E09-97B3-4E2B-9491-43E3262B234D}" type="pres">
      <dgm:prSet presAssocID="{C5360A65-E77F-4BF7-BE66-5C33FA10496F}" presName="spaceRect" presStyleCnt="0"/>
      <dgm:spPr/>
    </dgm:pt>
    <dgm:pt modelId="{13F711BC-485A-4EDA-A9C4-BF7E8E99A8AF}" type="pres">
      <dgm:prSet presAssocID="{C5360A65-E77F-4BF7-BE66-5C33FA10496F}" presName="textRect" presStyleLbl="revTx" presStyleIdx="0" presStyleCnt="6">
        <dgm:presLayoutVars>
          <dgm:chMax val="1"/>
          <dgm:chPref val="1"/>
        </dgm:presLayoutVars>
      </dgm:prSet>
      <dgm:spPr/>
    </dgm:pt>
    <dgm:pt modelId="{BF9D10AA-3775-444B-ABDD-FD242E537819}" type="pres">
      <dgm:prSet presAssocID="{9D5BF1A0-7058-406A-92E4-8CB60B80B70C}" presName="sibTrans" presStyleLbl="sibTrans2D1" presStyleIdx="0" presStyleCnt="0"/>
      <dgm:spPr/>
    </dgm:pt>
    <dgm:pt modelId="{BF4B763E-17C7-4AC8-AB3E-A5E40730B574}" type="pres">
      <dgm:prSet presAssocID="{FACE645C-F822-4A29-976E-5DB769B822E3}" presName="compNode" presStyleCnt="0"/>
      <dgm:spPr/>
    </dgm:pt>
    <dgm:pt modelId="{FE1810C7-1DCF-4B20-9342-70F424ED9CEE}" type="pres">
      <dgm:prSet presAssocID="{FACE645C-F822-4A29-976E-5DB769B822E3}" presName="iconBgRect" presStyleLbl="bgShp" presStyleIdx="1" presStyleCnt="6"/>
      <dgm:spPr/>
    </dgm:pt>
    <dgm:pt modelId="{3372A818-2FD9-4D92-A8B8-A9CB6CFA6031}" type="pres">
      <dgm:prSet presAssocID="{FACE645C-F822-4A29-976E-5DB769B822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53B56387-7C75-47B6-8A5B-FFEE9DC021F4}" type="pres">
      <dgm:prSet presAssocID="{FACE645C-F822-4A29-976E-5DB769B822E3}" presName="spaceRect" presStyleCnt="0"/>
      <dgm:spPr/>
    </dgm:pt>
    <dgm:pt modelId="{27392E64-BC80-4247-95DE-C24DC2D20215}" type="pres">
      <dgm:prSet presAssocID="{FACE645C-F822-4A29-976E-5DB769B822E3}" presName="textRect" presStyleLbl="revTx" presStyleIdx="1" presStyleCnt="6">
        <dgm:presLayoutVars>
          <dgm:chMax val="1"/>
          <dgm:chPref val="1"/>
        </dgm:presLayoutVars>
      </dgm:prSet>
      <dgm:spPr/>
    </dgm:pt>
    <dgm:pt modelId="{B46F8FFF-7D3A-44AA-85B7-5D15C54580CD}" type="pres">
      <dgm:prSet presAssocID="{7C997246-3433-4904-AD56-B545B81B384F}" presName="sibTrans" presStyleLbl="sibTrans2D1" presStyleIdx="0" presStyleCnt="0"/>
      <dgm:spPr/>
    </dgm:pt>
    <dgm:pt modelId="{9CFF55D4-BC29-4A65-8898-D5D0F57DEA50}" type="pres">
      <dgm:prSet presAssocID="{0559766D-A58B-4BB7-A48E-DE9CFA6F335E}" presName="compNode" presStyleCnt="0"/>
      <dgm:spPr/>
    </dgm:pt>
    <dgm:pt modelId="{C52097CD-65FC-49B2-9678-59068707209C}" type="pres">
      <dgm:prSet presAssocID="{0559766D-A58B-4BB7-A48E-DE9CFA6F335E}" presName="iconBgRect" presStyleLbl="bgShp" presStyleIdx="2" presStyleCnt="6"/>
      <dgm:spPr/>
    </dgm:pt>
    <dgm:pt modelId="{42B3A6DB-504C-4438-9194-B0ED1EBEDC63}" type="pres">
      <dgm:prSet presAssocID="{0559766D-A58B-4BB7-A48E-DE9CFA6F335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ject"/>
        </a:ext>
      </dgm:extLst>
    </dgm:pt>
    <dgm:pt modelId="{AA922005-1272-48CA-A597-1A88A3D0D593}" type="pres">
      <dgm:prSet presAssocID="{0559766D-A58B-4BB7-A48E-DE9CFA6F335E}" presName="spaceRect" presStyleCnt="0"/>
      <dgm:spPr/>
    </dgm:pt>
    <dgm:pt modelId="{20F857FD-E373-4613-83CC-27E4EB4592EC}" type="pres">
      <dgm:prSet presAssocID="{0559766D-A58B-4BB7-A48E-DE9CFA6F335E}" presName="textRect" presStyleLbl="revTx" presStyleIdx="2" presStyleCnt="6">
        <dgm:presLayoutVars>
          <dgm:chMax val="1"/>
          <dgm:chPref val="1"/>
        </dgm:presLayoutVars>
      </dgm:prSet>
      <dgm:spPr/>
    </dgm:pt>
    <dgm:pt modelId="{B654DF0B-AAD4-480D-A0C3-A33CAF754593}" type="pres">
      <dgm:prSet presAssocID="{D46C6222-1F1A-4D9A-B85E-B65A1888DC50}" presName="sibTrans" presStyleLbl="sibTrans2D1" presStyleIdx="0" presStyleCnt="0"/>
      <dgm:spPr/>
    </dgm:pt>
    <dgm:pt modelId="{424B4C09-2CDC-4C6C-841E-97067B343E38}" type="pres">
      <dgm:prSet presAssocID="{591C1BD3-5C85-4E11-BA05-C2AD0B0D6839}" presName="compNode" presStyleCnt="0"/>
      <dgm:spPr/>
    </dgm:pt>
    <dgm:pt modelId="{DDCFE8DE-7F9E-4E32-8987-00FE64FA0A17}" type="pres">
      <dgm:prSet presAssocID="{591C1BD3-5C85-4E11-BA05-C2AD0B0D6839}" presName="iconBgRect" presStyleLbl="bgShp" presStyleIdx="3" presStyleCnt="6"/>
      <dgm:spPr/>
    </dgm:pt>
    <dgm:pt modelId="{CEFC6A63-8683-42F7-BC9E-F49F1F2AB455}" type="pres">
      <dgm:prSet presAssocID="{591C1BD3-5C85-4E11-BA05-C2AD0B0D683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owchart"/>
        </a:ext>
      </dgm:extLst>
    </dgm:pt>
    <dgm:pt modelId="{CD4B78C7-589F-4FBC-9794-D12834B727AC}" type="pres">
      <dgm:prSet presAssocID="{591C1BD3-5C85-4E11-BA05-C2AD0B0D6839}" presName="spaceRect" presStyleCnt="0"/>
      <dgm:spPr/>
    </dgm:pt>
    <dgm:pt modelId="{75ADDFFA-AC92-4E64-9D42-0F2F015232F1}" type="pres">
      <dgm:prSet presAssocID="{591C1BD3-5C85-4E11-BA05-C2AD0B0D6839}" presName="textRect" presStyleLbl="revTx" presStyleIdx="3" presStyleCnt="6">
        <dgm:presLayoutVars>
          <dgm:chMax val="1"/>
          <dgm:chPref val="1"/>
        </dgm:presLayoutVars>
      </dgm:prSet>
      <dgm:spPr/>
    </dgm:pt>
    <dgm:pt modelId="{A07B0D91-9F77-4B07-B3E1-F8C399348FDA}" type="pres">
      <dgm:prSet presAssocID="{7320D4A1-7BBD-4A14-A6D2-3D4AFA9AE931}" presName="sibTrans" presStyleLbl="sibTrans2D1" presStyleIdx="0" presStyleCnt="0"/>
      <dgm:spPr/>
    </dgm:pt>
    <dgm:pt modelId="{87E321A5-399D-4A46-B19A-A547A388A477}" type="pres">
      <dgm:prSet presAssocID="{2DF4B497-B36E-442F-B4CE-4371C0D237EE}" presName="compNode" presStyleCnt="0"/>
      <dgm:spPr/>
    </dgm:pt>
    <dgm:pt modelId="{629041DE-BD04-4668-BF6B-623DFD20E77D}" type="pres">
      <dgm:prSet presAssocID="{2DF4B497-B36E-442F-B4CE-4371C0D237EE}" presName="iconBgRect" presStyleLbl="bgShp" presStyleIdx="4" presStyleCnt="6"/>
      <dgm:spPr/>
    </dgm:pt>
    <dgm:pt modelId="{2C915962-98CA-45FE-A5C0-18B8676E262A}" type="pres">
      <dgm:prSet presAssocID="{2DF4B497-B36E-442F-B4CE-4371C0D237E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alculator"/>
        </a:ext>
      </dgm:extLst>
    </dgm:pt>
    <dgm:pt modelId="{34342D55-98F2-4BAC-875A-2A37851385B4}" type="pres">
      <dgm:prSet presAssocID="{2DF4B497-B36E-442F-B4CE-4371C0D237EE}" presName="spaceRect" presStyleCnt="0"/>
      <dgm:spPr/>
    </dgm:pt>
    <dgm:pt modelId="{978337E9-9177-44E1-9E35-8898263B70F9}" type="pres">
      <dgm:prSet presAssocID="{2DF4B497-B36E-442F-B4CE-4371C0D237EE}" presName="textRect" presStyleLbl="revTx" presStyleIdx="4" presStyleCnt="6">
        <dgm:presLayoutVars>
          <dgm:chMax val="1"/>
          <dgm:chPref val="1"/>
        </dgm:presLayoutVars>
      </dgm:prSet>
      <dgm:spPr/>
    </dgm:pt>
    <dgm:pt modelId="{75AE9C07-E1B2-4ED3-8CAD-39A443EB4A1E}" type="pres">
      <dgm:prSet presAssocID="{B766A5FB-7785-47A3-A0FA-12DC555CCE1D}" presName="sibTrans" presStyleLbl="sibTrans2D1" presStyleIdx="0" presStyleCnt="0"/>
      <dgm:spPr/>
    </dgm:pt>
    <dgm:pt modelId="{685713A7-C981-47F3-AB93-977135F72175}" type="pres">
      <dgm:prSet presAssocID="{B26709A5-3861-4F1F-8EDA-9141003FAD7A}" presName="compNode" presStyleCnt="0"/>
      <dgm:spPr/>
    </dgm:pt>
    <dgm:pt modelId="{140F598D-5278-4064-AF4A-D3418EE2B0EB}" type="pres">
      <dgm:prSet presAssocID="{B26709A5-3861-4F1F-8EDA-9141003FAD7A}" presName="iconBgRect" presStyleLbl="bgShp" presStyleIdx="5" presStyleCnt="6"/>
      <dgm:spPr/>
    </dgm:pt>
    <dgm:pt modelId="{7CE2D7F9-58D7-4AA2-A67C-CB275EF9B828}" type="pres">
      <dgm:prSet presAssocID="{B26709A5-3861-4F1F-8EDA-9141003FAD7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atistics"/>
        </a:ext>
      </dgm:extLst>
    </dgm:pt>
    <dgm:pt modelId="{20BEEDA4-551F-4F73-8642-0D318A351A73}" type="pres">
      <dgm:prSet presAssocID="{B26709A5-3861-4F1F-8EDA-9141003FAD7A}" presName="spaceRect" presStyleCnt="0"/>
      <dgm:spPr/>
    </dgm:pt>
    <dgm:pt modelId="{AFFCEC71-890C-43B8-908C-1F3C9DBA0934}" type="pres">
      <dgm:prSet presAssocID="{B26709A5-3861-4F1F-8EDA-9141003FAD7A}" presName="textRect" presStyleLbl="revTx" presStyleIdx="5" presStyleCnt="6">
        <dgm:presLayoutVars>
          <dgm:chMax val="1"/>
          <dgm:chPref val="1"/>
        </dgm:presLayoutVars>
      </dgm:prSet>
      <dgm:spPr/>
    </dgm:pt>
  </dgm:ptLst>
  <dgm:cxnLst>
    <dgm:cxn modelId="{09D1FA0B-772C-4174-87FC-BF1D6BFBF16F}" type="presOf" srcId="{0559766D-A58B-4BB7-A48E-DE9CFA6F335E}" destId="{20F857FD-E373-4613-83CC-27E4EB4592EC}" srcOrd="0" destOrd="0" presId="urn:microsoft.com/office/officeart/2018/2/layout/IconCircleList"/>
    <dgm:cxn modelId="{C1BC9818-2778-4B75-AE4C-F0F3B5496C3A}" type="presOf" srcId="{D46C6222-1F1A-4D9A-B85E-B65A1888DC50}" destId="{B654DF0B-AAD4-480D-A0C3-A33CAF754593}" srcOrd="0" destOrd="0" presId="urn:microsoft.com/office/officeart/2018/2/layout/IconCircleList"/>
    <dgm:cxn modelId="{B9CF522E-E14B-4811-96B7-C8781CB7335E}" type="presOf" srcId="{591C1BD3-5C85-4E11-BA05-C2AD0B0D6839}" destId="{75ADDFFA-AC92-4E64-9D42-0F2F015232F1}" srcOrd="0" destOrd="0" presId="urn:microsoft.com/office/officeart/2018/2/layout/IconCircleList"/>
    <dgm:cxn modelId="{DFD0CB3B-6ED2-4980-804D-50D53F8B18F8}" srcId="{ADD06636-438A-46AD-9097-1717424EE482}" destId="{0559766D-A58B-4BB7-A48E-DE9CFA6F335E}" srcOrd="2" destOrd="0" parTransId="{BC92D710-6E58-45FA-8159-9D2937671F95}" sibTransId="{D46C6222-1F1A-4D9A-B85E-B65A1888DC50}"/>
    <dgm:cxn modelId="{ECB6823D-A6F4-4F58-957C-E6B435DC312B}" srcId="{ADD06636-438A-46AD-9097-1717424EE482}" destId="{FACE645C-F822-4A29-976E-5DB769B822E3}" srcOrd="1" destOrd="0" parTransId="{0CF21F93-7D4B-4B66-93DB-26968D48AF22}" sibTransId="{7C997246-3433-4904-AD56-B545B81B384F}"/>
    <dgm:cxn modelId="{08E6AF51-FAA2-4FC4-83DE-8872D6F9DE2D}" type="presOf" srcId="{FACE645C-F822-4A29-976E-5DB769B822E3}" destId="{27392E64-BC80-4247-95DE-C24DC2D20215}" srcOrd="0" destOrd="0" presId="urn:microsoft.com/office/officeart/2018/2/layout/IconCircleList"/>
    <dgm:cxn modelId="{D895EF82-897D-412B-9949-2243C6BB8BA5}" type="presOf" srcId="{ADD06636-438A-46AD-9097-1717424EE482}" destId="{C096348C-5D29-497C-9137-709E735F68BA}" srcOrd="0" destOrd="0" presId="urn:microsoft.com/office/officeart/2018/2/layout/IconCircleList"/>
    <dgm:cxn modelId="{8C89608A-913C-4B9C-9D9A-0C5237C69343}" srcId="{ADD06636-438A-46AD-9097-1717424EE482}" destId="{C5360A65-E77F-4BF7-BE66-5C33FA10496F}" srcOrd="0" destOrd="0" parTransId="{BFF38487-368F-437C-8203-C2513193EF79}" sibTransId="{9D5BF1A0-7058-406A-92E4-8CB60B80B70C}"/>
    <dgm:cxn modelId="{B376C38D-F153-42DB-9DF7-CE5A6430203A}" srcId="{ADD06636-438A-46AD-9097-1717424EE482}" destId="{B26709A5-3861-4F1F-8EDA-9141003FAD7A}" srcOrd="5" destOrd="0" parTransId="{74B29630-C06C-40A9-9B32-10822FF79DB8}" sibTransId="{9367FD06-F3CE-4A4C-8286-FD02F4B55E47}"/>
    <dgm:cxn modelId="{8F61D6A0-D4E2-4AD1-B8CA-B6C8C2D7E395}" type="presOf" srcId="{C5360A65-E77F-4BF7-BE66-5C33FA10496F}" destId="{13F711BC-485A-4EDA-A9C4-BF7E8E99A8AF}" srcOrd="0" destOrd="0" presId="urn:microsoft.com/office/officeart/2018/2/layout/IconCircleList"/>
    <dgm:cxn modelId="{E76038A2-1851-448F-8F3D-489E0CCFDC40}" type="presOf" srcId="{9D5BF1A0-7058-406A-92E4-8CB60B80B70C}" destId="{BF9D10AA-3775-444B-ABDD-FD242E537819}" srcOrd="0" destOrd="0" presId="urn:microsoft.com/office/officeart/2018/2/layout/IconCircleList"/>
    <dgm:cxn modelId="{C6C5CDA4-5C5C-4CD5-A18E-A1A39A9E22AC}" type="presOf" srcId="{7320D4A1-7BBD-4A14-A6D2-3D4AFA9AE931}" destId="{A07B0D91-9F77-4B07-B3E1-F8C399348FDA}" srcOrd="0" destOrd="0" presId="urn:microsoft.com/office/officeart/2018/2/layout/IconCircleList"/>
    <dgm:cxn modelId="{B3EF09A8-92E3-491A-9B27-05BFFB56A291}" srcId="{ADD06636-438A-46AD-9097-1717424EE482}" destId="{2DF4B497-B36E-442F-B4CE-4371C0D237EE}" srcOrd="4" destOrd="0" parTransId="{5A2770B3-7AC1-42CB-8265-42AE337C6392}" sibTransId="{B766A5FB-7785-47A3-A0FA-12DC555CCE1D}"/>
    <dgm:cxn modelId="{EA525EBC-CADC-417D-8B14-CE511EDCED64}" type="presOf" srcId="{B766A5FB-7785-47A3-A0FA-12DC555CCE1D}" destId="{75AE9C07-E1B2-4ED3-8CAD-39A443EB4A1E}" srcOrd="0" destOrd="0" presId="urn:microsoft.com/office/officeart/2018/2/layout/IconCircleList"/>
    <dgm:cxn modelId="{AC700EC0-CC4D-4C2B-987F-B9846B36A011}" type="presOf" srcId="{2DF4B497-B36E-442F-B4CE-4371C0D237EE}" destId="{978337E9-9177-44E1-9E35-8898263B70F9}" srcOrd="0" destOrd="0" presId="urn:microsoft.com/office/officeart/2018/2/layout/IconCircleList"/>
    <dgm:cxn modelId="{544AFDC2-19F6-4EAE-99CC-D6F06317B4D0}" type="presOf" srcId="{7C997246-3433-4904-AD56-B545B81B384F}" destId="{B46F8FFF-7D3A-44AA-85B7-5D15C54580CD}" srcOrd="0" destOrd="0" presId="urn:microsoft.com/office/officeart/2018/2/layout/IconCircleList"/>
    <dgm:cxn modelId="{571B5BD0-93D2-424E-8752-F00D6D4E6B9E}" type="presOf" srcId="{B26709A5-3861-4F1F-8EDA-9141003FAD7A}" destId="{AFFCEC71-890C-43B8-908C-1F3C9DBA0934}" srcOrd="0" destOrd="0" presId="urn:microsoft.com/office/officeart/2018/2/layout/IconCircleList"/>
    <dgm:cxn modelId="{F9868EFC-BC5A-4E67-B78D-2509F87A80CC}" srcId="{ADD06636-438A-46AD-9097-1717424EE482}" destId="{591C1BD3-5C85-4E11-BA05-C2AD0B0D6839}" srcOrd="3" destOrd="0" parTransId="{384A8719-51DE-4CC7-A1B9-0F2C34DEA424}" sibTransId="{7320D4A1-7BBD-4A14-A6D2-3D4AFA9AE931}"/>
    <dgm:cxn modelId="{1C8094A0-9A9E-4138-8019-3F6E6C9A4AE5}" type="presParOf" srcId="{C096348C-5D29-497C-9137-709E735F68BA}" destId="{0BDD4B6F-6DE0-4CCE-9DF2-1385DC1FDD32}" srcOrd="0" destOrd="0" presId="urn:microsoft.com/office/officeart/2018/2/layout/IconCircleList"/>
    <dgm:cxn modelId="{1D924E4C-6330-4126-9F7C-E77FA1D666EE}" type="presParOf" srcId="{0BDD4B6F-6DE0-4CCE-9DF2-1385DC1FDD32}" destId="{558FD24E-1D08-4F73-8B78-1B97AD5EAB5E}" srcOrd="0" destOrd="0" presId="urn:microsoft.com/office/officeart/2018/2/layout/IconCircleList"/>
    <dgm:cxn modelId="{224003D9-2B45-4F75-9C57-0F46EE9D9FD9}" type="presParOf" srcId="{558FD24E-1D08-4F73-8B78-1B97AD5EAB5E}" destId="{2E546B15-DA73-42A0-90B3-31E54620E324}" srcOrd="0" destOrd="0" presId="urn:microsoft.com/office/officeart/2018/2/layout/IconCircleList"/>
    <dgm:cxn modelId="{F5C68F89-6F28-4F41-8735-DFC8B77DE2C9}" type="presParOf" srcId="{558FD24E-1D08-4F73-8B78-1B97AD5EAB5E}" destId="{D04EBA49-B61B-467E-A6DC-89729F7BA648}" srcOrd="1" destOrd="0" presId="urn:microsoft.com/office/officeart/2018/2/layout/IconCircleList"/>
    <dgm:cxn modelId="{8A6D4F4C-161B-4EF0-B36E-4BAB963B7E5C}" type="presParOf" srcId="{558FD24E-1D08-4F73-8B78-1B97AD5EAB5E}" destId="{29C96E09-97B3-4E2B-9491-43E3262B234D}" srcOrd="2" destOrd="0" presId="urn:microsoft.com/office/officeart/2018/2/layout/IconCircleList"/>
    <dgm:cxn modelId="{C8276EEC-FFBA-47EC-AD4A-BF6DDB23D1F1}" type="presParOf" srcId="{558FD24E-1D08-4F73-8B78-1B97AD5EAB5E}" destId="{13F711BC-485A-4EDA-A9C4-BF7E8E99A8AF}" srcOrd="3" destOrd="0" presId="urn:microsoft.com/office/officeart/2018/2/layout/IconCircleList"/>
    <dgm:cxn modelId="{EDB9176C-17AC-4FAE-930B-125508E5FA81}" type="presParOf" srcId="{0BDD4B6F-6DE0-4CCE-9DF2-1385DC1FDD32}" destId="{BF9D10AA-3775-444B-ABDD-FD242E537819}" srcOrd="1" destOrd="0" presId="urn:microsoft.com/office/officeart/2018/2/layout/IconCircleList"/>
    <dgm:cxn modelId="{D0E94209-A8C5-4F68-973A-A23C99F00A47}" type="presParOf" srcId="{0BDD4B6F-6DE0-4CCE-9DF2-1385DC1FDD32}" destId="{BF4B763E-17C7-4AC8-AB3E-A5E40730B574}" srcOrd="2" destOrd="0" presId="urn:microsoft.com/office/officeart/2018/2/layout/IconCircleList"/>
    <dgm:cxn modelId="{177FD28E-56A9-4BC1-B27C-B3340448FF7F}" type="presParOf" srcId="{BF4B763E-17C7-4AC8-AB3E-A5E40730B574}" destId="{FE1810C7-1DCF-4B20-9342-70F424ED9CEE}" srcOrd="0" destOrd="0" presId="urn:microsoft.com/office/officeart/2018/2/layout/IconCircleList"/>
    <dgm:cxn modelId="{4B8969A7-96EA-4208-8E63-22766C2A45D8}" type="presParOf" srcId="{BF4B763E-17C7-4AC8-AB3E-A5E40730B574}" destId="{3372A818-2FD9-4D92-A8B8-A9CB6CFA6031}" srcOrd="1" destOrd="0" presId="urn:microsoft.com/office/officeart/2018/2/layout/IconCircleList"/>
    <dgm:cxn modelId="{6C5A43AA-93E7-412F-8AAB-155EF0F7DE4A}" type="presParOf" srcId="{BF4B763E-17C7-4AC8-AB3E-A5E40730B574}" destId="{53B56387-7C75-47B6-8A5B-FFEE9DC021F4}" srcOrd="2" destOrd="0" presId="urn:microsoft.com/office/officeart/2018/2/layout/IconCircleList"/>
    <dgm:cxn modelId="{19C47115-D27C-4363-9C2E-10EF87201268}" type="presParOf" srcId="{BF4B763E-17C7-4AC8-AB3E-A5E40730B574}" destId="{27392E64-BC80-4247-95DE-C24DC2D20215}" srcOrd="3" destOrd="0" presId="urn:microsoft.com/office/officeart/2018/2/layout/IconCircleList"/>
    <dgm:cxn modelId="{A1C677CB-0141-40A5-9B69-51854AF7EE0E}" type="presParOf" srcId="{0BDD4B6F-6DE0-4CCE-9DF2-1385DC1FDD32}" destId="{B46F8FFF-7D3A-44AA-85B7-5D15C54580CD}" srcOrd="3" destOrd="0" presId="urn:microsoft.com/office/officeart/2018/2/layout/IconCircleList"/>
    <dgm:cxn modelId="{6A786E73-3E4A-43C8-8DB0-DDCB65CBF10B}" type="presParOf" srcId="{0BDD4B6F-6DE0-4CCE-9DF2-1385DC1FDD32}" destId="{9CFF55D4-BC29-4A65-8898-D5D0F57DEA50}" srcOrd="4" destOrd="0" presId="urn:microsoft.com/office/officeart/2018/2/layout/IconCircleList"/>
    <dgm:cxn modelId="{96F746EF-2CF9-4585-9045-483831EBBC67}" type="presParOf" srcId="{9CFF55D4-BC29-4A65-8898-D5D0F57DEA50}" destId="{C52097CD-65FC-49B2-9678-59068707209C}" srcOrd="0" destOrd="0" presId="urn:microsoft.com/office/officeart/2018/2/layout/IconCircleList"/>
    <dgm:cxn modelId="{9B7DA30F-019D-4685-A2B6-0180F6CDBF98}" type="presParOf" srcId="{9CFF55D4-BC29-4A65-8898-D5D0F57DEA50}" destId="{42B3A6DB-504C-4438-9194-B0ED1EBEDC63}" srcOrd="1" destOrd="0" presId="urn:microsoft.com/office/officeart/2018/2/layout/IconCircleList"/>
    <dgm:cxn modelId="{74692DC9-AFF3-4C16-BEDC-9B89C79EA479}" type="presParOf" srcId="{9CFF55D4-BC29-4A65-8898-D5D0F57DEA50}" destId="{AA922005-1272-48CA-A597-1A88A3D0D593}" srcOrd="2" destOrd="0" presId="urn:microsoft.com/office/officeart/2018/2/layout/IconCircleList"/>
    <dgm:cxn modelId="{5C483126-84C2-4F75-9BF4-CF632C869363}" type="presParOf" srcId="{9CFF55D4-BC29-4A65-8898-D5D0F57DEA50}" destId="{20F857FD-E373-4613-83CC-27E4EB4592EC}" srcOrd="3" destOrd="0" presId="urn:microsoft.com/office/officeart/2018/2/layout/IconCircleList"/>
    <dgm:cxn modelId="{D39EFA90-6069-43EC-A0F5-CBC9BE9D71F3}" type="presParOf" srcId="{0BDD4B6F-6DE0-4CCE-9DF2-1385DC1FDD32}" destId="{B654DF0B-AAD4-480D-A0C3-A33CAF754593}" srcOrd="5" destOrd="0" presId="urn:microsoft.com/office/officeart/2018/2/layout/IconCircleList"/>
    <dgm:cxn modelId="{E4E28173-C436-4C17-AF1D-B63A96552B90}" type="presParOf" srcId="{0BDD4B6F-6DE0-4CCE-9DF2-1385DC1FDD32}" destId="{424B4C09-2CDC-4C6C-841E-97067B343E38}" srcOrd="6" destOrd="0" presId="urn:microsoft.com/office/officeart/2018/2/layout/IconCircleList"/>
    <dgm:cxn modelId="{9B9C4BDC-789C-4AED-A09E-4124068F8AD2}" type="presParOf" srcId="{424B4C09-2CDC-4C6C-841E-97067B343E38}" destId="{DDCFE8DE-7F9E-4E32-8987-00FE64FA0A17}" srcOrd="0" destOrd="0" presId="urn:microsoft.com/office/officeart/2018/2/layout/IconCircleList"/>
    <dgm:cxn modelId="{430520AB-501C-43F4-B3C6-C3DAA5135771}" type="presParOf" srcId="{424B4C09-2CDC-4C6C-841E-97067B343E38}" destId="{CEFC6A63-8683-42F7-BC9E-F49F1F2AB455}" srcOrd="1" destOrd="0" presId="urn:microsoft.com/office/officeart/2018/2/layout/IconCircleList"/>
    <dgm:cxn modelId="{51E3401D-0CE5-40AB-9794-823D32FDE0CE}" type="presParOf" srcId="{424B4C09-2CDC-4C6C-841E-97067B343E38}" destId="{CD4B78C7-589F-4FBC-9794-D12834B727AC}" srcOrd="2" destOrd="0" presId="urn:microsoft.com/office/officeart/2018/2/layout/IconCircleList"/>
    <dgm:cxn modelId="{76570FE0-C649-4C43-BEB5-397110364619}" type="presParOf" srcId="{424B4C09-2CDC-4C6C-841E-97067B343E38}" destId="{75ADDFFA-AC92-4E64-9D42-0F2F015232F1}" srcOrd="3" destOrd="0" presId="urn:microsoft.com/office/officeart/2018/2/layout/IconCircleList"/>
    <dgm:cxn modelId="{1ECC32C6-84A2-4048-92A4-6BC02A5DF153}" type="presParOf" srcId="{0BDD4B6F-6DE0-4CCE-9DF2-1385DC1FDD32}" destId="{A07B0D91-9F77-4B07-B3E1-F8C399348FDA}" srcOrd="7" destOrd="0" presId="urn:microsoft.com/office/officeart/2018/2/layout/IconCircleList"/>
    <dgm:cxn modelId="{FB73FE33-72B8-455F-A011-14540DFE138A}" type="presParOf" srcId="{0BDD4B6F-6DE0-4CCE-9DF2-1385DC1FDD32}" destId="{87E321A5-399D-4A46-B19A-A547A388A477}" srcOrd="8" destOrd="0" presId="urn:microsoft.com/office/officeart/2018/2/layout/IconCircleList"/>
    <dgm:cxn modelId="{042BCF28-6EB6-4259-B172-0B3D57B7E9D1}" type="presParOf" srcId="{87E321A5-399D-4A46-B19A-A547A388A477}" destId="{629041DE-BD04-4668-BF6B-623DFD20E77D}" srcOrd="0" destOrd="0" presId="urn:microsoft.com/office/officeart/2018/2/layout/IconCircleList"/>
    <dgm:cxn modelId="{A48DECE0-B7C6-479E-BDA4-5D104AD9B43A}" type="presParOf" srcId="{87E321A5-399D-4A46-B19A-A547A388A477}" destId="{2C915962-98CA-45FE-A5C0-18B8676E262A}" srcOrd="1" destOrd="0" presId="urn:microsoft.com/office/officeart/2018/2/layout/IconCircleList"/>
    <dgm:cxn modelId="{26CDA2B7-6842-405F-AB6D-0221637DE7CE}" type="presParOf" srcId="{87E321A5-399D-4A46-B19A-A547A388A477}" destId="{34342D55-98F2-4BAC-875A-2A37851385B4}" srcOrd="2" destOrd="0" presId="urn:microsoft.com/office/officeart/2018/2/layout/IconCircleList"/>
    <dgm:cxn modelId="{A34642D6-84BD-46AE-863D-4D125A718718}" type="presParOf" srcId="{87E321A5-399D-4A46-B19A-A547A388A477}" destId="{978337E9-9177-44E1-9E35-8898263B70F9}" srcOrd="3" destOrd="0" presId="urn:microsoft.com/office/officeart/2018/2/layout/IconCircleList"/>
    <dgm:cxn modelId="{A364A09D-3D77-48E6-9605-8A639AB81431}" type="presParOf" srcId="{0BDD4B6F-6DE0-4CCE-9DF2-1385DC1FDD32}" destId="{75AE9C07-E1B2-4ED3-8CAD-39A443EB4A1E}" srcOrd="9" destOrd="0" presId="urn:microsoft.com/office/officeart/2018/2/layout/IconCircleList"/>
    <dgm:cxn modelId="{4C73550A-57A9-4AE9-A22D-FC348EA65125}" type="presParOf" srcId="{0BDD4B6F-6DE0-4CCE-9DF2-1385DC1FDD32}" destId="{685713A7-C981-47F3-AB93-977135F72175}" srcOrd="10" destOrd="0" presId="urn:microsoft.com/office/officeart/2018/2/layout/IconCircleList"/>
    <dgm:cxn modelId="{84EB3E3F-CAAF-48F0-BCCD-3FF924575098}" type="presParOf" srcId="{685713A7-C981-47F3-AB93-977135F72175}" destId="{140F598D-5278-4064-AF4A-D3418EE2B0EB}" srcOrd="0" destOrd="0" presId="urn:microsoft.com/office/officeart/2018/2/layout/IconCircleList"/>
    <dgm:cxn modelId="{8CABC7B5-428F-46C0-9B95-07CB5BF739FD}" type="presParOf" srcId="{685713A7-C981-47F3-AB93-977135F72175}" destId="{7CE2D7F9-58D7-4AA2-A67C-CB275EF9B828}" srcOrd="1" destOrd="0" presId="urn:microsoft.com/office/officeart/2018/2/layout/IconCircleList"/>
    <dgm:cxn modelId="{6CC6E8C7-36F0-473F-A291-D671AFA2CDC9}" type="presParOf" srcId="{685713A7-C981-47F3-AB93-977135F72175}" destId="{20BEEDA4-551F-4F73-8642-0D318A351A73}" srcOrd="2" destOrd="0" presId="urn:microsoft.com/office/officeart/2018/2/layout/IconCircleList"/>
    <dgm:cxn modelId="{57170C95-EABE-4D87-9F26-7A6D0C939468}" type="presParOf" srcId="{685713A7-C981-47F3-AB93-977135F72175}" destId="{AFFCEC71-890C-43B8-908C-1F3C9DBA093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BFD64D-D3E3-4EA2-AEFC-FD9D51962E4E}" type="doc">
      <dgm:prSet loTypeId="urn:microsoft.com/office/officeart/2005/8/layout/process5" loCatId="process" qsTypeId="urn:microsoft.com/office/officeart/2005/8/quickstyle/simple1" qsCatId="simple" csTypeId="urn:microsoft.com/office/officeart/2005/8/colors/accent1_2" csCatId="accent1"/>
      <dgm:spPr/>
      <dgm:t>
        <a:bodyPr/>
        <a:lstStyle/>
        <a:p>
          <a:endParaRPr lang="en-US"/>
        </a:p>
      </dgm:t>
    </dgm:pt>
    <dgm:pt modelId="{EF04374D-2269-4CC5-8447-7EA73F61451D}">
      <dgm:prSet/>
      <dgm:spPr/>
      <dgm:t>
        <a:bodyPr/>
        <a:lstStyle/>
        <a:p>
          <a:r>
            <a:rPr lang="en-US"/>
            <a:t>Purpose: To find out how members and casual riders use bikes differently.</a:t>
          </a:r>
        </a:p>
      </dgm:t>
    </dgm:pt>
    <dgm:pt modelId="{17FBB43D-27F9-4E09-AA74-ADB03CBDDC79}" type="parTrans" cxnId="{63FA6740-3AB6-496D-9D1A-51A5CC349688}">
      <dgm:prSet/>
      <dgm:spPr/>
      <dgm:t>
        <a:bodyPr/>
        <a:lstStyle/>
        <a:p>
          <a:endParaRPr lang="en-US"/>
        </a:p>
      </dgm:t>
    </dgm:pt>
    <dgm:pt modelId="{5823CABE-E830-4768-B6C5-111D070BD4EE}" type="sibTrans" cxnId="{63FA6740-3AB6-496D-9D1A-51A5CC349688}">
      <dgm:prSet/>
      <dgm:spPr/>
      <dgm:t>
        <a:bodyPr/>
        <a:lstStyle/>
        <a:p>
          <a:endParaRPr lang="en-US"/>
        </a:p>
      </dgm:t>
    </dgm:pt>
    <dgm:pt modelId="{22DF201F-DA56-4C10-B1E0-5955CFBE165F}">
      <dgm:prSet/>
      <dgm:spPr/>
      <dgm:t>
        <a:bodyPr/>
        <a:lstStyle/>
        <a:p>
          <a:r>
            <a:rPr lang="en-US"/>
            <a:t>Through careful examination of the dataset, we have identified several notable trends, patterns, and correlations. To provide actionable insights, here are some graphs:</a:t>
          </a:r>
        </a:p>
      </dgm:t>
    </dgm:pt>
    <dgm:pt modelId="{1A1A37DF-FCDF-4896-A2A4-CD8F049B437A}" type="parTrans" cxnId="{30B55F2C-7DE1-4639-AF63-08E7D6C0079D}">
      <dgm:prSet/>
      <dgm:spPr/>
      <dgm:t>
        <a:bodyPr/>
        <a:lstStyle/>
        <a:p>
          <a:endParaRPr lang="en-US"/>
        </a:p>
      </dgm:t>
    </dgm:pt>
    <dgm:pt modelId="{E188E2D1-58CA-4AE7-96F7-B39955A2BDC9}" type="sibTrans" cxnId="{30B55F2C-7DE1-4639-AF63-08E7D6C0079D}">
      <dgm:prSet/>
      <dgm:spPr/>
      <dgm:t>
        <a:bodyPr/>
        <a:lstStyle/>
        <a:p>
          <a:endParaRPr lang="en-US"/>
        </a:p>
      </dgm:t>
    </dgm:pt>
    <dgm:pt modelId="{319BFB4F-3B30-40CD-A576-338EDD305E78}">
      <dgm:prSet/>
      <dgm:spPr/>
      <dgm:t>
        <a:bodyPr/>
        <a:lstStyle/>
        <a:p>
          <a:r>
            <a:rPr lang="en-IN"/>
            <a:t>Average ride length by members_casual</a:t>
          </a:r>
          <a:endParaRPr lang="en-US"/>
        </a:p>
      </dgm:t>
    </dgm:pt>
    <dgm:pt modelId="{F9DE9412-AD15-42E6-BEDB-2B5A2BE4C88C}" type="parTrans" cxnId="{91AF6024-C888-497C-9D0A-A46C749796D4}">
      <dgm:prSet/>
      <dgm:spPr/>
      <dgm:t>
        <a:bodyPr/>
        <a:lstStyle/>
        <a:p>
          <a:endParaRPr lang="en-US"/>
        </a:p>
      </dgm:t>
    </dgm:pt>
    <dgm:pt modelId="{7F286F00-A67B-4B53-A197-313E039C747B}" type="sibTrans" cxnId="{91AF6024-C888-497C-9D0A-A46C749796D4}">
      <dgm:prSet/>
      <dgm:spPr/>
      <dgm:t>
        <a:bodyPr/>
        <a:lstStyle/>
        <a:p>
          <a:endParaRPr lang="en-US"/>
        </a:p>
      </dgm:t>
    </dgm:pt>
    <dgm:pt modelId="{127D52B6-39A2-4F42-A80D-9D1D612ED37D}">
      <dgm:prSet/>
      <dgm:spPr/>
      <dgm:t>
        <a:bodyPr/>
        <a:lstStyle/>
        <a:p>
          <a:r>
            <a:rPr lang="en-IN"/>
            <a:t>Average ride length by day of week and members_casual</a:t>
          </a:r>
          <a:endParaRPr lang="en-US"/>
        </a:p>
      </dgm:t>
    </dgm:pt>
    <dgm:pt modelId="{8EC019E2-A759-4F19-9D71-9787AAE0E330}" type="parTrans" cxnId="{FF4403D9-0A8B-499C-9EB5-78807D0F3CD6}">
      <dgm:prSet/>
      <dgm:spPr/>
      <dgm:t>
        <a:bodyPr/>
        <a:lstStyle/>
        <a:p>
          <a:endParaRPr lang="en-US"/>
        </a:p>
      </dgm:t>
    </dgm:pt>
    <dgm:pt modelId="{1F1C0CC6-A42D-421B-BF71-73175A73E7F5}" type="sibTrans" cxnId="{FF4403D9-0A8B-499C-9EB5-78807D0F3CD6}">
      <dgm:prSet/>
      <dgm:spPr/>
      <dgm:t>
        <a:bodyPr/>
        <a:lstStyle/>
        <a:p>
          <a:endParaRPr lang="en-US"/>
        </a:p>
      </dgm:t>
    </dgm:pt>
    <dgm:pt modelId="{B8B05C6D-5589-48BB-B644-1160EDB48AFA}">
      <dgm:prSet/>
      <dgm:spPr/>
      <dgm:t>
        <a:bodyPr/>
        <a:lstStyle/>
        <a:p>
          <a:r>
            <a:rPr lang="en-IN"/>
            <a:t>Average ride length by day of week</a:t>
          </a:r>
          <a:endParaRPr lang="en-US"/>
        </a:p>
      </dgm:t>
    </dgm:pt>
    <dgm:pt modelId="{ACEF4775-CCB1-4E91-A673-B80AA8649BF8}" type="parTrans" cxnId="{D1E9A88F-8311-4732-960F-11D96A0BA6D5}">
      <dgm:prSet/>
      <dgm:spPr/>
      <dgm:t>
        <a:bodyPr/>
        <a:lstStyle/>
        <a:p>
          <a:endParaRPr lang="en-US"/>
        </a:p>
      </dgm:t>
    </dgm:pt>
    <dgm:pt modelId="{49E9D17E-C4E3-4756-9278-B9440F9A67C0}" type="sibTrans" cxnId="{D1E9A88F-8311-4732-960F-11D96A0BA6D5}">
      <dgm:prSet/>
      <dgm:spPr/>
      <dgm:t>
        <a:bodyPr/>
        <a:lstStyle/>
        <a:p>
          <a:endParaRPr lang="en-US"/>
        </a:p>
      </dgm:t>
    </dgm:pt>
    <dgm:pt modelId="{70CB21D3-F8BC-4A07-AE07-A5964CBEB993}" type="pres">
      <dgm:prSet presAssocID="{5FBFD64D-D3E3-4EA2-AEFC-FD9D51962E4E}" presName="diagram" presStyleCnt="0">
        <dgm:presLayoutVars>
          <dgm:dir/>
          <dgm:resizeHandles val="exact"/>
        </dgm:presLayoutVars>
      </dgm:prSet>
      <dgm:spPr/>
    </dgm:pt>
    <dgm:pt modelId="{5AA54B6C-A450-4281-B369-234B51822FC1}" type="pres">
      <dgm:prSet presAssocID="{EF04374D-2269-4CC5-8447-7EA73F61451D}" presName="node" presStyleLbl="node1" presStyleIdx="0" presStyleCnt="2">
        <dgm:presLayoutVars>
          <dgm:bulletEnabled val="1"/>
        </dgm:presLayoutVars>
      </dgm:prSet>
      <dgm:spPr/>
    </dgm:pt>
    <dgm:pt modelId="{2EB9DA5F-9709-4DFA-9E11-1F41B2DB87F8}" type="pres">
      <dgm:prSet presAssocID="{5823CABE-E830-4768-B6C5-111D070BD4EE}" presName="sibTrans" presStyleLbl="sibTrans2D1" presStyleIdx="0" presStyleCnt="1"/>
      <dgm:spPr/>
    </dgm:pt>
    <dgm:pt modelId="{E87E283E-2342-4E3C-AD80-FF465CE991B6}" type="pres">
      <dgm:prSet presAssocID="{5823CABE-E830-4768-B6C5-111D070BD4EE}" presName="connectorText" presStyleLbl="sibTrans2D1" presStyleIdx="0" presStyleCnt="1"/>
      <dgm:spPr/>
    </dgm:pt>
    <dgm:pt modelId="{0012EEE0-5ADE-431A-B56E-BAC3CC66D61F}" type="pres">
      <dgm:prSet presAssocID="{22DF201F-DA56-4C10-B1E0-5955CFBE165F}" presName="node" presStyleLbl="node1" presStyleIdx="1" presStyleCnt="2">
        <dgm:presLayoutVars>
          <dgm:bulletEnabled val="1"/>
        </dgm:presLayoutVars>
      </dgm:prSet>
      <dgm:spPr/>
    </dgm:pt>
  </dgm:ptLst>
  <dgm:cxnLst>
    <dgm:cxn modelId="{91AF6024-C888-497C-9D0A-A46C749796D4}" srcId="{22DF201F-DA56-4C10-B1E0-5955CFBE165F}" destId="{319BFB4F-3B30-40CD-A576-338EDD305E78}" srcOrd="0" destOrd="0" parTransId="{F9DE9412-AD15-42E6-BEDB-2B5A2BE4C88C}" sibTransId="{7F286F00-A67B-4B53-A197-313E039C747B}"/>
    <dgm:cxn modelId="{30B55F2C-7DE1-4639-AF63-08E7D6C0079D}" srcId="{5FBFD64D-D3E3-4EA2-AEFC-FD9D51962E4E}" destId="{22DF201F-DA56-4C10-B1E0-5955CFBE165F}" srcOrd="1" destOrd="0" parTransId="{1A1A37DF-FCDF-4896-A2A4-CD8F049B437A}" sibTransId="{E188E2D1-58CA-4AE7-96F7-B39955A2BDC9}"/>
    <dgm:cxn modelId="{F205682C-EE40-4068-AE5E-32891D1455BA}" type="presOf" srcId="{319BFB4F-3B30-40CD-A576-338EDD305E78}" destId="{0012EEE0-5ADE-431A-B56E-BAC3CC66D61F}" srcOrd="0" destOrd="1" presId="urn:microsoft.com/office/officeart/2005/8/layout/process5"/>
    <dgm:cxn modelId="{63FA6740-3AB6-496D-9D1A-51A5CC349688}" srcId="{5FBFD64D-D3E3-4EA2-AEFC-FD9D51962E4E}" destId="{EF04374D-2269-4CC5-8447-7EA73F61451D}" srcOrd="0" destOrd="0" parTransId="{17FBB43D-27F9-4E09-AA74-ADB03CBDDC79}" sibTransId="{5823CABE-E830-4768-B6C5-111D070BD4EE}"/>
    <dgm:cxn modelId="{F8157845-2575-43A9-A801-823547F3F4A7}" type="presOf" srcId="{5FBFD64D-D3E3-4EA2-AEFC-FD9D51962E4E}" destId="{70CB21D3-F8BC-4A07-AE07-A5964CBEB993}" srcOrd="0" destOrd="0" presId="urn:microsoft.com/office/officeart/2005/8/layout/process5"/>
    <dgm:cxn modelId="{DF79F247-921B-4891-B034-6A8EBFFE5E1F}" type="presOf" srcId="{5823CABE-E830-4768-B6C5-111D070BD4EE}" destId="{2EB9DA5F-9709-4DFA-9E11-1F41B2DB87F8}" srcOrd="0" destOrd="0" presId="urn:microsoft.com/office/officeart/2005/8/layout/process5"/>
    <dgm:cxn modelId="{DD09B048-F2F1-4203-AF60-EA4DA2087322}" type="presOf" srcId="{127D52B6-39A2-4F42-A80D-9D1D612ED37D}" destId="{0012EEE0-5ADE-431A-B56E-BAC3CC66D61F}" srcOrd="0" destOrd="2" presId="urn:microsoft.com/office/officeart/2005/8/layout/process5"/>
    <dgm:cxn modelId="{4706C08E-DBDC-4B26-AB8C-EA4F53FC7851}" type="presOf" srcId="{B8B05C6D-5589-48BB-B644-1160EDB48AFA}" destId="{0012EEE0-5ADE-431A-B56E-BAC3CC66D61F}" srcOrd="0" destOrd="3" presId="urn:microsoft.com/office/officeart/2005/8/layout/process5"/>
    <dgm:cxn modelId="{D1E9A88F-8311-4732-960F-11D96A0BA6D5}" srcId="{22DF201F-DA56-4C10-B1E0-5955CFBE165F}" destId="{B8B05C6D-5589-48BB-B644-1160EDB48AFA}" srcOrd="2" destOrd="0" parTransId="{ACEF4775-CCB1-4E91-A673-B80AA8649BF8}" sibTransId="{49E9D17E-C4E3-4756-9278-B9440F9A67C0}"/>
    <dgm:cxn modelId="{4C80769B-49CE-4FC0-842A-6D356E6EEF22}" type="presOf" srcId="{5823CABE-E830-4768-B6C5-111D070BD4EE}" destId="{E87E283E-2342-4E3C-AD80-FF465CE991B6}" srcOrd="1" destOrd="0" presId="urn:microsoft.com/office/officeart/2005/8/layout/process5"/>
    <dgm:cxn modelId="{AE16109C-C058-48DE-BB18-20CE58953F60}" type="presOf" srcId="{EF04374D-2269-4CC5-8447-7EA73F61451D}" destId="{5AA54B6C-A450-4281-B369-234B51822FC1}" srcOrd="0" destOrd="0" presId="urn:microsoft.com/office/officeart/2005/8/layout/process5"/>
    <dgm:cxn modelId="{90667DAF-96C9-441D-AC61-DFB8E67B1E3A}" type="presOf" srcId="{22DF201F-DA56-4C10-B1E0-5955CFBE165F}" destId="{0012EEE0-5ADE-431A-B56E-BAC3CC66D61F}" srcOrd="0" destOrd="0" presId="urn:microsoft.com/office/officeart/2005/8/layout/process5"/>
    <dgm:cxn modelId="{FF4403D9-0A8B-499C-9EB5-78807D0F3CD6}" srcId="{22DF201F-DA56-4C10-B1E0-5955CFBE165F}" destId="{127D52B6-39A2-4F42-A80D-9D1D612ED37D}" srcOrd="1" destOrd="0" parTransId="{8EC019E2-A759-4F19-9D71-9787AAE0E330}" sibTransId="{1F1C0CC6-A42D-421B-BF71-73175A73E7F5}"/>
    <dgm:cxn modelId="{A0A27D4C-BBB1-43DB-BDAA-1782BA038FEF}" type="presParOf" srcId="{70CB21D3-F8BC-4A07-AE07-A5964CBEB993}" destId="{5AA54B6C-A450-4281-B369-234B51822FC1}" srcOrd="0" destOrd="0" presId="urn:microsoft.com/office/officeart/2005/8/layout/process5"/>
    <dgm:cxn modelId="{2863B3BC-B2F4-48D2-A3BC-051A5DAC76D1}" type="presParOf" srcId="{70CB21D3-F8BC-4A07-AE07-A5964CBEB993}" destId="{2EB9DA5F-9709-4DFA-9E11-1F41B2DB87F8}" srcOrd="1" destOrd="0" presId="urn:microsoft.com/office/officeart/2005/8/layout/process5"/>
    <dgm:cxn modelId="{AE1C4D41-3751-4E9B-9FC7-D2768A7359B2}" type="presParOf" srcId="{2EB9DA5F-9709-4DFA-9E11-1F41B2DB87F8}" destId="{E87E283E-2342-4E3C-AD80-FF465CE991B6}" srcOrd="0" destOrd="0" presId="urn:microsoft.com/office/officeart/2005/8/layout/process5"/>
    <dgm:cxn modelId="{581983C7-9B19-4E15-8A09-2AC2673E74B9}" type="presParOf" srcId="{70CB21D3-F8BC-4A07-AE07-A5964CBEB993}" destId="{0012EEE0-5ADE-431A-B56E-BAC3CC66D61F}"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46B15-DA73-42A0-90B3-31E54620E324}">
      <dsp:nvSpPr>
        <dsp:cNvPr id="0" name=""/>
        <dsp:cNvSpPr/>
      </dsp:nvSpPr>
      <dsp:spPr>
        <a:xfrm>
          <a:off x="13749" y="697687"/>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EBA49-B61B-467E-A6DC-89729F7BA648}">
      <dsp:nvSpPr>
        <dsp:cNvPr id="0" name=""/>
        <dsp:cNvSpPr/>
      </dsp:nvSpPr>
      <dsp:spPr>
        <a:xfrm>
          <a:off x="163063" y="847001"/>
          <a:ext cx="412390" cy="4123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F711BC-485A-4EDA-A9C4-BF7E8E99A8AF}">
      <dsp:nvSpPr>
        <dsp:cNvPr id="0" name=""/>
        <dsp:cNvSpPr/>
      </dsp:nvSpPr>
      <dsp:spPr>
        <a:xfrm>
          <a:off x="877128" y="697687"/>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Reviewed two data files for the year 2019 and 2020. </a:t>
          </a:r>
        </a:p>
      </dsp:txBody>
      <dsp:txXfrm>
        <a:off x="877128" y="697687"/>
        <a:ext cx="1675971" cy="711018"/>
      </dsp:txXfrm>
    </dsp:sp>
    <dsp:sp modelId="{FE1810C7-1DCF-4B20-9342-70F424ED9CEE}">
      <dsp:nvSpPr>
        <dsp:cNvPr id="0" name=""/>
        <dsp:cNvSpPr/>
      </dsp:nvSpPr>
      <dsp:spPr>
        <a:xfrm>
          <a:off x="2845124" y="697687"/>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72A818-2FD9-4D92-A8B8-A9CB6CFA6031}">
      <dsp:nvSpPr>
        <dsp:cNvPr id="0" name=""/>
        <dsp:cNvSpPr/>
      </dsp:nvSpPr>
      <dsp:spPr>
        <a:xfrm>
          <a:off x="2994438" y="847001"/>
          <a:ext cx="412390" cy="4123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92E64-BC80-4247-95DE-C24DC2D20215}">
      <dsp:nvSpPr>
        <dsp:cNvPr id="0" name=""/>
        <dsp:cNvSpPr/>
      </dsp:nvSpPr>
      <dsp:spPr>
        <a:xfrm>
          <a:off x="3708504" y="697687"/>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Renamed columns and changed data types in the 2019 data corresponding to the 2020 data. </a:t>
          </a:r>
        </a:p>
      </dsp:txBody>
      <dsp:txXfrm>
        <a:off x="3708504" y="697687"/>
        <a:ext cx="1675971" cy="711018"/>
      </dsp:txXfrm>
    </dsp:sp>
    <dsp:sp modelId="{C52097CD-65FC-49B2-9678-59068707209C}">
      <dsp:nvSpPr>
        <dsp:cNvPr id="0" name=""/>
        <dsp:cNvSpPr/>
      </dsp:nvSpPr>
      <dsp:spPr>
        <a:xfrm>
          <a:off x="5676500" y="697687"/>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3A6DB-504C-4438-9194-B0ED1EBEDC63}">
      <dsp:nvSpPr>
        <dsp:cNvPr id="0" name=""/>
        <dsp:cNvSpPr/>
      </dsp:nvSpPr>
      <dsp:spPr>
        <a:xfrm>
          <a:off x="5825814" y="847001"/>
          <a:ext cx="412390" cy="4123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F857FD-E373-4613-83CC-27E4EB4592EC}">
      <dsp:nvSpPr>
        <dsp:cNvPr id="0" name=""/>
        <dsp:cNvSpPr/>
      </dsp:nvSpPr>
      <dsp:spPr>
        <a:xfrm>
          <a:off x="6539879" y="697687"/>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Eliminated a few columns that have no bearing on the conclusions. </a:t>
          </a:r>
        </a:p>
      </dsp:txBody>
      <dsp:txXfrm>
        <a:off x="6539879" y="697687"/>
        <a:ext cx="1675971" cy="711018"/>
      </dsp:txXfrm>
    </dsp:sp>
    <dsp:sp modelId="{DDCFE8DE-7F9E-4E32-8987-00FE64FA0A17}">
      <dsp:nvSpPr>
        <dsp:cNvPr id="0" name=""/>
        <dsp:cNvSpPr/>
      </dsp:nvSpPr>
      <dsp:spPr>
        <a:xfrm>
          <a:off x="13749" y="1985766"/>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FC6A63-8683-42F7-BC9E-F49F1F2AB455}">
      <dsp:nvSpPr>
        <dsp:cNvPr id="0" name=""/>
        <dsp:cNvSpPr/>
      </dsp:nvSpPr>
      <dsp:spPr>
        <a:xfrm>
          <a:off x="163063" y="2135079"/>
          <a:ext cx="412390" cy="4123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5ADDFFA-AC92-4E64-9D42-0F2F015232F1}">
      <dsp:nvSpPr>
        <dsp:cNvPr id="0" name=""/>
        <dsp:cNvSpPr/>
      </dsp:nvSpPr>
      <dsp:spPr>
        <a:xfrm>
          <a:off x="877128" y="1985766"/>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Made corrections to a few entries in the member_casual column that go from subscriber to member and customer to casual. </a:t>
          </a:r>
        </a:p>
      </dsp:txBody>
      <dsp:txXfrm>
        <a:off x="877128" y="1985766"/>
        <a:ext cx="1675971" cy="711018"/>
      </dsp:txXfrm>
    </dsp:sp>
    <dsp:sp modelId="{629041DE-BD04-4668-BF6B-623DFD20E77D}">
      <dsp:nvSpPr>
        <dsp:cNvPr id="0" name=""/>
        <dsp:cNvSpPr/>
      </dsp:nvSpPr>
      <dsp:spPr>
        <a:xfrm>
          <a:off x="2845124" y="1985766"/>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15962-98CA-45FE-A5C0-18B8676E262A}">
      <dsp:nvSpPr>
        <dsp:cNvPr id="0" name=""/>
        <dsp:cNvSpPr/>
      </dsp:nvSpPr>
      <dsp:spPr>
        <a:xfrm>
          <a:off x="2994438" y="2135079"/>
          <a:ext cx="412390" cy="4123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8337E9-9177-44E1-9E35-8898263B70F9}">
      <dsp:nvSpPr>
        <dsp:cNvPr id="0" name=""/>
        <dsp:cNvSpPr/>
      </dsp:nvSpPr>
      <dsp:spPr>
        <a:xfrm>
          <a:off x="3708504" y="1985766"/>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Calculated ride_length using the provided trip start and endpoints.</a:t>
          </a:r>
        </a:p>
      </dsp:txBody>
      <dsp:txXfrm>
        <a:off x="3708504" y="1985766"/>
        <a:ext cx="1675971" cy="711018"/>
      </dsp:txXfrm>
    </dsp:sp>
    <dsp:sp modelId="{140F598D-5278-4064-AF4A-D3418EE2B0EB}">
      <dsp:nvSpPr>
        <dsp:cNvPr id="0" name=""/>
        <dsp:cNvSpPr/>
      </dsp:nvSpPr>
      <dsp:spPr>
        <a:xfrm>
          <a:off x="5676500" y="1985766"/>
          <a:ext cx="711018" cy="71101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2D7F9-58D7-4AA2-A67C-CB275EF9B828}">
      <dsp:nvSpPr>
        <dsp:cNvPr id="0" name=""/>
        <dsp:cNvSpPr/>
      </dsp:nvSpPr>
      <dsp:spPr>
        <a:xfrm>
          <a:off x="5825814" y="2135079"/>
          <a:ext cx="412390" cy="41239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FCEC71-890C-43B8-908C-1F3C9DBA0934}">
      <dsp:nvSpPr>
        <dsp:cNvPr id="0" name=""/>
        <dsp:cNvSpPr/>
      </dsp:nvSpPr>
      <dsp:spPr>
        <a:xfrm>
          <a:off x="6539879" y="1985766"/>
          <a:ext cx="1675971" cy="711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Summarized data and found patterns.</a:t>
          </a:r>
        </a:p>
      </dsp:txBody>
      <dsp:txXfrm>
        <a:off x="6539879" y="1985766"/>
        <a:ext cx="1675971" cy="711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A54B6C-A450-4281-B369-234B51822FC1}">
      <dsp:nvSpPr>
        <dsp:cNvPr id="0" name=""/>
        <dsp:cNvSpPr/>
      </dsp:nvSpPr>
      <dsp:spPr>
        <a:xfrm>
          <a:off x="1607" y="756057"/>
          <a:ext cx="3427660" cy="20565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Purpose: To find out how members and casual riders use bikes differently.</a:t>
          </a:r>
        </a:p>
      </dsp:txBody>
      <dsp:txXfrm>
        <a:off x="61843" y="816293"/>
        <a:ext cx="3307188" cy="1936124"/>
      </dsp:txXfrm>
    </dsp:sp>
    <dsp:sp modelId="{2EB9DA5F-9709-4DFA-9E11-1F41B2DB87F8}">
      <dsp:nvSpPr>
        <dsp:cNvPr id="0" name=""/>
        <dsp:cNvSpPr/>
      </dsp:nvSpPr>
      <dsp:spPr>
        <a:xfrm>
          <a:off x="3730902" y="1359325"/>
          <a:ext cx="726664" cy="8500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3730902" y="1529337"/>
        <a:ext cx="508665" cy="510035"/>
      </dsp:txXfrm>
    </dsp:sp>
    <dsp:sp modelId="{0012EEE0-5ADE-431A-B56E-BAC3CC66D61F}">
      <dsp:nvSpPr>
        <dsp:cNvPr id="0" name=""/>
        <dsp:cNvSpPr/>
      </dsp:nvSpPr>
      <dsp:spPr>
        <a:xfrm>
          <a:off x="4800332" y="756057"/>
          <a:ext cx="3427660" cy="20565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Through careful examination of the dataset, we have identified several notable trends, patterns, and correlations. To provide actionable insights, here are some graphs:</a:t>
          </a:r>
        </a:p>
        <a:p>
          <a:pPr marL="57150" lvl="1" indent="-57150" algn="l" defTabSz="488950">
            <a:lnSpc>
              <a:spcPct val="90000"/>
            </a:lnSpc>
            <a:spcBef>
              <a:spcPct val="0"/>
            </a:spcBef>
            <a:spcAft>
              <a:spcPct val="15000"/>
            </a:spcAft>
            <a:buChar char="•"/>
          </a:pPr>
          <a:r>
            <a:rPr lang="en-IN" sz="1100" kern="1200"/>
            <a:t>Average ride length by members_casual</a:t>
          </a:r>
          <a:endParaRPr lang="en-US" sz="1100" kern="1200"/>
        </a:p>
        <a:p>
          <a:pPr marL="57150" lvl="1" indent="-57150" algn="l" defTabSz="488950">
            <a:lnSpc>
              <a:spcPct val="90000"/>
            </a:lnSpc>
            <a:spcBef>
              <a:spcPct val="0"/>
            </a:spcBef>
            <a:spcAft>
              <a:spcPct val="15000"/>
            </a:spcAft>
            <a:buChar char="•"/>
          </a:pPr>
          <a:r>
            <a:rPr lang="en-IN" sz="1100" kern="1200"/>
            <a:t>Average ride length by day of week and members_casual</a:t>
          </a:r>
          <a:endParaRPr lang="en-US" sz="1100" kern="1200"/>
        </a:p>
        <a:p>
          <a:pPr marL="57150" lvl="1" indent="-57150" algn="l" defTabSz="488950">
            <a:lnSpc>
              <a:spcPct val="90000"/>
            </a:lnSpc>
            <a:spcBef>
              <a:spcPct val="0"/>
            </a:spcBef>
            <a:spcAft>
              <a:spcPct val="15000"/>
            </a:spcAft>
            <a:buChar char="•"/>
          </a:pPr>
          <a:r>
            <a:rPr lang="en-IN" sz="1100" kern="1200"/>
            <a:t>Average ride length by day of week</a:t>
          </a:r>
          <a:endParaRPr lang="en-US" sz="1100" kern="1200"/>
        </a:p>
      </dsp:txBody>
      <dsp:txXfrm>
        <a:off x="4860568" y="816293"/>
        <a:ext cx="3307188" cy="1936124"/>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3/28/2024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57A327-D699-E4FD-66C7-B62B597AB0DE}"/>
              </a:ext>
            </a:extLst>
          </p:cNvPr>
          <p:cNvSpPr>
            <a:spLocks noGrp="1"/>
          </p:cNvSpPr>
          <p:nvPr>
            <p:ph type="ctrTitle"/>
          </p:nvPr>
        </p:nvSpPr>
        <p:spPr>
          <a:xfrm>
            <a:off x="480060" y="240030"/>
            <a:ext cx="5019620" cy="2919501"/>
          </a:xfrm>
        </p:spPr>
        <p:txBody>
          <a:bodyPr>
            <a:normAutofit/>
          </a:bodyPr>
          <a:lstStyle/>
          <a:p>
            <a:pPr algn="l"/>
            <a:r>
              <a:rPr lang="en-US" sz="5000"/>
              <a:t>Cyclistic Bike-Share Data Analysis</a:t>
            </a:r>
            <a:endParaRPr lang="en-IN" sz="5000"/>
          </a:p>
        </p:txBody>
      </p:sp>
      <p:sp>
        <p:nvSpPr>
          <p:cNvPr id="3" name="Subtitle 2">
            <a:extLst>
              <a:ext uri="{FF2B5EF4-FFF2-40B4-BE49-F238E27FC236}">
                <a16:creationId xmlns:a16="http://schemas.microsoft.com/office/drawing/2014/main" id="{E7C65C2B-B8AA-0AD9-2D7A-5E42A5D312EB}"/>
              </a:ext>
            </a:extLst>
          </p:cNvPr>
          <p:cNvSpPr>
            <a:spLocks noGrp="1"/>
          </p:cNvSpPr>
          <p:nvPr>
            <p:ph type="subTitle" idx="1"/>
          </p:nvPr>
        </p:nvSpPr>
        <p:spPr>
          <a:xfrm>
            <a:off x="480060" y="3473370"/>
            <a:ext cx="5019620" cy="1177115"/>
          </a:xfrm>
        </p:spPr>
        <p:txBody>
          <a:bodyPr>
            <a:normAutofit/>
          </a:bodyPr>
          <a:lstStyle/>
          <a:p>
            <a:pPr algn="l"/>
            <a:r>
              <a:rPr lang="en-US" dirty="0"/>
              <a:t>Yashvi Pandya</a:t>
            </a:r>
          </a:p>
          <a:p>
            <a:pPr algn="l"/>
            <a:r>
              <a:rPr lang="en-US" dirty="0"/>
              <a:t>28</a:t>
            </a:r>
            <a:r>
              <a:rPr lang="en-US" baseline="30000" dirty="0"/>
              <a:t>th</a:t>
            </a:r>
            <a:r>
              <a:rPr lang="en-US" dirty="0"/>
              <a:t> March,2024</a:t>
            </a:r>
            <a:endParaRPr lang="en-IN" dirty="0"/>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921" y="3306950"/>
            <a:ext cx="3182692" cy="13716"/>
          </a:xfrm>
          <a:custGeom>
            <a:avLst/>
            <a:gdLst>
              <a:gd name="connsiteX0" fmla="*/ 0 w 3182692"/>
              <a:gd name="connsiteY0" fmla="*/ 0 h 13716"/>
              <a:gd name="connsiteX1" fmla="*/ 604711 w 3182692"/>
              <a:gd name="connsiteY1" fmla="*/ 0 h 13716"/>
              <a:gd name="connsiteX2" fmla="*/ 1241250 w 3182692"/>
              <a:gd name="connsiteY2" fmla="*/ 0 h 13716"/>
              <a:gd name="connsiteX3" fmla="*/ 1909615 w 3182692"/>
              <a:gd name="connsiteY3" fmla="*/ 0 h 13716"/>
              <a:gd name="connsiteX4" fmla="*/ 2577981 w 3182692"/>
              <a:gd name="connsiteY4" fmla="*/ 0 h 13716"/>
              <a:gd name="connsiteX5" fmla="*/ 3182692 w 3182692"/>
              <a:gd name="connsiteY5" fmla="*/ 0 h 13716"/>
              <a:gd name="connsiteX6" fmla="*/ 3182692 w 3182692"/>
              <a:gd name="connsiteY6" fmla="*/ 13716 h 13716"/>
              <a:gd name="connsiteX7" fmla="*/ 2482500 w 3182692"/>
              <a:gd name="connsiteY7" fmla="*/ 13716 h 13716"/>
              <a:gd name="connsiteX8" fmla="*/ 1782308 w 3182692"/>
              <a:gd name="connsiteY8" fmla="*/ 13716 h 13716"/>
              <a:gd name="connsiteX9" fmla="*/ 1145769 w 3182692"/>
              <a:gd name="connsiteY9" fmla="*/ 13716 h 13716"/>
              <a:gd name="connsiteX10" fmla="*/ 0 w 3182692"/>
              <a:gd name="connsiteY10" fmla="*/ 13716 h 13716"/>
              <a:gd name="connsiteX11" fmla="*/ 0 w 3182692"/>
              <a:gd name="connsiteY11"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3716"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2212" y="2989"/>
                  <a:pt x="3182051" y="10166"/>
                  <a:pt x="3182692" y="13716"/>
                </a:cubicBezTo>
                <a:cubicBezTo>
                  <a:pt x="2998421" y="17170"/>
                  <a:pt x="2675038" y="14442"/>
                  <a:pt x="2482500" y="13716"/>
                </a:cubicBezTo>
                <a:cubicBezTo>
                  <a:pt x="2289962" y="12990"/>
                  <a:pt x="1930644" y="2262"/>
                  <a:pt x="1782308" y="13716"/>
                </a:cubicBezTo>
                <a:cubicBezTo>
                  <a:pt x="1633972" y="25170"/>
                  <a:pt x="1287388" y="-6564"/>
                  <a:pt x="1145769" y="13716"/>
                </a:cubicBezTo>
                <a:cubicBezTo>
                  <a:pt x="1004150" y="33996"/>
                  <a:pt x="256377" y="-42010"/>
                  <a:pt x="0" y="13716"/>
                </a:cubicBezTo>
                <a:cubicBezTo>
                  <a:pt x="182" y="9317"/>
                  <a:pt x="482" y="5285"/>
                  <a:pt x="0" y="0"/>
                </a:cubicBezTo>
                <a:close/>
              </a:path>
              <a:path w="3182692" h="13716"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200" y="2764"/>
                  <a:pt x="3182390" y="8747"/>
                  <a:pt x="3182692" y="13716"/>
                </a:cubicBezTo>
                <a:cubicBezTo>
                  <a:pt x="3039109" y="-17273"/>
                  <a:pt x="2823860" y="9276"/>
                  <a:pt x="2546154" y="13716"/>
                </a:cubicBezTo>
                <a:cubicBezTo>
                  <a:pt x="2268448" y="18156"/>
                  <a:pt x="2098674" y="719"/>
                  <a:pt x="1845961" y="13716"/>
                </a:cubicBezTo>
                <a:cubicBezTo>
                  <a:pt x="1593248" y="26713"/>
                  <a:pt x="1456743" y="22988"/>
                  <a:pt x="1304904" y="13716"/>
                </a:cubicBezTo>
                <a:cubicBezTo>
                  <a:pt x="1153065" y="4444"/>
                  <a:pt x="947204" y="6554"/>
                  <a:pt x="668365" y="13716"/>
                </a:cubicBezTo>
                <a:cubicBezTo>
                  <a:pt x="389526" y="20878"/>
                  <a:pt x="288244" y="-9200"/>
                  <a:pt x="0" y="13716"/>
                </a:cubicBezTo>
                <a:cubicBezTo>
                  <a:pt x="614" y="9981"/>
                  <a:pt x="600" y="5402"/>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ike">
            <a:extLst>
              <a:ext uri="{FF2B5EF4-FFF2-40B4-BE49-F238E27FC236}">
                <a16:creationId xmlns:a16="http://schemas.microsoft.com/office/drawing/2014/main" id="{283296DD-B206-4FA5-1621-3A7D3E0A75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36158" y="950309"/>
            <a:ext cx="3065526" cy="3065526"/>
          </a:xfrm>
          <a:prstGeom prst="rect">
            <a:avLst/>
          </a:prstGeom>
        </p:spPr>
      </p:pic>
    </p:spTree>
    <p:extLst>
      <p:ext uri="{BB962C8B-B14F-4D97-AF65-F5344CB8AC3E}">
        <p14:creationId xmlns:p14="http://schemas.microsoft.com/office/powerpoint/2010/main" val="2548338682"/>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par>
                                <p:cTn id="16" presetID="10" presetClass="entr" presetSubtype="0" fill="hold" nodeType="withEffect">
                                  <p:stCondLst>
                                    <p:cond delay="500"/>
                                  </p:stCondLst>
                                  <p:iterate>
                                    <p:tmPct val="10000"/>
                                  </p:iterate>
                                  <p:childTnLst>
                                    <p:set>
                                      <p:cBhvr>
                                        <p:cTn id="17" dur="1" fill="hold">
                                          <p:stCondLst>
                                            <p:cond delay="0"/>
                                          </p:stCondLst>
                                        </p:cTn>
                                        <p:tgtEl>
                                          <p:spTgt spid="7"/>
                                        </p:tgtEl>
                                        <p:attrNameLst>
                                          <p:attrName>style.visibility</p:attrName>
                                        </p:attrNameLst>
                                      </p:cBhvr>
                                      <p:to>
                                        <p:strVal val="visible"/>
                                      </p:to>
                                    </p:set>
                                    <p:animEffect transition="in" filter="fade">
                                      <p:cBhvr>
                                        <p:cTn id="18"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3F233C-CB6E-6677-2AD1-E7E300604775}"/>
              </a:ext>
            </a:extLst>
          </p:cNvPr>
          <p:cNvSpPr>
            <a:spLocks noGrp="1"/>
          </p:cNvSpPr>
          <p:nvPr>
            <p:ph type="title"/>
          </p:nvPr>
        </p:nvSpPr>
        <p:spPr>
          <a:xfrm>
            <a:off x="3973321" y="246888"/>
            <a:ext cx="4688333" cy="1337310"/>
          </a:xfrm>
        </p:spPr>
        <p:txBody>
          <a:bodyPr anchor="b">
            <a:normAutofit/>
          </a:bodyPr>
          <a:lstStyle/>
          <a:p>
            <a:r>
              <a:rPr lang="en-US" sz="4100"/>
              <a:t>Recommendations</a:t>
            </a:r>
            <a:endParaRPr lang="en-IN" sz="4100"/>
          </a:p>
        </p:txBody>
      </p:sp>
      <p:pic>
        <p:nvPicPr>
          <p:cNvPr id="22" name="Picture 21" descr="Calendar on table">
            <a:extLst>
              <a:ext uri="{FF2B5EF4-FFF2-40B4-BE49-F238E27FC236}">
                <a16:creationId xmlns:a16="http://schemas.microsoft.com/office/drawing/2014/main" id="{2C344A1D-89DD-F525-E3FD-3AA6DDCFA7AE}"/>
              </a:ext>
            </a:extLst>
          </p:cNvPr>
          <p:cNvPicPr>
            <a:picLocks noChangeAspect="1"/>
          </p:cNvPicPr>
          <p:nvPr/>
        </p:nvPicPr>
        <p:blipFill rotWithShape="1">
          <a:blip r:embed="rId2"/>
          <a:srcRect l="10251" r="44419"/>
          <a:stretch/>
        </p:blipFill>
        <p:spPr>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1781210"/>
            <a:ext cx="3182692" cy="13716"/>
          </a:xfrm>
          <a:custGeom>
            <a:avLst/>
            <a:gdLst>
              <a:gd name="connsiteX0" fmla="*/ 0 w 3182692"/>
              <a:gd name="connsiteY0" fmla="*/ 0 h 13716"/>
              <a:gd name="connsiteX1" fmla="*/ 636538 w 3182692"/>
              <a:gd name="connsiteY1" fmla="*/ 0 h 13716"/>
              <a:gd name="connsiteX2" fmla="*/ 1273077 w 3182692"/>
              <a:gd name="connsiteY2" fmla="*/ 0 h 13716"/>
              <a:gd name="connsiteX3" fmla="*/ 1909615 w 3182692"/>
              <a:gd name="connsiteY3" fmla="*/ 0 h 13716"/>
              <a:gd name="connsiteX4" fmla="*/ 2482500 w 3182692"/>
              <a:gd name="connsiteY4" fmla="*/ 0 h 13716"/>
              <a:gd name="connsiteX5" fmla="*/ 3182692 w 3182692"/>
              <a:gd name="connsiteY5" fmla="*/ 0 h 13716"/>
              <a:gd name="connsiteX6" fmla="*/ 3182692 w 3182692"/>
              <a:gd name="connsiteY6" fmla="*/ 13716 h 13716"/>
              <a:gd name="connsiteX7" fmla="*/ 2609807 w 3182692"/>
              <a:gd name="connsiteY7" fmla="*/ 13716 h 13716"/>
              <a:gd name="connsiteX8" fmla="*/ 2068750 w 3182692"/>
              <a:gd name="connsiteY8" fmla="*/ 13716 h 13716"/>
              <a:gd name="connsiteX9" fmla="*/ 1432211 w 3182692"/>
              <a:gd name="connsiteY9" fmla="*/ 13716 h 13716"/>
              <a:gd name="connsiteX10" fmla="*/ 859327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2906" y="4075"/>
                  <a:pt x="3183008" y="9784"/>
                  <a:pt x="3182692" y="13716"/>
                </a:cubicBezTo>
                <a:cubicBezTo>
                  <a:pt x="2947402" y="17868"/>
                  <a:pt x="2876226" y="22619"/>
                  <a:pt x="2609807" y="13716"/>
                </a:cubicBezTo>
                <a:cubicBezTo>
                  <a:pt x="2343389" y="4813"/>
                  <a:pt x="2326689" y="21007"/>
                  <a:pt x="2068750" y="13716"/>
                </a:cubicBezTo>
                <a:cubicBezTo>
                  <a:pt x="1810811" y="6425"/>
                  <a:pt x="1713836" y="43647"/>
                  <a:pt x="1432211" y="13716"/>
                </a:cubicBezTo>
                <a:cubicBezTo>
                  <a:pt x="1150586" y="-16215"/>
                  <a:pt x="982765" y="-825"/>
                  <a:pt x="859327" y="13716"/>
                </a:cubicBezTo>
                <a:cubicBezTo>
                  <a:pt x="735889" y="28257"/>
                  <a:pt x="254183" y="30659"/>
                  <a:pt x="0" y="13716"/>
                </a:cubicBezTo>
                <a:cubicBezTo>
                  <a:pt x="-535" y="8247"/>
                  <a:pt x="-201" y="2959"/>
                  <a:pt x="0" y="0"/>
                </a:cubicBezTo>
                <a:close/>
              </a:path>
              <a:path w="3182692" h="13716"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2126" y="5320"/>
                  <a:pt x="3182368" y="9001"/>
                  <a:pt x="3182692" y="13716"/>
                </a:cubicBezTo>
                <a:cubicBezTo>
                  <a:pt x="3026065" y="-15421"/>
                  <a:pt x="2775006" y="18495"/>
                  <a:pt x="2546154" y="13716"/>
                </a:cubicBezTo>
                <a:cubicBezTo>
                  <a:pt x="2317302" y="8937"/>
                  <a:pt x="2168173" y="-13085"/>
                  <a:pt x="1845961" y="13716"/>
                </a:cubicBezTo>
                <a:cubicBezTo>
                  <a:pt x="1523749" y="40517"/>
                  <a:pt x="1450078" y="-5416"/>
                  <a:pt x="1304904" y="13716"/>
                </a:cubicBezTo>
                <a:cubicBezTo>
                  <a:pt x="1159730" y="32848"/>
                  <a:pt x="942635" y="-14593"/>
                  <a:pt x="604711" y="13716"/>
                </a:cubicBezTo>
                <a:cubicBezTo>
                  <a:pt x="266787" y="42025"/>
                  <a:pt x="141927" y="-12967"/>
                  <a:pt x="0" y="13716"/>
                </a:cubicBezTo>
                <a:cubicBezTo>
                  <a:pt x="58" y="7834"/>
                  <a:pt x="453" y="5833"/>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2">
            <a:extLst>
              <a:ext uri="{FF2B5EF4-FFF2-40B4-BE49-F238E27FC236}">
                <a16:creationId xmlns:a16="http://schemas.microsoft.com/office/drawing/2014/main" id="{772F7EF6-A836-9F56-D4AE-87AFAB2B2671}"/>
              </a:ext>
            </a:extLst>
          </p:cNvPr>
          <p:cNvSpPr>
            <a:spLocks noGrp="1"/>
          </p:cNvSpPr>
          <p:nvPr>
            <p:ph idx="1"/>
          </p:nvPr>
        </p:nvSpPr>
        <p:spPr>
          <a:xfrm>
            <a:off x="3973321" y="2029968"/>
            <a:ext cx="4688333" cy="2612898"/>
          </a:xfrm>
        </p:spPr>
        <p:txBody>
          <a:bodyPr>
            <a:normAutofit/>
          </a:bodyPr>
          <a:lstStyle/>
          <a:p>
            <a:r>
              <a:rPr lang="en-US" sz="1700"/>
              <a:t>Based on the data survey, I suggest implementing a one-time offer where members can enjoy a complimentary ride of up to 0.5 kilometers upon purchasing a membership during the current promotional period.</a:t>
            </a:r>
          </a:p>
          <a:p>
            <a:r>
              <a:rPr lang="en-US" sz="1700"/>
              <a:t>Additionally, we can provide a convenient discount for purchasing memberships specifically on Thursdays and Fridays.</a:t>
            </a:r>
            <a:endParaRPr lang="en-IN" sz="1700"/>
          </a:p>
        </p:txBody>
      </p:sp>
    </p:spTree>
    <p:extLst>
      <p:ext uri="{BB962C8B-B14F-4D97-AF65-F5344CB8AC3E}">
        <p14:creationId xmlns:p14="http://schemas.microsoft.com/office/powerpoint/2010/main" val="285193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B5E15-8F28-DF96-BA67-D6EE8B9EBC78}"/>
              </a:ext>
            </a:extLst>
          </p:cNvPr>
          <p:cNvSpPr>
            <a:spLocks noGrp="1"/>
          </p:cNvSpPr>
          <p:nvPr>
            <p:ph type="title"/>
          </p:nvPr>
        </p:nvSpPr>
        <p:spPr>
          <a:xfrm>
            <a:off x="3973321" y="246888"/>
            <a:ext cx="4688333" cy="1337310"/>
          </a:xfrm>
        </p:spPr>
        <p:txBody>
          <a:bodyPr anchor="b">
            <a:normAutofit/>
          </a:bodyPr>
          <a:lstStyle/>
          <a:p>
            <a:r>
              <a:rPr lang="en-US" sz="4100" dirty="0"/>
              <a:t>Conclusion</a:t>
            </a:r>
            <a:endParaRPr lang="en-IN" sz="4100" dirty="0"/>
          </a:p>
        </p:txBody>
      </p:sp>
      <p:pic>
        <p:nvPicPr>
          <p:cNvPr id="5" name="Picture 4" descr="Graph on document with pen">
            <a:extLst>
              <a:ext uri="{FF2B5EF4-FFF2-40B4-BE49-F238E27FC236}">
                <a16:creationId xmlns:a16="http://schemas.microsoft.com/office/drawing/2014/main" id="{EE11AFEE-89B8-3540-081A-62953161C78A}"/>
              </a:ext>
            </a:extLst>
          </p:cNvPr>
          <p:cNvPicPr>
            <a:picLocks noChangeAspect="1"/>
          </p:cNvPicPr>
          <p:nvPr/>
        </p:nvPicPr>
        <p:blipFill rotWithShape="1">
          <a:blip r:embed="rId2"/>
          <a:srcRect l="34195" r="20474"/>
          <a:stretch/>
        </p:blipFill>
        <p:spPr>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1781210"/>
            <a:ext cx="3182692" cy="13716"/>
          </a:xfrm>
          <a:custGeom>
            <a:avLst/>
            <a:gdLst>
              <a:gd name="connsiteX0" fmla="*/ 0 w 3182692"/>
              <a:gd name="connsiteY0" fmla="*/ 0 h 13716"/>
              <a:gd name="connsiteX1" fmla="*/ 636538 w 3182692"/>
              <a:gd name="connsiteY1" fmla="*/ 0 h 13716"/>
              <a:gd name="connsiteX2" fmla="*/ 1273077 w 3182692"/>
              <a:gd name="connsiteY2" fmla="*/ 0 h 13716"/>
              <a:gd name="connsiteX3" fmla="*/ 1909615 w 3182692"/>
              <a:gd name="connsiteY3" fmla="*/ 0 h 13716"/>
              <a:gd name="connsiteX4" fmla="*/ 2482500 w 3182692"/>
              <a:gd name="connsiteY4" fmla="*/ 0 h 13716"/>
              <a:gd name="connsiteX5" fmla="*/ 3182692 w 3182692"/>
              <a:gd name="connsiteY5" fmla="*/ 0 h 13716"/>
              <a:gd name="connsiteX6" fmla="*/ 3182692 w 3182692"/>
              <a:gd name="connsiteY6" fmla="*/ 13716 h 13716"/>
              <a:gd name="connsiteX7" fmla="*/ 2609807 w 3182692"/>
              <a:gd name="connsiteY7" fmla="*/ 13716 h 13716"/>
              <a:gd name="connsiteX8" fmla="*/ 2068750 w 3182692"/>
              <a:gd name="connsiteY8" fmla="*/ 13716 h 13716"/>
              <a:gd name="connsiteX9" fmla="*/ 1432211 w 3182692"/>
              <a:gd name="connsiteY9" fmla="*/ 13716 h 13716"/>
              <a:gd name="connsiteX10" fmla="*/ 859327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2906" y="4075"/>
                  <a:pt x="3183008" y="9784"/>
                  <a:pt x="3182692" y="13716"/>
                </a:cubicBezTo>
                <a:cubicBezTo>
                  <a:pt x="2947402" y="17868"/>
                  <a:pt x="2876226" y="22619"/>
                  <a:pt x="2609807" y="13716"/>
                </a:cubicBezTo>
                <a:cubicBezTo>
                  <a:pt x="2343389" y="4813"/>
                  <a:pt x="2326689" y="21007"/>
                  <a:pt x="2068750" y="13716"/>
                </a:cubicBezTo>
                <a:cubicBezTo>
                  <a:pt x="1810811" y="6425"/>
                  <a:pt x="1713836" y="43647"/>
                  <a:pt x="1432211" y="13716"/>
                </a:cubicBezTo>
                <a:cubicBezTo>
                  <a:pt x="1150586" y="-16215"/>
                  <a:pt x="982765" y="-825"/>
                  <a:pt x="859327" y="13716"/>
                </a:cubicBezTo>
                <a:cubicBezTo>
                  <a:pt x="735889" y="28257"/>
                  <a:pt x="254183" y="30659"/>
                  <a:pt x="0" y="13716"/>
                </a:cubicBezTo>
                <a:cubicBezTo>
                  <a:pt x="-535" y="8247"/>
                  <a:pt x="-201" y="2959"/>
                  <a:pt x="0" y="0"/>
                </a:cubicBezTo>
                <a:close/>
              </a:path>
              <a:path w="3182692" h="13716"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2126" y="5320"/>
                  <a:pt x="3182368" y="9001"/>
                  <a:pt x="3182692" y="13716"/>
                </a:cubicBezTo>
                <a:cubicBezTo>
                  <a:pt x="3026065" y="-15421"/>
                  <a:pt x="2775006" y="18495"/>
                  <a:pt x="2546154" y="13716"/>
                </a:cubicBezTo>
                <a:cubicBezTo>
                  <a:pt x="2317302" y="8937"/>
                  <a:pt x="2168173" y="-13085"/>
                  <a:pt x="1845961" y="13716"/>
                </a:cubicBezTo>
                <a:cubicBezTo>
                  <a:pt x="1523749" y="40517"/>
                  <a:pt x="1450078" y="-5416"/>
                  <a:pt x="1304904" y="13716"/>
                </a:cubicBezTo>
                <a:cubicBezTo>
                  <a:pt x="1159730" y="32848"/>
                  <a:pt x="942635" y="-14593"/>
                  <a:pt x="604711" y="13716"/>
                </a:cubicBezTo>
                <a:cubicBezTo>
                  <a:pt x="266787" y="42025"/>
                  <a:pt x="141927" y="-12967"/>
                  <a:pt x="0" y="13716"/>
                </a:cubicBezTo>
                <a:cubicBezTo>
                  <a:pt x="58" y="7834"/>
                  <a:pt x="453" y="5833"/>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2455FD-BB11-D125-3599-3D923606E180}"/>
              </a:ext>
            </a:extLst>
          </p:cNvPr>
          <p:cNvSpPr>
            <a:spLocks noGrp="1"/>
          </p:cNvSpPr>
          <p:nvPr>
            <p:ph idx="1"/>
          </p:nvPr>
        </p:nvSpPr>
        <p:spPr>
          <a:xfrm>
            <a:off x="3973321" y="2029968"/>
            <a:ext cx="4688333" cy="2612898"/>
          </a:xfrm>
        </p:spPr>
        <p:txBody>
          <a:bodyPr>
            <a:normAutofit/>
          </a:bodyPr>
          <a:lstStyle/>
          <a:p>
            <a:pPr>
              <a:lnSpc>
                <a:spcPct val="90000"/>
              </a:lnSpc>
            </a:pPr>
            <a:r>
              <a:rPr lang="en-US" sz="1200" dirty="0"/>
              <a:t>Key Insights: Identified trends and patterns in data analysis, highlighting areas of opportunity.</a:t>
            </a:r>
          </a:p>
          <a:p>
            <a:pPr>
              <a:lnSpc>
                <a:spcPct val="90000"/>
              </a:lnSpc>
            </a:pPr>
            <a:r>
              <a:rPr lang="en-US" sz="1200" dirty="0"/>
              <a:t>Recommendations: Proposed actionable strategies to capitalize on insights and drive business growth.</a:t>
            </a:r>
          </a:p>
          <a:p>
            <a:pPr>
              <a:lnSpc>
                <a:spcPct val="90000"/>
              </a:lnSpc>
            </a:pPr>
            <a:r>
              <a:rPr lang="en-US" sz="1200" dirty="0"/>
              <a:t>Impact: Implementation of recommendations expected to enhance performance and achieve organizational objectives.</a:t>
            </a:r>
          </a:p>
          <a:p>
            <a:pPr>
              <a:lnSpc>
                <a:spcPct val="90000"/>
              </a:lnSpc>
            </a:pPr>
            <a:r>
              <a:rPr lang="en-US" sz="1200" dirty="0"/>
              <a:t>Next Steps: Plan for further exploration and execution of recommendations to maximize results.</a:t>
            </a:r>
          </a:p>
          <a:p>
            <a:pPr>
              <a:lnSpc>
                <a:spcPct val="90000"/>
              </a:lnSpc>
            </a:pPr>
            <a:r>
              <a:rPr lang="en-US" sz="1200" dirty="0"/>
              <a:t>Summary: The analysis underscores the importance of data-driven decision-making in achieving success.</a:t>
            </a:r>
          </a:p>
          <a:p>
            <a:pPr marL="0" indent="0">
              <a:lnSpc>
                <a:spcPct val="90000"/>
              </a:lnSpc>
              <a:buNone/>
            </a:pPr>
            <a:endParaRPr lang="en-US" sz="1200" dirty="0"/>
          </a:p>
          <a:p>
            <a:pPr marL="0" indent="0">
              <a:lnSpc>
                <a:spcPct val="90000"/>
              </a:lnSpc>
              <a:buNone/>
            </a:pPr>
            <a:r>
              <a:rPr lang="en-US" sz="1200" dirty="0"/>
              <a:t>Yashvi Pandya</a:t>
            </a:r>
          </a:p>
          <a:p>
            <a:pPr marL="0" indent="0">
              <a:lnSpc>
                <a:spcPct val="90000"/>
              </a:lnSpc>
              <a:buNone/>
            </a:pPr>
            <a:r>
              <a:rPr lang="en-US" sz="1200" dirty="0"/>
              <a:t>Junior Data Analyst at </a:t>
            </a:r>
            <a:r>
              <a:rPr lang="en-US" sz="1200" dirty="0" err="1"/>
              <a:t>Cyclistic</a:t>
            </a:r>
            <a:r>
              <a:rPr lang="en-US" sz="1200" dirty="0"/>
              <a:t> Bike-share</a:t>
            </a:r>
          </a:p>
          <a:p>
            <a:pPr marL="0" indent="0">
              <a:lnSpc>
                <a:spcPct val="90000"/>
              </a:lnSpc>
              <a:buNone/>
            </a:pPr>
            <a:endParaRPr lang="en-US" sz="1200" dirty="0"/>
          </a:p>
          <a:p>
            <a:pPr>
              <a:lnSpc>
                <a:spcPct val="90000"/>
              </a:lnSpc>
            </a:pPr>
            <a:endParaRPr lang="en-IN" sz="1200" dirty="0"/>
          </a:p>
        </p:txBody>
      </p:sp>
    </p:spTree>
    <p:extLst>
      <p:ext uri="{BB962C8B-B14F-4D97-AF65-F5344CB8AC3E}">
        <p14:creationId xmlns:p14="http://schemas.microsoft.com/office/powerpoint/2010/main" val="70611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640522" y="1253676"/>
            <a:ext cx="4351438" cy="1671570"/>
          </a:xfrm>
        </p:spPr>
        <p:txBody>
          <a:bodyPr anchor="b">
            <a:normAutofit/>
          </a:bodyPr>
          <a:lstStyle/>
          <a:p>
            <a:pPr marL="0" lvl="0" indent="0" algn="l">
              <a:buNone/>
            </a:pPr>
            <a:r>
              <a:rPr lang="en-IN" sz="3000"/>
              <a:t>Introduction of Datasets</a:t>
            </a:r>
          </a:p>
        </p:txBody>
      </p:sp>
      <p:pic>
        <p:nvPicPr>
          <p:cNvPr id="7" name="Graphic 6" descr="Bike">
            <a:extLst>
              <a:ext uri="{FF2B5EF4-FFF2-40B4-BE49-F238E27FC236}">
                <a16:creationId xmlns:a16="http://schemas.microsoft.com/office/drawing/2014/main" id="{34A62995-922B-FA6C-C4AD-02EE1E70B5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711" y="2020513"/>
            <a:ext cx="898899" cy="898899"/>
          </a:xfrm>
          <a:prstGeom prst="rect">
            <a:avLst/>
          </a:prstGeom>
        </p:spPr>
      </p:pic>
      <p:sp>
        <p:nvSpPr>
          <p:cNvPr id="3" name="Content Placeholder 2"/>
          <p:cNvSpPr>
            <a:spLocks noGrp="1"/>
          </p:cNvSpPr>
          <p:nvPr>
            <p:ph idx="1"/>
          </p:nvPr>
        </p:nvSpPr>
        <p:spPr>
          <a:xfrm>
            <a:off x="1640523" y="3054033"/>
            <a:ext cx="4351437" cy="1542783"/>
          </a:xfrm>
        </p:spPr>
        <p:txBody>
          <a:bodyPr>
            <a:normAutofit/>
          </a:bodyPr>
          <a:lstStyle/>
          <a:p>
            <a:pPr marL="0" lvl="0" indent="0">
              <a:buNone/>
            </a:pPr>
            <a:r>
              <a:rPr lang="en-US" sz="1500"/>
              <a:t>The data contains 2 years of bike trips data of a company. This data includes trip duration, trips on weekend and weekdays, memberships and casual rides, station names and ids. The main agenda of this presentation is to articulate difference between anual members and casual riders.</a:t>
            </a:r>
          </a:p>
        </p:txBody>
      </p:sp>
      <p:pic>
        <p:nvPicPr>
          <p:cNvPr id="9" name="Graphic 8" descr="Bike">
            <a:extLst>
              <a:ext uri="{FF2B5EF4-FFF2-40B4-BE49-F238E27FC236}">
                <a16:creationId xmlns:a16="http://schemas.microsoft.com/office/drawing/2014/main" id="{01FA132E-9340-40EB-97E2-CAD1C56A104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81073" y="612252"/>
            <a:ext cx="3918995" cy="39189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lang="en-IN"/>
              <a:t>Data Cleaning process</a:t>
            </a:r>
          </a:p>
        </p:txBody>
      </p:sp>
      <p:graphicFrame>
        <p:nvGraphicFramePr>
          <p:cNvPr id="5" name="Content Placeholder 2">
            <a:extLst>
              <a:ext uri="{FF2B5EF4-FFF2-40B4-BE49-F238E27FC236}">
                <a16:creationId xmlns:a16="http://schemas.microsoft.com/office/drawing/2014/main" id="{0BCE125E-9F48-D28E-2FFB-FD1C87BAC553}"/>
              </a:ext>
            </a:extLst>
          </p:cNvPr>
          <p:cNvGraphicFramePr>
            <a:graphicFrameLocks noGrp="1"/>
          </p:cNvGraphicFramePr>
          <p:nvPr>
            <p:ph idx="1"/>
          </p:nvPr>
        </p:nvGraphicFramePr>
        <p:xfrm>
          <a:off x="457200" y="1200151"/>
          <a:ext cx="8229600" cy="3394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83BD-F9CA-04CC-D776-BF523D0550FC}"/>
              </a:ext>
            </a:extLst>
          </p:cNvPr>
          <p:cNvSpPr>
            <a:spLocks noGrp="1"/>
          </p:cNvSpPr>
          <p:nvPr>
            <p:ph type="title"/>
          </p:nvPr>
        </p:nvSpPr>
        <p:spPr>
          <a:xfrm>
            <a:off x="457200" y="205979"/>
            <a:ext cx="8229600" cy="723289"/>
          </a:xfrm>
        </p:spPr>
        <p:txBody>
          <a:bodyPr/>
          <a:lstStyle/>
          <a:p>
            <a:r>
              <a:rPr lang="en-US" dirty="0"/>
              <a:t>Data Analysis</a:t>
            </a:r>
            <a:endParaRPr lang="en-IN" dirty="0"/>
          </a:p>
        </p:txBody>
      </p:sp>
      <p:graphicFrame>
        <p:nvGraphicFramePr>
          <p:cNvPr id="9" name="Content Placeholder 4">
            <a:extLst>
              <a:ext uri="{FF2B5EF4-FFF2-40B4-BE49-F238E27FC236}">
                <a16:creationId xmlns:a16="http://schemas.microsoft.com/office/drawing/2014/main" id="{D34987CF-6186-DED7-4356-1AF9525B593E}"/>
              </a:ext>
            </a:extLst>
          </p:cNvPr>
          <p:cNvGraphicFramePr>
            <a:graphicFrameLocks noGrp="1"/>
          </p:cNvGraphicFramePr>
          <p:nvPr>
            <p:ph idx="1"/>
          </p:nvPr>
        </p:nvGraphicFramePr>
        <p:xfrm>
          <a:off x="457200" y="1025912"/>
          <a:ext cx="8229600" cy="35687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1077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9B717C-3340-0316-1651-971D4EC596F9}"/>
              </a:ext>
            </a:extLst>
          </p:cNvPr>
          <p:cNvSpPr>
            <a:spLocks noGrp="1"/>
          </p:cNvSpPr>
          <p:nvPr>
            <p:ph type="title"/>
          </p:nvPr>
        </p:nvSpPr>
        <p:spPr>
          <a:xfrm>
            <a:off x="479161" y="479394"/>
            <a:ext cx="2678858" cy="2680137"/>
          </a:xfrm>
        </p:spPr>
        <p:txBody>
          <a:bodyPr vert="horz" lIns="91440" tIns="45720" rIns="91440" bIns="45720" rtlCol="0" anchor="b">
            <a:normAutofit/>
          </a:bodyPr>
          <a:lstStyle/>
          <a:p>
            <a:pPr algn="l" defTabSz="914400">
              <a:lnSpc>
                <a:spcPct val="90000"/>
              </a:lnSpc>
            </a:pPr>
            <a:r>
              <a:rPr lang="en-US" sz="2400" kern="1200" dirty="0">
                <a:solidFill>
                  <a:schemeClr val="tx1"/>
                </a:solidFill>
                <a:latin typeface="+mj-lt"/>
                <a:ea typeface="+mj-ea"/>
                <a:cs typeface="+mj-cs"/>
              </a:rPr>
              <a:t>Average Ride Length by </a:t>
            </a:r>
            <a:r>
              <a:rPr lang="en-US" sz="2400" kern="1200" dirty="0" err="1">
                <a:solidFill>
                  <a:schemeClr val="tx1"/>
                </a:solidFill>
                <a:latin typeface="+mj-lt"/>
                <a:ea typeface="+mj-ea"/>
                <a:cs typeface="+mj-cs"/>
              </a:rPr>
              <a:t>Member_Casual</a:t>
            </a:r>
            <a:endParaRPr lang="en-US" sz="2400" kern="1200" dirty="0">
              <a:solidFill>
                <a:schemeClr val="tx1"/>
              </a:solidFill>
              <a:latin typeface="+mj-lt"/>
              <a:ea typeface="+mj-ea"/>
              <a:cs typeface="+mj-cs"/>
            </a:endParaRPr>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blue bar graph with numbers and a black text&#10;&#10;Description automatically generated">
            <a:extLst>
              <a:ext uri="{FF2B5EF4-FFF2-40B4-BE49-F238E27FC236}">
                <a16:creationId xmlns:a16="http://schemas.microsoft.com/office/drawing/2014/main" id="{CD57B081-87E9-FE24-BEFF-88D1515B11AC}"/>
              </a:ext>
            </a:extLst>
          </p:cNvPr>
          <p:cNvPicPr>
            <a:picLocks noGrp="1" noChangeAspect="1"/>
          </p:cNvPicPr>
          <p:nvPr>
            <p:ph idx="1"/>
          </p:nvPr>
        </p:nvPicPr>
        <p:blipFill>
          <a:blip r:embed="rId2"/>
          <a:stretch>
            <a:fillRect/>
          </a:stretch>
        </p:blipFill>
        <p:spPr>
          <a:xfrm>
            <a:off x="5530154" y="480060"/>
            <a:ext cx="1332097" cy="4162806"/>
          </a:xfrm>
          <a:prstGeom prst="rect">
            <a:avLst/>
          </a:prstGeom>
        </p:spPr>
      </p:pic>
    </p:spTree>
    <p:extLst>
      <p:ext uri="{BB962C8B-B14F-4D97-AF65-F5344CB8AC3E}">
        <p14:creationId xmlns:p14="http://schemas.microsoft.com/office/powerpoint/2010/main" val="115540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922067-5BB5-38BC-B130-A1A2B64C9B85}"/>
              </a:ext>
            </a:extLst>
          </p:cNvPr>
          <p:cNvSpPr>
            <a:spLocks noGrp="1"/>
          </p:cNvSpPr>
          <p:nvPr>
            <p:ph type="title"/>
          </p:nvPr>
        </p:nvSpPr>
        <p:spPr>
          <a:xfrm>
            <a:off x="479161" y="479394"/>
            <a:ext cx="2678858" cy="2680137"/>
          </a:xfrm>
        </p:spPr>
        <p:txBody>
          <a:bodyPr vert="horz" lIns="91440" tIns="45720" rIns="91440" bIns="45720" rtlCol="0" anchor="b">
            <a:normAutofit/>
          </a:bodyPr>
          <a:lstStyle/>
          <a:p>
            <a:pPr algn="l" defTabSz="914400">
              <a:lnSpc>
                <a:spcPct val="90000"/>
              </a:lnSpc>
            </a:pPr>
            <a:r>
              <a:rPr lang="en-US" sz="2800" kern="1200" dirty="0">
                <a:solidFill>
                  <a:schemeClr val="tx1"/>
                </a:solidFill>
                <a:latin typeface="+mj-lt"/>
                <a:ea typeface="+mj-ea"/>
                <a:cs typeface="+mj-cs"/>
              </a:rPr>
              <a:t>Average Ride Length by Day of Week and </a:t>
            </a:r>
            <a:r>
              <a:rPr lang="en-US" sz="2800" kern="1200">
                <a:solidFill>
                  <a:schemeClr val="tx1"/>
                </a:solidFill>
                <a:latin typeface="+mj-lt"/>
                <a:ea typeface="+mj-ea"/>
                <a:cs typeface="+mj-cs"/>
              </a:rPr>
              <a:t>Member_casual</a:t>
            </a:r>
            <a:endParaRPr lang="en-US" sz="28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A graph of a number of people&#10;&#10;Description automatically generated with medium confidence">
            <a:extLst>
              <a:ext uri="{FF2B5EF4-FFF2-40B4-BE49-F238E27FC236}">
                <a16:creationId xmlns:a16="http://schemas.microsoft.com/office/drawing/2014/main" id="{ADFED08A-C291-8F64-ED23-750537AC2B60}"/>
              </a:ext>
            </a:extLst>
          </p:cNvPr>
          <p:cNvPicPr>
            <a:picLocks noGrp="1" noChangeAspect="1"/>
          </p:cNvPicPr>
          <p:nvPr>
            <p:ph idx="1"/>
          </p:nvPr>
        </p:nvPicPr>
        <p:blipFill>
          <a:blip r:embed="rId2"/>
          <a:stretch>
            <a:fillRect/>
          </a:stretch>
        </p:blipFill>
        <p:spPr>
          <a:xfrm>
            <a:off x="3993660" y="480060"/>
            <a:ext cx="4405085" cy="4162806"/>
          </a:xfrm>
          <a:prstGeom prst="rect">
            <a:avLst/>
          </a:prstGeom>
        </p:spPr>
      </p:pic>
    </p:spTree>
    <p:extLst>
      <p:ext uri="{BB962C8B-B14F-4D97-AF65-F5344CB8AC3E}">
        <p14:creationId xmlns:p14="http://schemas.microsoft.com/office/powerpoint/2010/main" val="336607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77597-A09E-ED23-4FD2-2852CDF3A5EA}"/>
              </a:ext>
            </a:extLst>
          </p:cNvPr>
          <p:cNvSpPr>
            <a:spLocks noGrp="1"/>
          </p:cNvSpPr>
          <p:nvPr>
            <p:ph type="title"/>
          </p:nvPr>
        </p:nvSpPr>
        <p:spPr>
          <a:xfrm>
            <a:off x="479161" y="479394"/>
            <a:ext cx="2678858" cy="2680137"/>
          </a:xfrm>
        </p:spPr>
        <p:txBody>
          <a:bodyPr vert="horz" lIns="91440" tIns="45720" rIns="91440" bIns="45720" rtlCol="0" anchor="b">
            <a:normAutofit/>
          </a:bodyPr>
          <a:lstStyle/>
          <a:p>
            <a:pPr algn="l" defTabSz="914400">
              <a:lnSpc>
                <a:spcPct val="90000"/>
              </a:lnSpc>
            </a:pPr>
            <a:r>
              <a:rPr lang="en-US" sz="3900" kern="1200">
                <a:solidFill>
                  <a:schemeClr val="tx1"/>
                </a:solidFill>
                <a:latin typeface="+mj-lt"/>
                <a:ea typeface="+mj-ea"/>
                <a:cs typeface="+mj-cs"/>
              </a:rPr>
              <a:t>Average Ride Length by Day of Week</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graph&#10;&#10;Description automatically generated">
            <a:extLst>
              <a:ext uri="{FF2B5EF4-FFF2-40B4-BE49-F238E27FC236}">
                <a16:creationId xmlns:a16="http://schemas.microsoft.com/office/drawing/2014/main" id="{381D6034-93F4-B1AC-56F9-27AB6B7E6F02}"/>
              </a:ext>
            </a:extLst>
          </p:cNvPr>
          <p:cNvPicPr>
            <a:picLocks noGrp="1" noChangeAspect="1"/>
          </p:cNvPicPr>
          <p:nvPr>
            <p:ph idx="1"/>
          </p:nvPr>
        </p:nvPicPr>
        <p:blipFill>
          <a:blip r:embed="rId2"/>
          <a:stretch>
            <a:fillRect/>
          </a:stretch>
        </p:blipFill>
        <p:spPr>
          <a:xfrm>
            <a:off x="3578086" y="480060"/>
            <a:ext cx="5236233" cy="4162806"/>
          </a:xfrm>
          <a:prstGeom prst="rect">
            <a:avLst/>
          </a:prstGeom>
        </p:spPr>
      </p:pic>
    </p:spTree>
    <p:extLst>
      <p:ext uri="{BB962C8B-B14F-4D97-AF65-F5344CB8AC3E}">
        <p14:creationId xmlns:p14="http://schemas.microsoft.com/office/powerpoint/2010/main" val="61943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577597-A09E-ED23-4FD2-2852CDF3A5EA}"/>
              </a:ext>
            </a:extLst>
          </p:cNvPr>
          <p:cNvSpPr>
            <a:spLocks noGrp="1"/>
          </p:cNvSpPr>
          <p:nvPr>
            <p:ph type="title"/>
          </p:nvPr>
        </p:nvSpPr>
        <p:spPr>
          <a:xfrm>
            <a:off x="479160" y="479394"/>
            <a:ext cx="3096663" cy="2680137"/>
          </a:xfrm>
        </p:spPr>
        <p:txBody>
          <a:bodyPr vert="horz" lIns="91440" tIns="45720" rIns="91440" bIns="45720" rtlCol="0" anchor="b">
            <a:normAutofit/>
          </a:bodyPr>
          <a:lstStyle/>
          <a:p>
            <a:pPr algn="l" defTabSz="914400">
              <a:lnSpc>
                <a:spcPct val="90000"/>
              </a:lnSpc>
            </a:pPr>
            <a:r>
              <a:rPr lang="en-US" sz="3400" kern="1200" dirty="0">
                <a:solidFill>
                  <a:schemeClr val="tx1"/>
                </a:solidFill>
                <a:latin typeface="+mj-lt"/>
                <a:ea typeface="+mj-ea"/>
                <a:cs typeface="+mj-cs"/>
              </a:rPr>
              <a:t>Average Ride Length by </a:t>
            </a:r>
            <a:r>
              <a:rPr lang="en-US" sz="3400" dirty="0" err="1"/>
              <a:t>Member_Casual</a:t>
            </a:r>
            <a:r>
              <a:rPr lang="en-US" sz="3400" dirty="0"/>
              <a:t> and Peak Days</a:t>
            </a:r>
            <a:endParaRPr lang="en-US" sz="34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graph&#10;&#10;Description automatically generated">
            <a:extLst>
              <a:ext uri="{FF2B5EF4-FFF2-40B4-BE49-F238E27FC236}">
                <a16:creationId xmlns:a16="http://schemas.microsoft.com/office/drawing/2014/main" id="{0F113069-40AC-2677-1511-046FB957BEC3}"/>
              </a:ext>
            </a:extLst>
          </p:cNvPr>
          <p:cNvPicPr>
            <a:picLocks noGrp="1" noChangeAspect="1"/>
          </p:cNvPicPr>
          <p:nvPr>
            <p:ph idx="1"/>
          </p:nvPr>
        </p:nvPicPr>
        <p:blipFill>
          <a:blip r:embed="rId2"/>
          <a:stretch>
            <a:fillRect/>
          </a:stretch>
        </p:blipFill>
        <p:spPr>
          <a:xfrm>
            <a:off x="4155722" y="479394"/>
            <a:ext cx="4641126" cy="4161600"/>
          </a:xfrm>
        </p:spPr>
      </p:pic>
    </p:spTree>
    <p:extLst>
      <p:ext uri="{BB962C8B-B14F-4D97-AF65-F5344CB8AC3E}">
        <p14:creationId xmlns:p14="http://schemas.microsoft.com/office/powerpoint/2010/main" val="52934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E80B8-3334-813E-E9FF-98D0374B3A48}"/>
              </a:ext>
            </a:extLst>
          </p:cNvPr>
          <p:cNvSpPr>
            <a:spLocks noGrp="1"/>
          </p:cNvSpPr>
          <p:nvPr>
            <p:ph type="title"/>
          </p:nvPr>
        </p:nvSpPr>
        <p:spPr>
          <a:xfrm>
            <a:off x="473202" y="480060"/>
            <a:ext cx="3614166" cy="1110996"/>
          </a:xfrm>
        </p:spPr>
        <p:txBody>
          <a:bodyPr anchor="b">
            <a:normAutofit/>
          </a:bodyPr>
          <a:lstStyle/>
          <a:p>
            <a:r>
              <a:rPr lang="en-US" sz="4100"/>
              <a:t>Key Findings</a:t>
            </a:r>
            <a:endParaRPr lang="en-IN" sz="4100"/>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703C62-2E86-3EF4-4607-B309F993C18B}"/>
              </a:ext>
            </a:extLst>
          </p:cNvPr>
          <p:cNvSpPr>
            <a:spLocks noGrp="1"/>
          </p:cNvSpPr>
          <p:nvPr>
            <p:ph idx="1"/>
          </p:nvPr>
        </p:nvSpPr>
        <p:spPr>
          <a:xfrm>
            <a:off x="473202" y="1995678"/>
            <a:ext cx="3614166" cy="2660904"/>
          </a:xfrm>
        </p:spPr>
        <p:txBody>
          <a:bodyPr anchor="t">
            <a:normAutofit/>
          </a:bodyPr>
          <a:lstStyle/>
          <a:p>
            <a:r>
              <a:rPr lang="en-US" sz="1700" dirty="0"/>
              <a:t>The average ride distance of casual riders significantly exceeds that of members.</a:t>
            </a:r>
          </a:p>
          <a:p>
            <a:r>
              <a:rPr lang="en-US" sz="1700" dirty="0"/>
              <a:t>Casual riders typically cover an average distance of around 4.5K per week.</a:t>
            </a:r>
          </a:p>
          <a:p>
            <a:r>
              <a:rPr lang="en-US" sz="1700" dirty="0"/>
              <a:t>Thursdays and Fridays are the days when casual riders are most active.</a:t>
            </a:r>
          </a:p>
          <a:p>
            <a:endParaRPr lang="en-US" sz="1700" dirty="0"/>
          </a:p>
          <a:p>
            <a:endParaRPr lang="en-IN" sz="1700" dirty="0"/>
          </a:p>
        </p:txBody>
      </p:sp>
      <p:pic>
        <p:nvPicPr>
          <p:cNvPr id="7" name="Graphic 6" descr="Cycling">
            <a:extLst>
              <a:ext uri="{FF2B5EF4-FFF2-40B4-BE49-F238E27FC236}">
                <a16:creationId xmlns:a16="http://schemas.microsoft.com/office/drawing/2014/main" id="{443FA673-D392-93EB-2478-1A66C42BC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15684" y="710490"/>
            <a:ext cx="3600000" cy="3600000"/>
          </a:xfrm>
          <a:prstGeom prst="rect">
            <a:avLst/>
          </a:prstGeom>
        </p:spPr>
      </p:pic>
    </p:spTree>
    <p:extLst>
      <p:ext uri="{BB962C8B-B14F-4D97-AF65-F5344CB8AC3E}">
        <p14:creationId xmlns:p14="http://schemas.microsoft.com/office/powerpoint/2010/main" val="37636685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511</TotalTime>
  <Words>428</Words>
  <Application>Microsoft Office PowerPoint</Application>
  <PresentationFormat>On-screen Show (16:9)</PresentationFormat>
  <Paragraphs>38</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Cyclistic Bike-Share Data Analysis</vt:lpstr>
      <vt:lpstr>Introduction of Datasets</vt:lpstr>
      <vt:lpstr>Data Cleaning process</vt:lpstr>
      <vt:lpstr>Data Analysis</vt:lpstr>
      <vt:lpstr>Average Ride Length by Member_Casual</vt:lpstr>
      <vt:lpstr>Average Ride Length by Day of Week and Member_casual</vt:lpstr>
      <vt:lpstr>Average Ride Length by Day of Week</vt:lpstr>
      <vt:lpstr>Average Ride Length by Member_Casual and Peak Days</vt:lpstr>
      <vt:lpstr>Key Findings</vt:lpstr>
      <vt:lpstr>Recommendations</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Bike_Trip_Data</dc:title>
  <dc:creator>Yashvi</dc:creator>
  <cp:keywords/>
  <cp:lastModifiedBy>Yashvi Pandya</cp:lastModifiedBy>
  <cp:revision>10</cp:revision>
  <dcterms:created xsi:type="dcterms:W3CDTF">2024-03-21T15:26:18Z</dcterms:created>
  <dcterms:modified xsi:type="dcterms:W3CDTF">2024-03-28T03:28:55Z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2024-03-17</vt:lpwstr>
  </property>
  <property fmtid="{D5CDD505-2E9C-101B-9397-08002B2CF9AE}" pid="3" name="output">
    <vt:lpwstr/>
  </property>
</Properties>
</file>