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Archivo Narrow"/>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jy9z7bTEXdoUu7P9gD9HRRxy6h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Narrow-regular.fntdata"/><Relationship Id="rId11" Type="http://schemas.openxmlformats.org/officeDocument/2006/relationships/slide" Target="slides/slide6.xml"/><Relationship Id="rId22" Type="http://schemas.openxmlformats.org/officeDocument/2006/relationships/font" Target="fonts/ArchivoNarrow-italic.fntdata"/><Relationship Id="rId10" Type="http://schemas.openxmlformats.org/officeDocument/2006/relationships/slide" Target="slides/slide5.xml"/><Relationship Id="rId21" Type="http://schemas.openxmlformats.org/officeDocument/2006/relationships/font" Target="fonts/ArchivoNarrow-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ArchivoNarr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1792288" y="612775"/>
            <a:ext cx="5486400" cy="4114800"/>
          </a:xfrm>
          <a:prstGeom prst="rect">
            <a:avLst/>
          </a:prstGeom>
          <a:noFill/>
          <a:ln>
            <a:noFill/>
          </a:ln>
        </p:spPr>
      </p:sp>
      <p:sp>
        <p:nvSpPr>
          <p:cNvPr id="64" name="Google Shape;6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83" name="Shape 83"/>
        <p:cNvGrpSpPr/>
        <p:nvPr/>
      </p:nvGrpSpPr>
      <p:grpSpPr>
        <a:xfrm>
          <a:off x="0" y="0"/>
          <a:ext cx="0" cy="0"/>
          <a:chOff x="0" y="0"/>
          <a:chExt cx="0" cy="0"/>
        </a:xfrm>
      </p:grpSpPr>
      <p:grpSp>
        <p:nvGrpSpPr>
          <p:cNvPr id="84" name="Google Shape;84;p1"/>
          <p:cNvGrpSpPr/>
          <p:nvPr/>
        </p:nvGrpSpPr>
        <p:grpSpPr>
          <a:xfrm>
            <a:off x="2262275" y="2432918"/>
            <a:ext cx="9945163" cy="5385444"/>
            <a:chOff x="0" y="-47625"/>
            <a:chExt cx="13260218" cy="7180592"/>
          </a:xfrm>
        </p:grpSpPr>
        <p:sp>
          <p:nvSpPr>
            <p:cNvPr id="85" name="Google Shape;85;p1"/>
            <p:cNvSpPr txBox="1"/>
            <p:nvPr/>
          </p:nvSpPr>
          <p:spPr>
            <a:xfrm>
              <a:off x="0" y="1221407"/>
              <a:ext cx="13260218" cy="4410075"/>
            </a:xfrm>
            <a:prstGeom prst="rect">
              <a:avLst/>
            </a:prstGeom>
            <a:noFill/>
            <a:ln>
              <a:noFill/>
            </a:ln>
          </p:spPr>
          <p:txBody>
            <a:bodyPr anchorCtr="0" anchor="t" bIns="0" lIns="0" spcFirstLastPara="1" rIns="0" wrap="square" tIns="0">
              <a:spAutoFit/>
            </a:bodyPr>
            <a:lstStyle/>
            <a:p>
              <a:pPr indent="0" lvl="0" marL="0" marR="0" rtl="0" algn="l">
                <a:lnSpc>
                  <a:spcPct val="104999"/>
                </a:lnSpc>
                <a:spcBef>
                  <a:spcPts val="0"/>
                </a:spcBef>
                <a:spcAft>
                  <a:spcPts val="0"/>
                </a:spcAft>
                <a:buNone/>
              </a:pPr>
              <a:r>
                <a:rPr b="0" i="0" lang="en-US" sz="12000" u="none" cap="none" strike="noStrike">
                  <a:solidFill>
                    <a:srgbClr val="FF7C64"/>
                  </a:solidFill>
                  <a:latin typeface="Archivo Narrow"/>
                  <a:ea typeface="Archivo Narrow"/>
                  <a:cs typeface="Archivo Narrow"/>
                  <a:sym typeface="Archivo Narrow"/>
                </a:rPr>
                <a:t>Citizen Safety Device</a:t>
              </a:r>
              <a:endParaRPr/>
            </a:p>
          </p:txBody>
        </p:sp>
        <p:sp>
          <p:nvSpPr>
            <p:cNvPr id="86" name="Google Shape;86;p1"/>
            <p:cNvSpPr txBox="1"/>
            <p:nvPr/>
          </p:nvSpPr>
          <p:spPr>
            <a:xfrm>
              <a:off x="0" y="-47625"/>
              <a:ext cx="11115405" cy="474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FFFFFF"/>
                  </a:solidFill>
                  <a:latin typeface="Arial"/>
                  <a:ea typeface="Arial"/>
                  <a:cs typeface="Arial"/>
                  <a:sym typeface="Arial"/>
                </a:rPr>
                <a:t>ECE504- INTERNET OF THINGS</a:t>
              </a:r>
              <a:endParaRPr/>
            </a:p>
          </p:txBody>
        </p:sp>
        <p:sp>
          <p:nvSpPr>
            <p:cNvPr id="87" name="Google Shape;87;p1"/>
            <p:cNvSpPr txBox="1"/>
            <p:nvPr/>
          </p:nvSpPr>
          <p:spPr>
            <a:xfrm>
              <a:off x="0" y="6510244"/>
              <a:ext cx="13260218" cy="622723"/>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FFFFFF"/>
                  </a:solidFill>
                  <a:latin typeface="Arial"/>
                  <a:ea typeface="Arial"/>
                  <a:cs typeface="Arial"/>
                  <a:sym typeface="Arial"/>
                </a:rPr>
                <a:t>Guided by: Anurag Lakhlani</a:t>
              </a:r>
              <a:endParaRPr/>
            </a:p>
          </p:txBody>
        </p:sp>
      </p:grpSp>
      <p:pic>
        <p:nvPicPr>
          <p:cNvPr id="88" name="Google Shape;88;p1"/>
          <p:cNvPicPr preferRelativeResize="0"/>
          <p:nvPr/>
        </p:nvPicPr>
        <p:blipFill rotWithShape="1">
          <a:blip r:embed="rId3">
            <a:alphaModFix/>
          </a:blip>
          <a:srcRect b="0" l="0" r="0" t="0"/>
          <a:stretch/>
        </p:blipFill>
        <p:spPr>
          <a:xfrm>
            <a:off x="-3631752" y="7479061"/>
            <a:ext cx="6558303" cy="6522531"/>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14769794" y="-614405"/>
            <a:ext cx="6558303" cy="6522531"/>
          </a:xfrm>
          <a:prstGeom prst="rect">
            <a:avLst/>
          </a:prstGeom>
          <a:noFill/>
          <a:ln>
            <a:noFill/>
          </a:ln>
        </p:spPr>
      </p:pic>
      <p:pic>
        <p:nvPicPr>
          <p:cNvPr id="90" name="Google Shape;90;p1"/>
          <p:cNvPicPr preferRelativeResize="0"/>
          <p:nvPr/>
        </p:nvPicPr>
        <p:blipFill rotWithShape="1">
          <a:blip r:embed="rId5">
            <a:alphaModFix amt="62000"/>
          </a:blip>
          <a:srcRect b="0" l="0" r="0" t="0"/>
          <a:stretch/>
        </p:blipFill>
        <p:spPr>
          <a:xfrm>
            <a:off x="10452215" y="-4852545"/>
            <a:ext cx="6558303" cy="65225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9958B"/>
        </a:solidFill>
      </p:bgPr>
    </p:bg>
    <p:spTree>
      <p:nvGrpSpPr>
        <p:cNvPr id="162" name="Shape 162"/>
        <p:cNvGrpSpPr/>
        <p:nvPr/>
      </p:nvGrpSpPr>
      <p:grpSpPr>
        <a:xfrm>
          <a:off x="0" y="0"/>
          <a:ext cx="0" cy="0"/>
          <a:chOff x="0" y="0"/>
          <a:chExt cx="0" cy="0"/>
        </a:xfrm>
      </p:grpSpPr>
      <p:sp>
        <p:nvSpPr>
          <p:cNvPr id="163" name="Google Shape;163;p10"/>
          <p:cNvSpPr txBox="1"/>
          <p:nvPr/>
        </p:nvSpPr>
        <p:spPr>
          <a:xfrm>
            <a:off x="2670517" y="617049"/>
            <a:ext cx="12219250" cy="134302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000000"/>
                </a:solidFill>
                <a:latin typeface="Archivo Narrow"/>
                <a:ea typeface="Archivo Narrow"/>
                <a:cs typeface="Archivo Narrow"/>
                <a:sym typeface="Archivo Narrow"/>
              </a:rPr>
              <a:t>Hardware/Software Problems</a:t>
            </a:r>
            <a:endParaRPr/>
          </a:p>
        </p:txBody>
      </p:sp>
      <p:sp>
        <p:nvSpPr>
          <p:cNvPr id="164" name="Google Shape;164;p10"/>
          <p:cNvSpPr txBox="1"/>
          <p:nvPr/>
        </p:nvSpPr>
        <p:spPr>
          <a:xfrm>
            <a:off x="931964" y="2618210"/>
            <a:ext cx="3477105" cy="436790"/>
          </a:xfrm>
          <a:prstGeom prst="rect">
            <a:avLst/>
          </a:prstGeom>
          <a:noFill/>
          <a:ln>
            <a:noFill/>
          </a:ln>
        </p:spPr>
        <p:txBody>
          <a:bodyPr anchorCtr="0" anchor="t" bIns="0" lIns="0" spcFirstLastPara="1" rIns="0" wrap="square" tIns="0">
            <a:spAutoFit/>
          </a:bodyPr>
          <a:lstStyle/>
          <a:p>
            <a:pPr indent="-302645" lvl="1" marL="605292" marR="0" rtl="0" algn="ctr">
              <a:lnSpc>
                <a:spcPct val="120014"/>
              </a:lnSpc>
              <a:spcBef>
                <a:spcPts val="0"/>
              </a:spcBef>
              <a:spcAft>
                <a:spcPts val="0"/>
              </a:spcAft>
              <a:buClr>
                <a:srgbClr val="FFFFFF"/>
              </a:buClr>
              <a:buSzPts val="2803"/>
              <a:buFont typeface="Arial"/>
              <a:buChar char="•"/>
            </a:pPr>
            <a:r>
              <a:rPr b="0" i="0" lang="en-US" sz="2803" u="none" cap="none" strike="noStrike">
                <a:solidFill>
                  <a:srgbClr val="FFFFFF"/>
                </a:solidFill>
                <a:latin typeface="Archivo Narrow"/>
                <a:ea typeface="Archivo Narrow"/>
                <a:cs typeface="Archivo Narrow"/>
                <a:sym typeface="Archivo Narrow"/>
              </a:rPr>
              <a:t>NEO-6M GPS Module</a:t>
            </a:r>
            <a:endParaRPr/>
          </a:p>
        </p:txBody>
      </p:sp>
      <p:sp>
        <p:nvSpPr>
          <p:cNvPr id="165" name="Google Shape;165;p10"/>
          <p:cNvSpPr txBox="1"/>
          <p:nvPr/>
        </p:nvSpPr>
        <p:spPr>
          <a:xfrm>
            <a:off x="1236286" y="3640455"/>
            <a:ext cx="13653482" cy="4703445"/>
          </a:xfrm>
          <a:prstGeom prst="rect">
            <a:avLst/>
          </a:prstGeom>
          <a:noFill/>
          <a:ln>
            <a:noFill/>
          </a:ln>
        </p:spPr>
        <p:txBody>
          <a:bodyPr anchorCtr="0" anchor="t" bIns="0" lIns="0" spcFirstLastPara="1" rIns="0" wrap="square" tIns="0">
            <a:spAutoFit/>
          </a:bodyPr>
          <a:lstStyle/>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Problem: Not able to get any data from Neo-6M (GY-GPS6MV2) connected to Arduino</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Connections: GND - GND, TX - D3, RX - D2, VCC - 5V</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After referring the datasheet, we found that the baud rate should be set to 9600 for the module to work and GSM module’s operating voltage is between 2.7V-3.6V, so changed the supply voltage to 3.3V.</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VCC - 3.3V</a:t>
            </a:r>
            <a:endParaRPr/>
          </a:p>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int GPSBaud = 9600;</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9958B"/>
        </a:solidFill>
      </p:bgPr>
    </p:bg>
    <p:spTree>
      <p:nvGrpSpPr>
        <p:cNvPr id="169" name="Shape 169"/>
        <p:cNvGrpSpPr/>
        <p:nvPr/>
      </p:nvGrpSpPr>
      <p:grpSpPr>
        <a:xfrm>
          <a:off x="0" y="0"/>
          <a:ext cx="0" cy="0"/>
          <a:chOff x="0" y="0"/>
          <a:chExt cx="0" cy="0"/>
        </a:xfrm>
      </p:grpSpPr>
      <p:sp>
        <p:nvSpPr>
          <p:cNvPr id="170" name="Google Shape;170;p11"/>
          <p:cNvSpPr txBox="1"/>
          <p:nvPr/>
        </p:nvSpPr>
        <p:spPr>
          <a:xfrm>
            <a:off x="2670517" y="617049"/>
            <a:ext cx="12219250" cy="134302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000000"/>
                </a:solidFill>
                <a:latin typeface="Archivo Narrow"/>
                <a:ea typeface="Archivo Narrow"/>
                <a:cs typeface="Archivo Narrow"/>
                <a:sym typeface="Archivo Narrow"/>
              </a:rPr>
              <a:t>Hardware/Software Problems</a:t>
            </a:r>
            <a:endParaRPr/>
          </a:p>
        </p:txBody>
      </p:sp>
      <p:sp>
        <p:nvSpPr>
          <p:cNvPr id="171" name="Google Shape;171;p11"/>
          <p:cNvSpPr txBox="1"/>
          <p:nvPr/>
        </p:nvSpPr>
        <p:spPr>
          <a:xfrm>
            <a:off x="1236286" y="2595145"/>
            <a:ext cx="2319954"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2. GSM MODULE</a:t>
            </a:r>
            <a:endParaRPr/>
          </a:p>
        </p:txBody>
      </p:sp>
      <p:sp>
        <p:nvSpPr>
          <p:cNvPr id="172" name="Google Shape;172;p11"/>
          <p:cNvSpPr txBox="1"/>
          <p:nvPr/>
        </p:nvSpPr>
        <p:spPr>
          <a:xfrm>
            <a:off x="1236286" y="3317544"/>
            <a:ext cx="13653482" cy="2143125"/>
          </a:xfrm>
          <a:prstGeom prst="rect">
            <a:avLst/>
          </a:prstGeom>
          <a:noFill/>
          <a:ln>
            <a:noFill/>
          </a:ln>
        </p:spPr>
        <p:txBody>
          <a:bodyPr anchorCtr="0" anchor="t" bIns="0" lIns="0" spcFirstLastPara="1" rIns="0" wrap="square" tIns="0">
            <a:spAutoFit/>
          </a:bodyPr>
          <a:lstStyle/>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Problem: The program is not loaded successfully.</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Connections old: GND - GND, TX - 0, RX - 1, VCC - 5V, GSM Module Vol - 12V</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Connections new: GND - GND, TX - 9, RX - 10, VCC - 5V, GSM Module Vol - 12V</a:t>
            </a:r>
            <a:endParaRPr/>
          </a:p>
        </p:txBody>
      </p:sp>
      <p:sp>
        <p:nvSpPr>
          <p:cNvPr id="173" name="Google Shape;173;p11"/>
          <p:cNvSpPr txBox="1"/>
          <p:nvPr/>
        </p:nvSpPr>
        <p:spPr>
          <a:xfrm>
            <a:off x="1236286" y="6083949"/>
            <a:ext cx="3553993"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3. Heart Rate Pulse Sensor</a:t>
            </a:r>
            <a:endParaRPr/>
          </a:p>
        </p:txBody>
      </p:sp>
      <p:sp>
        <p:nvSpPr>
          <p:cNvPr id="174" name="Google Shape;174;p11"/>
          <p:cNvSpPr txBox="1"/>
          <p:nvPr/>
        </p:nvSpPr>
        <p:spPr>
          <a:xfrm>
            <a:off x="1236286" y="6760218"/>
            <a:ext cx="13653482" cy="2143125"/>
          </a:xfrm>
          <a:prstGeom prst="rect">
            <a:avLst/>
          </a:prstGeom>
          <a:noFill/>
          <a:ln>
            <a:noFill/>
          </a:ln>
        </p:spPr>
        <p:txBody>
          <a:bodyPr anchorCtr="0" anchor="t" bIns="0" lIns="0" spcFirstLastPara="1" rIns="0" wrap="square" tIns="0">
            <a:spAutoFit/>
          </a:bodyPr>
          <a:lstStyle/>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Problem: Sensor not working properly</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a:p>
            <a:pPr indent="0" lvl="0" marL="0" marR="0" rtl="0" algn="l">
              <a:lnSpc>
                <a:spcPct val="120014"/>
              </a:lnSpc>
              <a:spcBef>
                <a:spcPts val="0"/>
              </a:spcBef>
              <a:spcAft>
                <a:spcPts val="0"/>
              </a:spcAft>
              <a:buNone/>
            </a:pPr>
            <a:r>
              <a:rPr b="0" i="0" lang="en-US" sz="2803" u="none" cap="none" strike="noStrike">
                <a:solidFill>
                  <a:srgbClr val="FFFFFF"/>
                </a:solidFill>
                <a:latin typeface="Archivo Narrow"/>
                <a:ea typeface="Archivo Narrow"/>
                <a:cs typeface="Archivo Narrow"/>
                <a:sym typeface="Archivo Narrow"/>
              </a:rPr>
              <a:t>Debugging &amp; Troubleshooting: According to the datasheet given, the operating current should be 3-4mA and it seemed that the current it received was more for some reason due to which it got short circuited.</a:t>
            </a:r>
            <a:endParaRPr/>
          </a:p>
          <a:p>
            <a:pPr indent="0" lvl="0" marL="0" marR="0" rtl="0" algn="l">
              <a:lnSpc>
                <a:spcPct val="120014"/>
              </a:lnSpc>
              <a:spcBef>
                <a:spcPts val="0"/>
              </a:spcBef>
              <a:spcAft>
                <a:spcPts val="0"/>
              </a:spcAft>
              <a:buNone/>
            </a:pPr>
            <a:r>
              <a:t/>
            </a:r>
            <a:endParaRPr b="0" i="0" sz="2803" u="none" cap="none" strike="noStrike">
              <a:solidFill>
                <a:srgbClr val="FFFFFF"/>
              </a:solidFill>
              <a:latin typeface="Archivo Narrow"/>
              <a:ea typeface="Archivo Narrow"/>
              <a:cs typeface="Archivo Narrow"/>
              <a:sym typeface="Archivo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78" name="Shape 178"/>
        <p:cNvGrpSpPr/>
        <p:nvPr/>
      </p:nvGrpSpPr>
      <p:grpSpPr>
        <a:xfrm>
          <a:off x="0" y="0"/>
          <a:ext cx="0" cy="0"/>
          <a:chOff x="0" y="0"/>
          <a:chExt cx="0" cy="0"/>
        </a:xfrm>
      </p:grpSpPr>
      <p:pic>
        <p:nvPicPr>
          <p:cNvPr id="179" name="Google Shape;179;p12"/>
          <p:cNvPicPr preferRelativeResize="0"/>
          <p:nvPr/>
        </p:nvPicPr>
        <p:blipFill rotWithShape="1">
          <a:blip r:embed="rId3">
            <a:alphaModFix amt="55000"/>
          </a:blip>
          <a:srcRect b="0" l="0" r="0" t="0"/>
          <a:stretch/>
        </p:blipFill>
        <p:spPr>
          <a:xfrm rot="-961607">
            <a:off x="13657874" y="-4959564"/>
            <a:ext cx="7202852" cy="7163563"/>
          </a:xfrm>
          <a:prstGeom prst="rect">
            <a:avLst/>
          </a:prstGeom>
          <a:noFill/>
          <a:ln>
            <a:noFill/>
          </a:ln>
        </p:spPr>
      </p:pic>
      <p:pic>
        <p:nvPicPr>
          <p:cNvPr id="180" name="Google Shape;180;p12"/>
          <p:cNvPicPr preferRelativeResize="0"/>
          <p:nvPr/>
        </p:nvPicPr>
        <p:blipFill rotWithShape="1">
          <a:blip r:embed="rId4">
            <a:alphaModFix amt="55000"/>
          </a:blip>
          <a:srcRect b="0" l="0" r="0" t="0"/>
          <a:stretch/>
        </p:blipFill>
        <p:spPr>
          <a:xfrm rot="-961607">
            <a:off x="-4799577" y="7045791"/>
            <a:ext cx="7202852" cy="7163563"/>
          </a:xfrm>
          <a:prstGeom prst="rect">
            <a:avLst/>
          </a:prstGeom>
          <a:noFill/>
          <a:ln>
            <a:noFill/>
          </a:ln>
        </p:spPr>
      </p:pic>
      <p:sp>
        <p:nvSpPr>
          <p:cNvPr id="181" name="Google Shape;181;p12"/>
          <p:cNvSpPr txBox="1"/>
          <p:nvPr/>
        </p:nvSpPr>
        <p:spPr>
          <a:xfrm>
            <a:off x="3664295" y="650127"/>
            <a:ext cx="10959411" cy="134302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Real Life Implementations</a:t>
            </a:r>
            <a:endParaRPr/>
          </a:p>
        </p:txBody>
      </p:sp>
      <p:sp>
        <p:nvSpPr>
          <p:cNvPr id="182" name="Google Shape;182;p12"/>
          <p:cNvSpPr txBox="1"/>
          <p:nvPr/>
        </p:nvSpPr>
        <p:spPr>
          <a:xfrm>
            <a:off x="1350002" y="2176512"/>
            <a:ext cx="15918823" cy="13798416"/>
          </a:xfrm>
          <a:prstGeom prst="rect">
            <a:avLst/>
          </a:prstGeom>
          <a:noFill/>
          <a:ln>
            <a:noFill/>
          </a:ln>
        </p:spPr>
        <p:txBody>
          <a:bodyPr anchorCtr="0" anchor="t" bIns="0" lIns="0" spcFirstLastPara="1" rIns="0" wrap="square" tIns="0">
            <a:spAutoFit/>
          </a:bodyPr>
          <a:lstStyle/>
          <a:p>
            <a:pPr indent="-294805" lvl="1" marL="589610" marR="0" rtl="0" algn="l">
              <a:lnSpc>
                <a:spcPct val="141712"/>
              </a:lnSpc>
              <a:spcBef>
                <a:spcPts val="0"/>
              </a:spcBef>
              <a:spcAft>
                <a:spcPts val="0"/>
              </a:spcAft>
              <a:buClr>
                <a:srgbClr val="FFFFFF"/>
              </a:buClr>
              <a:buSzPts val="3083"/>
              <a:buFont typeface="Arial"/>
              <a:buChar char="•"/>
            </a:pPr>
            <a:r>
              <a:rPr b="0" i="0" lang="en-US" sz="3083" u="none" cap="none" strike="noStrike">
                <a:solidFill>
                  <a:srgbClr val="FFFFFF"/>
                </a:solidFill>
                <a:latin typeface="Arial"/>
                <a:ea typeface="Arial"/>
                <a:cs typeface="Arial"/>
                <a:sym typeface="Arial"/>
              </a:rPr>
              <a:t>Nowadays we see many monitoring device systems integrated in a smartwatch or in a smartphone or in any wearable technology. Thus our safety device can be incorporated into a mobile device or smart watch so that it becomes very convienient for the users to carry around various places</a:t>
            </a:r>
            <a:endParaRPr/>
          </a:p>
          <a:p>
            <a:pPr indent="0" lvl="0" marL="0" marR="0" rtl="0" algn="l">
              <a:lnSpc>
                <a:spcPct val="141712"/>
              </a:lnSpc>
              <a:spcBef>
                <a:spcPts val="0"/>
              </a:spcBef>
              <a:spcAft>
                <a:spcPts val="0"/>
              </a:spcAft>
              <a:buNone/>
            </a:pPr>
            <a:r>
              <a:t/>
            </a:r>
            <a:endParaRPr b="0" i="0" sz="3083" u="none" cap="none" strike="noStrike">
              <a:solidFill>
                <a:srgbClr val="FFFFFF"/>
              </a:solidFill>
              <a:latin typeface="Arial"/>
              <a:ea typeface="Arial"/>
              <a:cs typeface="Arial"/>
              <a:sym typeface="Arial"/>
            </a:endParaRPr>
          </a:p>
          <a:p>
            <a:pPr indent="-294805" lvl="1" marL="589610" marR="0" rtl="0" algn="l">
              <a:lnSpc>
                <a:spcPct val="160036"/>
              </a:lnSpc>
              <a:spcBef>
                <a:spcPts val="0"/>
              </a:spcBef>
              <a:spcAft>
                <a:spcPts val="0"/>
              </a:spcAft>
              <a:buClr>
                <a:srgbClr val="FFFFFF"/>
              </a:buClr>
              <a:buSzPts val="2730"/>
              <a:buFont typeface="Arial"/>
              <a:buChar char="•"/>
            </a:pPr>
            <a:r>
              <a:rPr b="0" i="0" lang="en-US" sz="2730" u="none" cap="none" strike="noStrike">
                <a:solidFill>
                  <a:srgbClr val="FFFFFF"/>
                </a:solidFill>
                <a:latin typeface="Arial"/>
                <a:ea typeface="Arial"/>
                <a:cs typeface="Arial"/>
                <a:sym typeface="Arial"/>
              </a:rPr>
              <a:t>The system is encapsulated with a waterproof and weather resistant shielding so there won't be any problem unless the phone/watch is damaged. Also, these days we find coating which helps in maintaining the temperature so that sensors can work properly. And the system will be using the power generated from the phone's/watch’s battery.</a:t>
            </a:r>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294805" lvl="1" marL="589610" marR="0" rtl="0" algn="l">
              <a:lnSpc>
                <a:spcPct val="160036"/>
              </a:lnSpc>
              <a:spcBef>
                <a:spcPts val="0"/>
              </a:spcBef>
              <a:spcAft>
                <a:spcPts val="0"/>
              </a:spcAft>
              <a:buClr>
                <a:srgbClr val="FFFFFF"/>
              </a:buClr>
              <a:buSzPts val="2730"/>
              <a:buFont typeface="Arial"/>
              <a:buChar char="•"/>
            </a:pPr>
            <a:r>
              <a:rPr b="0" i="0" lang="en-US" sz="2730" u="none" cap="none" strike="noStrike">
                <a:solidFill>
                  <a:srgbClr val="FFFFFF"/>
                </a:solidFill>
                <a:latin typeface="Arial"/>
                <a:ea typeface="Arial"/>
                <a:cs typeface="Arial"/>
                <a:sym typeface="Arial"/>
              </a:rPr>
              <a:t>This device can be use the solar powered battery so that there would no issues regarding drainage of the battery or charging the device and secondly it is sustainable and environment friendly</a:t>
            </a:r>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80732"/>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a:p>
            <a:pPr indent="0" lvl="0" marL="0" marR="0" rtl="0" algn="l">
              <a:lnSpc>
                <a:spcPct val="160036"/>
              </a:lnSpc>
              <a:spcBef>
                <a:spcPts val="0"/>
              </a:spcBef>
              <a:spcAft>
                <a:spcPts val="0"/>
              </a:spcAft>
              <a:buNone/>
            </a:pPr>
            <a:r>
              <a:t/>
            </a:r>
            <a:endParaRPr b="0" i="0" sz="273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9958B"/>
        </a:solidFill>
      </p:bgPr>
    </p:bg>
    <p:spTree>
      <p:nvGrpSpPr>
        <p:cNvPr id="186" name="Shape 186"/>
        <p:cNvGrpSpPr/>
        <p:nvPr/>
      </p:nvGrpSpPr>
      <p:grpSpPr>
        <a:xfrm>
          <a:off x="0" y="0"/>
          <a:ext cx="0" cy="0"/>
          <a:chOff x="0" y="0"/>
          <a:chExt cx="0" cy="0"/>
        </a:xfrm>
      </p:grpSpPr>
      <p:sp>
        <p:nvSpPr>
          <p:cNvPr id="187" name="Google Shape;187;p13"/>
          <p:cNvSpPr txBox="1"/>
          <p:nvPr/>
        </p:nvSpPr>
        <p:spPr>
          <a:xfrm>
            <a:off x="6657854" y="352425"/>
            <a:ext cx="4972292" cy="134302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3 Scenarios</a:t>
            </a:r>
            <a:endParaRPr/>
          </a:p>
        </p:txBody>
      </p:sp>
      <p:sp>
        <p:nvSpPr>
          <p:cNvPr id="188" name="Google Shape;188;p13"/>
          <p:cNvSpPr txBox="1"/>
          <p:nvPr/>
        </p:nvSpPr>
        <p:spPr>
          <a:xfrm>
            <a:off x="1028700" y="1857805"/>
            <a:ext cx="16518920" cy="14677164"/>
          </a:xfrm>
          <a:prstGeom prst="rect">
            <a:avLst/>
          </a:prstGeom>
          <a:noFill/>
          <a:ln>
            <a:noFill/>
          </a:ln>
        </p:spPr>
        <p:txBody>
          <a:bodyPr anchorCtr="0" anchor="t" bIns="0" lIns="0" spcFirstLastPara="1" rIns="0" wrap="square" tIns="0">
            <a:spAutoFit/>
          </a:bodyPr>
          <a:lstStyle/>
          <a:p>
            <a:pPr indent="-345439" lvl="1" marL="690881" marR="0" rtl="0" algn="l">
              <a:lnSpc>
                <a:spcPct val="16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All the components are wired and are not composed into a neat system, therefore, it’s only usable when it is converted into a compact, wearable device. The most important component in them is Microcontroller and these MCUs need to be small and at the same time perform more functions, integration becomes another important factor. </a:t>
            </a:r>
            <a:endParaRPr/>
          </a:p>
          <a:p>
            <a:pPr indent="-345439" lvl="1" marL="690881" marR="0" rtl="0" algn="l">
              <a:lnSpc>
                <a:spcPct val="16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Size- These devices must be small so that they can easily fit on to a wearable. Nevertheless, at the same time they must integrate more features in the same space. </a:t>
            </a:r>
            <a:endParaRPr/>
          </a:p>
          <a:p>
            <a:pPr indent="-345439" lvl="1" marL="690881" marR="0" rtl="0" algn="l">
              <a:lnSpc>
                <a:spcPct val="160000"/>
              </a:lnSpc>
              <a:spcBef>
                <a:spcPts val="0"/>
              </a:spcBef>
              <a:spcAft>
                <a:spcPts val="0"/>
              </a:spcAft>
              <a:buClr>
                <a:srgbClr val="FFFFFF"/>
              </a:buClr>
              <a:buSzPts val="3200"/>
              <a:buFont typeface="Arial"/>
              <a:buChar char="•"/>
            </a:pPr>
            <a:r>
              <a:rPr b="0" i="0" lang="en-US" sz="3200" u="none" cap="none" strike="noStrike">
                <a:solidFill>
                  <a:srgbClr val="FFFFFF"/>
                </a:solidFill>
                <a:latin typeface="Arial"/>
                <a:ea typeface="Arial"/>
                <a:cs typeface="Arial"/>
                <a:sym typeface="Arial"/>
              </a:rPr>
              <a:t> Since wearable devices are battery powered, reducing the power consumption of these devices poses unique challenges. 32-bit ARM architecture is a popular CPU technology for wearable devices as it provides best performance and energy efficiency</a:t>
            </a:r>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60000"/>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a:p>
            <a:pPr indent="0" lvl="0" marL="0" marR="0" rtl="0" algn="l">
              <a:lnSpc>
                <a:spcPct val="141687"/>
              </a:lnSpc>
              <a:spcBef>
                <a:spcPts val="0"/>
              </a:spcBef>
              <a:spcAft>
                <a:spcPts val="0"/>
              </a:spcAft>
              <a:buNone/>
            </a:pPr>
            <a:r>
              <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92" name="Shape 192"/>
        <p:cNvGrpSpPr/>
        <p:nvPr/>
      </p:nvGrpSpPr>
      <p:grpSpPr>
        <a:xfrm>
          <a:off x="0" y="0"/>
          <a:ext cx="0" cy="0"/>
          <a:chOff x="0" y="0"/>
          <a:chExt cx="0" cy="0"/>
        </a:xfrm>
      </p:grpSpPr>
      <p:pic>
        <p:nvPicPr>
          <p:cNvPr id="193" name="Google Shape;193;p14"/>
          <p:cNvPicPr preferRelativeResize="0"/>
          <p:nvPr/>
        </p:nvPicPr>
        <p:blipFill rotWithShape="1">
          <a:blip r:embed="rId3">
            <a:alphaModFix amt="23000"/>
          </a:blip>
          <a:srcRect b="0" l="0" r="0" t="0"/>
          <a:stretch/>
        </p:blipFill>
        <p:spPr>
          <a:xfrm rot="-961607">
            <a:off x="4814638" y="837753"/>
            <a:ext cx="8658724" cy="8611495"/>
          </a:xfrm>
          <a:prstGeom prst="rect">
            <a:avLst/>
          </a:prstGeom>
          <a:noFill/>
          <a:ln>
            <a:noFill/>
          </a:ln>
        </p:spPr>
      </p:pic>
      <p:sp>
        <p:nvSpPr>
          <p:cNvPr id="194" name="Google Shape;194;p14"/>
          <p:cNvSpPr txBox="1"/>
          <p:nvPr/>
        </p:nvSpPr>
        <p:spPr>
          <a:xfrm>
            <a:off x="6641315" y="583971"/>
            <a:ext cx="5005370" cy="134302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References</a:t>
            </a:r>
            <a:endParaRPr/>
          </a:p>
        </p:txBody>
      </p:sp>
      <p:sp>
        <p:nvSpPr>
          <p:cNvPr id="195" name="Google Shape;195;p14"/>
          <p:cNvSpPr txBox="1"/>
          <p:nvPr/>
        </p:nvSpPr>
        <p:spPr>
          <a:xfrm>
            <a:off x="1520631" y="2399079"/>
            <a:ext cx="15738669" cy="81724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100" u="none" cap="none" strike="noStrike">
                <a:solidFill>
                  <a:srgbClr val="FFFFFF"/>
                </a:solidFill>
                <a:latin typeface="Arial"/>
                <a:ea typeface="Arial"/>
                <a:cs typeface="Arial"/>
                <a:sym typeface="Arial"/>
              </a:rPr>
              <a:t>N. Viswanath, N. V. Pakyala and G. Muneeswari, "Smart foot device for women safety," 2016 IEEE Region 10 Symposium (TENSYMP), 2016, pp. 130-134, doi: 10.1109/TENCONSpring.2016.7519391.</a:t>
            </a:r>
            <a:endParaRPr/>
          </a:p>
        </p:txBody>
      </p:sp>
      <p:sp>
        <p:nvSpPr>
          <p:cNvPr id="196" name="Google Shape;196;p14"/>
          <p:cNvSpPr txBox="1"/>
          <p:nvPr/>
        </p:nvSpPr>
        <p:spPr>
          <a:xfrm>
            <a:off x="1520631" y="3552556"/>
            <a:ext cx="15738669" cy="7842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000" u="none" cap="none" strike="noStrike">
                <a:solidFill>
                  <a:srgbClr val="FFFFFF"/>
                </a:solidFill>
                <a:latin typeface="Arial"/>
                <a:ea typeface="Arial"/>
                <a:cs typeface="Arial"/>
                <a:sym typeface="Arial"/>
              </a:rPr>
              <a:t>Women Safety Device with GPS Tracking and Alerts Using Arduino </a:t>
            </a:r>
            <a:r>
              <a:rPr b="0" i="0" lang="en-US" sz="2000" u="sng" cap="none" strike="noStrike">
                <a:solidFill>
                  <a:srgbClr val="FFFFFF"/>
                </a:solidFill>
                <a:latin typeface="Arial"/>
                <a:ea typeface="Arial"/>
                <a:cs typeface="Arial"/>
                <a:sym typeface="Arial"/>
              </a:rPr>
              <a:t>(https://circuitdigest.com/microcontroller-projects/arduino-based-women-safety-device-for-emergency-alert-and-tracking) </a:t>
            </a:r>
            <a:endParaRPr/>
          </a:p>
        </p:txBody>
      </p:sp>
      <p:sp>
        <p:nvSpPr>
          <p:cNvPr id="197" name="Google Shape;197;p14"/>
          <p:cNvSpPr txBox="1"/>
          <p:nvPr/>
        </p:nvSpPr>
        <p:spPr>
          <a:xfrm>
            <a:off x="1520631" y="5500077"/>
            <a:ext cx="15738669" cy="38417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000" u="none" cap="none" strike="noStrike">
                <a:solidFill>
                  <a:srgbClr val="FFFFFF"/>
                </a:solidFill>
                <a:latin typeface="Arial"/>
                <a:ea typeface="Arial"/>
                <a:cs typeface="Arial"/>
                <a:sym typeface="Arial"/>
              </a:rPr>
              <a:t>Womens Safety Device With GPS Tracking &amp; Alerts </a:t>
            </a:r>
            <a:r>
              <a:rPr b="0" i="0" lang="en-US" sz="2000" u="sng" cap="none" strike="noStrike">
                <a:solidFill>
                  <a:srgbClr val="FFFFFF"/>
                </a:solidFill>
                <a:latin typeface="Arial"/>
                <a:ea typeface="Arial"/>
                <a:cs typeface="Arial"/>
                <a:sym typeface="Arial"/>
              </a:rPr>
              <a:t>(https://nevonprojects.com/womens-safety-device-with-gps-tracking-alerts/ )</a:t>
            </a:r>
            <a:endParaRPr/>
          </a:p>
        </p:txBody>
      </p:sp>
      <p:sp>
        <p:nvSpPr>
          <p:cNvPr id="198" name="Google Shape;198;p14"/>
          <p:cNvSpPr txBox="1"/>
          <p:nvPr/>
        </p:nvSpPr>
        <p:spPr>
          <a:xfrm>
            <a:off x="1520631" y="4759325"/>
            <a:ext cx="15738669" cy="38417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000" u="sng" cap="none" strike="noStrike">
                <a:solidFill>
                  <a:srgbClr val="FFFFFF"/>
                </a:solidFill>
                <a:latin typeface="Arial"/>
                <a:ea typeface="Arial"/>
                <a:cs typeface="Arial"/>
                <a:sym typeface="Arial"/>
              </a:rPr>
              <a:t>https://create.arduino.cc/projecthub/abiodun1991/developing-a-device-for-heart-rate-using-pulse-sensor-22746c</a:t>
            </a:r>
            <a:endParaRPr/>
          </a:p>
        </p:txBody>
      </p:sp>
      <p:sp>
        <p:nvSpPr>
          <p:cNvPr id="199" name="Google Shape;199;p14"/>
          <p:cNvSpPr txBox="1"/>
          <p:nvPr/>
        </p:nvSpPr>
        <p:spPr>
          <a:xfrm>
            <a:off x="1520631" y="6484449"/>
            <a:ext cx="15738669" cy="38417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000" u="sng" cap="none" strike="noStrike">
                <a:solidFill>
                  <a:srgbClr val="FFFFFF"/>
                </a:solidFill>
                <a:latin typeface="Arial"/>
                <a:ea typeface="Arial"/>
                <a:cs typeface="Arial"/>
                <a:sym typeface="Arial"/>
              </a:rPr>
              <a:t>https://microcontrollerslab.com/sim900a-gsm-module-pinout-examples-applications-datasheet/</a:t>
            </a:r>
            <a:endParaRPr/>
          </a:p>
        </p:txBody>
      </p:sp>
      <p:sp>
        <p:nvSpPr>
          <p:cNvPr id="200" name="Google Shape;200;p14"/>
          <p:cNvSpPr txBox="1"/>
          <p:nvPr/>
        </p:nvSpPr>
        <p:spPr>
          <a:xfrm>
            <a:off x="1520631" y="7341699"/>
            <a:ext cx="15738669" cy="38417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000" u="sng" cap="none" strike="noStrike">
                <a:solidFill>
                  <a:srgbClr val="FFFFFF"/>
                </a:solidFill>
                <a:latin typeface="Arial"/>
                <a:ea typeface="Arial"/>
                <a:cs typeface="Arial"/>
                <a:sym typeface="Arial"/>
              </a:rPr>
              <a:t>https://www.youtube.com/watch?v=nUcrrCJd1sY</a:t>
            </a:r>
            <a:endParaRPr/>
          </a:p>
        </p:txBody>
      </p:sp>
      <p:sp>
        <p:nvSpPr>
          <p:cNvPr id="201" name="Google Shape;201;p14"/>
          <p:cNvSpPr txBox="1"/>
          <p:nvPr/>
        </p:nvSpPr>
        <p:spPr>
          <a:xfrm>
            <a:off x="1520631" y="8198949"/>
            <a:ext cx="15738669" cy="38417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000" u="sng" cap="none" strike="noStrike">
                <a:solidFill>
                  <a:srgbClr val="FFFFFF"/>
                </a:solidFill>
                <a:latin typeface="Arial"/>
                <a:ea typeface="Arial"/>
                <a:cs typeface="Arial"/>
                <a:sym typeface="Arial"/>
              </a:rPr>
              <a:t>https://create.arduino.cc/projecthub/hugonator/simple-lcd-timer-with-arduino-uno-ff3376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94" name="Shape 94"/>
        <p:cNvGrpSpPr/>
        <p:nvPr/>
      </p:nvGrpSpPr>
      <p:grpSpPr>
        <a:xfrm>
          <a:off x="0" y="0"/>
          <a:ext cx="0" cy="0"/>
          <a:chOff x="0" y="0"/>
          <a:chExt cx="0" cy="0"/>
        </a:xfrm>
      </p:grpSpPr>
      <p:cxnSp>
        <p:nvCxnSpPr>
          <p:cNvPr id="95" name="Google Shape;95;p2"/>
          <p:cNvCxnSpPr/>
          <p:nvPr/>
        </p:nvCxnSpPr>
        <p:spPr>
          <a:xfrm rot="-5400000">
            <a:off x="3613833" y="5138738"/>
            <a:ext cx="11069859" cy="0"/>
          </a:xfrm>
          <a:prstGeom prst="straightConnector1">
            <a:avLst/>
          </a:prstGeom>
          <a:noFill/>
          <a:ln cap="rnd" cmpd="sng" w="9525">
            <a:solidFill>
              <a:srgbClr val="FFFFFF"/>
            </a:solidFill>
            <a:prstDash val="solid"/>
            <a:round/>
            <a:headEnd len="sm" w="sm" type="none"/>
            <a:tailEnd len="sm" w="sm" type="none"/>
          </a:ln>
        </p:spPr>
      </p:cxnSp>
      <p:sp>
        <p:nvSpPr>
          <p:cNvPr id="96" name="Google Shape;96;p2"/>
          <p:cNvSpPr/>
          <p:nvPr/>
        </p:nvSpPr>
        <p:spPr>
          <a:xfrm>
            <a:off x="9153525" y="0"/>
            <a:ext cx="9134475" cy="10287000"/>
          </a:xfrm>
          <a:custGeom>
            <a:rect b="b" l="l" r="r" t="t"/>
            <a:pathLst>
              <a:path extrusionOk="0" h="2155371" w="1913890">
                <a:moveTo>
                  <a:pt x="0" y="0"/>
                </a:moveTo>
                <a:lnTo>
                  <a:pt x="1913890" y="0"/>
                </a:lnTo>
                <a:lnTo>
                  <a:pt x="1913890" y="2155371"/>
                </a:lnTo>
                <a:lnTo>
                  <a:pt x="0" y="2155371"/>
                </a:lnTo>
                <a:close/>
              </a:path>
            </a:pathLst>
          </a:custGeom>
          <a:solidFill>
            <a:srgbClr val="49958B"/>
          </a:solidFill>
          <a:ln>
            <a:noFill/>
          </a:ln>
        </p:spPr>
      </p:sp>
      <p:sp>
        <p:nvSpPr>
          <p:cNvPr id="97" name="Google Shape;97;p2"/>
          <p:cNvSpPr txBox="1"/>
          <p:nvPr/>
        </p:nvSpPr>
        <p:spPr>
          <a:xfrm>
            <a:off x="1028700" y="4562475"/>
            <a:ext cx="7111023" cy="1152525"/>
          </a:xfrm>
          <a:prstGeom prst="rect">
            <a:avLst/>
          </a:prstGeom>
          <a:noFill/>
          <a:ln>
            <a:noFill/>
          </a:ln>
        </p:spPr>
        <p:txBody>
          <a:bodyPr anchorCtr="0" anchor="t" bIns="0" lIns="0" spcFirstLastPara="1" rIns="0" wrap="square" tIns="0">
            <a:spAutoFit/>
          </a:bodyPr>
          <a:lstStyle/>
          <a:p>
            <a:pPr indent="0" lvl="0" marL="0" marR="0" rtl="0" algn="ctr">
              <a:lnSpc>
                <a:spcPct val="119986"/>
              </a:lnSpc>
              <a:spcBef>
                <a:spcPts val="0"/>
              </a:spcBef>
              <a:spcAft>
                <a:spcPts val="0"/>
              </a:spcAft>
              <a:buNone/>
            </a:pPr>
            <a:r>
              <a:rPr b="0" i="0" lang="en-US" sz="7500" u="none" cap="none" strike="noStrike">
                <a:solidFill>
                  <a:srgbClr val="FF7C64"/>
                </a:solidFill>
                <a:latin typeface="Archivo Narrow"/>
                <a:ea typeface="Archivo Narrow"/>
                <a:cs typeface="Archivo Narrow"/>
                <a:sym typeface="Archivo Narrow"/>
              </a:rPr>
              <a:t>Team Members</a:t>
            </a:r>
            <a:endParaRPr/>
          </a:p>
        </p:txBody>
      </p:sp>
      <p:sp>
        <p:nvSpPr>
          <p:cNvPr id="98" name="Google Shape;98;p2"/>
          <p:cNvSpPr txBox="1"/>
          <p:nvPr/>
        </p:nvSpPr>
        <p:spPr>
          <a:xfrm>
            <a:off x="9657820" y="3381375"/>
            <a:ext cx="8125886" cy="3362325"/>
          </a:xfrm>
          <a:prstGeom prst="rect">
            <a:avLst/>
          </a:prstGeom>
          <a:noFill/>
          <a:ln>
            <a:noFill/>
          </a:ln>
        </p:spPr>
        <p:txBody>
          <a:bodyPr anchorCtr="0" anchor="t" bIns="0" lIns="0" spcFirstLastPara="1" rIns="0" wrap="square" tIns="0">
            <a:spAutoFit/>
          </a:bodyPr>
          <a:lstStyle/>
          <a:p>
            <a:pPr indent="-453390" lvl="1" marL="906780" marR="0" rtl="0" algn="l">
              <a:lnSpc>
                <a:spcPct val="160000"/>
              </a:lnSpc>
              <a:spcBef>
                <a:spcPts val="0"/>
              </a:spcBef>
              <a:spcAft>
                <a:spcPts val="0"/>
              </a:spcAft>
              <a:buClr>
                <a:srgbClr val="FFFFFF"/>
              </a:buClr>
              <a:buSzPts val="4200"/>
              <a:buFont typeface="Arial"/>
              <a:buChar char="•"/>
            </a:pPr>
            <a:r>
              <a:rPr b="0" i="0" lang="en-US" sz="4200" u="none" cap="none" strike="noStrike">
                <a:solidFill>
                  <a:srgbClr val="FFFFFF"/>
                </a:solidFill>
                <a:latin typeface="Arial"/>
                <a:ea typeface="Arial"/>
                <a:cs typeface="Arial"/>
                <a:sym typeface="Arial"/>
              </a:rPr>
              <a:t>Kesha Bagadia (AU1841011)</a:t>
            </a:r>
            <a:endParaRPr/>
          </a:p>
          <a:p>
            <a:pPr indent="-453390" lvl="1" marL="906780" marR="0" rtl="0" algn="l">
              <a:lnSpc>
                <a:spcPct val="160000"/>
              </a:lnSpc>
              <a:spcBef>
                <a:spcPts val="0"/>
              </a:spcBef>
              <a:spcAft>
                <a:spcPts val="0"/>
              </a:spcAft>
              <a:buClr>
                <a:srgbClr val="FFFFFF"/>
              </a:buClr>
              <a:buSzPts val="4200"/>
              <a:buFont typeface="Arial"/>
              <a:buChar char="•"/>
            </a:pPr>
            <a:r>
              <a:rPr b="0" i="0" lang="en-US" sz="4200" u="none" cap="none" strike="noStrike">
                <a:solidFill>
                  <a:srgbClr val="FFFFFF"/>
                </a:solidFill>
                <a:latin typeface="Arial"/>
                <a:ea typeface="Arial"/>
                <a:cs typeface="Arial"/>
                <a:sym typeface="Arial"/>
              </a:rPr>
              <a:t>Manal Shah (AU1841026)</a:t>
            </a:r>
            <a:endParaRPr/>
          </a:p>
          <a:p>
            <a:pPr indent="-453390" lvl="1" marL="906780" marR="0" rtl="0" algn="l">
              <a:lnSpc>
                <a:spcPct val="160000"/>
              </a:lnSpc>
              <a:spcBef>
                <a:spcPts val="0"/>
              </a:spcBef>
              <a:spcAft>
                <a:spcPts val="0"/>
              </a:spcAft>
              <a:buClr>
                <a:srgbClr val="FFFFFF"/>
              </a:buClr>
              <a:buSzPts val="4200"/>
              <a:buFont typeface="Arial"/>
              <a:buChar char="•"/>
            </a:pPr>
            <a:r>
              <a:rPr b="0" i="0" lang="en-US" sz="4200" u="none" cap="none" strike="noStrike">
                <a:solidFill>
                  <a:srgbClr val="FFFFFF"/>
                </a:solidFill>
                <a:latin typeface="Arial"/>
                <a:ea typeface="Arial"/>
                <a:cs typeface="Arial"/>
                <a:sym typeface="Arial"/>
              </a:rPr>
              <a:t>Yashvi Gandhi (AU1841033)</a:t>
            </a:r>
            <a:endParaRPr/>
          </a:p>
          <a:p>
            <a:pPr indent="-453390" lvl="1" marL="906780" marR="0" rtl="0" algn="l">
              <a:lnSpc>
                <a:spcPct val="160000"/>
              </a:lnSpc>
              <a:spcBef>
                <a:spcPts val="0"/>
              </a:spcBef>
              <a:spcAft>
                <a:spcPts val="0"/>
              </a:spcAft>
              <a:buClr>
                <a:srgbClr val="FFFFFF"/>
              </a:buClr>
              <a:buSzPts val="4200"/>
              <a:buFont typeface="Arial"/>
              <a:buChar char="•"/>
            </a:pPr>
            <a:r>
              <a:rPr b="0" i="0" lang="en-US" sz="4200" u="none" cap="none" strike="noStrike">
                <a:solidFill>
                  <a:srgbClr val="FFFFFF"/>
                </a:solidFill>
                <a:latin typeface="Arial"/>
                <a:ea typeface="Arial"/>
                <a:cs typeface="Arial"/>
                <a:sym typeface="Arial"/>
              </a:rPr>
              <a:t>Yashvi Pipaliya (AU1841092)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mt="29000"/>
          </a:blip>
          <a:srcRect b="0" l="0" r="0" t="0"/>
          <a:stretch/>
        </p:blipFill>
        <p:spPr>
          <a:xfrm>
            <a:off x="-1617663" y="2743202"/>
            <a:ext cx="6822551" cy="4800595"/>
          </a:xfrm>
          <a:prstGeom prst="rect">
            <a:avLst/>
          </a:prstGeom>
          <a:noFill/>
          <a:ln>
            <a:noFill/>
          </a:ln>
        </p:spPr>
      </p:pic>
      <p:pic>
        <p:nvPicPr>
          <p:cNvPr id="104" name="Google Shape;104;p3"/>
          <p:cNvPicPr preferRelativeResize="0"/>
          <p:nvPr/>
        </p:nvPicPr>
        <p:blipFill rotWithShape="1">
          <a:blip r:embed="rId4">
            <a:alphaModFix/>
          </a:blip>
          <a:srcRect b="0" l="3892" r="3891" t="2595"/>
          <a:stretch/>
        </p:blipFill>
        <p:spPr>
          <a:xfrm>
            <a:off x="5854395" y="1188847"/>
            <a:ext cx="11858719" cy="7745221"/>
          </a:xfrm>
          <a:prstGeom prst="rect">
            <a:avLst/>
          </a:prstGeom>
          <a:noFill/>
          <a:ln>
            <a:noFill/>
          </a:ln>
        </p:spPr>
      </p:pic>
      <p:sp>
        <p:nvSpPr>
          <p:cNvPr id="105" name="Google Shape;105;p3"/>
          <p:cNvSpPr txBox="1"/>
          <p:nvPr/>
        </p:nvSpPr>
        <p:spPr>
          <a:xfrm>
            <a:off x="705789" y="3792855"/>
            <a:ext cx="3553899" cy="269176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Circuit Diagram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09" name="Shape 109"/>
        <p:cNvGrpSpPr/>
        <p:nvPr/>
      </p:nvGrpSpPr>
      <p:grpSpPr>
        <a:xfrm>
          <a:off x="0" y="0"/>
          <a:ext cx="0" cy="0"/>
          <a:chOff x="0" y="0"/>
          <a:chExt cx="0" cy="0"/>
        </a:xfrm>
      </p:grpSpPr>
      <p:pic>
        <p:nvPicPr>
          <p:cNvPr id="110" name="Google Shape;110;p4"/>
          <p:cNvPicPr preferRelativeResize="0"/>
          <p:nvPr/>
        </p:nvPicPr>
        <p:blipFill rotWithShape="1">
          <a:blip r:embed="rId3">
            <a:alphaModFix amt="55000"/>
          </a:blip>
          <a:srcRect b="0" l="0" r="0" t="0"/>
          <a:stretch/>
        </p:blipFill>
        <p:spPr>
          <a:xfrm rot="-961607">
            <a:off x="13657874" y="-4959564"/>
            <a:ext cx="7202852" cy="7163563"/>
          </a:xfrm>
          <a:prstGeom prst="rect">
            <a:avLst/>
          </a:prstGeom>
          <a:noFill/>
          <a:ln>
            <a:noFill/>
          </a:ln>
        </p:spPr>
      </p:pic>
      <p:pic>
        <p:nvPicPr>
          <p:cNvPr id="111" name="Google Shape;111;p4"/>
          <p:cNvPicPr preferRelativeResize="0"/>
          <p:nvPr/>
        </p:nvPicPr>
        <p:blipFill rotWithShape="1">
          <a:blip r:embed="rId4">
            <a:alphaModFix amt="55000"/>
          </a:blip>
          <a:srcRect b="0" l="0" r="0" t="0"/>
          <a:stretch/>
        </p:blipFill>
        <p:spPr>
          <a:xfrm rot="-961607">
            <a:off x="-4799577" y="7045791"/>
            <a:ext cx="7202852" cy="7163563"/>
          </a:xfrm>
          <a:prstGeom prst="rect">
            <a:avLst/>
          </a:prstGeom>
          <a:noFill/>
          <a:ln>
            <a:noFill/>
          </a:ln>
        </p:spPr>
      </p:pic>
      <p:pic>
        <p:nvPicPr>
          <p:cNvPr id="112" name="Google Shape;112;p4"/>
          <p:cNvPicPr preferRelativeResize="0"/>
          <p:nvPr/>
        </p:nvPicPr>
        <p:blipFill rotWithShape="1">
          <a:blip r:embed="rId5">
            <a:alphaModFix/>
          </a:blip>
          <a:srcRect b="16628" l="0" r="0" t="16628"/>
          <a:stretch/>
        </p:blipFill>
        <p:spPr>
          <a:xfrm>
            <a:off x="1654205" y="1955589"/>
            <a:ext cx="14979594" cy="7973360"/>
          </a:xfrm>
          <a:prstGeom prst="rect">
            <a:avLst/>
          </a:prstGeom>
          <a:noFill/>
          <a:ln>
            <a:noFill/>
          </a:ln>
        </p:spPr>
      </p:pic>
      <p:sp>
        <p:nvSpPr>
          <p:cNvPr id="113" name="Google Shape;113;p4"/>
          <p:cNvSpPr txBox="1"/>
          <p:nvPr/>
        </p:nvSpPr>
        <p:spPr>
          <a:xfrm>
            <a:off x="6375253" y="348615"/>
            <a:ext cx="5537494" cy="135064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Project Video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mt="31000"/>
          </a:blip>
          <a:srcRect b="0" l="0" r="0" t="0"/>
          <a:stretch/>
        </p:blipFill>
        <p:spPr>
          <a:xfrm>
            <a:off x="9004984" y="1869707"/>
            <a:ext cx="10952169" cy="10399029"/>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844180" y="732777"/>
            <a:ext cx="12097982" cy="8821445"/>
          </a:xfrm>
          <a:prstGeom prst="rect">
            <a:avLst/>
          </a:prstGeom>
          <a:noFill/>
          <a:ln>
            <a:noFill/>
          </a:ln>
        </p:spPr>
      </p:pic>
      <p:sp>
        <p:nvSpPr>
          <p:cNvPr id="120" name="Google Shape;120;p5"/>
          <p:cNvSpPr txBox="1"/>
          <p:nvPr/>
        </p:nvSpPr>
        <p:spPr>
          <a:xfrm>
            <a:off x="13428620" y="4463415"/>
            <a:ext cx="4015200" cy="135064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Flowchart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24" name="Shape 124"/>
        <p:cNvGrpSpPr/>
        <p:nvPr/>
      </p:nvGrpSpPr>
      <p:grpSpPr>
        <a:xfrm>
          <a:off x="0" y="0"/>
          <a:ext cx="0" cy="0"/>
          <a:chOff x="0" y="0"/>
          <a:chExt cx="0" cy="0"/>
        </a:xfrm>
      </p:grpSpPr>
      <p:pic>
        <p:nvPicPr>
          <p:cNvPr id="125" name="Google Shape;125;p6"/>
          <p:cNvPicPr preferRelativeResize="0"/>
          <p:nvPr/>
        </p:nvPicPr>
        <p:blipFill rotWithShape="1">
          <a:blip r:embed="rId3">
            <a:alphaModFix amt="23000"/>
          </a:blip>
          <a:srcRect b="0" l="0" r="0" t="0"/>
          <a:stretch/>
        </p:blipFill>
        <p:spPr>
          <a:xfrm rot="-961607">
            <a:off x="4814638" y="837753"/>
            <a:ext cx="8658724" cy="8611495"/>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1028700" y="3530799"/>
            <a:ext cx="5984655" cy="5727501"/>
          </a:xfrm>
          <a:prstGeom prst="rect">
            <a:avLst/>
          </a:prstGeom>
          <a:noFill/>
          <a:ln>
            <a:noFill/>
          </a:ln>
        </p:spPr>
      </p:pic>
      <p:pic>
        <p:nvPicPr>
          <p:cNvPr id="127" name="Google Shape;127;p6"/>
          <p:cNvPicPr preferRelativeResize="0"/>
          <p:nvPr/>
        </p:nvPicPr>
        <p:blipFill rotWithShape="1">
          <a:blip r:embed="rId5">
            <a:alphaModFix/>
          </a:blip>
          <a:srcRect b="0" l="0" r="0" t="0"/>
          <a:stretch/>
        </p:blipFill>
        <p:spPr>
          <a:xfrm>
            <a:off x="10873289" y="3530799"/>
            <a:ext cx="6386011" cy="5727501"/>
          </a:xfrm>
          <a:prstGeom prst="rect">
            <a:avLst/>
          </a:prstGeom>
          <a:noFill/>
          <a:ln>
            <a:noFill/>
          </a:ln>
        </p:spPr>
      </p:pic>
      <p:sp>
        <p:nvSpPr>
          <p:cNvPr id="128" name="Google Shape;128;p6"/>
          <p:cNvSpPr txBox="1"/>
          <p:nvPr/>
        </p:nvSpPr>
        <p:spPr>
          <a:xfrm>
            <a:off x="5152805" y="348615"/>
            <a:ext cx="7982391" cy="135064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PBL Components</a:t>
            </a:r>
            <a:endParaRPr/>
          </a:p>
        </p:txBody>
      </p:sp>
      <p:sp>
        <p:nvSpPr>
          <p:cNvPr id="129" name="Google Shape;129;p6"/>
          <p:cNvSpPr txBox="1"/>
          <p:nvPr/>
        </p:nvSpPr>
        <p:spPr>
          <a:xfrm>
            <a:off x="1028700" y="2364494"/>
            <a:ext cx="4980992"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7C64"/>
                </a:solidFill>
                <a:latin typeface="Archivo Narrow"/>
                <a:ea typeface="Archivo Narrow"/>
                <a:cs typeface="Archivo Narrow"/>
                <a:sym typeface="Archivo Narrow"/>
              </a:rPr>
              <a:t>Fingerprint Scanner - TTL (GT-511C3)</a:t>
            </a:r>
            <a:endParaRPr/>
          </a:p>
        </p:txBody>
      </p:sp>
      <p:sp>
        <p:nvSpPr>
          <p:cNvPr id="130" name="Google Shape;130;p6"/>
          <p:cNvSpPr txBox="1"/>
          <p:nvPr/>
        </p:nvSpPr>
        <p:spPr>
          <a:xfrm>
            <a:off x="13154156" y="2364494"/>
            <a:ext cx="3229296"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7C64"/>
                </a:solidFill>
                <a:latin typeface="Archivo Narrow"/>
                <a:ea typeface="Archivo Narrow"/>
                <a:cs typeface="Archivo Narrow"/>
                <a:sym typeface="Archivo Narrow"/>
              </a:rPr>
              <a:t>Heart Rate Pulse Sensor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34" name="Shape 134"/>
        <p:cNvGrpSpPr/>
        <p:nvPr/>
      </p:nvGrpSpPr>
      <p:grpSpPr>
        <a:xfrm>
          <a:off x="0" y="0"/>
          <a:ext cx="0" cy="0"/>
          <a:chOff x="0" y="0"/>
          <a:chExt cx="0" cy="0"/>
        </a:xfrm>
      </p:grpSpPr>
      <p:pic>
        <p:nvPicPr>
          <p:cNvPr id="135" name="Google Shape;135;p7"/>
          <p:cNvPicPr preferRelativeResize="0"/>
          <p:nvPr/>
        </p:nvPicPr>
        <p:blipFill rotWithShape="1">
          <a:blip r:embed="rId3">
            <a:alphaModFix amt="23000"/>
          </a:blip>
          <a:srcRect b="0" l="0" r="0" t="0"/>
          <a:stretch/>
        </p:blipFill>
        <p:spPr>
          <a:xfrm rot="-961607">
            <a:off x="4814638" y="837753"/>
            <a:ext cx="8658724" cy="8611495"/>
          </a:xfrm>
          <a:prstGeom prst="rect">
            <a:avLst/>
          </a:prstGeom>
          <a:noFill/>
          <a:ln>
            <a:noFill/>
          </a:ln>
        </p:spPr>
      </p:pic>
      <p:pic>
        <p:nvPicPr>
          <p:cNvPr id="136" name="Google Shape;136;p7"/>
          <p:cNvPicPr preferRelativeResize="0"/>
          <p:nvPr/>
        </p:nvPicPr>
        <p:blipFill rotWithShape="1">
          <a:blip r:embed="rId4">
            <a:alphaModFix/>
          </a:blip>
          <a:srcRect b="0" l="0" r="0" t="0"/>
          <a:stretch/>
        </p:blipFill>
        <p:spPr>
          <a:xfrm>
            <a:off x="1028700" y="3480238"/>
            <a:ext cx="5078375" cy="5778062"/>
          </a:xfrm>
          <a:prstGeom prst="rect">
            <a:avLst/>
          </a:prstGeom>
          <a:noFill/>
          <a:ln>
            <a:noFill/>
          </a:ln>
        </p:spPr>
      </p:pic>
      <p:pic>
        <p:nvPicPr>
          <p:cNvPr id="137" name="Google Shape;137;p7"/>
          <p:cNvPicPr preferRelativeResize="0"/>
          <p:nvPr/>
        </p:nvPicPr>
        <p:blipFill rotWithShape="1">
          <a:blip r:embed="rId5">
            <a:alphaModFix/>
          </a:blip>
          <a:srcRect b="0" l="0" r="0" t="0"/>
          <a:stretch/>
        </p:blipFill>
        <p:spPr>
          <a:xfrm>
            <a:off x="10927839" y="3480238"/>
            <a:ext cx="5750608" cy="5750608"/>
          </a:xfrm>
          <a:prstGeom prst="rect">
            <a:avLst/>
          </a:prstGeom>
          <a:noFill/>
          <a:ln>
            <a:noFill/>
          </a:ln>
        </p:spPr>
      </p:pic>
      <p:sp>
        <p:nvSpPr>
          <p:cNvPr id="138" name="Google Shape;138;p7"/>
          <p:cNvSpPr txBox="1"/>
          <p:nvPr/>
        </p:nvSpPr>
        <p:spPr>
          <a:xfrm>
            <a:off x="5152805" y="348615"/>
            <a:ext cx="7982391" cy="135064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PBL Components</a:t>
            </a:r>
            <a:endParaRPr/>
          </a:p>
        </p:txBody>
      </p:sp>
      <p:sp>
        <p:nvSpPr>
          <p:cNvPr id="139" name="Google Shape;139;p7"/>
          <p:cNvSpPr txBox="1"/>
          <p:nvPr/>
        </p:nvSpPr>
        <p:spPr>
          <a:xfrm>
            <a:off x="3064885" y="2364494"/>
            <a:ext cx="908621"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7C64"/>
                </a:solidFill>
                <a:latin typeface="Archivo Narrow"/>
                <a:ea typeface="Archivo Narrow"/>
                <a:cs typeface="Archivo Narrow"/>
                <a:sym typeface="Archivo Narrow"/>
              </a:rPr>
              <a:t>Buzzer</a:t>
            </a:r>
            <a:endParaRPr/>
          </a:p>
        </p:txBody>
      </p:sp>
      <p:sp>
        <p:nvSpPr>
          <p:cNvPr id="140" name="Google Shape;140;p7"/>
          <p:cNvSpPr txBox="1"/>
          <p:nvPr/>
        </p:nvSpPr>
        <p:spPr>
          <a:xfrm>
            <a:off x="12951306" y="2364494"/>
            <a:ext cx="1703674"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7C64"/>
                </a:solidFill>
                <a:latin typeface="Archivo Narrow"/>
                <a:ea typeface="Archivo Narrow"/>
                <a:cs typeface="Archivo Narrow"/>
                <a:sym typeface="Archivo Narrow"/>
              </a:rPr>
              <a:t>GSM Module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44" name="Shape 144"/>
        <p:cNvGrpSpPr/>
        <p:nvPr/>
      </p:nvGrpSpPr>
      <p:grpSpPr>
        <a:xfrm>
          <a:off x="0" y="0"/>
          <a:ext cx="0" cy="0"/>
          <a:chOff x="0" y="0"/>
          <a:chExt cx="0" cy="0"/>
        </a:xfrm>
      </p:grpSpPr>
      <p:pic>
        <p:nvPicPr>
          <p:cNvPr id="145" name="Google Shape;145;p8"/>
          <p:cNvPicPr preferRelativeResize="0"/>
          <p:nvPr/>
        </p:nvPicPr>
        <p:blipFill rotWithShape="1">
          <a:blip r:embed="rId3">
            <a:alphaModFix amt="23000"/>
          </a:blip>
          <a:srcRect b="0" l="0" r="0" t="0"/>
          <a:stretch/>
        </p:blipFill>
        <p:spPr>
          <a:xfrm rot="-961607">
            <a:off x="4814638" y="837753"/>
            <a:ext cx="8658724" cy="8611495"/>
          </a:xfrm>
          <a:prstGeom prst="rect">
            <a:avLst/>
          </a:prstGeom>
          <a:noFill/>
          <a:ln>
            <a:noFill/>
          </a:ln>
        </p:spPr>
      </p:pic>
      <p:pic>
        <p:nvPicPr>
          <p:cNvPr id="146" name="Google Shape;146;p8"/>
          <p:cNvPicPr preferRelativeResize="0"/>
          <p:nvPr/>
        </p:nvPicPr>
        <p:blipFill rotWithShape="1">
          <a:blip r:embed="rId4">
            <a:alphaModFix/>
          </a:blip>
          <a:srcRect b="0" l="0" r="0" t="0"/>
          <a:stretch/>
        </p:blipFill>
        <p:spPr>
          <a:xfrm>
            <a:off x="1028700" y="3287629"/>
            <a:ext cx="5970671" cy="5970671"/>
          </a:xfrm>
          <a:prstGeom prst="rect">
            <a:avLst/>
          </a:prstGeom>
          <a:noFill/>
          <a:ln>
            <a:noFill/>
          </a:ln>
        </p:spPr>
      </p:pic>
      <p:pic>
        <p:nvPicPr>
          <p:cNvPr id="147" name="Google Shape;147;p8"/>
          <p:cNvPicPr preferRelativeResize="0"/>
          <p:nvPr/>
        </p:nvPicPr>
        <p:blipFill rotWithShape="1">
          <a:blip r:embed="rId5">
            <a:alphaModFix/>
          </a:blip>
          <a:srcRect b="0" l="0" r="0" t="0"/>
          <a:stretch/>
        </p:blipFill>
        <p:spPr>
          <a:xfrm>
            <a:off x="9658880" y="3287629"/>
            <a:ext cx="7600420" cy="5970671"/>
          </a:xfrm>
          <a:prstGeom prst="rect">
            <a:avLst/>
          </a:prstGeom>
          <a:noFill/>
          <a:ln>
            <a:noFill/>
          </a:ln>
        </p:spPr>
      </p:pic>
      <p:sp>
        <p:nvSpPr>
          <p:cNvPr id="148" name="Google Shape;148;p8"/>
          <p:cNvSpPr txBox="1"/>
          <p:nvPr/>
        </p:nvSpPr>
        <p:spPr>
          <a:xfrm>
            <a:off x="5152805" y="348615"/>
            <a:ext cx="7982391" cy="135064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PBL Components</a:t>
            </a:r>
            <a:endParaRPr/>
          </a:p>
        </p:txBody>
      </p:sp>
      <p:sp>
        <p:nvSpPr>
          <p:cNvPr id="149" name="Google Shape;149;p8"/>
          <p:cNvSpPr txBox="1"/>
          <p:nvPr/>
        </p:nvSpPr>
        <p:spPr>
          <a:xfrm>
            <a:off x="2496948" y="2364494"/>
            <a:ext cx="3034174"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7C64"/>
                </a:solidFill>
                <a:latin typeface="Archivo Narrow"/>
                <a:ea typeface="Archivo Narrow"/>
                <a:cs typeface="Archivo Narrow"/>
                <a:sym typeface="Archivo Narrow"/>
              </a:rPr>
              <a:t>WiFi Module- ESP8266</a:t>
            </a:r>
            <a:endParaRPr/>
          </a:p>
        </p:txBody>
      </p:sp>
      <p:sp>
        <p:nvSpPr>
          <p:cNvPr id="150" name="Google Shape;150;p8"/>
          <p:cNvSpPr txBox="1"/>
          <p:nvPr/>
        </p:nvSpPr>
        <p:spPr>
          <a:xfrm>
            <a:off x="12031181" y="2364494"/>
            <a:ext cx="2855818"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7C64"/>
                </a:solidFill>
                <a:latin typeface="Archivo Narrow"/>
                <a:ea typeface="Archivo Narrow"/>
                <a:cs typeface="Archivo Narrow"/>
                <a:sym typeface="Archivo Narrow"/>
              </a:rPr>
              <a:t>NEO 6M GPS Module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B30"/>
        </a:solidFill>
      </p:bgPr>
    </p:bg>
    <p:spTree>
      <p:nvGrpSpPr>
        <p:cNvPr id="154" name="Shape 154"/>
        <p:cNvGrpSpPr/>
        <p:nvPr/>
      </p:nvGrpSpPr>
      <p:grpSpPr>
        <a:xfrm>
          <a:off x="0" y="0"/>
          <a:ext cx="0" cy="0"/>
          <a:chOff x="0" y="0"/>
          <a:chExt cx="0" cy="0"/>
        </a:xfrm>
      </p:grpSpPr>
      <p:pic>
        <p:nvPicPr>
          <p:cNvPr id="155" name="Google Shape;155;p9"/>
          <p:cNvPicPr preferRelativeResize="0"/>
          <p:nvPr/>
        </p:nvPicPr>
        <p:blipFill rotWithShape="1">
          <a:blip r:embed="rId3">
            <a:alphaModFix amt="23000"/>
          </a:blip>
          <a:srcRect b="0" l="0" r="0" t="0"/>
          <a:stretch/>
        </p:blipFill>
        <p:spPr>
          <a:xfrm rot="-961607">
            <a:off x="4814638" y="837753"/>
            <a:ext cx="8658724" cy="8611495"/>
          </a:xfrm>
          <a:prstGeom prst="rect">
            <a:avLst/>
          </a:prstGeom>
          <a:noFill/>
          <a:ln>
            <a:noFill/>
          </a:ln>
        </p:spPr>
      </p:pic>
      <p:pic>
        <p:nvPicPr>
          <p:cNvPr id="156" name="Google Shape;156;p9"/>
          <p:cNvPicPr preferRelativeResize="0"/>
          <p:nvPr/>
        </p:nvPicPr>
        <p:blipFill rotWithShape="1">
          <a:blip r:embed="rId4">
            <a:alphaModFix/>
          </a:blip>
          <a:srcRect b="0" l="0" r="0" t="0"/>
          <a:stretch/>
        </p:blipFill>
        <p:spPr>
          <a:xfrm>
            <a:off x="2496948" y="3352868"/>
            <a:ext cx="13558661" cy="5905432"/>
          </a:xfrm>
          <a:prstGeom prst="rect">
            <a:avLst/>
          </a:prstGeom>
          <a:noFill/>
          <a:ln>
            <a:noFill/>
          </a:ln>
        </p:spPr>
      </p:pic>
      <p:sp>
        <p:nvSpPr>
          <p:cNvPr id="157" name="Google Shape;157;p9"/>
          <p:cNvSpPr txBox="1"/>
          <p:nvPr/>
        </p:nvSpPr>
        <p:spPr>
          <a:xfrm>
            <a:off x="5152805" y="348615"/>
            <a:ext cx="7982391" cy="135064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799" u="none" cap="none" strike="noStrike">
                <a:solidFill>
                  <a:srgbClr val="FF7C64"/>
                </a:solidFill>
                <a:latin typeface="Archivo Narrow"/>
                <a:ea typeface="Archivo Narrow"/>
                <a:cs typeface="Archivo Narrow"/>
                <a:sym typeface="Archivo Narrow"/>
              </a:rPr>
              <a:t>PBL Components</a:t>
            </a:r>
            <a:endParaRPr/>
          </a:p>
        </p:txBody>
      </p:sp>
      <p:sp>
        <p:nvSpPr>
          <p:cNvPr id="158" name="Google Shape;158;p9"/>
          <p:cNvSpPr txBox="1"/>
          <p:nvPr/>
        </p:nvSpPr>
        <p:spPr>
          <a:xfrm>
            <a:off x="8324367" y="2272234"/>
            <a:ext cx="1639266" cy="43679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b="0" i="0" lang="en-US" sz="2803" u="none" cap="none" strike="noStrike">
                <a:solidFill>
                  <a:srgbClr val="FF7C64"/>
                </a:solidFill>
                <a:latin typeface="Archivo Narrow"/>
                <a:ea typeface="Archivo Narrow"/>
                <a:cs typeface="Archivo Narrow"/>
                <a:sym typeface="Archivo Narrow"/>
              </a:rPr>
              <a:t>ThingSpeak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