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ource Sans Pro Bold" charset="1" panose="020B0703030403020204"/>
      <p:regular r:id="rId13"/>
    </p:embeddedFont>
    <p:embeddedFont>
      <p:font typeface="Source Sans Pro" charset="1" panose="020B0503030403020204"/>
      <p:regular r:id="rId14"/>
    </p:embeddedFont>
    <p:embeddedFont>
      <p:font typeface="Garamond Bold" charset="1" panose="020208040303070108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patio-sable-03023076.figma.site" TargetMode="External" Type="http://schemas.openxmlformats.org/officeDocument/2006/relationships/hyperlink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5.pn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Relationship Id="rId8" Target="../media/image9.jpeg" Type="http://schemas.openxmlformats.org/officeDocument/2006/relationships/image"/><Relationship Id="rId9" Target="../media/image10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1.png" Type="http://schemas.openxmlformats.org/officeDocument/2006/relationships/image"/><Relationship Id="rId5" Target="../media/image2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.png" Type="http://schemas.openxmlformats.org/officeDocument/2006/relationships/image"/><Relationship Id="rId5" Target="../media/image19.jpeg" Type="http://schemas.openxmlformats.org/officeDocument/2006/relationships/image"/><Relationship Id="rId6" Target="../media/image20.jpeg" Type="http://schemas.openxmlformats.org/officeDocument/2006/relationships/image"/><Relationship Id="rId7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09030" y="0"/>
            <a:ext cx="8469941" cy="11225528"/>
            <a:chOff x="0" y="0"/>
            <a:chExt cx="11293255" cy="149673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93221" cy="14967331"/>
            </a:xfrm>
            <a:custGeom>
              <a:avLst/>
              <a:gdLst/>
              <a:ahLst/>
              <a:cxnLst/>
              <a:rect r="r" b="b" t="t" l="l"/>
              <a:pathLst>
                <a:path h="14967331" w="1129322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507" t="0" r="-5507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19914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0726400" cy="41909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CODE VERSE HACKATHON 2025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63138" y="390103"/>
            <a:ext cx="2392299" cy="1287267"/>
            <a:chOff x="0" y="0"/>
            <a:chExt cx="3189732" cy="171635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89732" cy="1716405"/>
            </a:xfrm>
            <a:custGeom>
              <a:avLst/>
              <a:gdLst/>
              <a:ahLst/>
              <a:cxnLst/>
              <a:rect r="r" b="b" t="t" l="l"/>
              <a:pathLst>
                <a:path h="1716405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60727" r="0" b="-60724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561781" y="390103"/>
            <a:ext cx="933831" cy="1277208"/>
            <a:chOff x="0" y="0"/>
            <a:chExt cx="1245108" cy="170294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t="0" r="-38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81192" y="614636"/>
            <a:ext cx="15325616" cy="10824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40"/>
              </a:lnSpc>
            </a:pPr>
          </a:p>
          <a:p>
            <a:pPr algn="just" marL="940918" indent="-235229" lvl="3">
              <a:lnSpc>
                <a:spcPts val="8640"/>
              </a:lnSpc>
              <a:buFont typeface="Arial"/>
              <a:buChar char="￭"/>
            </a:pPr>
            <a:r>
              <a:rPr lang="en-US" sz="36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 Statement Title </a:t>
            </a: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Build an AI tool that helps legal professionals rapidly search, sort, and summarize massive document dumps.</a:t>
            </a:r>
          </a:p>
          <a:p>
            <a:pPr algn="just" marL="941070" indent="-235267" lvl="3">
              <a:lnSpc>
                <a:spcPts val="8640"/>
              </a:lnSpc>
              <a:buFont typeface="Arial"/>
              <a:buChar char="￭"/>
            </a:pPr>
            <a:r>
              <a:rPr lang="en-US" sz="36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Name</a:t>
            </a: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Coder’s Guild</a:t>
            </a:r>
          </a:p>
          <a:p>
            <a:pPr algn="just" marL="940918" indent="-235229" lvl="3">
              <a:lnSpc>
                <a:spcPts val="8640"/>
              </a:lnSpc>
              <a:buFont typeface="Arial"/>
              <a:buChar char="￭"/>
            </a:pPr>
            <a:r>
              <a:rPr lang="en-US" sz="3600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Team Members</a:t>
            </a: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-  1) Yashwant Patil </a:t>
            </a: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2) Sarthak Galande</a:t>
            </a: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                                      3) Sneha Tidke</a:t>
            </a:r>
          </a:p>
          <a:p>
            <a:pPr algn="just">
              <a:lnSpc>
                <a:spcPts val="8640"/>
              </a:lnSpc>
            </a:pPr>
          </a:p>
          <a:p>
            <a:pPr algn="just">
              <a:lnSpc>
                <a:spcPts val="8640"/>
              </a:lnSpc>
            </a:pPr>
          </a:p>
          <a:p>
            <a:pPr algn="just">
              <a:lnSpc>
                <a:spcPts val="8640"/>
              </a:lnSpc>
            </a:pPr>
            <a:r>
              <a:rPr lang="en-US" sz="36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801692" y="2788814"/>
            <a:ext cx="9149906" cy="6088856"/>
            <a:chOff x="0" y="0"/>
            <a:chExt cx="12199874" cy="8118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52584" y="-67954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0726400" cy="41909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IDEA TITLE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34010" y="0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962339" y="3504891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-2722369" y="6859624"/>
            <a:ext cx="9149906" cy="6088856"/>
            <a:chOff x="0" y="0"/>
            <a:chExt cx="12199874" cy="81184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8287974" y="5268250"/>
            <a:ext cx="3199100" cy="3450010"/>
          </a:xfrm>
          <a:custGeom>
            <a:avLst/>
            <a:gdLst/>
            <a:ahLst/>
            <a:cxnLst/>
            <a:rect r="r" b="b" t="t" l="l"/>
            <a:pathLst>
              <a:path h="3450010" w="3199100">
                <a:moveTo>
                  <a:pt x="0" y="0"/>
                </a:moveTo>
                <a:lnTo>
                  <a:pt x="3199100" y="0"/>
                </a:lnTo>
                <a:lnTo>
                  <a:pt x="3199100" y="3450010"/>
                </a:lnTo>
                <a:lnTo>
                  <a:pt x="0" y="3450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143955" y="1667311"/>
            <a:ext cx="11984773" cy="7050949"/>
          </a:xfrm>
          <a:custGeom>
            <a:avLst/>
            <a:gdLst/>
            <a:ahLst/>
            <a:cxnLst/>
            <a:rect r="r" b="b" t="t" l="l"/>
            <a:pathLst>
              <a:path h="7050949" w="11984773">
                <a:moveTo>
                  <a:pt x="0" y="0"/>
                </a:moveTo>
                <a:lnTo>
                  <a:pt x="11984773" y="0"/>
                </a:lnTo>
                <a:lnTo>
                  <a:pt x="11984773" y="7050949"/>
                </a:lnTo>
                <a:lnTo>
                  <a:pt x="0" y="70509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4869254" y="6744648"/>
          <a:ext cx="9586357" cy="3159404"/>
        </p:xfrm>
        <a:graphic>
          <a:graphicData uri="http://schemas.openxmlformats.org/drawingml/2006/table">
            <a:tbl>
              <a:tblPr/>
              <a:tblGrid>
                <a:gridCol w="9586357"/>
              </a:tblGrid>
              <a:tr h="31594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434010" y="3161444"/>
            <a:ext cx="6356967" cy="1661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20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-Rapid</a:t>
            </a:r>
            <a:r>
              <a:rPr lang="en-US" sz="320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Case Preparation → Condenses hundreds of pages into short summaries.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4010" y="4987744"/>
            <a:ext cx="5993526" cy="1661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3"/>
              </a:lnSpc>
            </a:pPr>
            <a:r>
              <a:rPr lang="en-US" sz="32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-Legal Workflow Fit → </a:t>
            </a:r>
            <a:r>
              <a:rPr lang="en-US" sz="32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Built specifically for contracts, case filings or case files.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4010" y="6802474"/>
            <a:ext cx="4420542" cy="222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90"/>
              </a:lnSpc>
            </a:pPr>
            <a:r>
              <a:rPr lang="en-US" sz="32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-Easy to Use → </a:t>
            </a:r>
          </a:p>
          <a:p>
            <a:pPr algn="l">
              <a:lnSpc>
                <a:spcPts val="4493"/>
              </a:lnSpc>
            </a:pPr>
            <a:r>
              <a:rPr lang="en-US" sz="32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Just upload documents and get instant summaries.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10370" y="1591111"/>
            <a:ext cx="13948930" cy="695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6972" indent="-443486" lvl="1">
              <a:lnSpc>
                <a:spcPts val="5750"/>
              </a:lnSpc>
              <a:buFont typeface="Arial"/>
              <a:buChar char="•"/>
            </a:pPr>
            <a:r>
              <a:rPr lang="en-US" sz="410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Proposed Solution : AI Legal Document Assistant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869254" y="6760592"/>
            <a:ext cx="7927402" cy="514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0"/>
              </a:lnSpc>
            </a:pPr>
            <a:r>
              <a:rPr lang="en-US" sz="3008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🌐Innovation and Technique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767702" y="7285844"/>
            <a:ext cx="9110135" cy="84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1611" indent="-260805" lvl="1">
              <a:lnSpc>
                <a:spcPts val="3381"/>
              </a:lnSpc>
              <a:buAutoNum type="arabicPeriod" startAt="1"/>
            </a:pPr>
            <a:r>
              <a:rPr lang="en-US" sz="241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The </a:t>
            </a:r>
            <a:r>
              <a:rPr lang="en-US" sz="241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ability to summarize and utilize semantic search capabilities with LLM is a one-step tool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008904" y="8081814"/>
            <a:ext cx="8627730" cy="843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241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2. Easy to use</a:t>
            </a:r>
            <a:r>
              <a:rPr lang="en-US" sz="241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interface is able to quickly organize and tag       loaded documents.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08904" y="8978626"/>
            <a:ext cx="9446707" cy="414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</a:pPr>
            <a:r>
              <a:rPr lang="en-US" sz="241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3. Able to search massive dumps</a:t>
            </a:r>
            <a:r>
              <a:rPr lang="en-US" sz="241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of document fast and reliable.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7841" y="-542925"/>
            <a:ext cx="15723983" cy="3179481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0726400" cy="41909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PROTOTYPE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662" y="7449779"/>
            <a:ext cx="1067400" cy="455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4259" indent="-292130" lvl="1">
              <a:lnSpc>
                <a:spcPts val="3787"/>
              </a:lnSpc>
              <a:buFont typeface="Arial"/>
              <a:buChar char="•"/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434010" y="0"/>
            <a:ext cx="933831" cy="1277208"/>
            <a:chOff x="0" y="0"/>
            <a:chExt cx="1245108" cy="17029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962339" y="3504891"/>
            <a:ext cx="9149906" cy="6088856"/>
            <a:chOff x="0" y="0"/>
            <a:chExt cx="12199874" cy="81184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8287974" y="5268250"/>
            <a:ext cx="3199100" cy="3450010"/>
          </a:xfrm>
          <a:custGeom>
            <a:avLst/>
            <a:gdLst/>
            <a:ahLst/>
            <a:cxnLst/>
            <a:rect r="r" b="b" t="t" l="l"/>
            <a:pathLst>
              <a:path h="3450010" w="3199100">
                <a:moveTo>
                  <a:pt x="0" y="0"/>
                </a:moveTo>
                <a:lnTo>
                  <a:pt x="3199100" y="0"/>
                </a:lnTo>
                <a:lnTo>
                  <a:pt x="3199100" y="3450010"/>
                </a:lnTo>
                <a:lnTo>
                  <a:pt x="0" y="34500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34010" y="1965825"/>
            <a:ext cx="8709990" cy="3743092"/>
          </a:xfrm>
          <a:custGeom>
            <a:avLst/>
            <a:gdLst/>
            <a:ahLst/>
            <a:cxnLst/>
            <a:rect r="r" b="b" t="t" l="l"/>
            <a:pathLst>
              <a:path h="3743092" w="8709990">
                <a:moveTo>
                  <a:pt x="0" y="0"/>
                </a:moveTo>
                <a:lnTo>
                  <a:pt x="8709990" y="0"/>
                </a:lnTo>
                <a:lnTo>
                  <a:pt x="8709990" y="3743092"/>
                </a:lnTo>
                <a:lnTo>
                  <a:pt x="0" y="37430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902" r="0" b="-902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509964" y="2015259"/>
            <a:ext cx="8457750" cy="3693658"/>
          </a:xfrm>
          <a:custGeom>
            <a:avLst/>
            <a:gdLst/>
            <a:ahLst/>
            <a:cxnLst/>
            <a:rect r="r" b="b" t="t" l="l"/>
            <a:pathLst>
              <a:path h="3693658" w="8457750">
                <a:moveTo>
                  <a:pt x="0" y="0"/>
                </a:moveTo>
                <a:lnTo>
                  <a:pt x="8457749" y="0"/>
                </a:lnTo>
                <a:lnTo>
                  <a:pt x="8457749" y="3693658"/>
                </a:lnTo>
                <a:lnTo>
                  <a:pt x="0" y="36936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34010" y="5983153"/>
            <a:ext cx="8709990" cy="3736206"/>
          </a:xfrm>
          <a:custGeom>
            <a:avLst/>
            <a:gdLst/>
            <a:ahLst/>
            <a:cxnLst/>
            <a:rect r="r" b="b" t="t" l="l"/>
            <a:pathLst>
              <a:path h="3736206" w="8709990">
                <a:moveTo>
                  <a:pt x="0" y="0"/>
                </a:moveTo>
                <a:lnTo>
                  <a:pt x="8709990" y="0"/>
                </a:lnTo>
                <a:lnTo>
                  <a:pt x="8709990" y="3736206"/>
                </a:lnTo>
                <a:lnTo>
                  <a:pt x="0" y="37362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904" r="0" b="-904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09964" y="5983153"/>
            <a:ext cx="8457750" cy="3671108"/>
          </a:xfrm>
          <a:custGeom>
            <a:avLst/>
            <a:gdLst/>
            <a:ahLst/>
            <a:cxnLst/>
            <a:rect r="r" b="b" t="t" l="l"/>
            <a:pathLst>
              <a:path h="3671108" w="8457750">
                <a:moveTo>
                  <a:pt x="0" y="0"/>
                </a:moveTo>
                <a:lnTo>
                  <a:pt x="8457749" y="0"/>
                </a:lnTo>
                <a:lnTo>
                  <a:pt x="8457749" y="3671108"/>
                </a:lnTo>
                <a:lnTo>
                  <a:pt x="0" y="367110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397" r="0" b="-397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067498" y="9671734"/>
            <a:ext cx="5656354" cy="931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9"/>
              </a:lnSpc>
            </a:pPr>
            <a:r>
              <a:rPr lang="en-US" sz="2715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10" tooltip="https://patio-sable-03023076.figma.site"/>
              </a:rPr>
              <a:t>Link For prototype dashboard</a:t>
            </a:r>
          </a:p>
          <a:p>
            <a:pPr algn="ctr">
              <a:lnSpc>
                <a:spcPts val="380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1600" y="-292418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0726400" cy="41909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Source Sans Pro Bold"/>
                  <a:ea typeface="Source Sans Pro Bold"/>
                  <a:cs typeface="Source Sans Pro Bold"/>
                  <a:sym typeface="Source Sans Pro Bold"/>
                </a:rPr>
                <a:t>TECHNICAL APPROACH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88362" y="1950956"/>
            <a:ext cx="11594512" cy="6385088"/>
          </a:xfrm>
          <a:custGeom>
            <a:avLst/>
            <a:gdLst/>
            <a:ahLst/>
            <a:cxnLst/>
            <a:rect r="r" b="b" t="t" l="l"/>
            <a:pathLst>
              <a:path h="6385088" w="11594512">
                <a:moveTo>
                  <a:pt x="0" y="0"/>
                </a:moveTo>
                <a:lnTo>
                  <a:pt x="11594512" y="0"/>
                </a:lnTo>
                <a:lnTo>
                  <a:pt x="11594512" y="6385088"/>
                </a:lnTo>
                <a:lnTo>
                  <a:pt x="0" y="6385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l="0" t="-205478" r="0" b="-214693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61601" r="0" b="-61601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588362" y="8292373"/>
            <a:ext cx="1852153" cy="1994627"/>
          </a:xfrm>
          <a:custGeom>
            <a:avLst/>
            <a:gdLst/>
            <a:ahLst/>
            <a:cxnLst/>
            <a:rect r="r" b="b" t="t" l="l"/>
            <a:pathLst>
              <a:path h="1994627" w="1852153">
                <a:moveTo>
                  <a:pt x="0" y="0"/>
                </a:moveTo>
                <a:lnTo>
                  <a:pt x="1852153" y="0"/>
                </a:lnTo>
                <a:lnTo>
                  <a:pt x="1852153" y="1994627"/>
                </a:lnTo>
                <a:lnTo>
                  <a:pt x="0" y="19946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2297677" y="8691117"/>
            <a:ext cx="1134365" cy="1134365"/>
          </a:xfrm>
          <a:custGeom>
            <a:avLst/>
            <a:gdLst/>
            <a:ahLst/>
            <a:cxnLst/>
            <a:rect r="r" b="b" t="t" l="l"/>
            <a:pathLst>
              <a:path h="1134365" w="1134365">
                <a:moveTo>
                  <a:pt x="0" y="0"/>
                </a:moveTo>
                <a:lnTo>
                  <a:pt x="1134365" y="0"/>
                </a:lnTo>
                <a:lnTo>
                  <a:pt x="1134365" y="1134366"/>
                </a:lnTo>
                <a:lnTo>
                  <a:pt x="0" y="11343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432042" y="8535194"/>
            <a:ext cx="1446212" cy="1446212"/>
          </a:xfrm>
          <a:custGeom>
            <a:avLst/>
            <a:gdLst/>
            <a:ahLst/>
            <a:cxnLst/>
            <a:rect r="r" b="b" t="t" l="l"/>
            <a:pathLst>
              <a:path h="1446212" w="1446212">
                <a:moveTo>
                  <a:pt x="0" y="0"/>
                </a:moveTo>
                <a:lnTo>
                  <a:pt x="1446212" y="0"/>
                </a:lnTo>
                <a:lnTo>
                  <a:pt x="1446212" y="1446212"/>
                </a:lnTo>
                <a:lnTo>
                  <a:pt x="0" y="14462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878254" y="8691117"/>
            <a:ext cx="975828" cy="1110586"/>
          </a:xfrm>
          <a:custGeom>
            <a:avLst/>
            <a:gdLst/>
            <a:ahLst/>
            <a:cxnLst/>
            <a:rect r="r" b="b" t="t" l="l"/>
            <a:pathLst>
              <a:path h="1110586" w="975828">
                <a:moveTo>
                  <a:pt x="0" y="0"/>
                </a:moveTo>
                <a:lnTo>
                  <a:pt x="975828" y="0"/>
                </a:lnTo>
                <a:lnTo>
                  <a:pt x="975828" y="1110586"/>
                </a:lnTo>
                <a:lnTo>
                  <a:pt x="0" y="111058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024008" y="8686299"/>
            <a:ext cx="1115404" cy="1115404"/>
          </a:xfrm>
          <a:custGeom>
            <a:avLst/>
            <a:gdLst/>
            <a:ahLst/>
            <a:cxnLst/>
            <a:rect r="r" b="b" t="t" l="l"/>
            <a:pathLst>
              <a:path h="1115404" w="1115404">
                <a:moveTo>
                  <a:pt x="0" y="0"/>
                </a:moveTo>
                <a:lnTo>
                  <a:pt x="1115404" y="0"/>
                </a:lnTo>
                <a:lnTo>
                  <a:pt x="1115404" y="1115404"/>
                </a:lnTo>
                <a:lnTo>
                  <a:pt x="0" y="111540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403920" y="1400881"/>
            <a:ext cx="5720350" cy="8580525"/>
          </a:xfrm>
          <a:custGeom>
            <a:avLst/>
            <a:gdLst/>
            <a:ahLst/>
            <a:cxnLst/>
            <a:rect r="r" b="b" t="t" l="l"/>
            <a:pathLst>
              <a:path h="8580525" w="5720350">
                <a:moveTo>
                  <a:pt x="0" y="0"/>
                </a:moveTo>
                <a:lnTo>
                  <a:pt x="5720350" y="0"/>
                </a:lnTo>
                <a:lnTo>
                  <a:pt x="5720350" y="8580525"/>
                </a:lnTo>
                <a:lnTo>
                  <a:pt x="0" y="85805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AutoShape 20" id="20"/>
          <p:cNvSpPr/>
          <p:nvPr/>
        </p:nvSpPr>
        <p:spPr>
          <a:xfrm flipH="true">
            <a:off x="15467735" y="7114181"/>
            <a:ext cx="0" cy="66285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 flipH="true">
            <a:off x="15448685" y="5587493"/>
            <a:ext cx="19050" cy="76588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>
            <a:off x="15458210" y="4062712"/>
            <a:ext cx="0" cy="67998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23" id="23"/>
          <p:cNvSpPr txBox="true"/>
          <p:nvPr/>
        </p:nvSpPr>
        <p:spPr>
          <a:xfrm rot="0">
            <a:off x="11220892" y="1950956"/>
            <a:ext cx="8086405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4"/>
              </a:lnSpc>
            </a:pPr>
            <a:r>
              <a:rPr lang="en-US" sz="309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Methodology And Process</a:t>
            </a:r>
          </a:p>
          <a:p>
            <a:pPr algn="ctr">
              <a:lnSpc>
                <a:spcPts val="3714"/>
              </a:lnSpc>
              <a:spcBef>
                <a:spcPct val="0"/>
              </a:spcBef>
            </a:pPr>
            <a:r>
              <a:rPr lang="en-US" sz="3095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For Implementation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95310" y="1963727"/>
            <a:ext cx="11787564" cy="632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1"/>
              </a:lnSpc>
            </a:pPr>
            <a:r>
              <a:rPr lang="en-US" sz="2724" spc="297" u="sng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Programming Languages</a:t>
            </a:r>
            <a:r>
              <a:rPr lang="en-US" sz="2724" spc="29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</a:p>
          <a:p>
            <a:pPr algn="l">
              <a:lnSpc>
                <a:spcPts val="4152"/>
              </a:lnSpc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Python: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backend  development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 summarization 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Search logic</a:t>
            </a:r>
          </a:p>
          <a:p>
            <a:pPr algn="l">
              <a:lnSpc>
                <a:spcPts val="4152"/>
              </a:lnSpc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HTML, CSS, JavaScript,React :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frontend development   Designing forms 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interaction.</a:t>
            </a:r>
          </a:p>
          <a:p>
            <a:pPr algn="l" marL="550041" indent="-275021" lvl="1">
              <a:lnSpc>
                <a:spcPts val="4152"/>
              </a:lnSpc>
              <a:buFont typeface="Arial"/>
              <a:buChar char="•"/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Figma for design.</a:t>
            </a:r>
          </a:p>
          <a:p>
            <a:pPr algn="l">
              <a:lnSpc>
                <a:spcPts val="4152"/>
              </a:lnSpc>
            </a:pPr>
            <a:r>
              <a:rPr lang="en-US" sz="2547" spc="27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FastAPI Framework ,Uvicorn ,Dotenv files &amp; environment variable, json. </a:t>
            </a:r>
          </a:p>
          <a:p>
            <a:pPr algn="l">
              <a:lnSpc>
                <a:spcPts val="444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3986591" y="6993255"/>
            <a:ext cx="9149906" cy="6088856"/>
            <a:chOff x="0" y="0"/>
            <a:chExt cx="12199874" cy="81184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9178145" y="1939038"/>
            <a:ext cx="8341229" cy="4234838"/>
            <a:chOff x="0" y="0"/>
            <a:chExt cx="11121639" cy="56464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21639" cy="5646450"/>
            </a:xfrm>
            <a:custGeom>
              <a:avLst/>
              <a:gdLst/>
              <a:ahLst/>
              <a:cxnLst/>
              <a:rect r="r" b="b" t="t" l="l"/>
              <a:pathLst>
                <a:path h="5646450" w="11121639">
                  <a:moveTo>
                    <a:pt x="0" y="0"/>
                  </a:moveTo>
                  <a:lnTo>
                    <a:pt x="11121639" y="0"/>
                  </a:lnTo>
                  <a:lnTo>
                    <a:pt x="11121639" y="5646450"/>
                  </a:lnTo>
                  <a:lnTo>
                    <a:pt x="0" y="56464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5995" r="0" b="-102492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96693" y="1939038"/>
            <a:ext cx="8481452" cy="4212967"/>
          </a:xfrm>
          <a:custGeom>
            <a:avLst/>
            <a:gdLst/>
            <a:ahLst/>
            <a:cxnLst/>
            <a:rect r="r" b="b" t="t" l="l"/>
            <a:pathLst>
              <a:path h="4212967" w="8481452">
                <a:moveTo>
                  <a:pt x="0" y="0"/>
                </a:moveTo>
                <a:lnTo>
                  <a:pt x="8481452" y="0"/>
                </a:lnTo>
                <a:lnTo>
                  <a:pt x="8481452" y="4212967"/>
                </a:lnTo>
                <a:lnTo>
                  <a:pt x="0" y="42129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4184" r="0" b="-15045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96693" y="1956035"/>
            <a:ext cx="8447307" cy="312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32"/>
              </a:lnSpc>
            </a:pPr>
            <a:r>
              <a:rPr lang="en-US" sz="3332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📊Feasibility</a:t>
            </a:r>
          </a:p>
          <a:p>
            <a:pPr algn="l">
              <a:lnSpc>
                <a:spcPts val="4026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Utilizes open-source frameworks (Python, Flask,      Hugging Face), thus affordable.</a:t>
            </a:r>
          </a:p>
          <a:p>
            <a:pPr algn="l">
              <a:lnSpc>
                <a:spcPts val="4026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Will run on cloud (e.g., Heroku, PythonAnywhere).</a:t>
            </a:r>
          </a:p>
          <a:p>
            <a:pPr algn="l">
              <a:lnSpc>
                <a:spcPts val="4026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Constitutes a simple, user-friendly web interface for legal professionals.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6152005"/>
            <a:ext cx="8341229" cy="3595417"/>
          </a:xfrm>
          <a:custGeom>
            <a:avLst/>
            <a:gdLst/>
            <a:ahLst/>
            <a:cxnLst/>
            <a:rect r="r" b="b" t="t" l="l"/>
            <a:pathLst>
              <a:path h="3595417" w="8341229">
                <a:moveTo>
                  <a:pt x="0" y="0"/>
                </a:moveTo>
                <a:lnTo>
                  <a:pt x="8341229" y="0"/>
                </a:lnTo>
                <a:lnTo>
                  <a:pt x="8341229" y="3595418"/>
                </a:lnTo>
                <a:lnTo>
                  <a:pt x="0" y="3595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5763" r="-1786" b="-2811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269320" y="1965560"/>
            <a:ext cx="8134542" cy="2882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8"/>
              </a:lnSpc>
            </a:pPr>
            <a:r>
              <a:rPr lang="en-US" sz="307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💡Viability</a:t>
            </a:r>
          </a:p>
          <a:p>
            <a:pPr algn="l">
              <a:lnSpc>
                <a:spcPts val="3685"/>
              </a:lnSpc>
            </a:pPr>
            <a:r>
              <a:rPr lang="en-US" sz="24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-Feasible Build – FastAPI + React can be set up fast with APIs.</a:t>
            </a:r>
          </a:p>
          <a:p>
            <a:pPr algn="l">
              <a:lnSpc>
                <a:spcPts val="3685"/>
              </a:lnSpc>
            </a:pPr>
            <a:r>
              <a:rPr lang="en-US" sz="24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-Clear Use Case – Tackles summarizing &amp; analyzing large docs.</a:t>
            </a:r>
          </a:p>
          <a:p>
            <a:pPr algn="l">
              <a:lnSpc>
                <a:spcPts val="3685"/>
              </a:lnSpc>
            </a:pPr>
            <a:r>
              <a:rPr lang="en-US" sz="24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-Scalable Demo – Start with single-file, expand to multi-docs.</a:t>
            </a:r>
          </a:p>
          <a:p>
            <a:pPr algn="l">
              <a:lnSpc>
                <a:spcPts val="3685"/>
              </a:lnSpc>
            </a:pPr>
            <a:r>
              <a:rPr lang="en-US" sz="249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-Hackathon Ready – MVP possible in 24–48 hours.</a:t>
            </a:r>
          </a:p>
          <a:p>
            <a:pPr algn="l">
              <a:lnSpc>
                <a:spcPts val="368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655418" y="752911"/>
            <a:ext cx="8977164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FEASIBILITY AND VIABILITY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87928" y="6173876"/>
            <a:ext cx="8490217" cy="3595417"/>
          </a:xfrm>
          <a:custGeom>
            <a:avLst/>
            <a:gdLst/>
            <a:ahLst/>
            <a:cxnLst/>
            <a:rect r="r" b="b" t="t" l="l"/>
            <a:pathLst>
              <a:path h="3595417" w="8490217">
                <a:moveTo>
                  <a:pt x="0" y="0"/>
                </a:moveTo>
                <a:lnTo>
                  <a:pt x="8490217" y="0"/>
                </a:lnTo>
                <a:lnTo>
                  <a:pt x="8490217" y="3595418"/>
                </a:lnTo>
                <a:lnTo>
                  <a:pt x="0" y="3595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5763" r="0" b="-2811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96693" y="6307009"/>
            <a:ext cx="8416542" cy="337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4"/>
              </a:lnSpc>
            </a:pPr>
            <a:r>
              <a:rPr lang="en-US" sz="358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📝Strategies</a:t>
            </a:r>
          </a:p>
          <a:p>
            <a:pPr algn="l">
              <a:lnSpc>
                <a:spcPts val="3701"/>
              </a:lnSpc>
            </a:pPr>
            <a:r>
              <a:rPr lang="en-US" sz="30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Text chunking together with NLP representation model that are less complex, eg., light.</a:t>
            </a:r>
          </a:p>
          <a:p>
            <a:pPr algn="l">
              <a:lnSpc>
                <a:spcPts val="3701"/>
              </a:lnSpc>
            </a:pPr>
            <a:r>
              <a:rPr lang="en-US" sz="30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Services can be specialized legal AI models.</a:t>
            </a:r>
          </a:p>
          <a:p>
            <a:pPr algn="l">
              <a:lnSpc>
                <a:spcPts val="3701"/>
              </a:lnSpc>
            </a:pPr>
            <a:r>
              <a:rPr lang="en-US" sz="3009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Upgrade to semantic search improving factors of relevance.</a:t>
            </a:r>
          </a:p>
          <a:p>
            <a:pPr algn="l">
              <a:lnSpc>
                <a:spcPts val="3701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269320" y="6152005"/>
            <a:ext cx="8134542" cy="3450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7"/>
              </a:lnSpc>
            </a:pPr>
            <a:r>
              <a:rPr lang="en-US" sz="344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🎲Risks</a:t>
            </a:r>
          </a:p>
          <a:p>
            <a:pPr algn="just">
              <a:lnSpc>
                <a:spcPts val="4436"/>
              </a:lnSpc>
            </a:pPr>
            <a:r>
              <a:rPr lang="en-US" sz="301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Data privacy breaches if documents are not handled securely</a:t>
            </a:r>
            <a:r>
              <a:rPr lang="en-US" sz="301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  <a:p>
            <a:pPr algn="just">
              <a:lnSpc>
                <a:spcPts val="3621"/>
              </a:lnSpc>
            </a:pPr>
            <a:r>
              <a:rPr lang="en-US" sz="301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Users may not trust AI completely.</a:t>
            </a:r>
          </a:p>
          <a:p>
            <a:pPr algn="just">
              <a:lnSpc>
                <a:spcPts val="3621"/>
              </a:lnSpc>
            </a:pPr>
            <a:r>
              <a:rPr lang="en-US" sz="301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Performance will slow down, due to heavier document loads.</a:t>
            </a:r>
          </a:p>
          <a:p>
            <a:pPr algn="just">
              <a:lnSpc>
                <a:spcPts val="3621"/>
              </a:lnSpc>
            </a:pPr>
            <a:r>
              <a:rPr lang="en-US" sz="3017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 Ensuring AI-summaries are accurate.</a:t>
            </a:r>
          </a:p>
        </p:txBody>
      </p:sp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588362" y="1805298"/>
          <a:ext cx="16894614" cy="7872102"/>
        </p:xfrm>
        <a:graphic>
          <a:graphicData uri="http://schemas.openxmlformats.org/drawingml/2006/table">
            <a:tbl>
              <a:tblPr/>
              <a:tblGrid>
                <a:gridCol w="8555883"/>
                <a:gridCol w="8338731"/>
              </a:tblGrid>
              <a:tr h="4198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7364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14500" y="-354435"/>
            <a:ext cx="15544800" cy="3143249"/>
            <a:chOff x="0" y="0"/>
            <a:chExt cx="20726400" cy="419099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26400" cy="4190999"/>
            </a:xfrm>
            <a:custGeom>
              <a:avLst/>
              <a:gdLst/>
              <a:ahLst/>
              <a:cxnLst/>
              <a:rect r="r" b="b" t="t" l="l"/>
              <a:pathLst>
                <a:path h="4190999" w="20726400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200"/>
                </a:lnSpc>
              </a:pPr>
              <a:r>
                <a:rPr lang="en-US" sz="6000" b="true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87928" y="390103"/>
            <a:ext cx="933831" cy="1277208"/>
            <a:chOff x="0" y="0"/>
            <a:chExt cx="1245108" cy="17029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45108" cy="1702943"/>
            </a:xfrm>
            <a:custGeom>
              <a:avLst/>
              <a:gdLst/>
              <a:ahLst/>
              <a:cxnLst/>
              <a:rect r="r" b="b" t="t" l="l"/>
              <a:pathLst>
                <a:path h="1702943" w="1245108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t="0" r="-38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689142" y="2788815"/>
            <a:ext cx="9149906" cy="6088856"/>
            <a:chOff x="0" y="0"/>
            <a:chExt cx="12199874" cy="81184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99874" cy="8118475"/>
            </a:xfrm>
            <a:custGeom>
              <a:avLst/>
              <a:gdLst/>
              <a:ahLst/>
              <a:cxnLst/>
              <a:rect r="r" b="b" t="t" l="l"/>
              <a:pathLst>
                <a:path h="8118475" w="12199874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895675" y="390103"/>
            <a:ext cx="2392299" cy="1277208"/>
            <a:chOff x="0" y="0"/>
            <a:chExt cx="3189732" cy="17029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89732" cy="1702943"/>
            </a:xfrm>
            <a:custGeom>
              <a:avLst/>
              <a:gdLst/>
              <a:ahLst/>
              <a:cxnLst/>
              <a:rect r="r" b="b" t="t" l="l"/>
              <a:pathLst>
                <a:path h="1702943" w="3189732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61601" r="0" b="-61601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3144259" y="1970253"/>
            <a:ext cx="3947565" cy="3862990"/>
          </a:xfrm>
          <a:custGeom>
            <a:avLst/>
            <a:gdLst/>
            <a:ahLst/>
            <a:cxnLst/>
            <a:rect r="r" b="b" t="t" l="l"/>
            <a:pathLst>
              <a:path h="3862990" w="3947565">
                <a:moveTo>
                  <a:pt x="0" y="0"/>
                </a:moveTo>
                <a:lnTo>
                  <a:pt x="3947565" y="0"/>
                </a:lnTo>
                <a:lnTo>
                  <a:pt x="3947565" y="3862990"/>
                </a:lnTo>
                <a:lnTo>
                  <a:pt x="0" y="386299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4000"/>
            </a:blip>
            <a:stretch>
              <a:fillRect l="-32928" t="0" r="-4104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87928" y="6157340"/>
            <a:ext cx="4269372" cy="3882287"/>
          </a:xfrm>
          <a:custGeom>
            <a:avLst/>
            <a:gdLst/>
            <a:ahLst/>
            <a:cxnLst/>
            <a:rect r="r" b="b" t="t" l="l"/>
            <a:pathLst>
              <a:path h="3882287" w="4269372">
                <a:moveTo>
                  <a:pt x="0" y="0"/>
                </a:moveTo>
                <a:lnTo>
                  <a:pt x="4269372" y="0"/>
                </a:lnTo>
                <a:lnTo>
                  <a:pt x="4269372" y="3882287"/>
                </a:lnTo>
                <a:lnTo>
                  <a:pt x="0" y="38822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85000"/>
            </a:blip>
            <a:stretch>
              <a:fillRect l="-39064" t="0" r="-34693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681" y="1970253"/>
            <a:ext cx="11156642" cy="3882287"/>
          </a:xfrm>
          <a:custGeom>
            <a:avLst/>
            <a:gdLst/>
            <a:ahLst/>
            <a:cxnLst/>
            <a:rect r="r" b="b" t="t" l="l"/>
            <a:pathLst>
              <a:path h="3882287" w="11156642">
                <a:moveTo>
                  <a:pt x="0" y="0"/>
                </a:moveTo>
                <a:lnTo>
                  <a:pt x="11156642" y="0"/>
                </a:lnTo>
                <a:lnTo>
                  <a:pt x="11156642" y="3882287"/>
                </a:lnTo>
                <a:lnTo>
                  <a:pt x="0" y="38822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09998" r="0" b="-413204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6361" y="1941555"/>
            <a:ext cx="10887282" cy="356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23"/>
              </a:lnSpc>
            </a:pPr>
            <a:r>
              <a:rPr lang="en-US" sz="32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🚀Potential Impact</a:t>
            </a:r>
          </a:p>
          <a:p>
            <a:pPr algn="just">
              <a:lnSpc>
                <a:spcPts val="3731"/>
              </a:lnSpc>
            </a:pP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Faster Case Preparation – Summarizes thousands of documents in minutes.</a:t>
            </a:r>
          </a:p>
          <a:p>
            <a:pPr algn="just">
              <a:lnSpc>
                <a:spcPts val="3731"/>
              </a:lnSpc>
            </a:pP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Reduced Cognitive Load – Prevents lawyers from drowning in document dumps.</a:t>
            </a:r>
          </a:p>
          <a:p>
            <a:pPr algn="just">
              <a:lnSpc>
                <a:spcPts val="3731"/>
              </a:lnSpc>
            </a:pP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573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Smarter Prioritization – Highlights the most relevant documents first.</a:t>
            </a:r>
          </a:p>
          <a:p>
            <a:pPr algn="just">
              <a:lnSpc>
                <a:spcPts val="615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785086" y="6157340"/>
            <a:ext cx="11156642" cy="3882287"/>
          </a:xfrm>
          <a:custGeom>
            <a:avLst/>
            <a:gdLst/>
            <a:ahLst/>
            <a:cxnLst/>
            <a:rect r="r" b="b" t="t" l="l"/>
            <a:pathLst>
              <a:path h="3882287" w="11156642">
                <a:moveTo>
                  <a:pt x="0" y="0"/>
                </a:moveTo>
                <a:lnTo>
                  <a:pt x="11156642" y="0"/>
                </a:lnTo>
                <a:lnTo>
                  <a:pt x="11156642" y="3882287"/>
                </a:lnTo>
                <a:lnTo>
                  <a:pt x="0" y="38822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09998" r="0" b="-413204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032800" y="6128765"/>
            <a:ext cx="11488973" cy="3715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848"/>
              </a:lnSpc>
            </a:pPr>
            <a:r>
              <a:rPr lang="en-US" sz="327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👍Benefits</a:t>
            </a:r>
          </a:p>
          <a:p>
            <a:pPr algn="just">
              <a:lnSpc>
                <a:spcPts val="3944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Efficiency – Cuts down manual review hours drastically.</a:t>
            </a:r>
          </a:p>
          <a:p>
            <a:pPr algn="just">
              <a:lnSpc>
                <a:spcPts val="3944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Accuracy &amp; Consistency – Summaries are structured and unbiased.</a:t>
            </a:r>
          </a:p>
          <a:p>
            <a:pPr algn="just">
              <a:lnSpc>
                <a:spcPts val="3944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Enhanced Productivity – Lawyers focus on strategy, not paperwork.</a:t>
            </a:r>
          </a:p>
          <a:p>
            <a:pPr algn="just">
              <a:lnSpc>
                <a:spcPts val="3944"/>
              </a:lnSpc>
            </a:pP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-</a:t>
            </a:r>
            <a:r>
              <a:rPr lang="en-US" sz="272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Scalability – Handles massive volumes without extra manpower.</a:t>
            </a:r>
          </a:p>
          <a:p>
            <a:pPr algn="just">
              <a:lnSpc>
                <a:spcPts val="652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DAGzQiOIOw0</dc:identifier>
  <dcterms:modified xsi:type="dcterms:W3CDTF">2011-08-01T06:04:30Z</dcterms:modified>
  <cp:revision>1</cp:revision>
  <dc:title>CODE VERSE PPT Submission Template.pptx</dc:title>
</cp:coreProperties>
</file>