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9"/>
  </p:notesMasterIdLst>
  <p:sldIdLst>
    <p:sldId id="256" r:id="rId2"/>
    <p:sldId id="257" r:id="rId3"/>
    <p:sldId id="258" r:id="rId4"/>
    <p:sldId id="263" r:id="rId5"/>
    <p:sldId id="259" r:id="rId6"/>
    <p:sldId id="261" r:id="rId7"/>
    <p:sldId id="262" r:id="rId8"/>
  </p:sldIdLst>
  <p:sldSz cx="12192000" cy="6858000"/>
  <p:notesSz cx="6858000" cy="9144000"/>
  <p:embeddedFontLst>
    <p:embeddedFont>
      <p:font typeface="Algerian" panose="04020705040A02060702" pitchFamily="82" charset="0"/>
      <p:regular r:id="rId10"/>
    </p:embeddedFont>
    <p:embeddedFont>
      <p:font typeface="Arial Narrow" panose="020B0606020202030204" pitchFamily="34" charset="0"/>
      <p:regular r:id="rId11"/>
      <p:bold r:id="rId12"/>
      <p:italic r:id="rId13"/>
      <p:boldItalic r:id="rId14"/>
    </p:embeddedFont>
    <p:embeddedFont>
      <p:font typeface="Arial Rounded MT Bold" panose="020F0704030504030204" pitchFamily="34" charset="0"/>
      <p:regular r:id="rId15"/>
    </p:embeddedFont>
    <p:embeddedFont>
      <p:font typeface="Bookman Old Style" panose="02050604050505020204" pitchFamily="18"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167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687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188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96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4510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576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921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424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2480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5884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11171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9462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424448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539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414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224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373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937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433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46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47838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ko/photo/161452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0" y="1955739"/>
            <a:ext cx="8800679" cy="2306638"/>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600" dirty="0"/>
              <a:t>Entertainer Data </a:t>
            </a:r>
            <a:r>
              <a:rPr lang="en-US" sz="5400" dirty="0"/>
              <a:t>Analysis</a:t>
            </a:r>
            <a:endParaRPr dirty="0"/>
          </a:p>
        </p:txBody>
      </p:sp>
      <p:pic>
        <p:nvPicPr>
          <p:cNvPr id="3" name="Picture 2">
            <a:extLst>
              <a:ext uri="{FF2B5EF4-FFF2-40B4-BE49-F238E27FC236}">
                <a16:creationId xmlns:a16="http://schemas.microsoft.com/office/drawing/2014/main" id="{09A1CE86-48E2-DC00-F4E6-4795F69081C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64799" y="4560426"/>
            <a:ext cx="3183038" cy="21008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769376" y="4851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509286" y="2372811"/>
            <a:ext cx="11301714" cy="371684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50000"/>
              </a:lnSpc>
              <a:spcBef>
                <a:spcPts val="0"/>
              </a:spcBef>
              <a:spcAft>
                <a:spcPts val="0"/>
              </a:spcAft>
              <a:buClr>
                <a:schemeClr val="lt1"/>
              </a:buClr>
              <a:buSzPts val="1800"/>
              <a:buNone/>
            </a:pPr>
            <a:r>
              <a:rPr lang="en-US" dirty="0">
                <a:solidFill>
                  <a:schemeClr val="accent1">
                    <a:lumMod val="50000"/>
                  </a:schemeClr>
                </a:solidFill>
              </a:rPr>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b="1" dirty="0">
              <a:solidFill>
                <a:schemeClr val="accent1">
                  <a:lumMod val="50000"/>
                </a:schemeClr>
              </a:solidFill>
              <a:latin typeface="Arial Narrow" panose="020B06060202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760543" y="550104"/>
            <a:ext cx="9779183" cy="1325563"/>
          </a:xfrm>
          <a:prstGeom prst="rect">
            <a:avLst/>
          </a:prstGeom>
          <a:noFill/>
          <a:ln>
            <a:noFill/>
          </a:ln>
        </p:spPr>
        <p:txBody>
          <a:bodyPr spcFirstLastPara="1" wrap="square" lIns="91425" tIns="45700" rIns="91425" bIns="45700" anchor="b" anchorCtr="0">
            <a:noAutofit/>
          </a:bodyPr>
          <a:lstStyle/>
          <a:p>
            <a:pPr marL="0" indent="0">
              <a:lnSpc>
                <a:spcPts val="5468"/>
              </a:lnSpc>
              <a:buNone/>
            </a:pPr>
            <a:r>
              <a:rPr lang="en-US" sz="4800" b="1" kern="0" spc="-131" dirty="0">
                <a:solidFill>
                  <a:srgbClr val="FFFFFF"/>
                </a:solidFill>
                <a:latin typeface="Gulim" panose="020B0600000101010101" pitchFamily="34" charset="-127"/>
                <a:ea typeface="Gulim" panose="020B0600000101010101" pitchFamily="34" charset="-127"/>
                <a:cs typeface="Inter" pitchFamily="34" charset="-120"/>
              </a:rPr>
              <a:t>Project Methodology</a:t>
            </a:r>
            <a:endParaRPr lang="en-US" sz="4800" dirty="0">
              <a:latin typeface="Gulim" panose="020B0600000101010101" pitchFamily="34" charset="-127"/>
              <a:ea typeface="Gulim" panose="020B0600000101010101" pitchFamily="34" charset="-127"/>
            </a:endParaRPr>
          </a:p>
        </p:txBody>
      </p:sp>
      <p:sp>
        <p:nvSpPr>
          <p:cNvPr id="212" name="Google Shape;212;p3"/>
          <p:cNvSpPr txBox="1">
            <a:spLocks noGrp="1"/>
          </p:cNvSpPr>
          <p:nvPr>
            <p:ph type="body" idx="1"/>
          </p:nvPr>
        </p:nvSpPr>
        <p:spPr>
          <a:xfrm>
            <a:off x="3047035" y="4971511"/>
            <a:ext cx="5246041" cy="1015127"/>
          </a:xfrm>
          <a:prstGeom prst="rect">
            <a:avLst/>
          </a:prstGeom>
          <a:noFill/>
          <a:ln>
            <a:noFill/>
          </a:ln>
        </p:spPr>
        <p:txBody>
          <a:bodyPr spcFirstLastPara="1" wrap="square" lIns="91425" tIns="45700" rIns="91425" bIns="45700" anchor="t" anchorCtr="0">
            <a:noAutofit/>
          </a:bodyPr>
          <a:lstStyle/>
          <a:p>
            <a:pPr marL="0" indent="0">
              <a:spcBef>
                <a:spcPts val="0"/>
              </a:spcBef>
            </a:pPr>
            <a:r>
              <a:rPr lang="en-US" sz="3200" kern="0" spc="-35" dirty="0">
                <a:solidFill>
                  <a:schemeClr val="tx1">
                    <a:lumMod val="95000"/>
                    <a:lumOff val="5000"/>
                  </a:schemeClr>
                </a:solidFill>
                <a:latin typeface="Georgia" panose="02040502050405020303" pitchFamily="18" charset="0"/>
                <a:ea typeface="Inter" pitchFamily="34" charset="-122"/>
                <a:cs typeface="Inter" pitchFamily="34" charset="-120"/>
              </a:rPr>
              <a:t>. </a:t>
            </a:r>
            <a:r>
              <a:rPr lang="en-US" sz="2000" kern="0" spc="-35" dirty="0">
                <a:solidFill>
                  <a:schemeClr val="tx1">
                    <a:lumMod val="95000"/>
                    <a:lumOff val="5000"/>
                  </a:schemeClr>
                </a:solidFill>
                <a:latin typeface="Georgia" panose="02040502050405020303" pitchFamily="18" charset="0"/>
                <a:ea typeface="Inter" pitchFamily="34" charset="-122"/>
                <a:cs typeface="Inter" pitchFamily="34" charset="-120"/>
              </a:rPr>
              <a:t>   Proposing strategies</a:t>
            </a:r>
            <a:endParaRPr lang="en-US" sz="2000" dirty="0">
              <a:solidFill>
                <a:schemeClr val="tx1">
                  <a:lumMod val="95000"/>
                  <a:lumOff val="5000"/>
                </a:schemeClr>
              </a:solidFill>
              <a:latin typeface="Georgia" panose="02040502050405020303" pitchFamily="18" charset="0"/>
            </a:endParaRPr>
          </a:p>
          <a:p>
            <a:pPr marL="0" indent="0">
              <a:spcBef>
                <a:spcPts val="0"/>
              </a:spcBef>
            </a:pPr>
            <a:endParaRPr dirty="0">
              <a:solidFill>
                <a:schemeClr val="tx1">
                  <a:lumMod val="95000"/>
                  <a:lumOff val="5000"/>
                </a:schemeClr>
              </a:solidFill>
              <a:latin typeface="Georgia" panose="02040502050405020303" pitchFamily="18" charset="0"/>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5" name="TextBox 4">
            <a:extLst>
              <a:ext uri="{FF2B5EF4-FFF2-40B4-BE49-F238E27FC236}">
                <a16:creationId xmlns:a16="http://schemas.microsoft.com/office/drawing/2014/main" id="{8DCA22CF-A5A4-81BD-C704-EB0D7F3B9AE8}"/>
              </a:ext>
            </a:extLst>
          </p:cNvPr>
          <p:cNvSpPr txBox="1"/>
          <p:nvPr/>
        </p:nvSpPr>
        <p:spPr>
          <a:xfrm>
            <a:off x="3047035" y="3758837"/>
            <a:ext cx="6094070" cy="455894"/>
          </a:xfrm>
          <a:prstGeom prst="rect">
            <a:avLst/>
          </a:prstGeom>
          <a:noFill/>
        </p:spPr>
        <p:txBody>
          <a:bodyPr wrap="square">
            <a:spAutoFit/>
          </a:bodyPr>
          <a:lstStyle/>
          <a:p>
            <a:pPr marL="342900" indent="-342900" algn="l">
              <a:lnSpc>
                <a:spcPts val="3149"/>
              </a:lnSpc>
              <a:buSzPct val="100000"/>
              <a:buChar char="•"/>
            </a:pPr>
            <a:r>
              <a:rPr lang="en-US" sz="2000" kern="0" spc="-35" dirty="0">
                <a:solidFill>
                  <a:schemeClr val="tx1">
                    <a:lumMod val="95000"/>
                    <a:lumOff val="5000"/>
                  </a:schemeClr>
                </a:solidFill>
                <a:latin typeface="Georgia" panose="02040502050405020303" pitchFamily="18" charset="0"/>
                <a:ea typeface="Inter" pitchFamily="34" charset="-122"/>
                <a:cs typeface="Inter" pitchFamily="34" charset="-120"/>
              </a:rPr>
              <a:t>Analyzing information</a:t>
            </a:r>
            <a:endParaRPr lang="en-US" sz="2000" dirty="0">
              <a:solidFill>
                <a:schemeClr val="tx1">
                  <a:lumMod val="95000"/>
                  <a:lumOff val="5000"/>
                </a:schemeClr>
              </a:solidFill>
              <a:latin typeface="Georgia" panose="02040502050405020303" pitchFamily="18" charset="0"/>
            </a:endParaRPr>
          </a:p>
        </p:txBody>
      </p:sp>
      <p:sp>
        <p:nvSpPr>
          <p:cNvPr id="9" name="TextBox 8">
            <a:extLst>
              <a:ext uri="{FF2B5EF4-FFF2-40B4-BE49-F238E27FC236}">
                <a16:creationId xmlns:a16="http://schemas.microsoft.com/office/drawing/2014/main" id="{280144DD-CC68-D392-FCE1-72801EC856C7}"/>
              </a:ext>
            </a:extLst>
          </p:cNvPr>
          <p:cNvSpPr txBox="1"/>
          <p:nvPr/>
        </p:nvSpPr>
        <p:spPr>
          <a:xfrm>
            <a:off x="3047036" y="4447123"/>
            <a:ext cx="6094070" cy="449354"/>
          </a:xfrm>
          <a:prstGeom prst="rect">
            <a:avLst/>
          </a:prstGeom>
          <a:noFill/>
        </p:spPr>
        <p:txBody>
          <a:bodyPr wrap="square">
            <a:spAutoFit/>
          </a:bodyPr>
          <a:lstStyle/>
          <a:p>
            <a:pPr marL="342900" indent="-342900" algn="l">
              <a:lnSpc>
                <a:spcPts val="3149"/>
              </a:lnSpc>
              <a:buSzPct val="100000"/>
              <a:buChar char="•"/>
            </a:pPr>
            <a:r>
              <a:rPr lang="en-US" sz="2000" kern="0" spc="-35" dirty="0">
                <a:solidFill>
                  <a:schemeClr val="tx1">
                    <a:lumMod val="95000"/>
                    <a:lumOff val="5000"/>
                  </a:schemeClr>
                </a:solidFill>
                <a:latin typeface="Georgia" panose="02040502050405020303" pitchFamily="18" charset="0"/>
                <a:ea typeface="Inter" pitchFamily="34" charset="-122"/>
                <a:cs typeface="Inter" pitchFamily="34" charset="-120"/>
              </a:rPr>
              <a:t>Draw insights</a:t>
            </a:r>
            <a:endParaRPr lang="en-US" sz="2000" dirty="0">
              <a:solidFill>
                <a:schemeClr val="tx1">
                  <a:lumMod val="95000"/>
                  <a:lumOff val="5000"/>
                </a:schemeClr>
              </a:solidFill>
              <a:latin typeface="Georgia" panose="02040502050405020303" pitchFamily="18" charset="0"/>
            </a:endParaRPr>
          </a:p>
        </p:txBody>
      </p:sp>
      <p:sp>
        <p:nvSpPr>
          <p:cNvPr id="10" name="TextBox 9">
            <a:extLst>
              <a:ext uri="{FF2B5EF4-FFF2-40B4-BE49-F238E27FC236}">
                <a16:creationId xmlns:a16="http://schemas.microsoft.com/office/drawing/2014/main" id="{2DB8426C-9C39-6735-270A-264C84340C0A}"/>
              </a:ext>
            </a:extLst>
          </p:cNvPr>
          <p:cNvSpPr txBox="1"/>
          <p:nvPr/>
        </p:nvSpPr>
        <p:spPr>
          <a:xfrm>
            <a:off x="3047035" y="3223534"/>
            <a:ext cx="3055716" cy="461665"/>
          </a:xfrm>
          <a:prstGeom prst="rect">
            <a:avLst/>
          </a:prstGeom>
          <a:noFill/>
        </p:spPr>
        <p:txBody>
          <a:bodyPr wrap="square" rtlCol="0">
            <a:spAutoFit/>
          </a:bodyPr>
          <a:lstStyle/>
          <a:p>
            <a:r>
              <a:rPr lang="en-US" sz="2400" b="1" dirty="0">
                <a:solidFill>
                  <a:schemeClr val="tx1">
                    <a:lumMod val="95000"/>
                    <a:lumOff val="5000"/>
                  </a:schemeClr>
                </a:solidFill>
                <a:latin typeface="Georgia" panose="02040502050405020303" pitchFamily="18" charset="0"/>
              </a:rPr>
              <a:t>. </a:t>
            </a:r>
            <a:r>
              <a:rPr lang="en-US" sz="2000" dirty="0">
                <a:solidFill>
                  <a:schemeClr val="tx1">
                    <a:lumMod val="95000"/>
                    <a:lumOff val="5000"/>
                  </a:schemeClr>
                </a:solidFill>
                <a:latin typeface="Georgia" panose="02040502050405020303" pitchFamily="18" charset="0"/>
              </a:rPr>
              <a:t>   Cleaning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FCAA-3B56-E52A-0C3F-4661FB043260}"/>
              </a:ext>
            </a:extLst>
          </p:cNvPr>
          <p:cNvSpPr>
            <a:spLocks noGrp="1"/>
          </p:cNvSpPr>
          <p:nvPr>
            <p:ph type="title"/>
          </p:nvPr>
        </p:nvSpPr>
        <p:spPr/>
        <p:txBody>
          <a:bodyPr/>
          <a:lstStyle/>
          <a:p>
            <a:br>
              <a:rPr lang="en-US" sz="3600" spc="-60" dirty="0">
                <a:solidFill>
                  <a:schemeClr val="bg1"/>
                </a:solidFill>
                <a:latin typeface="Carlito"/>
                <a:cs typeface="Carlito"/>
              </a:rPr>
            </a:br>
            <a:r>
              <a:rPr lang="en-US" sz="3600" b="1" spc="-60" dirty="0">
                <a:solidFill>
                  <a:schemeClr val="bg1"/>
                </a:solidFill>
                <a:latin typeface="Bookman Old Style" panose="02050604050505020204" pitchFamily="18" charset="0"/>
                <a:cs typeface="Carlito"/>
              </a:rPr>
              <a:t>KPIs</a:t>
            </a:r>
            <a:br>
              <a:rPr lang="en-US" sz="3600" dirty="0">
                <a:latin typeface="Carlito"/>
                <a:cs typeface="Carlito"/>
              </a:rPr>
            </a:br>
            <a:endParaRPr lang="en-US" dirty="0"/>
          </a:p>
        </p:txBody>
      </p:sp>
      <p:sp>
        <p:nvSpPr>
          <p:cNvPr id="3" name="TextBox 2">
            <a:extLst>
              <a:ext uri="{FF2B5EF4-FFF2-40B4-BE49-F238E27FC236}">
                <a16:creationId xmlns:a16="http://schemas.microsoft.com/office/drawing/2014/main" id="{AB675D9F-3EE8-8B23-06E8-3CA339DF765A}"/>
              </a:ext>
            </a:extLst>
          </p:cNvPr>
          <p:cNvSpPr txBox="1"/>
          <p:nvPr/>
        </p:nvSpPr>
        <p:spPr>
          <a:xfrm>
            <a:off x="983226" y="2595716"/>
            <a:ext cx="7734054" cy="3665619"/>
          </a:xfrm>
          <a:prstGeom prst="rect">
            <a:avLst/>
          </a:prstGeom>
          <a:noFill/>
        </p:spPr>
        <p:txBody>
          <a:bodyPr wrap="square" rtlCol="0">
            <a:spAutoFit/>
          </a:bodyPr>
          <a:lstStyle/>
          <a:p>
            <a:pPr marL="322580" indent="-228600">
              <a:lnSpc>
                <a:spcPct val="100000"/>
              </a:lnSpc>
              <a:spcBef>
                <a:spcPts val="940"/>
              </a:spcBef>
              <a:buFont typeface="Arial"/>
              <a:buChar char="•"/>
              <a:tabLst>
                <a:tab pos="322580" algn="l"/>
              </a:tabLst>
            </a:pPr>
            <a:r>
              <a:rPr lang="en-US" sz="1800" b="1" spc="-25" dirty="0">
                <a:latin typeface="Carlito"/>
                <a:cs typeface="Carlito"/>
              </a:rPr>
              <a:t>Total</a:t>
            </a:r>
            <a:r>
              <a:rPr lang="en-US" sz="1800" b="1" spc="-55" dirty="0">
                <a:latin typeface="Carlito"/>
                <a:cs typeface="Carlito"/>
              </a:rPr>
              <a:t> </a:t>
            </a:r>
            <a:r>
              <a:rPr lang="en-US" sz="1800" b="1" dirty="0">
                <a:latin typeface="Carlito"/>
                <a:cs typeface="Carlito"/>
              </a:rPr>
              <a:t>Awards</a:t>
            </a:r>
            <a:r>
              <a:rPr lang="en-US" sz="1800" b="1" spc="-155" dirty="0">
                <a:latin typeface="Carlito"/>
                <a:cs typeface="Carlito"/>
              </a:rPr>
              <a:t> </a:t>
            </a:r>
            <a:r>
              <a:rPr lang="en-US" sz="1800" b="1" dirty="0">
                <a:latin typeface="Carlito"/>
                <a:cs typeface="Carlito"/>
              </a:rPr>
              <a:t>Won</a:t>
            </a:r>
            <a:r>
              <a:rPr lang="en-US" sz="1800" b="1" spc="-35" dirty="0">
                <a:latin typeface="Carlito"/>
                <a:cs typeface="Carlito"/>
              </a:rPr>
              <a:t> </a:t>
            </a:r>
            <a:r>
              <a:rPr lang="en-US" sz="1800" b="1" spc="-25" dirty="0">
                <a:latin typeface="Carlito"/>
                <a:cs typeface="Carlito"/>
              </a:rPr>
              <a:t>:-</a:t>
            </a:r>
            <a:endParaRPr lang="en-US" sz="1800" dirty="0">
              <a:latin typeface="Carlito"/>
              <a:cs typeface="Carlito"/>
            </a:endParaRPr>
          </a:p>
          <a:p>
            <a:pPr marL="141605">
              <a:lnSpc>
                <a:spcPct val="100000"/>
              </a:lnSpc>
              <a:spcBef>
                <a:spcPts val="770"/>
              </a:spcBef>
            </a:pPr>
            <a:r>
              <a:rPr lang="en-US" sz="1800" dirty="0">
                <a:latin typeface="Carlito"/>
                <a:cs typeface="Carlito"/>
              </a:rPr>
              <a:t>The</a:t>
            </a:r>
            <a:r>
              <a:rPr lang="en-US" sz="1800" spc="45" dirty="0">
                <a:latin typeface="Carlito"/>
                <a:cs typeface="Carlito"/>
              </a:rPr>
              <a:t> </a:t>
            </a:r>
            <a:r>
              <a:rPr lang="en-US" sz="1800" dirty="0">
                <a:latin typeface="Carlito"/>
                <a:cs typeface="Carlito"/>
              </a:rPr>
              <a:t>amount</a:t>
            </a:r>
            <a:r>
              <a:rPr lang="en-US" sz="1800" spc="-50" dirty="0">
                <a:latin typeface="Carlito"/>
                <a:cs typeface="Carlito"/>
              </a:rPr>
              <a:t> </a:t>
            </a:r>
            <a:r>
              <a:rPr lang="en-US" sz="1800" dirty="0">
                <a:latin typeface="Carlito"/>
                <a:cs typeface="Carlito"/>
              </a:rPr>
              <a:t>of</a:t>
            </a:r>
            <a:r>
              <a:rPr lang="en-US" sz="1800" spc="100" dirty="0">
                <a:latin typeface="Carlito"/>
                <a:cs typeface="Carlito"/>
              </a:rPr>
              <a:t> </a:t>
            </a:r>
            <a:r>
              <a:rPr lang="en-US" sz="1800" dirty="0">
                <a:latin typeface="Carlito"/>
                <a:cs typeface="Carlito"/>
              </a:rPr>
              <a:t>awards</a:t>
            </a:r>
            <a:r>
              <a:rPr lang="en-US" sz="1800" spc="-85" dirty="0">
                <a:latin typeface="Carlito"/>
                <a:cs typeface="Carlito"/>
              </a:rPr>
              <a:t> </a:t>
            </a:r>
            <a:r>
              <a:rPr lang="en-US" sz="1800" dirty="0">
                <a:latin typeface="Carlito"/>
                <a:cs typeface="Carlito"/>
              </a:rPr>
              <a:t>and</a:t>
            </a:r>
            <a:r>
              <a:rPr lang="en-US" sz="1800" spc="-15" dirty="0">
                <a:latin typeface="Carlito"/>
                <a:cs typeface="Carlito"/>
              </a:rPr>
              <a:t> </a:t>
            </a:r>
            <a:r>
              <a:rPr lang="en-US" sz="1800" dirty="0">
                <a:latin typeface="Carlito"/>
                <a:cs typeface="Carlito"/>
              </a:rPr>
              <a:t>individual</a:t>
            </a:r>
            <a:r>
              <a:rPr lang="en-US" sz="1800" spc="-5" dirty="0">
                <a:latin typeface="Carlito"/>
                <a:cs typeface="Carlito"/>
              </a:rPr>
              <a:t> </a:t>
            </a:r>
            <a:r>
              <a:rPr lang="en-US" sz="1800" spc="-10" dirty="0">
                <a:latin typeface="Carlito"/>
                <a:cs typeface="Carlito"/>
              </a:rPr>
              <a:t>entertainer</a:t>
            </a:r>
            <a:r>
              <a:rPr lang="en-US" sz="1800" spc="-170" dirty="0">
                <a:latin typeface="Carlito"/>
                <a:cs typeface="Carlito"/>
              </a:rPr>
              <a:t> </a:t>
            </a:r>
            <a:r>
              <a:rPr lang="en-US" sz="1800" spc="-25" dirty="0">
                <a:latin typeface="Carlito"/>
                <a:cs typeface="Carlito"/>
              </a:rPr>
              <a:t>won.</a:t>
            </a:r>
          </a:p>
          <a:p>
            <a:pPr marL="141605">
              <a:lnSpc>
                <a:spcPct val="100000"/>
              </a:lnSpc>
              <a:spcBef>
                <a:spcPts val="770"/>
              </a:spcBef>
            </a:pPr>
            <a:endParaRPr lang="en-US" spc="-25" dirty="0">
              <a:latin typeface="Carlito"/>
              <a:cs typeface="Carlito"/>
            </a:endParaRPr>
          </a:p>
          <a:p>
            <a:pPr marL="318770" indent="-228600">
              <a:lnSpc>
                <a:spcPct val="100000"/>
              </a:lnSpc>
              <a:spcBef>
                <a:spcPts val="5"/>
              </a:spcBef>
              <a:buFont typeface="Arial"/>
              <a:buChar char="•"/>
              <a:tabLst>
                <a:tab pos="318770" algn="l"/>
              </a:tabLst>
            </a:pPr>
            <a:r>
              <a:rPr lang="en-US" sz="1800" b="1" spc="-25" dirty="0">
                <a:latin typeface="Carlito"/>
                <a:cs typeface="Carlito"/>
              </a:rPr>
              <a:t>Total</a:t>
            </a:r>
            <a:r>
              <a:rPr lang="en-US" sz="1800" b="1" spc="-65" dirty="0">
                <a:latin typeface="Carlito"/>
                <a:cs typeface="Carlito"/>
              </a:rPr>
              <a:t> </a:t>
            </a:r>
            <a:r>
              <a:rPr lang="en-US" sz="1800" b="1" spc="-10" dirty="0">
                <a:latin typeface="Carlito"/>
                <a:cs typeface="Carlito"/>
              </a:rPr>
              <a:t>Nominees:-</a:t>
            </a:r>
            <a:endParaRPr lang="en-US" sz="1800" dirty="0">
              <a:latin typeface="Carlito"/>
              <a:cs typeface="Carlito"/>
            </a:endParaRPr>
          </a:p>
          <a:p>
            <a:pPr marL="90170" marR="1092835">
              <a:lnSpc>
                <a:spcPct val="80000"/>
              </a:lnSpc>
              <a:spcBef>
                <a:spcPts val="1050"/>
              </a:spcBef>
            </a:pPr>
            <a:r>
              <a:rPr lang="en-US" sz="1800" dirty="0">
                <a:latin typeface="Carlito"/>
                <a:cs typeface="Carlito"/>
              </a:rPr>
              <a:t>The</a:t>
            </a:r>
            <a:r>
              <a:rPr lang="en-US" sz="1800" spc="45" dirty="0">
                <a:latin typeface="Carlito"/>
                <a:cs typeface="Carlito"/>
              </a:rPr>
              <a:t> </a:t>
            </a:r>
            <a:r>
              <a:rPr lang="en-US" sz="1800" dirty="0">
                <a:latin typeface="Carlito"/>
                <a:cs typeface="Carlito"/>
              </a:rPr>
              <a:t>amount</a:t>
            </a:r>
            <a:r>
              <a:rPr lang="en-US" sz="1800" spc="-50" dirty="0">
                <a:latin typeface="Carlito"/>
                <a:cs typeface="Carlito"/>
              </a:rPr>
              <a:t> </a:t>
            </a:r>
            <a:r>
              <a:rPr lang="en-US" sz="1800" dirty="0">
                <a:latin typeface="Carlito"/>
                <a:cs typeface="Carlito"/>
              </a:rPr>
              <a:t>of</a:t>
            </a:r>
            <a:r>
              <a:rPr lang="en-US" sz="1800" spc="10" dirty="0">
                <a:latin typeface="Carlito"/>
                <a:cs typeface="Carlito"/>
              </a:rPr>
              <a:t> </a:t>
            </a:r>
            <a:r>
              <a:rPr lang="en-US" sz="1800" dirty="0">
                <a:latin typeface="Carlito"/>
                <a:cs typeface="Carlito"/>
              </a:rPr>
              <a:t>time</a:t>
            </a:r>
            <a:r>
              <a:rPr lang="en-US" sz="1800" spc="50" dirty="0">
                <a:latin typeface="Carlito"/>
                <a:cs typeface="Carlito"/>
              </a:rPr>
              <a:t> </a:t>
            </a:r>
            <a:r>
              <a:rPr lang="en-US" sz="1800" dirty="0">
                <a:latin typeface="Carlito"/>
                <a:cs typeface="Carlito"/>
              </a:rPr>
              <a:t>individual</a:t>
            </a:r>
            <a:r>
              <a:rPr lang="en-US" sz="1800" spc="-5" dirty="0">
                <a:latin typeface="Carlito"/>
                <a:cs typeface="Carlito"/>
              </a:rPr>
              <a:t> </a:t>
            </a:r>
            <a:r>
              <a:rPr lang="en-US" sz="1800" spc="-10" dirty="0">
                <a:latin typeface="Carlito"/>
                <a:cs typeface="Carlito"/>
              </a:rPr>
              <a:t>entertainer</a:t>
            </a:r>
            <a:r>
              <a:rPr lang="en-US" sz="1800" spc="-170" dirty="0">
                <a:latin typeface="Carlito"/>
                <a:cs typeface="Carlito"/>
              </a:rPr>
              <a:t> </a:t>
            </a:r>
            <a:r>
              <a:rPr lang="en-US" sz="1800" spc="-25" dirty="0">
                <a:latin typeface="Carlito"/>
                <a:cs typeface="Carlito"/>
              </a:rPr>
              <a:t>is </a:t>
            </a:r>
            <a:r>
              <a:rPr lang="en-US" sz="1800" dirty="0">
                <a:latin typeface="Carlito"/>
                <a:cs typeface="Carlito"/>
              </a:rPr>
              <a:t>nominated</a:t>
            </a:r>
            <a:r>
              <a:rPr lang="en-US" sz="1800" spc="-160" dirty="0">
                <a:latin typeface="Carlito"/>
                <a:cs typeface="Carlito"/>
              </a:rPr>
              <a:t> </a:t>
            </a:r>
            <a:r>
              <a:rPr lang="en-US" sz="1800" dirty="0">
                <a:latin typeface="Carlito"/>
                <a:cs typeface="Carlito"/>
              </a:rPr>
              <a:t>for</a:t>
            </a:r>
            <a:r>
              <a:rPr lang="en-US" sz="1800" spc="10" dirty="0">
                <a:latin typeface="Carlito"/>
                <a:cs typeface="Carlito"/>
              </a:rPr>
              <a:t> </a:t>
            </a:r>
            <a:r>
              <a:rPr lang="en-US" sz="1800" dirty="0">
                <a:latin typeface="Carlito"/>
                <a:cs typeface="Carlito"/>
              </a:rPr>
              <a:t>an</a:t>
            </a:r>
            <a:r>
              <a:rPr lang="en-US" sz="1800" spc="-5" dirty="0">
                <a:latin typeface="Carlito"/>
                <a:cs typeface="Carlito"/>
              </a:rPr>
              <a:t> </a:t>
            </a:r>
            <a:r>
              <a:rPr lang="en-US" sz="1800" spc="-20" dirty="0">
                <a:latin typeface="Carlito"/>
                <a:cs typeface="Carlito"/>
              </a:rPr>
              <a:t>award</a:t>
            </a:r>
            <a:endParaRPr lang="en-US" sz="1800" dirty="0">
              <a:latin typeface="Carlito"/>
              <a:cs typeface="Carlito"/>
            </a:endParaRPr>
          </a:p>
          <a:p>
            <a:pPr marL="141605">
              <a:lnSpc>
                <a:spcPct val="100000"/>
              </a:lnSpc>
              <a:spcBef>
                <a:spcPts val="770"/>
              </a:spcBef>
            </a:pPr>
            <a:endParaRPr lang="en-US" sz="1800" spc="-25" dirty="0">
              <a:latin typeface="Carlito"/>
              <a:cs typeface="Carlito"/>
            </a:endParaRPr>
          </a:p>
          <a:p>
            <a:pPr marL="318770" indent="-228600">
              <a:lnSpc>
                <a:spcPct val="100000"/>
              </a:lnSpc>
              <a:spcBef>
                <a:spcPts val="40"/>
              </a:spcBef>
              <a:buFont typeface="Arial"/>
              <a:buChar char="•"/>
              <a:tabLst>
                <a:tab pos="318770" algn="l"/>
              </a:tabLst>
            </a:pPr>
            <a:r>
              <a:rPr lang="en-US" b="1" spc="-30" dirty="0">
                <a:latin typeface="Carlito"/>
                <a:cs typeface="Carlito"/>
              </a:rPr>
              <a:t>Gender D</a:t>
            </a:r>
            <a:r>
              <a:rPr lang="en-US" b="1" dirty="0"/>
              <a:t>istribution</a:t>
            </a:r>
            <a:r>
              <a:rPr lang="en-US" sz="1800" b="1" spc="-30" dirty="0">
                <a:latin typeface="Carlito"/>
                <a:cs typeface="Carlito"/>
              </a:rPr>
              <a:t> </a:t>
            </a:r>
            <a:r>
              <a:rPr lang="en-US" sz="1800" b="1" spc="-25" dirty="0">
                <a:latin typeface="Carlito"/>
                <a:cs typeface="Carlito"/>
              </a:rPr>
              <a:t>:-</a:t>
            </a:r>
            <a:endParaRPr lang="en-US" sz="1800" dirty="0">
              <a:latin typeface="Carlito"/>
              <a:cs typeface="Carlito"/>
            </a:endParaRPr>
          </a:p>
          <a:p>
            <a:pPr marL="90170" marR="1116330" indent="47625">
              <a:lnSpc>
                <a:spcPct val="80000"/>
              </a:lnSpc>
              <a:spcBef>
                <a:spcPts val="1050"/>
              </a:spcBef>
            </a:pPr>
            <a:r>
              <a:rPr lang="en-US" sz="1800" dirty="0">
                <a:latin typeface="Carlito"/>
                <a:cs typeface="Carlito"/>
              </a:rPr>
              <a:t>Among the entertainer how many are male and how many are female.</a:t>
            </a:r>
          </a:p>
          <a:p>
            <a:pPr marL="141605">
              <a:lnSpc>
                <a:spcPct val="100000"/>
              </a:lnSpc>
              <a:spcBef>
                <a:spcPts val="770"/>
              </a:spcBef>
            </a:pPr>
            <a:endParaRPr lang="en-US" sz="1800" dirty="0">
              <a:latin typeface="Carlito"/>
              <a:cs typeface="Carlito"/>
            </a:endParaRPr>
          </a:p>
          <a:p>
            <a:endParaRPr lang="en-US" dirty="0"/>
          </a:p>
        </p:txBody>
      </p:sp>
    </p:spTree>
    <p:extLst>
      <p:ext uri="{BB962C8B-B14F-4D97-AF65-F5344CB8AC3E}">
        <p14:creationId xmlns:p14="http://schemas.microsoft.com/office/powerpoint/2010/main" val="75079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Bookman Old Style" panose="02050604050505020204" pitchFamily="18" charset="0"/>
              </a:rPr>
              <a:t>Main </a:t>
            </a:r>
            <a:r>
              <a:rPr lang="en-US" sz="4800" b="1" kern="0" spc="-131" dirty="0">
                <a:solidFill>
                  <a:srgbClr val="FFFFFF"/>
                </a:solidFill>
                <a:latin typeface="Bookman Old Style" panose="02050604050505020204" pitchFamily="18" charset="0"/>
                <a:ea typeface="Inter" pitchFamily="34" charset="-122"/>
                <a:cs typeface="Inter" pitchFamily="34" charset="-120"/>
              </a:rPr>
              <a:t>Insights</a:t>
            </a:r>
            <a:endParaRPr dirty="0">
              <a:latin typeface="Bookman Old Style" panose="02050604050505020204" pitchFamily="18" charset="0"/>
            </a:endParaRPr>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8" name="Google Shape;228;p4"/>
          <p:cNvSpPr txBox="1">
            <a:spLocks noGrp="1"/>
          </p:cNvSpPr>
          <p:nvPr>
            <p:ph type="body" idx="2"/>
          </p:nvPr>
        </p:nvSpPr>
        <p:spPr>
          <a:xfrm>
            <a:off x="7993392" y="400710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3"/>
          </p:nvPr>
        </p:nvSpPr>
        <p:spPr>
          <a:xfrm flipH="1">
            <a:off x="555584" y="2372810"/>
            <a:ext cx="9482491" cy="36228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endParaRPr lang="en-US" dirty="0"/>
          </a:p>
          <a:p>
            <a:pPr marL="0" lvl="0" indent="0" algn="l" rtl="0">
              <a:lnSpc>
                <a:spcPct val="90000"/>
              </a:lnSpc>
              <a:spcBef>
                <a:spcPts val="1000"/>
              </a:spcBef>
              <a:spcAft>
                <a:spcPts val="0"/>
              </a:spcAft>
              <a:buClr>
                <a:schemeClr val="dk1"/>
              </a:buClr>
              <a:buSzPts val="2400"/>
              <a:buNone/>
            </a:pPr>
            <a:endParaRPr dirty="0"/>
          </a:p>
        </p:txBody>
      </p:sp>
      <p:sp>
        <p:nvSpPr>
          <p:cNvPr id="5" name="Arrow: Chevron 4">
            <a:extLst>
              <a:ext uri="{FF2B5EF4-FFF2-40B4-BE49-F238E27FC236}">
                <a16:creationId xmlns:a16="http://schemas.microsoft.com/office/drawing/2014/main" id="{87671FD5-FDC9-59C8-3784-8E79D39CC6D7}"/>
              </a:ext>
            </a:extLst>
          </p:cNvPr>
          <p:cNvSpPr/>
          <p:nvPr/>
        </p:nvSpPr>
        <p:spPr>
          <a:xfrm>
            <a:off x="690696" y="2488557"/>
            <a:ext cx="484632" cy="1967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79E3A22F-AE7C-F83B-65AB-00B3AF9DA368}"/>
              </a:ext>
            </a:extLst>
          </p:cNvPr>
          <p:cNvSpPr/>
          <p:nvPr/>
        </p:nvSpPr>
        <p:spPr>
          <a:xfrm>
            <a:off x="712595" y="3346161"/>
            <a:ext cx="484632" cy="1967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D3F1C9E0-8DC8-99C7-B6A3-36B87DAE7740}"/>
              </a:ext>
            </a:extLst>
          </p:cNvPr>
          <p:cNvSpPr txBox="1"/>
          <p:nvPr/>
        </p:nvSpPr>
        <p:spPr>
          <a:xfrm>
            <a:off x="1457693" y="2488557"/>
            <a:ext cx="9947943" cy="400110"/>
          </a:xfrm>
          <a:prstGeom prst="rect">
            <a:avLst/>
          </a:prstGeom>
          <a:noFill/>
        </p:spPr>
        <p:txBody>
          <a:bodyPr wrap="square" rtlCol="0">
            <a:spAutoFit/>
          </a:bodyPr>
          <a:lstStyle/>
          <a:p>
            <a:r>
              <a:rPr lang="en-US" sz="2000" dirty="0">
                <a:latin typeface="Arial Rounded MT Bold" panose="020F0704030504030204" pitchFamily="34" charset="0"/>
              </a:rPr>
              <a:t>Among the entertainer </a:t>
            </a:r>
            <a:r>
              <a:rPr lang="en-US" sz="2000" b="1" u="sng" dirty="0">
                <a:latin typeface="Arial Rounded MT Bold" panose="020F0704030504030204" pitchFamily="34" charset="0"/>
              </a:rPr>
              <a:t>Tom Hanks </a:t>
            </a:r>
            <a:r>
              <a:rPr lang="en-US" sz="2000" dirty="0">
                <a:latin typeface="Arial Rounded MT Bold" panose="020F0704030504030204" pitchFamily="34" charset="0"/>
              </a:rPr>
              <a:t>won most Oscar award.</a:t>
            </a:r>
          </a:p>
        </p:txBody>
      </p:sp>
      <p:sp>
        <p:nvSpPr>
          <p:cNvPr id="9" name="TextBox 8">
            <a:extLst>
              <a:ext uri="{FF2B5EF4-FFF2-40B4-BE49-F238E27FC236}">
                <a16:creationId xmlns:a16="http://schemas.microsoft.com/office/drawing/2014/main" id="{937B9B32-53F9-837C-4093-C883CBE339C1}"/>
              </a:ext>
            </a:extLst>
          </p:cNvPr>
          <p:cNvSpPr txBox="1"/>
          <p:nvPr/>
        </p:nvSpPr>
        <p:spPr>
          <a:xfrm>
            <a:off x="1354238" y="3232230"/>
            <a:ext cx="7477246" cy="707886"/>
          </a:xfrm>
          <a:prstGeom prst="rect">
            <a:avLst/>
          </a:prstGeom>
          <a:noFill/>
        </p:spPr>
        <p:txBody>
          <a:bodyPr wrap="square" rtlCol="0">
            <a:spAutoFit/>
          </a:bodyPr>
          <a:lstStyle/>
          <a:p>
            <a:r>
              <a:rPr lang="en-US" sz="2000" dirty="0">
                <a:latin typeface="Arial Rounded MT Bold" panose="020F0704030504030204" pitchFamily="34" charset="0"/>
              </a:rPr>
              <a:t>Among the entertainer </a:t>
            </a:r>
            <a:r>
              <a:rPr lang="en-US" sz="2000" b="1" dirty="0">
                <a:latin typeface="Arial Rounded MT Bold" panose="020F0704030504030204" pitchFamily="34" charset="0"/>
              </a:rPr>
              <a:t>Tony Bennett </a:t>
            </a:r>
            <a:r>
              <a:rPr lang="en-US" sz="2000" dirty="0">
                <a:latin typeface="Arial Rounded MT Bold" panose="020F0704030504030204" pitchFamily="34" charset="0"/>
              </a:rPr>
              <a:t>won most Grammy award.</a:t>
            </a:r>
          </a:p>
        </p:txBody>
      </p:sp>
      <p:sp>
        <p:nvSpPr>
          <p:cNvPr id="10" name="Arrow: Chevron 9">
            <a:extLst>
              <a:ext uri="{FF2B5EF4-FFF2-40B4-BE49-F238E27FC236}">
                <a16:creationId xmlns:a16="http://schemas.microsoft.com/office/drawing/2014/main" id="{A654682F-631F-FA06-398B-1C5F515AFD84}"/>
              </a:ext>
            </a:extLst>
          </p:cNvPr>
          <p:cNvSpPr/>
          <p:nvPr/>
        </p:nvSpPr>
        <p:spPr>
          <a:xfrm>
            <a:off x="690696" y="4203766"/>
            <a:ext cx="484632" cy="1967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44BC1CC2-6995-2982-B538-E399082D2551}"/>
              </a:ext>
            </a:extLst>
          </p:cNvPr>
          <p:cNvSpPr txBox="1"/>
          <p:nvPr/>
        </p:nvSpPr>
        <p:spPr>
          <a:xfrm>
            <a:off x="1354238" y="4071939"/>
            <a:ext cx="7755038" cy="707886"/>
          </a:xfrm>
          <a:prstGeom prst="rect">
            <a:avLst/>
          </a:prstGeom>
          <a:noFill/>
        </p:spPr>
        <p:txBody>
          <a:bodyPr wrap="square" rtlCol="0">
            <a:spAutoFit/>
          </a:bodyPr>
          <a:lstStyle/>
          <a:p>
            <a:r>
              <a:rPr lang="en-US" sz="2000" dirty="0">
                <a:latin typeface="Arial Rounded MT Bold" panose="020F0704030504030204" pitchFamily="34" charset="0"/>
              </a:rPr>
              <a:t>Among the entertainer there are 71% entertainers are male, while 28% are females</a:t>
            </a:r>
            <a:r>
              <a:rPr lang="en-US" dirty="0"/>
              <a:t>.</a:t>
            </a:r>
          </a:p>
        </p:txBody>
      </p:sp>
      <p:sp>
        <p:nvSpPr>
          <p:cNvPr id="12" name="Arrow: Chevron 11">
            <a:extLst>
              <a:ext uri="{FF2B5EF4-FFF2-40B4-BE49-F238E27FC236}">
                <a16:creationId xmlns:a16="http://schemas.microsoft.com/office/drawing/2014/main" id="{8C9A1E7D-7741-CC89-7B5F-50FAEBA9D65C}"/>
              </a:ext>
            </a:extLst>
          </p:cNvPr>
          <p:cNvSpPr/>
          <p:nvPr/>
        </p:nvSpPr>
        <p:spPr>
          <a:xfrm>
            <a:off x="712595" y="5201494"/>
            <a:ext cx="484632" cy="1967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00D8487B-D029-1ADC-CAA0-7286679FA2C8}"/>
              </a:ext>
            </a:extLst>
          </p:cNvPr>
          <p:cNvSpPr txBox="1"/>
          <p:nvPr/>
        </p:nvSpPr>
        <p:spPr>
          <a:xfrm>
            <a:off x="1354238" y="5101681"/>
            <a:ext cx="7373791" cy="707886"/>
          </a:xfrm>
          <a:prstGeom prst="rect">
            <a:avLst/>
          </a:prstGeom>
          <a:noFill/>
        </p:spPr>
        <p:txBody>
          <a:bodyPr wrap="square" rtlCol="0">
            <a:spAutoFit/>
          </a:bodyPr>
          <a:lstStyle/>
          <a:p>
            <a:r>
              <a:rPr lang="en-US" sz="2000" b="1" dirty="0">
                <a:latin typeface="Arial Rounded MT Bold" panose="020F0704030504030204" pitchFamily="34" charset="0"/>
              </a:rPr>
              <a:t>Tom Hanks, Will smith, willie Nelson </a:t>
            </a:r>
            <a:r>
              <a:rPr lang="en-US" sz="2000" dirty="0">
                <a:latin typeface="Arial Rounded MT Bold" panose="020F0704030504030204" pitchFamily="34" charset="0"/>
              </a:rPr>
              <a:t>these are the top 3 entertainer who won other awards,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624247" y="44754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
        <p:nvSpPr>
          <p:cNvPr id="253" name="Google Shape;253;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3" name="Text Placeholder 2">
            <a:extLst>
              <a:ext uri="{FF2B5EF4-FFF2-40B4-BE49-F238E27FC236}">
                <a16:creationId xmlns:a16="http://schemas.microsoft.com/office/drawing/2014/main" id="{6CC98E75-B279-3F96-025F-11E80EBFFF3B}"/>
              </a:ext>
            </a:extLst>
          </p:cNvPr>
          <p:cNvSpPr>
            <a:spLocks noGrp="1"/>
          </p:cNvSpPr>
          <p:nvPr>
            <p:ph type="body" idx="2"/>
          </p:nvPr>
        </p:nvSpPr>
        <p:spPr/>
        <p:txBody>
          <a:bodyPr/>
          <a:lstStyle/>
          <a:p>
            <a:endParaRPr lang="en-US" dirty="0"/>
          </a:p>
        </p:txBody>
      </p:sp>
      <p:pic>
        <p:nvPicPr>
          <p:cNvPr id="9" name="Picture 8">
            <a:extLst>
              <a:ext uri="{FF2B5EF4-FFF2-40B4-BE49-F238E27FC236}">
                <a16:creationId xmlns:a16="http://schemas.microsoft.com/office/drawing/2014/main" id="{16D208FC-A3A2-5693-735A-258DA4A70324}"/>
              </a:ext>
            </a:extLst>
          </p:cNvPr>
          <p:cNvPicPr>
            <a:picLocks noChangeAspect="1"/>
          </p:cNvPicPr>
          <p:nvPr/>
        </p:nvPicPr>
        <p:blipFill rotWithShape="1">
          <a:blip r:embed="rId3"/>
          <a:srcRect l="6468" t="20549" r="28512" b="13648"/>
          <a:stretch/>
        </p:blipFill>
        <p:spPr>
          <a:xfrm>
            <a:off x="6283235" y="2395355"/>
            <a:ext cx="5715854" cy="3761771"/>
          </a:xfrm>
          <a:prstGeom prst="rect">
            <a:avLst/>
          </a:prstGeom>
        </p:spPr>
      </p:pic>
      <p:pic>
        <p:nvPicPr>
          <p:cNvPr id="11" name="Picture 10">
            <a:extLst>
              <a:ext uri="{FF2B5EF4-FFF2-40B4-BE49-F238E27FC236}">
                <a16:creationId xmlns:a16="http://schemas.microsoft.com/office/drawing/2014/main" id="{C19327A7-01BD-FC0C-E443-B96D796BBA5E}"/>
              </a:ext>
            </a:extLst>
          </p:cNvPr>
          <p:cNvPicPr>
            <a:picLocks noChangeAspect="1"/>
          </p:cNvPicPr>
          <p:nvPr/>
        </p:nvPicPr>
        <p:blipFill rotWithShape="1">
          <a:blip r:embed="rId4"/>
          <a:srcRect l="5507" t="19747" r="28797" b="15106"/>
          <a:stretch/>
        </p:blipFill>
        <p:spPr>
          <a:xfrm>
            <a:off x="192910" y="2395355"/>
            <a:ext cx="5903089" cy="37617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005448" y="1967315"/>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solidFill>
                  <a:schemeClr val="bg2">
                    <a:lumMod val="10000"/>
                  </a:schemeClr>
                </a:solidFill>
                <a:latin typeface="Algerian" panose="04020705040A02060702" pitchFamily="82" charset="0"/>
              </a:rPr>
              <a:t>Thank you</a:t>
            </a:r>
            <a:endParaRPr dirty="0">
              <a:solidFill>
                <a:schemeClr val="bg2">
                  <a:lumMod val="10000"/>
                </a:schemeClr>
              </a:solidFill>
              <a:latin typeface="Algerian" panose="04020705040A02060702"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TotalTime>
  <Words>239</Words>
  <Application>Microsoft Office PowerPoint</Application>
  <PresentationFormat>Widescreen</PresentationFormat>
  <Paragraphs>29</Paragraphs>
  <Slides>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 Narrow</vt:lpstr>
      <vt:lpstr>Century Gothic</vt:lpstr>
      <vt:lpstr>Georgia</vt:lpstr>
      <vt:lpstr>Bookman Old Style</vt:lpstr>
      <vt:lpstr>Wingdings 3</vt:lpstr>
      <vt:lpstr>Arial</vt:lpstr>
      <vt:lpstr>Algerian</vt:lpstr>
      <vt:lpstr>Calibri</vt:lpstr>
      <vt:lpstr>Gulim</vt:lpstr>
      <vt:lpstr>Arial Rounded MT Bold</vt:lpstr>
      <vt:lpstr>Carlito</vt:lpstr>
      <vt:lpstr>Ion Boardroom</vt:lpstr>
      <vt:lpstr>Entertainer Data Analysis</vt:lpstr>
      <vt:lpstr>Introduction</vt:lpstr>
      <vt:lpstr>Project Methodology</vt:lpstr>
      <vt:lpstr> KPIs </vt:lpstr>
      <vt:lpstr>Main Insights</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Yashwant Lohande</cp:lastModifiedBy>
  <cp:revision>2</cp:revision>
  <dcterms:created xsi:type="dcterms:W3CDTF">2022-12-29T06:36:15Z</dcterms:created>
  <dcterms:modified xsi:type="dcterms:W3CDTF">2024-06-11T15:05:42Z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