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Dosis"/>
      <p:regular r:id="rId18"/>
      <p:bold r:id="rId19"/>
    </p:embeddedFont>
    <p:embeddedFont>
      <p:font typeface="Roboto"/>
      <p:regular r:id="rId20"/>
      <p:bold r:id="rId21"/>
      <p:italic r:id="rId22"/>
      <p:boldItalic r:id="rId23"/>
    </p:embeddedFont>
    <p:embeddedFont>
      <p:font typeface="Dosis Medium"/>
      <p:regular r:id="rId24"/>
      <p:bold r:id="rId25"/>
    </p:embeddedFont>
    <p:embeddedFont>
      <p:font typeface="DM Sans"/>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8" roundtripDataSignature="AMtx7mjEq/mxbiYyurRIEoLIiCJwOtXw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DosisMedium-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bold.fntdata"/><Relationship Id="rId25" Type="http://schemas.openxmlformats.org/officeDocument/2006/relationships/font" Target="fonts/DosisMedium-bold.fntdata"/><Relationship Id="rId28" Type="http://customschemas.google.com/relationships/presentationmetadata" Target="metadata"/><Relationship Id="rId27" Type="http://schemas.openxmlformats.org/officeDocument/2006/relationships/font" Target="fonts/DM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Dosis-bold.fntdata"/><Relationship Id="rId18" Type="http://schemas.openxmlformats.org/officeDocument/2006/relationships/font" Target="fonts/Dosi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bba0aa388_0_2: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dbba0aa388_0_2: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bba0aa388_0_40: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dbba0aa388_0_40: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bba0aa388_0_32: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dbba0aa388_0_32: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64" name="Google Shape;164;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65" name="Google Shape;165;p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68" name="Google Shape;168;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1792288" y="612775"/>
            <a:ext cx="5486400" cy="4114800"/>
          </a:xfrm>
          <a:prstGeom prst="rect">
            <a:avLst/>
          </a:prstGeom>
          <a:noFill/>
          <a:ln>
            <a:noFill/>
          </a:ln>
        </p:spPr>
      </p:sp>
      <p:sp>
        <p:nvSpPr>
          <p:cNvPr id="68" name="Google Shape;68;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0.png"/><Relationship Id="rId10" Type="http://schemas.openxmlformats.org/officeDocument/2006/relationships/image" Target="../media/image13.gif"/><Relationship Id="rId9"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25.png"/><Relationship Id="rId11" Type="http://schemas.openxmlformats.org/officeDocument/2006/relationships/image" Target="../media/image33.png"/><Relationship Id="rId10" Type="http://schemas.openxmlformats.org/officeDocument/2006/relationships/image" Target="../media/image35.png"/><Relationship Id="rId9" Type="http://schemas.openxmlformats.org/officeDocument/2006/relationships/image" Target="../media/image29.png"/><Relationship Id="rId5" Type="http://schemas.openxmlformats.org/officeDocument/2006/relationships/image" Target="../media/image34.png"/><Relationship Id="rId6" Type="http://schemas.openxmlformats.org/officeDocument/2006/relationships/image" Target="../media/image42.png"/><Relationship Id="rId7" Type="http://schemas.openxmlformats.org/officeDocument/2006/relationships/image" Target="../media/image21.png"/><Relationship Id="rId8"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5.png"/><Relationship Id="rId7"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18.png"/><Relationship Id="rId8"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4.png"/><Relationship Id="rId5"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4.png"/><Relationship Id="rId5"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4.png"/><Relationship Id="rId5"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23.jpg"/><Relationship Id="rId5" Type="http://schemas.openxmlformats.org/officeDocument/2006/relationships/image" Target="../media/image24.jpg"/><Relationship Id="rId6"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4.png"/><Relationship Id="rId5" Type="http://schemas.openxmlformats.org/officeDocument/2006/relationships/image" Target="../media/image21.png"/><Relationship Id="rId6" Type="http://schemas.openxmlformats.org/officeDocument/2006/relationships/image" Target="../media/image32.jpg"/><Relationship Id="rId7" Type="http://schemas.openxmlformats.org/officeDocument/2006/relationships/image" Target="../media/image30.jpg"/><Relationship Id="rId8" Type="http://schemas.openxmlformats.org/officeDocument/2006/relationships/image" Target="../media/image3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89" name="Google Shape;89;p1"/>
          <p:cNvSpPr/>
          <p:nvPr/>
        </p:nvSpPr>
        <p:spPr>
          <a:xfrm>
            <a:off x="1633642" y="2346166"/>
            <a:ext cx="15325516" cy="5747068"/>
          </a:xfrm>
          <a:custGeom>
            <a:rect b="b" l="l" r="r" t="t"/>
            <a:pathLst>
              <a:path extrusionOk="0" h="5747068" w="15325516">
                <a:moveTo>
                  <a:pt x="0" y="0"/>
                </a:moveTo>
                <a:lnTo>
                  <a:pt x="15325516" y="0"/>
                </a:lnTo>
                <a:lnTo>
                  <a:pt x="15325516" y="5747068"/>
                </a:lnTo>
                <a:lnTo>
                  <a:pt x="0" y="5747068"/>
                </a:lnTo>
                <a:lnTo>
                  <a:pt x="0" y="0"/>
                </a:lnTo>
                <a:close/>
              </a:path>
            </a:pathLst>
          </a:custGeom>
          <a:blipFill rotWithShape="1">
            <a:blip r:embed="rId4">
              <a:alphaModFix/>
            </a:blip>
            <a:stretch>
              <a:fillRect b="0" l="0" r="0" t="0"/>
            </a:stretch>
          </a:blipFill>
          <a:ln>
            <a:noFill/>
          </a:ln>
        </p:spPr>
      </p:sp>
      <p:sp>
        <p:nvSpPr>
          <p:cNvPr id="90" name="Google Shape;90;p1"/>
          <p:cNvSpPr/>
          <p:nvPr/>
        </p:nvSpPr>
        <p:spPr>
          <a:xfrm>
            <a:off x="1481242" y="2193766"/>
            <a:ext cx="15325516" cy="5747068"/>
          </a:xfrm>
          <a:custGeom>
            <a:rect b="b" l="l" r="r" t="t"/>
            <a:pathLst>
              <a:path extrusionOk="0" h="5747068" w="15325516">
                <a:moveTo>
                  <a:pt x="0" y="0"/>
                </a:moveTo>
                <a:lnTo>
                  <a:pt x="15325516" y="0"/>
                </a:lnTo>
                <a:lnTo>
                  <a:pt x="15325516" y="5747068"/>
                </a:lnTo>
                <a:lnTo>
                  <a:pt x="0" y="5747068"/>
                </a:lnTo>
                <a:lnTo>
                  <a:pt x="0" y="0"/>
                </a:lnTo>
                <a:close/>
              </a:path>
            </a:pathLst>
          </a:custGeom>
          <a:blipFill rotWithShape="1">
            <a:blip r:embed="rId5">
              <a:alphaModFix/>
            </a:blip>
            <a:stretch>
              <a:fillRect b="0" l="0" r="0" t="0"/>
            </a:stretch>
          </a:blipFill>
          <a:ln>
            <a:noFill/>
          </a:ln>
        </p:spPr>
      </p:sp>
      <p:sp>
        <p:nvSpPr>
          <p:cNvPr id="91" name="Google Shape;91;p1"/>
          <p:cNvSpPr/>
          <p:nvPr/>
        </p:nvSpPr>
        <p:spPr>
          <a:xfrm rot="1280600">
            <a:off x="-2095788" y="7351783"/>
            <a:ext cx="6248976" cy="3442617"/>
          </a:xfrm>
          <a:custGeom>
            <a:rect b="b" l="l" r="r" t="t"/>
            <a:pathLst>
              <a:path extrusionOk="0" h="3442617" w="6248976">
                <a:moveTo>
                  <a:pt x="0" y="0"/>
                </a:moveTo>
                <a:lnTo>
                  <a:pt x="6248976" y="0"/>
                </a:lnTo>
                <a:lnTo>
                  <a:pt x="6248976" y="3442618"/>
                </a:lnTo>
                <a:lnTo>
                  <a:pt x="0" y="3442618"/>
                </a:lnTo>
                <a:lnTo>
                  <a:pt x="0" y="0"/>
                </a:lnTo>
                <a:close/>
              </a:path>
            </a:pathLst>
          </a:custGeom>
          <a:blipFill rotWithShape="1">
            <a:blip r:embed="rId6">
              <a:alphaModFix/>
            </a:blip>
            <a:stretch>
              <a:fillRect b="0" l="0" r="0" t="0"/>
            </a:stretch>
          </a:blipFill>
          <a:ln>
            <a:noFill/>
          </a:ln>
        </p:spPr>
      </p:sp>
      <p:sp>
        <p:nvSpPr>
          <p:cNvPr id="92" name="Google Shape;92;p1"/>
          <p:cNvSpPr/>
          <p:nvPr/>
        </p:nvSpPr>
        <p:spPr>
          <a:xfrm rot="935593">
            <a:off x="13604796" y="-974843"/>
            <a:ext cx="6158232" cy="3392626"/>
          </a:xfrm>
          <a:custGeom>
            <a:rect b="b" l="l" r="r" t="t"/>
            <a:pathLst>
              <a:path extrusionOk="0" h="3392626" w="6158232">
                <a:moveTo>
                  <a:pt x="0" y="0"/>
                </a:moveTo>
                <a:lnTo>
                  <a:pt x="6158232" y="0"/>
                </a:lnTo>
                <a:lnTo>
                  <a:pt x="6158232" y="3392626"/>
                </a:lnTo>
                <a:lnTo>
                  <a:pt x="0" y="3392626"/>
                </a:lnTo>
                <a:lnTo>
                  <a:pt x="0" y="0"/>
                </a:lnTo>
                <a:close/>
              </a:path>
            </a:pathLst>
          </a:custGeom>
          <a:blipFill rotWithShape="1">
            <a:blip r:embed="rId7">
              <a:alphaModFix/>
            </a:blip>
            <a:stretch>
              <a:fillRect b="0" l="0" r="0" t="0"/>
            </a:stretch>
          </a:blipFill>
          <a:ln>
            <a:noFill/>
          </a:ln>
        </p:spPr>
      </p:sp>
      <p:sp>
        <p:nvSpPr>
          <p:cNvPr id="93" name="Google Shape;93;p1"/>
          <p:cNvSpPr/>
          <p:nvPr/>
        </p:nvSpPr>
        <p:spPr>
          <a:xfrm>
            <a:off x="10960546" y="2849085"/>
            <a:ext cx="5438226" cy="6224007"/>
          </a:xfrm>
          <a:custGeom>
            <a:rect b="b" l="l" r="r" t="t"/>
            <a:pathLst>
              <a:path extrusionOk="0" h="6224007" w="5438226">
                <a:moveTo>
                  <a:pt x="0" y="0"/>
                </a:moveTo>
                <a:lnTo>
                  <a:pt x="5438226" y="0"/>
                </a:lnTo>
                <a:lnTo>
                  <a:pt x="5438226" y="6224007"/>
                </a:lnTo>
                <a:lnTo>
                  <a:pt x="0" y="6224007"/>
                </a:lnTo>
                <a:lnTo>
                  <a:pt x="0" y="0"/>
                </a:lnTo>
                <a:close/>
              </a:path>
            </a:pathLst>
          </a:custGeom>
          <a:blipFill rotWithShape="1">
            <a:blip r:embed="rId8">
              <a:alphaModFix/>
            </a:blip>
            <a:stretch>
              <a:fillRect b="0" l="0" r="0" t="0"/>
            </a:stretch>
          </a:blipFill>
          <a:ln>
            <a:noFill/>
          </a:ln>
        </p:spPr>
      </p:sp>
      <p:sp>
        <p:nvSpPr>
          <p:cNvPr id="94" name="Google Shape;94;p1"/>
          <p:cNvSpPr/>
          <p:nvPr/>
        </p:nvSpPr>
        <p:spPr>
          <a:xfrm>
            <a:off x="2753205" y="4262376"/>
            <a:ext cx="4809948" cy="577194"/>
          </a:xfrm>
          <a:custGeom>
            <a:rect b="b" l="l" r="r" t="t"/>
            <a:pathLst>
              <a:path extrusionOk="0" h="577194" w="4809948">
                <a:moveTo>
                  <a:pt x="0" y="0"/>
                </a:moveTo>
                <a:lnTo>
                  <a:pt x="4809948" y="0"/>
                </a:lnTo>
                <a:lnTo>
                  <a:pt x="4809948" y="577194"/>
                </a:lnTo>
                <a:lnTo>
                  <a:pt x="0" y="577194"/>
                </a:lnTo>
                <a:lnTo>
                  <a:pt x="0" y="0"/>
                </a:lnTo>
                <a:close/>
              </a:path>
            </a:pathLst>
          </a:custGeom>
          <a:blipFill rotWithShape="1">
            <a:blip r:embed="rId9">
              <a:alphaModFix/>
            </a:blip>
            <a:stretch>
              <a:fillRect b="0" l="0" r="0" t="0"/>
            </a:stretch>
          </a:blipFill>
          <a:ln>
            <a:noFill/>
          </a:ln>
        </p:spPr>
      </p:sp>
      <p:sp>
        <p:nvSpPr>
          <p:cNvPr id="95" name="Google Shape;95;p1"/>
          <p:cNvSpPr txBox="1"/>
          <p:nvPr/>
        </p:nvSpPr>
        <p:spPr>
          <a:xfrm>
            <a:off x="2000742" y="5685527"/>
            <a:ext cx="11261400" cy="1875000"/>
          </a:xfrm>
          <a:prstGeom prst="rect">
            <a:avLst/>
          </a:prstGeom>
          <a:noFill/>
          <a:ln>
            <a:noFill/>
          </a:ln>
        </p:spPr>
        <p:txBody>
          <a:bodyPr anchorCtr="0" anchor="t" bIns="0" lIns="0" spcFirstLastPara="1" rIns="0" wrap="square" tIns="0">
            <a:spAutoFit/>
          </a:bodyPr>
          <a:lstStyle/>
          <a:p>
            <a:pPr indent="0" lvl="0" marL="0" marR="0" rtl="0" algn="l">
              <a:lnSpc>
                <a:spcPct val="140031"/>
              </a:lnSpc>
              <a:spcBef>
                <a:spcPts val="0"/>
              </a:spcBef>
              <a:spcAft>
                <a:spcPts val="0"/>
              </a:spcAft>
              <a:buNone/>
            </a:pPr>
            <a:r>
              <a:rPr b="1" lang="en-US" sz="3205">
                <a:latin typeface="DM Sans"/>
                <a:ea typeface="DM Sans"/>
                <a:cs typeface="DM Sans"/>
                <a:sym typeface="DM Sans"/>
              </a:rPr>
              <a:t>Sahil More(MT23078)</a:t>
            </a:r>
            <a:endParaRPr b="1" sz="3205">
              <a:latin typeface="DM Sans"/>
              <a:ea typeface="DM Sans"/>
              <a:cs typeface="DM Sans"/>
              <a:sym typeface="DM Sans"/>
            </a:endParaRPr>
          </a:p>
          <a:p>
            <a:pPr indent="0" lvl="0" marL="0" marR="0" rtl="0" algn="l">
              <a:lnSpc>
                <a:spcPct val="140031"/>
              </a:lnSpc>
              <a:spcBef>
                <a:spcPts val="0"/>
              </a:spcBef>
              <a:spcAft>
                <a:spcPts val="0"/>
              </a:spcAft>
              <a:buNone/>
            </a:pPr>
            <a:r>
              <a:rPr b="1" lang="en-US" sz="3205">
                <a:latin typeface="DM Sans"/>
                <a:ea typeface="DM Sans"/>
                <a:cs typeface="DM Sans"/>
                <a:sym typeface="DM Sans"/>
              </a:rPr>
              <a:t>Sonik Sarungale (MT23098)</a:t>
            </a:r>
            <a:endParaRPr b="1" sz="3205">
              <a:latin typeface="DM Sans"/>
              <a:ea typeface="DM Sans"/>
              <a:cs typeface="DM Sans"/>
              <a:sym typeface="DM Sans"/>
            </a:endParaRPr>
          </a:p>
          <a:p>
            <a:pPr indent="0" lvl="0" marL="0" marR="0" rtl="0" algn="l">
              <a:lnSpc>
                <a:spcPct val="140031"/>
              </a:lnSpc>
              <a:spcBef>
                <a:spcPts val="0"/>
              </a:spcBef>
              <a:spcAft>
                <a:spcPts val="0"/>
              </a:spcAft>
              <a:buNone/>
            </a:pPr>
            <a:r>
              <a:rPr b="1" i="0" lang="en-US" sz="3205" u="none" cap="none" strike="noStrike">
                <a:solidFill>
                  <a:srgbClr val="000000"/>
                </a:solidFill>
                <a:latin typeface="DM Sans"/>
                <a:ea typeface="DM Sans"/>
                <a:cs typeface="DM Sans"/>
                <a:sym typeface="DM Sans"/>
              </a:rPr>
              <a:t>Yashwant Rana (MT23107)  </a:t>
            </a:r>
            <a:endParaRPr/>
          </a:p>
        </p:txBody>
      </p:sp>
      <p:sp>
        <p:nvSpPr>
          <p:cNvPr id="96" name="Google Shape;96;p1"/>
          <p:cNvSpPr txBox="1"/>
          <p:nvPr/>
        </p:nvSpPr>
        <p:spPr>
          <a:xfrm>
            <a:off x="1663019" y="3068734"/>
            <a:ext cx="15596400" cy="10971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1" lang="en-US" sz="7128"/>
              <a:t>OpenTransit </a:t>
            </a:r>
            <a:r>
              <a:rPr b="1" lang="en-US" sz="7128">
                <a:solidFill>
                  <a:schemeClr val="dk1"/>
                </a:solidFill>
              </a:rPr>
              <a:t>Bus</a:t>
            </a:r>
            <a:endParaRPr b="1" sz="3600"/>
          </a:p>
        </p:txBody>
      </p:sp>
      <p:pic>
        <p:nvPicPr>
          <p:cNvPr id="97" name="Google Shape;97;p1" title="Bus On My Way Sticker"/>
          <p:cNvPicPr preferRelativeResize="0"/>
          <p:nvPr/>
        </p:nvPicPr>
        <p:blipFill>
          <a:blip r:embed="rId10">
            <a:alphaModFix/>
          </a:blip>
          <a:stretch>
            <a:fillRect/>
          </a:stretch>
        </p:blipFill>
        <p:spPr>
          <a:xfrm>
            <a:off x="6913625" y="2668725"/>
            <a:ext cx="2597600" cy="15205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91" name="Google Shape;191;p10"/>
          <p:cNvGrpSpPr/>
          <p:nvPr/>
        </p:nvGrpSpPr>
        <p:grpSpPr>
          <a:xfrm rot="93123">
            <a:off x="2525150" y="1051165"/>
            <a:ext cx="14117475" cy="8776997"/>
            <a:chOff x="0" y="-47625"/>
            <a:chExt cx="4021842" cy="2500425"/>
          </a:xfrm>
        </p:grpSpPr>
        <p:sp>
          <p:nvSpPr>
            <p:cNvPr id="192" name="Google Shape;192;p10"/>
            <p:cNvSpPr/>
            <p:nvPr/>
          </p:nvSpPr>
          <p:spPr>
            <a:xfrm>
              <a:off x="0" y="0"/>
              <a:ext cx="4021842" cy="2452800"/>
            </a:xfrm>
            <a:custGeom>
              <a:rect b="b" l="l" r="r" t="t"/>
              <a:pathLst>
                <a:path extrusionOk="0" h="2452800" w="4021842">
                  <a:moveTo>
                    <a:pt x="14258" y="0"/>
                  </a:moveTo>
                  <a:lnTo>
                    <a:pt x="4007584" y="0"/>
                  </a:lnTo>
                  <a:cubicBezTo>
                    <a:pt x="4011365" y="0"/>
                    <a:pt x="4014992" y="1502"/>
                    <a:pt x="4017666" y="4176"/>
                  </a:cubicBezTo>
                  <a:cubicBezTo>
                    <a:pt x="4020339" y="6850"/>
                    <a:pt x="4021842" y="10477"/>
                    <a:pt x="4021842" y="14258"/>
                  </a:cubicBezTo>
                  <a:lnTo>
                    <a:pt x="4021842" y="2438541"/>
                  </a:lnTo>
                  <a:cubicBezTo>
                    <a:pt x="4021842" y="2442323"/>
                    <a:pt x="4020339" y="2445950"/>
                    <a:pt x="4017666" y="2448623"/>
                  </a:cubicBezTo>
                  <a:cubicBezTo>
                    <a:pt x="4014992" y="2451297"/>
                    <a:pt x="4011365" y="2452800"/>
                    <a:pt x="4007584" y="2452800"/>
                  </a:cubicBezTo>
                  <a:lnTo>
                    <a:pt x="14258" y="2452800"/>
                  </a:lnTo>
                  <a:cubicBezTo>
                    <a:pt x="10477" y="2452800"/>
                    <a:pt x="6850" y="2451297"/>
                    <a:pt x="4176" y="2448623"/>
                  </a:cubicBezTo>
                  <a:cubicBezTo>
                    <a:pt x="1502" y="2445950"/>
                    <a:pt x="0" y="2442323"/>
                    <a:pt x="0" y="2438541"/>
                  </a:cubicBezTo>
                  <a:lnTo>
                    <a:pt x="0" y="14258"/>
                  </a:lnTo>
                  <a:cubicBezTo>
                    <a:pt x="0" y="10477"/>
                    <a:pt x="1502" y="6850"/>
                    <a:pt x="4176" y="4176"/>
                  </a:cubicBezTo>
                  <a:cubicBezTo>
                    <a:pt x="6850" y="1502"/>
                    <a:pt x="10477" y="0"/>
                    <a:pt x="14258" y="0"/>
                  </a:cubicBezTo>
                  <a:close/>
                </a:path>
              </a:pathLst>
            </a:custGeom>
            <a:solidFill>
              <a:srgbClr val="000000">
                <a:alpha val="31764"/>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
            <p:cNvSpPr txBox="1"/>
            <p:nvPr/>
          </p:nvSpPr>
          <p:spPr>
            <a:xfrm>
              <a:off x="0" y="-47625"/>
              <a:ext cx="4021842" cy="2500424"/>
            </a:xfrm>
            <a:prstGeom prst="rect">
              <a:avLst/>
            </a:prstGeom>
            <a:noFill/>
            <a:ln>
              <a:noFill/>
            </a:ln>
          </p:spPr>
          <p:txBody>
            <a:bodyPr anchorCtr="0" anchor="ctr" bIns="50800" lIns="50800" spcFirstLastPara="1" rIns="50800" wrap="square" tIns="50800">
              <a:noAutofit/>
            </a:bodyPr>
            <a:lstStyle/>
            <a:p>
              <a:pPr indent="0" lvl="0" marL="0" marR="0" rtl="0" algn="ctr">
                <a:lnSpc>
                  <a:spcPct val="178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4" name="Google Shape;194;p10"/>
          <p:cNvGrpSpPr/>
          <p:nvPr/>
        </p:nvGrpSpPr>
        <p:grpSpPr>
          <a:xfrm>
            <a:off x="664810" y="487346"/>
            <a:ext cx="14610602" cy="9126664"/>
            <a:chOff x="0" y="-47625"/>
            <a:chExt cx="4162326" cy="2600040"/>
          </a:xfrm>
        </p:grpSpPr>
        <p:sp>
          <p:nvSpPr>
            <p:cNvPr id="195" name="Google Shape;195;p10"/>
            <p:cNvSpPr/>
            <p:nvPr/>
          </p:nvSpPr>
          <p:spPr>
            <a:xfrm>
              <a:off x="0" y="0"/>
              <a:ext cx="4162326" cy="2552415"/>
            </a:xfrm>
            <a:custGeom>
              <a:rect b="b" l="l" r="r" t="t"/>
              <a:pathLst>
                <a:path extrusionOk="0" h="2552415" w="4162326">
                  <a:moveTo>
                    <a:pt x="5829" y="0"/>
                  </a:moveTo>
                  <a:lnTo>
                    <a:pt x="4156497" y="0"/>
                  </a:lnTo>
                  <a:cubicBezTo>
                    <a:pt x="4159716" y="0"/>
                    <a:pt x="4162326" y="2610"/>
                    <a:pt x="4162326" y="5829"/>
                  </a:cubicBezTo>
                  <a:lnTo>
                    <a:pt x="4162326" y="2546586"/>
                  </a:lnTo>
                  <a:cubicBezTo>
                    <a:pt x="4162326" y="2549806"/>
                    <a:pt x="4159716" y="2552415"/>
                    <a:pt x="4156497" y="2552415"/>
                  </a:cubicBezTo>
                  <a:lnTo>
                    <a:pt x="5829" y="2552415"/>
                  </a:lnTo>
                  <a:cubicBezTo>
                    <a:pt x="2610" y="2552415"/>
                    <a:pt x="0" y="2549806"/>
                    <a:pt x="0" y="2546586"/>
                  </a:cubicBezTo>
                  <a:lnTo>
                    <a:pt x="0" y="5829"/>
                  </a:lnTo>
                  <a:cubicBezTo>
                    <a:pt x="0" y="2610"/>
                    <a:pt x="2610" y="0"/>
                    <a:pt x="5829" y="0"/>
                  </a:cubicBezTo>
                  <a:close/>
                </a:path>
              </a:pathLst>
            </a:custGeom>
            <a:solidFill>
              <a:srgbClr val="FFFFFF"/>
            </a:solidFill>
            <a:ln cap="sq" cmpd="sng" w="1905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
            <p:cNvSpPr txBox="1"/>
            <p:nvPr/>
          </p:nvSpPr>
          <p:spPr>
            <a:xfrm>
              <a:off x="0" y="-47625"/>
              <a:ext cx="4162326" cy="2600040"/>
            </a:xfrm>
            <a:prstGeom prst="rect">
              <a:avLst/>
            </a:prstGeom>
            <a:noFill/>
            <a:ln>
              <a:noFill/>
            </a:ln>
          </p:spPr>
          <p:txBody>
            <a:bodyPr anchorCtr="0" anchor="ctr" bIns="50800" lIns="50800" spcFirstLastPara="1" rIns="50800" wrap="square" tIns="50800">
              <a:noAutofit/>
            </a:bodyPr>
            <a:lstStyle/>
            <a:p>
              <a:pPr indent="0" lvl="0" marL="0" marR="0" rtl="0" algn="ctr">
                <a:lnSpc>
                  <a:spcPct val="178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7" name="Google Shape;197;p10"/>
          <p:cNvSpPr/>
          <p:nvPr/>
        </p:nvSpPr>
        <p:spPr>
          <a:xfrm flipH="1">
            <a:off x="4405519" y="4925909"/>
            <a:ext cx="3370450" cy="416710"/>
          </a:xfrm>
          <a:custGeom>
            <a:rect b="b" l="l" r="r" t="t"/>
            <a:pathLst>
              <a:path extrusionOk="0" h="416710" w="3370450">
                <a:moveTo>
                  <a:pt x="3370450" y="0"/>
                </a:moveTo>
                <a:lnTo>
                  <a:pt x="0" y="0"/>
                </a:lnTo>
                <a:lnTo>
                  <a:pt x="0" y="416710"/>
                </a:lnTo>
                <a:lnTo>
                  <a:pt x="3370450" y="416710"/>
                </a:lnTo>
                <a:lnTo>
                  <a:pt x="3370450" y="0"/>
                </a:lnTo>
                <a:close/>
              </a:path>
            </a:pathLst>
          </a:custGeom>
          <a:blipFill rotWithShape="1">
            <a:blip r:embed="rId4">
              <a:alphaModFix/>
            </a:blip>
            <a:stretch>
              <a:fillRect b="0" l="0" r="0" t="0"/>
            </a:stretch>
          </a:blipFill>
          <a:ln>
            <a:noFill/>
          </a:ln>
        </p:spPr>
      </p:sp>
      <p:grpSp>
        <p:nvGrpSpPr>
          <p:cNvPr id="198" name="Google Shape;198;p10"/>
          <p:cNvGrpSpPr/>
          <p:nvPr/>
        </p:nvGrpSpPr>
        <p:grpSpPr>
          <a:xfrm>
            <a:off x="2767241" y="4569838"/>
            <a:ext cx="1147324" cy="1147324"/>
            <a:chOff x="0" y="0"/>
            <a:chExt cx="812800" cy="812800"/>
          </a:xfrm>
        </p:grpSpPr>
        <p:sp>
          <p:nvSpPr>
            <p:cNvPr id="199" name="Google Shape;199;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7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0"/>
            <p:cNvSpPr txBox="1"/>
            <p:nvPr/>
          </p:nvSpPr>
          <p:spPr>
            <a:xfrm>
              <a:off x="76200" y="0"/>
              <a:ext cx="660400" cy="736600"/>
            </a:xfrm>
            <a:prstGeom prst="rect">
              <a:avLst/>
            </a:prstGeom>
            <a:noFill/>
            <a:ln>
              <a:noFill/>
            </a:ln>
          </p:spPr>
          <p:txBody>
            <a:bodyPr anchorCtr="0" anchor="ctr" bIns="50800" lIns="50800" spcFirstLastPara="1" rIns="50800" wrap="square" tIns="50800">
              <a:noAutofit/>
            </a:bodyPr>
            <a:lstStyle/>
            <a:p>
              <a:pPr indent="0" lvl="1" marL="0" marR="0" rtl="0" algn="ctr">
                <a:lnSpc>
                  <a:spcPct val="285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1" name="Google Shape;201;p10"/>
          <p:cNvSpPr/>
          <p:nvPr/>
        </p:nvSpPr>
        <p:spPr>
          <a:xfrm>
            <a:off x="2977963" y="4889988"/>
            <a:ext cx="738841" cy="628687"/>
          </a:xfrm>
          <a:custGeom>
            <a:rect b="b" l="l" r="r" t="t"/>
            <a:pathLst>
              <a:path extrusionOk="0" h="628687" w="738841">
                <a:moveTo>
                  <a:pt x="0" y="0"/>
                </a:moveTo>
                <a:lnTo>
                  <a:pt x="738841" y="0"/>
                </a:lnTo>
                <a:lnTo>
                  <a:pt x="738841" y="628687"/>
                </a:lnTo>
                <a:lnTo>
                  <a:pt x="0" y="628687"/>
                </a:lnTo>
                <a:lnTo>
                  <a:pt x="0" y="0"/>
                </a:lnTo>
                <a:close/>
              </a:path>
            </a:pathLst>
          </a:custGeom>
          <a:blipFill rotWithShape="1">
            <a:blip r:embed="rId5">
              <a:alphaModFix/>
            </a:blip>
            <a:stretch>
              <a:fillRect b="0" l="0" r="0" t="0"/>
            </a:stretch>
          </a:blipFill>
          <a:ln>
            <a:noFill/>
          </a:ln>
        </p:spPr>
      </p:sp>
      <p:grpSp>
        <p:nvGrpSpPr>
          <p:cNvPr id="202" name="Google Shape;202;p10"/>
          <p:cNvGrpSpPr/>
          <p:nvPr/>
        </p:nvGrpSpPr>
        <p:grpSpPr>
          <a:xfrm>
            <a:off x="2767241" y="2491421"/>
            <a:ext cx="1147324" cy="1147324"/>
            <a:chOff x="0" y="0"/>
            <a:chExt cx="812800" cy="812800"/>
          </a:xfrm>
        </p:grpSpPr>
        <p:sp>
          <p:nvSpPr>
            <p:cNvPr id="203" name="Google Shape;203;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7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
            <p:cNvSpPr txBox="1"/>
            <p:nvPr/>
          </p:nvSpPr>
          <p:spPr>
            <a:xfrm>
              <a:off x="76200" y="0"/>
              <a:ext cx="660400" cy="736600"/>
            </a:xfrm>
            <a:prstGeom prst="rect">
              <a:avLst/>
            </a:prstGeom>
            <a:noFill/>
            <a:ln>
              <a:noFill/>
            </a:ln>
          </p:spPr>
          <p:txBody>
            <a:bodyPr anchorCtr="0" anchor="ctr" bIns="50800" lIns="50800" spcFirstLastPara="1" rIns="50800" wrap="square" tIns="50800">
              <a:noAutofit/>
            </a:bodyPr>
            <a:lstStyle/>
            <a:p>
              <a:pPr indent="0" lvl="1" marL="0" marR="0" rtl="0" algn="ctr">
                <a:lnSpc>
                  <a:spcPct val="285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5" name="Google Shape;205;p10"/>
          <p:cNvSpPr/>
          <p:nvPr/>
        </p:nvSpPr>
        <p:spPr>
          <a:xfrm>
            <a:off x="2977963" y="2804521"/>
            <a:ext cx="725880" cy="545070"/>
          </a:xfrm>
          <a:custGeom>
            <a:rect b="b" l="l" r="r" t="t"/>
            <a:pathLst>
              <a:path extrusionOk="0" h="545070" w="725880">
                <a:moveTo>
                  <a:pt x="0" y="0"/>
                </a:moveTo>
                <a:lnTo>
                  <a:pt x="725880" y="0"/>
                </a:lnTo>
                <a:lnTo>
                  <a:pt x="725880" y="545070"/>
                </a:lnTo>
                <a:lnTo>
                  <a:pt x="0" y="545070"/>
                </a:lnTo>
                <a:lnTo>
                  <a:pt x="0" y="0"/>
                </a:lnTo>
                <a:close/>
              </a:path>
            </a:pathLst>
          </a:custGeom>
          <a:blipFill rotWithShape="1">
            <a:blip r:embed="rId6">
              <a:alphaModFix/>
            </a:blip>
            <a:stretch>
              <a:fillRect b="0" l="0" r="0" t="0"/>
            </a:stretch>
          </a:blipFill>
          <a:ln>
            <a:noFill/>
          </a:ln>
        </p:spPr>
      </p:sp>
      <p:grpSp>
        <p:nvGrpSpPr>
          <p:cNvPr id="206" name="Google Shape;206;p10"/>
          <p:cNvGrpSpPr/>
          <p:nvPr/>
        </p:nvGrpSpPr>
        <p:grpSpPr>
          <a:xfrm>
            <a:off x="2767241" y="6794004"/>
            <a:ext cx="1147324" cy="1147324"/>
            <a:chOff x="0" y="0"/>
            <a:chExt cx="812800" cy="812800"/>
          </a:xfrm>
        </p:grpSpPr>
        <p:sp>
          <p:nvSpPr>
            <p:cNvPr id="207" name="Google Shape;207;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7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
            <p:cNvSpPr txBox="1"/>
            <p:nvPr/>
          </p:nvSpPr>
          <p:spPr>
            <a:xfrm>
              <a:off x="76200" y="0"/>
              <a:ext cx="660400" cy="736600"/>
            </a:xfrm>
            <a:prstGeom prst="rect">
              <a:avLst/>
            </a:prstGeom>
            <a:noFill/>
            <a:ln>
              <a:noFill/>
            </a:ln>
          </p:spPr>
          <p:txBody>
            <a:bodyPr anchorCtr="0" anchor="ctr" bIns="50800" lIns="50800" spcFirstLastPara="1" rIns="50800" wrap="square" tIns="50800">
              <a:noAutofit/>
            </a:bodyPr>
            <a:lstStyle/>
            <a:p>
              <a:pPr indent="0" lvl="1" marL="0" marR="0" rtl="0" algn="ctr">
                <a:lnSpc>
                  <a:spcPct val="285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9" name="Google Shape;209;p10"/>
          <p:cNvSpPr/>
          <p:nvPr/>
        </p:nvSpPr>
        <p:spPr>
          <a:xfrm>
            <a:off x="3075661" y="7000203"/>
            <a:ext cx="530483" cy="734926"/>
          </a:xfrm>
          <a:custGeom>
            <a:rect b="b" l="l" r="r" t="t"/>
            <a:pathLst>
              <a:path extrusionOk="0" h="734926" w="530483">
                <a:moveTo>
                  <a:pt x="0" y="0"/>
                </a:moveTo>
                <a:lnTo>
                  <a:pt x="530483" y="0"/>
                </a:lnTo>
                <a:lnTo>
                  <a:pt x="530483" y="734926"/>
                </a:lnTo>
                <a:lnTo>
                  <a:pt x="0" y="734926"/>
                </a:lnTo>
                <a:lnTo>
                  <a:pt x="0" y="0"/>
                </a:lnTo>
                <a:close/>
              </a:path>
            </a:pathLst>
          </a:custGeom>
          <a:blipFill rotWithShape="1">
            <a:blip r:embed="rId7">
              <a:alphaModFix/>
            </a:blip>
            <a:stretch>
              <a:fillRect b="0" l="0" r="0" t="0"/>
            </a:stretch>
          </a:blipFill>
          <a:ln>
            <a:noFill/>
          </a:ln>
        </p:spPr>
      </p:sp>
      <p:sp>
        <p:nvSpPr>
          <p:cNvPr id="210" name="Google Shape;210;p10"/>
          <p:cNvSpPr/>
          <p:nvPr/>
        </p:nvSpPr>
        <p:spPr>
          <a:xfrm>
            <a:off x="4289118" y="2658230"/>
            <a:ext cx="1472169" cy="406854"/>
          </a:xfrm>
          <a:custGeom>
            <a:rect b="b" l="l" r="r" t="t"/>
            <a:pathLst>
              <a:path extrusionOk="0" h="406854" w="1472169">
                <a:moveTo>
                  <a:pt x="0" y="0"/>
                </a:moveTo>
                <a:lnTo>
                  <a:pt x="1472169" y="0"/>
                </a:lnTo>
                <a:lnTo>
                  <a:pt x="1472169" y="406854"/>
                </a:lnTo>
                <a:lnTo>
                  <a:pt x="0" y="406854"/>
                </a:lnTo>
                <a:lnTo>
                  <a:pt x="0" y="0"/>
                </a:lnTo>
                <a:close/>
              </a:path>
            </a:pathLst>
          </a:custGeom>
          <a:blipFill rotWithShape="1">
            <a:blip r:embed="rId8">
              <a:alphaModFix/>
            </a:blip>
            <a:stretch>
              <a:fillRect b="0" l="0" r="0" t="0"/>
            </a:stretch>
          </a:blipFill>
          <a:ln>
            <a:noFill/>
          </a:ln>
        </p:spPr>
      </p:sp>
      <p:sp>
        <p:nvSpPr>
          <p:cNvPr id="211" name="Google Shape;211;p10"/>
          <p:cNvSpPr/>
          <p:nvPr/>
        </p:nvSpPr>
        <p:spPr>
          <a:xfrm>
            <a:off x="3914565" y="7197118"/>
            <a:ext cx="4351563" cy="538011"/>
          </a:xfrm>
          <a:custGeom>
            <a:rect b="b" l="l" r="r" t="t"/>
            <a:pathLst>
              <a:path extrusionOk="0" h="538011" w="4351563">
                <a:moveTo>
                  <a:pt x="0" y="0"/>
                </a:moveTo>
                <a:lnTo>
                  <a:pt x="4351563" y="0"/>
                </a:lnTo>
                <a:lnTo>
                  <a:pt x="4351563" y="538011"/>
                </a:lnTo>
                <a:lnTo>
                  <a:pt x="0" y="538011"/>
                </a:lnTo>
                <a:lnTo>
                  <a:pt x="0" y="0"/>
                </a:lnTo>
                <a:close/>
              </a:path>
            </a:pathLst>
          </a:custGeom>
          <a:blipFill rotWithShape="1">
            <a:blip r:embed="rId4">
              <a:alphaModFix/>
            </a:blip>
            <a:stretch>
              <a:fillRect b="0" l="0" r="0" t="0"/>
            </a:stretch>
          </a:blipFill>
          <a:ln>
            <a:noFill/>
          </a:ln>
        </p:spPr>
      </p:sp>
      <p:sp>
        <p:nvSpPr>
          <p:cNvPr id="212" name="Google Shape;212;p10"/>
          <p:cNvSpPr/>
          <p:nvPr/>
        </p:nvSpPr>
        <p:spPr>
          <a:xfrm rot="-117286">
            <a:off x="13594302" y="-62290"/>
            <a:ext cx="2277647" cy="2682454"/>
          </a:xfrm>
          <a:custGeom>
            <a:rect b="b" l="l" r="r" t="t"/>
            <a:pathLst>
              <a:path extrusionOk="0" h="2682454" w="2277647">
                <a:moveTo>
                  <a:pt x="0" y="0"/>
                </a:moveTo>
                <a:lnTo>
                  <a:pt x="2277647" y="0"/>
                </a:lnTo>
                <a:lnTo>
                  <a:pt x="2277647" y="2682454"/>
                </a:lnTo>
                <a:lnTo>
                  <a:pt x="0" y="2682454"/>
                </a:lnTo>
                <a:lnTo>
                  <a:pt x="0" y="0"/>
                </a:lnTo>
                <a:close/>
              </a:path>
            </a:pathLst>
          </a:custGeom>
          <a:blipFill rotWithShape="1">
            <a:blip r:embed="rId9">
              <a:alphaModFix/>
            </a:blip>
            <a:stretch>
              <a:fillRect b="0" l="0" r="0" t="0"/>
            </a:stretch>
          </a:blipFill>
          <a:ln>
            <a:noFill/>
          </a:ln>
        </p:spPr>
      </p:sp>
      <p:sp>
        <p:nvSpPr>
          <p:cNvPr id="213" name="Google Shape;213;p10"/>
          <p:cNvSpPr/>
          <p:nvPr/>
        </p:nvSpPr>
        <p:spPr>
          <a:xfrm>
            <a:off x="1742091" y="-91805"/>
            <a:ext cx="1333570" cy="1280228"/>
          </a:xfrm>
          <a:custGeom>
            <a:rect b="b" l="l" r="r" t="t"/>
            <a:pathLst>
              <a:path extrusionOk="0" h="1280228" w="1333570">
                <a:moveTo>
                  <a:pt x="0" y="0"/>
                </a:moveTo>
                <a:lnTo>
                  <a:pt x="1333570" y="0"/>
                </a:lnTo>
                <a:lnTo>
                  <a:pt x="1333570" y="1280228"/>
                </a:lnTo>
                <a:lnTo>
                  <a:pt x="0" y="1280228"/>
                </a:lnTo>
                <a:lnTo>
                  <a:pt x="0" y="0"/>
                </a:lnTo>
                <a:close/>
              </a:path>
            </a:pathLst>
          </a:custGeom>
          <a:blipFill rotWithShape="1">
            <a:blip r:embed="rId10">
              <a:alphaModFix/>
            </a:blip>
            <a:stretch>
              <a:fillRect b="0" l="0" r="0" t="0"/>
            </a:stretch>
          </a:blipFill>
          <a:ln>
            <a:noFill/>
          </a:ln>
        </p:spPr>
      </p:sp>
      <p:sp>
        <p:nvSpPr>
          <p:cNvPr id="214" name="Google Shape;214;p10"/>
          <p:cNvSpPr/>
          <p:nvPr/>
        </p:nvSpPr>
        <p:spPr>
          <a:xfrm>
            <a:off x="-228069" y="8262832"/>
            <a:ext cx="3834214" cy="2412069"/>
          </a:xfrm>
          <a:custGeom>
            <a:rect b="b" l="l" r="r" t="t"/>
            <a:pathLst>
              <a:path extrusionOk="0" h="2412069" w="3834214">
                <a:moveTo>
                  <a:pt x="0" y="0"/>
                </a:moveTo>
                <a:lnTo>
                  <a:pt x="3834213" y="0"/>
                </a:lnTo>
                <a:lnTo>
                  <a:pt x="3834213" y="2412069"/>
                </a:lnTo>
                <a:lnTo>
                  <a:pt x="0" y="2412069"/>
                </a:lnTo>
                <a:lnTo>
                  <a:pt x="0" y="0"/>
                </a:lnTo>
                <a:close/>
              </a:path>
            </a:pathLst>
          </a:custGeom>
          <a:blipFill rotWithShape="1">
            <a:blip r:embed="rId11">
              <a:alphaModFix/>
            </a:blip>
            <a:stretch>
              <a:fillRect b="0" l="0" r="0" t="0"/>
            </a:stretch>
          </a:blipFill>
          <a:ln>
            <a:noFill/>
          </a:ln>
        </p:spPr>
      </p:sp>
      <p:sp>
        <p:nvSpPr>
          <p:cNvPr id="215" name="Google Shape;215;p10"/>
          <p:cNvSpPr txBox="1"/>
          <p:nvPr/>
        </p:nvSpPr>
        <p:spPr>
          <a:xfrm>
            <a:off x="3479979" y="904875"/>
            <a:ext cx="9572400" cy="104880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lang="en-US" sz="6814">
                <a:solidFill>
                  <a:srgbClr val="01070A"/>
                </a:solidFill>
              </a:rPr>
              <a:t>Benefits</a:t>
            </a:r>
            <a:endParaRPr b="1"/>
          </a:p>
        </p:txBody>
      </p:sp>
      <p:sp>
        <p:nvSpPr>
          <p:cNvPr id="216" name="Google Shape;216;p10"/>
          <p:cNvSpPr txBox="1"/>
          <p:nvPr/>
        </p:nvSpPr>
        <p:spPr>
          <a:xfrm>
            <a:off x="4289118" y="7139968"/>
            <a:ext cx="11844600" cy="354000"/>
          </a:xfrm>
          <a:prstGeom prst="rect">
            <a:avLst/>
          </a:prstGeom>
          <a:noFill/>
          <a:ln>
            <a:noFill/>
          </a:ln>
        </p:spPr>
        <p:txBody>
          <a:bodyPr anchorCtr="0" anchor="t" bIns="0" lIns="0" spcFirstLastPara="1" rIns="0" wrap="square" tIns="0">
            <a:spAutoFit/>
          </a:bodyPr>
          <a:lstStyle/>
          <a:p>
            <a:pPr indent="0" lvl="0" marL="0" marR="0" rtl="0" algn="l">
              <a:lnSpc>
                <a:spcPct val="139971"/>
              </a:lnSpc>
              <a:spcBef>
                <a:spcPts val="0"/>
              </a:spcBef>
              <a:spcAft>
                <a:spcPts val="0"/>
              </a:spcAft>
              <a:buNone/>
            </a:pPr>
            <a:r>
              <a:rPr b="1" lang="en-US" sz="2300">
                <a:solidFill>
                  <a:srgbClr val="0D0D0D"/>
                </a:solidFill>
                <a:highlight>
                  <a:srgbClr val="FFFFFF"/>
                </a:highlight>
                <a:latin typeface="Roboto"/>
                <a:ea typeface="Roboto"/>
                <a:cs typeface="Roboto"/>
                <a:sym typeface="Roboto"/>
              </a:rPr>
              <a:t>Improved Urban Mobility:</a:t>
            </a:r>
            <a:endParaRPr b="1" i="0" sz="3897" u="none" cap="none" strike="noStrike">
              <a:solidFill>
                <a:srgbClr val="01070A"/>
              </a:solidFill>
              <a:latin typeface="Dosis"/>
              <a:ea typeface="Dosis"/>
              <a:cs typeface="Dosis"/>
              <a:sym typeface="Dosis"/>
            </a:endParaRPr>
          </a:p>
        </p:txBody>
      </p:sp>
      <p:sp>
        <p:nvSpPr>
          <p:cNvPr id="217" name="Google Shape;217;p10"/>
          <p:cNvSpPr txBox="1"/>
          <p:nvPr/>
        </p:nvSpPr>
        <p:spPr>
          <a:xfrm>
            <a:off x="4392126" y="7613465"/>
            <a:ext cx="10379100" cy="1920600"/>
          </a:xfrm>
          <a:prstGeom prst="rect">
            <a:avLst/>
          </a:prstGeom>
          <a:noFill/>
          <a:ln>
            <a:noFill/>
          </a:ln>
        </p:spPr>
        <p:txBody>
          <a:bodyPr anchorCtr="0" anchor="t" bIns="0" lIns="0" spcFirstLastPara="1" rIns="0" wrap="square" tIns="0">
            <a:spAutoFit/>
          </a:bodyPr>
          <a:lstStyle/>
          <a:p>
            <a:pPr indent="0" lvl="0" marL="0" marR="0" rtl="0" algn="l">
              <a:lnSpc>
                <a:spcPct val="139972"/>
              </a:lnSpc>
              <a:spcBef>
                <a:spcPts val="0"/>
              </a:spcBef>
              <a:spcAft>
                <a:spcPts val="0"/>
              </a:spcAft>
              <a:buNone/>
            </a:pPr>
            <a:r>
              <a:rPr lang="en-US" sz="2400">
                <a:solidFill>
                  <a:srgbClr val="0D0D0D"/>
                </a:solidFill>
                <a:highlight>
                  <a:srgbClr val="FFFFFF"/>
                </a:highlight>
                <a:latin typeface="Roboto"/>
                <a:ea typeface="Roboto"/>
                <a:cs typeface="Roboto"/>
                <a:sym typeface="Roboto"/>
              </a:rPr>
              <a:t>By promoting the use of public transportation, our solution contributes to reducing traffic congestion and environmental impact. It encourages sustainable mobility practices and fosters a more connected and accessible city.</a:t>
            </a:r>
            <a:endParaRPr sz="2600"/>
          </a:p>
        </p:txBody>
      </p:sp>
      <p:sp>
        <p:nvSpPr>
          <p:cNvPr id="218" name="Google Shape;218;p10"/>
          <p:cNvSpPr txBox="1"/>
          <p:nvPr/>
        </p:nvSpPr>
        <p:spPr>
          <a:xfrm>
            <a:off x="4289118" y="4740844"/>
            <a:ext cx="5650800" cy="384900"/>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None/>
            </a:pPr>
            <a:r>
              <a:rPr b="1" lang="en-US" sz="2500">
                <a:solidFill>
                  <a:srgbClr val="0D0D0D"/>
                </a:solidFill>
                <a:highlight>
                  <a:srgbClr val="FFFFFF"/>
                </a:highlight>
                <a:latin typeface="Roboto"/>
                <a:ea typeface="Roboto"/>
                <a:cs typeface="Roboto"/>
                <a:sym typeface="Roboto"/>
              </a:rPr>
              <a:t>Optimized Travel Planning:</a:t>
            </a:r>
            <a:endParaRPr b="1" sz="2700"/>
          </a:p>
        </p:txBody>
      </p:sp>
      <p:sp>
        <p:nvSpPr>
          <p:cNvPr id="219" name="Google Shape;219;p10"/>
          <p:cNvSpPr txBox="1"/>
          <p:nvPr/>
        </p:nvSpPr>
        <p:spPr>
          <a:xfrm>
            <a:off x="4288391" y="5294994"/>
            <a:ext cx="9711300" cy="1840800"/>
          </a:xfrm>
          <a:prstGeom prst="rect">
            <a:avLst/>
          </a:prstGeom>
          <a:noFill/>
          <a:ln>
            <a:noFill/>
          </a:ln>
        </p:spPr>
        <p:txBody>
          <a:bodyPr anchorCtr="0" anchor="t" bIns="0" lIns="0" spcFirstLastPara="1" rIns="0" wrap="square" tIns="0">
            <a:spAutoFit/>
          </a:bodyPr>
          <a:lstStyle/>
          <a:p>
            <a:pPr indent="0" lvl="0" marL="0" marR="0" rtl="0" algn="l">
              <a:lnSpc>
                <a:spcPct val="139983"/>
              </a:lnSpc>
              <a:spcBef>
                <a:spcPts val="0"/>
              </a:spcBef>
              <a:spcAft>
                <a:spcPts val="0"/>
              </a:spcAft>
              <a:buNone/>
            </a:pPr>
            <a:r>
              <a:rPr lang="en-US" sz="2300">
                <a:solidFill>
                  <a:srgbClr val="0D0D0D"/>
                </a:solidFill>
                <a:highlight>
                  <a:srgbClr val="FFFFFF"/>
                </a:highlight>
                <a:latin typeface="Roboto"/>
                <a:ea typeface="Roboto"/>
                <a:cs typeface="Roboto"/>
                <a:sym typeface="Roboto"/>
              </a:rPr>
              <a:t>With access to accurate bus locations and route information, users can plan their journeys more effectively. Whether it's for daily commuting or exploring the city, our application empowers users with timely and reliable transit data.</a:t>
            </a:r>
            <a:endParaRPr sz="2500"/>
          </a:p>
        </p:txBody>
      </p:sp>
      <p:sp>
        <p:nvSpPr>
          <p:cNvPr id="220" name="Google Shape;220;p10"/>
          <p:cNvSpPr txBox="1"/>
          <p:nvPr/>
        </p:nvSpPr>
        <p:spPr>
          <a:xfrm>
            <a:off x="4289118" y="2515116"/>
            <a:ext cx="4674900" cy="400200"/>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None/>
            </a:pPr>
            <a:r>
              <a:rPr b="1" lang="en-US" sz="2600">
                <a:solidFill>
                  <a:srgbClr val="0D0D0D"/>
                </a:solidFill>
                <a:highlight>
                  <a:srgbClr val="FFFFFF"/>
                </a:highlight>
                <a:latin typeface="Roboto"/>
                <a:ea typeface="Roboto"/>
                <a:cs typeface="Roboto"/>
                <a:sym typeface="Roboto"/>
              </a:rPr>
              <a:t>Enhanced User Experience:</a:t>
            </a:r>
            <a:endParaRPr b="1" sz="2800"/>
          </a:p>
        </p:txBody>
      </p:sp>
      <p:sp>
        <p:nvSpPr>
          <p:cNvPr id="221" name="Google Shape;221;p10"/>
          <p:cNvSpPr txBox="1"/>
          <p:nvPr/>
        </p:nvSpPr>
        <p:spPr>
          <a:xfrm>
            <a:off x="4289118" y="3093850"/>
            <a:ext cx="10777500" cy="1228500"/>
          </a:xfrm>
          <a:prstGeom prst="rect">
            <a:avLst/>
          </a:prstGeom>
          <a:noFill/>
          <a:ln>
            <a:noFill/>
          </a:ln>
        </p:spPr>
        <p:txBody>
          <a:bodyPr anchorCtr="0" anchor="t" bIns="0" lIns="0" spcFirstLastPara="1" rIns="0" wrap="square" tIns="0">
            <a:spAutoFit/>
          </a:bodyPr>
          <a:lstStyle/>
          <a:p>
            <a:pPr indent="0" lvl="0" marL="0" marR="0" rtl="0" algn="l">
              <a:lnSpc>
                <a:spcPct val="140017"/>
              </a:lnSpc>
              <a:spcBef>
                <a:spcPts val="0"/>
              </a:spcBef>
              <a:spcAft>
                <a:spcPts val="0"/>
              </a:spcAft>
              <a:buNone/>
            </a:pPr>
            <a:r>
              <a:rPr lang="en-US" sz="2100">
                <a:solidFill>
                  <a:srgbClr val="0D0D0D"/>
                </a:solidFill>
                <a:highlight>
                  <a:srgbClr val="FFFFFF"/>
                </a:highlight>
                <a:latin typeface="Roboto"/>
                <a:ea typeface="Roboto"/>
                <a:cs typeface="Roboto"/>
                <a:sym typeface="Roboto"/>
              </a:rPr>
              <a:t>Our application streamlines the transit experience, providing users with real-time information and intuitive navigation tools. By reducing uncertainty and wait times, it enhances overall satisfaction for commuters.</a:t>
            </a:r>
            <a:endParaRPr b="0" i="0" sz="3249" u="none" cap="none" strike="noStrike">
              <a:solidFill>
                <a:srgbClr val="01070A"/>
              </a:solidFill>
              <a:latin typeface="Dosis"/>
              <a:ea typeface="Dosis"/>
              <a:cs typeface="Dosis"/>
              <a:sym typeface="Dosi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227" name="Google Shape;227;p11"/>
          <p:cNvSpPr/>
          <p:nvPr/>
        </p:nvSpPr>
        <p:spPr>
          <a:xfrm>
            <a:off x="-668264" y="7508020"/>
            <a:ext cx="4212239" cy="3530068"/>
          </a:xfrm>
          <a:custGeom>
            <a:rect b="b" l="l" r="r" t="t"/>
            <a:pathLst>
              <a:path extrusionOk="0" h="3530068" w="4212239">
                <a:moveTo>
                  <a:pt x="0" y="0"/>
                </a:moveTo>
                <a:lnTo>
                  <a:pt x="4212239" y="0"/>
                </a:lnTo>
                <a:lnTo>
                  <a:pt x="4212239" y="3530068"/>
                </a:lnTo>
                <a:lnTo>
                  <a:pt x="0" y="3530068"/>
                </a:lnTo>
                <a:lnTo>
                  <a:pt x="0" y="0"/>
                </a:lnTo>
                <a:close/>
              </a:path>
            </a:pathLst>
          </a:custGeom>
          <a:blipFill rotWithShape="1">
            <a:blip r:embed="rId4">
              <a:alphaModFix/>
            </a:blip>
            <a:stretch>
              <a:fillRect b="0" l="0" r="0" t="0"/>
            </a:stretch>
          </a:blipFill>
          <a:ln>
            <a:noFill/>
          </a:ln>
        </p:spPr>
      </p:sp>
      <p:sp>
        <p:nvSpPr>
          <p:cNvPr id="228" name="Google Shape;228;p11"/>
          <p:cNvSpPr/>
          <p:nvPr/>
        </p:nvSpPr>
        <p:spPr>
          <a:xfrm>
            <a:off x="15910638" y="8322328"/>
            <a:ext cx="3834214" cy="2412069"/>
          </a:xfrm>
          <a:custGeom>
            <a:rect b="b" l="l" r="r" t="t"/>
            <a:pathLst>
              <a:path extrusionOk="0" h="2412069" w="3834214">
                <a:moveTo>
                  <a:pt x="0" y="0"/>
                </a:moveTo>
                <a:lnTo>
                  <a:pt x="3834214" y="0"/>
                </a:lnTo>
                <a:lnTo>
                  <a:pt x="3834214" y="2412068"/>
                </a:lnTo>
                <a:lnTo>
                  <a:pt x="0" y="2412068"/>
                </a:lnTo>
                <a:lnTo>
                  <a:pt x="0" y="0"/>
                </a:lnTo>
                <a:close/>
              </a:path>
            </a:pathLst>
          </a:custGeom>
          <a:blipFill rotWithShape="1">
            <a:blip r:embed="rId5">
              <a:alphaModFix/>
            </a:blip>
            <a:stretch>
              <a:fillRect b="0" l="0" r="0" t="0"/>
            </a:stretch>
          </a:blipFill>
          <a:ln>
            <a:noFill/>
          </a:ln>
        </p:spPr>
      </p:sp>
      <p:sp>
        <p:nvSpPr>
          <p:cNvPr id="229" name="Google Shape;229;p11"/>
          <p:cNvSpPr txBox="1"/>
          <p:nvPr/>
        </p:nvSpPr>
        <p:spPr>
          <a:xfrm>
            <a:off x="4439567" y="365043"/>
            <a:ext cx="8214000" cy="974700"/>
          </a:xfrm>
          <a:prstGeom prst="rect">
            <a:avLst/>
          </a:prstGeom>
          <a:noFill/>
          <a:ln>
            <a:noFill/>
          </a:ln>
        </p:spPr>
        <p:txBody>
          <a:bodyPr anchorCtr="0" anchor="t" bIns="0" lIns="0" spcFirstLastPara="1" rIns="0" wrap="square" tIns="0">
            <a:spAutoFit/>
          </a:bodyPr>
          <a:lstStyle/>
          <a:p>
            <a:pPr indent="0" lvl="0" marL="0" marR="0" rtl="0" algn="ctr">
              <a:lnSpc>
                <a:spcPct val="140003"/>
              </a:lnSpc>
              <a:spcBef>
                <a:spcPts val="0"/>
              </a:spcBef>
              <a:spcAft>
                <a:spcPts val="0"/>
              </a:spcAft>
              <a:buNone/>
            </a:pPr>
            <a:r>
              <a:rPr b="1" i="0" lang="en-US" sz="6332" u="none" cap="none" strike="noStrike">
                <a:solidFill>
                  <a:srgbClr val="01070A"/>
                </a:solidFill>
              </a:rPr>
              <a:t>Conclusion</a:t>
            </a:r>
            <a:endParaRPr b="1"/>
          </a:p>
        </p:txBody>
      </p:sp>
      <p:sp>
        <p:nvSpPr>
          <p:cNvPr id="230" name="Google Shape;230;p11"/>
          <p:cNvSpPr/>
          <p:nvPr/>
        </p:nvSpPr>
        <p:spPr>
          <a:xfrm>
            <a:off x="4110108" y="1423698"/>
            <a:ext cx="9451954" cy="8601278"/>
          </a:xfrm>
          <a:custGeom>
            <a:rect b="b" l="l" r="r" t="t"/>
            <a:pathLst>
              <a:path extrusionOk="0" h="8601278" w="9451954">
                <a:moveTo>
                  <a:pt x="0" y="0"/>
                </a:moveTo>
                <a:lnTo>
                  <a:pt x="9451954" y="0"/>
                </a:lnTo>
                <a:lnTo>
                  <a:pt x="9451954" y="8601279"/>
                </a:lnTo>
                <a:lnTo>
                  <a:pt x="0" y="8601279"/>
                </a:lnTo>
                <a:lnTo>
                  <a:pt x="0" y="0"/>
                </a:lnTo>
                <a:close/>
              </a:path>
            </a:pathLst>
          </a:custGeom>
          <a:blipFill rotWithShape="1">
            <a:blip r:embed="rId6">
              <a:alphaModFix/>
            </a:blip>
            <a:stretch>
              <a:fillRect b="0" l="0" r="0" t="0"/>
            </a:stretch>
          </a:blipFill>
          <a:ln>
            <a:noFill/>
          </a:ln>
        </p:spPr>
      </p:sp>
      <p:sp>
        <p:nvSpPr>
          <p:cNvPr id="231" name="Google Shape;231;p11"/>
          <p:cNvSpPr txBox="1"/>
          <p:nvPr/>
        </p:nvSpPr>
        <p:spPr>
          <a:xfrm>
            <a:off x="4802675" y="2550350"/>
            <a:ext cx="7851000" cy="6070200"/>
          </a:xfrm>
          <a:prstGeom prst="rect">
            <a:avLst/>
          </a:prstGeom>
          <a:noFill/>
          <a:ln>
            <a:noFill/>
          </a:ln>
        </p:spPr>
        <p:txBody>
          <a:bodyPr anchorCtr="0" anchor="t" bIns="0" lIns="0" spcFirstLastPara="1" rIns="0" wrap="square" tIns="0">
            <a:spAutoFit/>
          </a:bodyPr>
          <a:lstStyle/>
          <a:p>
            <a:pPr indent="0" lvl="0" marL="0" marR="0" rtl="0" algn="ctr">
              <a:lnSpc>
                <a:spcPct val="139984"/>
              </a:lnSpc>
              <a:spcBef>
                <a:spcPts val="0"/>
              </a:spcBef>
              <a:spcAft>
                <a:spcPts val="0"/>
              </a:spcAft>
              <a:buNone/>
            </a:pPr>
            <a:r>
              <a:rPr lang="en-US" sz="2900">
                <a:solidFill>
                  <a:srgbClr val="0D0D0D"/>
                </a:solidFill>
                <a:highlight>
                  <a:srgbClr val="FFFFFF"/>
                </a:highlight>
                <a:latin typeface="Roboto"/>
                <a:ea typeface="Roboto"/>
                <a:cs typeface="Roboto"/>
                <a:sym typeface="Roboto"/>
              </a:rPr>
              <a:t>The Open Transit Bus application represents a significant advancement in urban mobility solutions for Delhi. By harnessing the power of real-time data and intuitive mapping technology, it offers a seamless transit experience for residents and visitors alike. With a focus on convenience, efficiency, and sustainability, our application is poised to transform the way people navigate and experience public transportation in Delhi's dynamic landscape.</a:t>
            </a:r>
            <a:endParaRPr sz="3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237" name="Google Shape;237;p13"/>
          <p:cNvSpPr/>
          <p:nvPr/>
        </p:nvSpPr>
        <p:spPr>
          <a:xfrm>
            <a:off x="3697693" y="2218670"/>
            <a:ext cx="10896012" cy="6728287"/>
          </a:xfrm>
          <a:custGeom>
            <a:rect b="b" l="l" r="r" t="t"/>
            <a:pathLst>
              <a:path extrusionOk="0" h="6728287" w="10896012">
                <a:moveTo>
                  <a:pt x="0" y="0"/>
                </a:moveTo>
                <a:lnTo>
                  <a:pt x="10896012" y="0"/>
                </a:lnTo>
                <a:lnTo>
                  <a:pt x="10896012" y="6728287"/>
                </a:lnTo>
                <a:lnTo>
                  <a:pt x="0" y="6728287"/>
                </a:lnTo>
                <a:lnTo>
                  <a:pt x="0" y="0"/>
                </a:lnTo>
                <a:close/>
              </a:path>
            </a:pathLst>
          </a:custGeom>
          <a:blipFill rotWithShape="1">
            <a:blip r:embed="rId4">
              <a:alphaModFix/>
            </a:blip>
            <a:stretch>
              <a:fillRect b="0" l="0" r="0" t="0"/>
            </a:stretch>
          </a:blipFill>
          <a:ln>
            <a:noFill/>
          </a:ln>
        </p:spPr>
      </p:sp>
      <p:sp>
        <p:nvSpPr>
          <p:cNvPr id="238" name="Google Shape;238;p13"/>
          <p:cNvSpPr txBox="1"/>
          <p:nvPr/>
        </p:nvSpPr>
        <p:spPr>
          <a:xfrm>
            <a:off x="4160180" y="3377760"/>
            <a:ext cx="9952531" cy="2481861"/>
          </a:xfrm>
          <a:prstGeom prst="rect">
            <a:avLst/>
          </a:prstGeom>
          <a:noFill/>
          <a:ln>
            <a:noFill/>
          </a:ln>
        </p:spPr>
        <p:txBody>
          <a:bodyPr anchorCtr="0" anchor="t" bIns="0" lIns="0" spcFirstLastPara="1" rIns="0" wrap="square" tIns="0">
            <a:spAutoFit/>
          </a:bodyPr>
          <a:lstStyle/>
          <a:p>
            <a:pPr indent="0" lvl="0" marL="0" marR="0" rtl="0" algn="ctr">
              <a:lnSpc>
                <a:spcPct val="140002"/>
              </a:lnSpc>
              <a:spcBef>
                <a:spcPts val="0"/>
              </a:spcBef>
              <a:spcAft>
                <a:spcPts val="0"/>
              </a:spcAft>
              <a:buNone/>
            </a:pPr>
            <a:r>
              <a:rPr b="0" i="0" lang="en-US" sz="14394" u="none" cap="none" strike="noStrike">
                <a:solidFill>
                  <a:srgbClr val="000000"/>
                </a:solidFill>
                <a:latin typeface="Arial"/>
                <a:ea typeface="Arial"/>
                <a:cs typeface="Arial"/>
                <a:sym typeface="Arial"/>
              </a:rPr>
              <a:t>Thank you</a:t>
            </a:r>
            <a:endParaRPr/>
          </a:p>
        </p:txBody>
      </p:sp>
      <p:grpSp>
        <p:nvGrpSpPr>
          <p:cNvPr id="239" name="Google Shape;239;p13"/>
          <p:cNvGrpSpPr/>
          <p:nvPr/>
        </p:nvGrpSpPr>
        <p:grpSpPr>
          <a:xfrm>
            <a:off x="6334898" y="6283568"/>
            <a:ext cx="5601010" cy="1164165"/>
            <a:chOff x="0" y="-9525"/>
            <a:chExt cx="2550324" cy="530083"/>
          </a:xfrm>
        </p:grpSpPr>
        <p:sp>
          <p:nvSpPr>
            <p:cNvPr id="240" name="Google Shape;240;p13"/>
            <p:cNvSpPr/>
            <p:nvPr/>
          </p:nvSpPr>
          <p:spPr>
            <a:xfrm>
              <a:off x="0" y="0"/>
              <a:ext cx="2550324" cy="520558"/>
            </a:xfrm>
            <a:custGeom>
              <a:rect b="b" l="l" r="r" t="t"/>
              <a:pathLst>
                <a:path extrusionOk="0" h="520558" w="2550324">
                  <a:moveTo>
                    <a:pt x="46996" y="0"/>
                  </a:moveTo>
                  <a:lnTo>
                    <a:pt x="2503328" y="0"/>
                  </a:lnTo>
                  <a:cubicBezTo>
                    <a:pt x="2515792" y="0"/>
                    <a:pt x="2527746" y="4951"/>
                    <a:pt x="2536559" y="13765"/>
                  </a:cubicBezTo>
                  <a:cubicBezTo>
                    <a:pt x="2545373" y="22578"/>
                    <a:pt x="2550324" y="34532"/>
                    <a:pt x="2550324" y="46996"/>
                  </a:cubicBezTo>
                  <a:lnTo>
                    <a:pt x="2550324" y="473562"/>
                  </a:lnTo>
                  <a:cubicBezTo>
                    <a:pt x="2550324" y="499517"/>
                    <a:pt x="2529283" y="520558"/>
                    <a:pt x="2503328" y="520558"/>
                  </a:cubicBezTo>
                  <a:lnTo>
                    <a:pt x="46996" y="520558"/>
                  </a:lnTo>
                  <a:cubicBezTo>
                    <a:pt x="21041" y="520558"/>
                    <a:pt x="0" y="499517"/>
                    <a:pt x="0" y="473562"/>
                  </a:cubicBezTo>
                  <a:lnTo>
                    <a:pt x="0" y="46996"/>
                  </a:lnTo>
                  <a:cubicBezTo>
                    <a:pt x="0" y="21041"/>
                    <a:pt x="21041" y="0"/>
                    <a:pt x="46996" y="0"/>
                  </a:cubicBezTo>
                  <a:close/>
                </a:path>
              </a:pathLst>
            </a:custGeom>
            <a:solidFill>
              <a:srgbClr val="FFFEF7"/>
            </a:solidFill>
            <a:ln cap="rnd" cmpd="sng" w="476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txBox="1"/>
            <p:nvPr/>
          </p:nvSpPr>
          <p:spPr>
            <a:xfrm>
              <a:off x="0" y="-9525"/>
              <a:ext cx="2550324" cy="530083"/>
            </a:xfrm>
            <a:prstGeom prst="rect">
              <a:avLst/>
            </a:prstGeom>
            <a:noFill/>
            <a:ln>
              <a:noFill/>
            </a:ln>
          </p:spPr>
          <p:txBody>
            <a:bodyPr anchorCtr="0" anchor="ctr" bIns="0" lIns="0" spcFirstLastPara="1" rIns="0" wrap="square" tIns="0">
              <a:noAutofit/>
            </a:bodyPr>
            <a:lstStyle/>
            <a:p>
              <a:pPr indent="0" lvl="0" marL="0" marR="0" rtl="0" algn="ctr">
                <a:lnSpc>
                  <a:spcPct val="38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2" name="Google Shape;242;p13"/>
          <p:cNvSpPr txBox="1"/>
          <p:nvPr/>
        </p:nvSpPr>
        <p:spPr>
          <a:xfrm>
            <a:off x="6491336" y="6564849"/>
            <a:ext cx="5308800" cy="495600"/>
          </a:xfrm>
          <a:prstGeom prst="rect">
            <a:avLst/>
          </a:prstGeom>
          <a:noFill/>
          <a:ln>
            <a:noFill/>
          </a:ln>
        </p:spPr>
        <p:txBody>
          <a:bodyPr anchorCtr="0" anchor="t" bIns="0" lIns="0" spcFirstLastPara="1" rIns="0" wrap="square" tIns="0">
            <a:spAutoFit/>
          </a:bodyPr>
          <a:lstStyle/>
          <a:p>
            <a:pPr indent="0" lvl="0" marL="0" marR="0" rtl="0" algn="ctr">
              <a:lnSpc>
                <a:spcPct val="140055"/>
              </a:lnSpc>
              <a:spcBef>
                <a:spcPts val="0"/>
              </a:spcBef>
              <a:spcAft>
                <a:spcPts val="0"/>
              </a:spcAft>
              <a:buNone/>
            </a:pPr>
            <a:r>
              <a:rPr b="0" i="0" lang="en-US" sz="3218" u="none" cap="none" strike="noStrike">
                <a:solidFill>
                  <a:srgbClr val="E5E5E5"/>
                </a:solidFill>
                <a:latin typeface="Arial"/>
                <a:ea typeface="Arial"/>
                <a:cs typeface="Arial"/>
                <a:sym typeface="Arial"/>
              </a:rPr>
              <a:t>www.</a:t>
            </a:r>
            <a:r>
              <a:rPr lang="en-US" sz="3218">
                <a:solidFill>
                  <a:srgbClr val="E5E5E5"/>
                </a:solidFill>
              </a:rPr>
              <a:t>OpenTransit</a:t>
            </a:r>
            <a:r>
              <a:rPr b="0" i="0" lang="en-US" sz="3218" u="none" cap="none" strike="noStrike">
                <a:solidFill>
                  <a:srgbClr val="E5E5E5"/>
                </a:solidFill>
                <a:latin typeface="Arial"/>
                <a:ea typeface="Arial"/>
                <a:cs typeface="Arial"/>
                <a:sym typeface="Arial"/>
              </a:rPr>
              <a:t>.com</a:t>
            </a:r>
            <a:endParaRPr/>
          </a:p>
        </p:txBody>
      </p:sp>
      <p:sp>
        <p:nvSpPr>
          <p:cNvPr id="243" name="Google Shape;243;p13"/>
          <p:cNvSpPr/>
          <p:nvPr/>
        </p:nvSpPr>
        <p:spPr>
          <a:xfrm rot="-1244255">
            <a:off x="12212738" y="6763050"/>
            <a:ext cx="1064640" cy="1758415"/>
          </a:xfrm>
          <a:custGeom>
            <a:rect b="b" l="l" r="r" t="t"/>
            <a:pathLst>
              <a:path extrusionOk="0" h="1758415" w="1064640">
                <a:moveTo>
                  <a:pt x="0" y="0"/>
                </a:moveTo>
                <a:lnTo>
                  <a:pt x="1064640" y="0"/>
                </a:lnTo>
                <a:lnTo>
                  <a:pt x="1064640" y="1758415"/>
                </a:lnTo>
                <a:lnTo>
                  <a:pt x="0" y="1758415"/>
                </a:lnTo>
                <a:lnTo>
                  <a:pt x="0" y="0"/>
                </a:lnTo>
                <a:close/>
              </a:path>
            </a:pathLst>
          </a:custGeom>
          <a:blipFill rotWithShape="1">
            <a:blip r:embed="rId5">
              <a:alphaModFix/>
            </a:blip>
            <a:stretch>
              <a:fillRect b="0" l="0" r="0" t="0"/>
            </a:stretch>
          </a:blipFill>
          <a:ln>
            <a:noFill/>
          </a:ln>
        </p:spPr>
      </p:sp>
      <p:sp>
        <p:nvSpPr>
          <p:cNvPr id="244" name="Google Shape;244;p13"/>
          <p:cNvSpPr/>
          <p:nvPr/>
        </p:nvSpPr>
        <p:spPr>
          <a:xfrm>
            <a:off x="14727055" y="5729877"/>
            <a:ext cx="4609198" cy="6434160"/>
          </a:xfrm>
          <a:custGeom>
            <a:rect b="b" l="l" r="r" t="t"/>
            <a:pathLst>
              <a:path extrusionOk="0" h="6434160" w="4609198">
                <a:moveTo>
                  <a:pt x="0" y="0"/>
                </a:moveTo>
                <a:lnTo>
                  <a:pt x="4609198" y="0"/>
                </a:lnTo>
                <a:lnTo>
                  <a:pt x="4609198" y="6434160"/>
                </a:lnTo>
                <a:lnTo>
                  <a:pt x="0" y="6434160"/>
                </a:lnTo>
                <a:lnTo>
                  <a:pt x="0" y="0"/>
                </a:lnTo>
                <a:close/>
              </a:path>
            </a:pathLst>
          </a:custGeom>
          <a:blipFill rotWithShape="1">
            <a:blip r:embed="rId6">
              <a:alphaModFix/>
            </a:blip>
            <a:stretch>
              <a:fillRect b="0" l="0" r="0" t="0"/>
            </a:stretch>
          </a:blipFill>
          <a:ln>
            <a:noFill/>
          </a:ln>
        </p:spPr>
      </p:sp>
      <p:sp>
        <p:nvSpPr>
          <p:cNvPr id="245" name="Google Shape;245;p13"/>
          <p:cNvSpPr/>
          <p:nvPr/>
        </p:nvSpPr>
        <p:spPr>
          <a:xfrm rot="-1757656">
            <a:off x="-2268026" y="-422948"/>
            <a:ext cx="8967709" cy="2903296"/>
          </a:xfrm>
          <a:custGeom>
            <a:rect b="b" l="l" r="r" t="t"/>
            <a:pathLst>
              <a:path extrusionOk="0" h="2903296" w="8967709">
                <a:moveTo>
                  <a:pt x="0" y="0"/>
                </a:moveTo>
                <a:lnTo>
                  <a:pt x="8967709" y="0"/>
                </a:lnTo>
                <a:lnTo>
                  <a:pt x="8967709" y="2903296"/>
                </a:lnTo>
                <a:lnTo>
                  <a:pt x="0" y="2903296"/>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103" name="Google Shape;103;p3"/>
          <p:cNvSpPr/>
          <p:nvPr/>
        </p:nvSpPr>
        <p:spPr>
          <a:xfrm>
            <a:off x="6578623" y="2815166"/>
            <a:ext cx="12283179" cy="8017566"/>
          </a:xfrm>
          <a:custGeom>
            <a:rect b="b" l="l" r="r" t="t"/>
            <a:pathLst>
              <a:path extrusionOk="0" h="8017566" w="12283179">
                <a:moveTo>
                  <a:pt x="0" y="0"/>
                </a:moveTo>
                <a:lnTo>
                  <a:pt x="12283180" y="0"/>
                </a:lnTo>
                <a:lnTo>
                  <a:pt x="12283180" y="8017566"/>
                </a:lnTo>
                <a:lnTo>
                  <a:pt x="0" y="8017566"/>
                </a:lnTo>
                <a:lnTo>
                  <a:pt x="0" y="0"/>
                </a:lnTo>
                <a:close/>
              </a:path>
            </a:pathLst>
          </a:custGeom>
          <a:blipFill rotWithShape="1">
            <a:blip r:embed="rId4">
              <a:alphaModFix/>
            </a:blip>
            <a:stretch>
              <a:fillRect b="0" l="0" r="0" t="0"/>
            </a:stretch>
          </a:blipFill>
          <a:ln>
            <a:noFill/>
          </a:ln>
        </p:spPr>
      </p:sp>
      <p:sp>
        <p:nvSpPr>
          <p:cNvPr id="104" name="Google Shape;104;p3"/>
          <p:cNvSpPr/>
          <p:nvPr/>
        </p:nvSpPr>
        <p:spPr>
          <a:xfrm>
            <a:off x="15979872" y="7218468"/>
            <a:ext cx="4616256" cy="4490358"/>
          </a:xfrm>
          <a:custGeom>
            <a:rect b="b" l="l" r="r" t="t"/>
            <a:pathLst>
              <a:path extrusionOk="0" h="4490358" w="4616256">
                <a:moveTo>
                  <a:pt x="0" y="0"/>
                </a:moveTo>
                <a:lnTo>
                  <a:pt x="4616256" y="0"/>
                </a:lnTo>
                <a:lnTo>
                  <a:pt x="4616256" y="4490358"/>
                </a:lnTo>
                <a:lnTo>
                  <a:pt x="0" y="4490358"/>
                </a:lnTo>
                <a:lnTo>
                  <a:pt x="0" y="0"/>
                </a:lnTo>
                <a:close/>
              </a:path>
            </a:pathLst>
          </a:custGeom>
          <a:blipFill rotWithShape="1">
            <a:blip r:embed="rId5">
              <a:alphaModFix/>
            </a:blip>
            <a:stretch>
              <a:fillRect b="0" l="0" r="0" t="0"/>
            </a:stretch>
          </a:blipFill>
          <a:ln>
            <a:noFill/>
          </a:ln>
        </p:spPr>
      </p:sp>
      <p:sp>
        <p:nvSpPr>
          <p:cNvPr id="105" name="Google Shape;105;p3"/>
          <p:cNvSpPr/>
          <p:nvPr/>
        </p:nvSpPr>
        <p:spPr>
          <a:xfrm>
            <a:off x="3954758" y="270187"/>
            <a:ext cx="10845216" cy="9869147"/>
          </a:xfrm>
          <a:custGeom>
            <a:rect b="b" l="l" r="r" t="t"/>
            <a:pathLst>
              <a:path extrusionOk="0" h="9869147" w="10845216">
                <a:moveTo>
                  <a:pt x="0" y="0"/>
                </a:moveTo>
                <a:lnTo>
                  <a:pt x="10845216" y="0"/>
                </a:lnTo>
                <a:lnTo>
                  <a:pt x="10845216" y="9869147"/>
                </a:lnTo>
                <a:lnTo>
                  <a:pt x="0" y="9869147"/>
                </a:lnTo>
                <a:lnTo>
                  <a:pt x="0" y="0"/>
                </a:lnTo>
                <a:close/>
              </a:path>
            </a:pathLst>
          </a:custGeom>
          <a:blipFill rotWithShape="1">
            <a:blip r:embed="rId6">
              <a:alphaModFix/>
            </a:blip>
            <a:stretch>
              <a:fillRect b="0" l="0" r="0" t="0"/>
            </a:stretch>
          </a:blipFill>
          <a:ln>
            <a:noFill/>
          </a:ln>
        </p:spPr>
      </p:sp>
      <p:sp>
        <p:nvSpPr>
          <p:cNvPr id="106" name="Google Shape;106;p3"/>
          <p:cNvSpPr txBox="1"/>
          <p:nvPr/>
        </p:nvSpPr>
        <p:spPr>
          <a:xfrm>
            <a:off x="4361063" y="2426932"/>
            <a:ext cx="9994500" cy="6150300"/>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t/>
            </a:r>
            <a:endParaRPr sz="3700">
              <a:solidFill>
                <a:srgbClr val="0D0D0D"/>
              </a:solidFill>
              <a:highlight>
                <a:srgbClr val="FFFFFF"/>
              </a:highlight>
              <a:latin typeface="Roboto"/>
              <a:ea typeface="Roboto"/>
              <a:cs typeface="Roboto"/>
              <a:sym typeface="Roboto"/>
            </a:endParaRPr>
          </a:p>
          <a:p>
            <a:pPr indent="0" lvl="0" marL="0" marR="0" rtl="0" algn="ctr">
              <a:lnSpc>
                <a:spcPct val="139987"/>
              </a:lnSpc>
              <a:spcBef>
                <a:spcPts val="0"/>
              </a:spcBef>
              <a:spcAft>
                <a:spcPts val="0"/>
              </a:spcAft>
              <a:buNone/>
            </a:pPr>
            <a:r>
              <a:rPr lang="en-US" sz="3700">
                <a:solidFill>
                  <a:srgbClr val="0D0D0D"/>
                </a:solidFill>
                <a:highlight>
                  <a:srgbClr val="FFFFFF"/>
                </a:highlight>
                <a:latin typeface="Roboto"/>
                <a:ea typeface="Roboto"/>
                <a:cs typeface="Roboto"/>
                <a:sym typeface="Roboto"/>
              </a:rPr>
              <a:t>In the bustling metropolis of Delhi, efficient public transportation is paramount for its residents. Our solution, the Open Transit Bus application, seamlessly integrates real-time data from OpenTransitDelhi with the power of Google Maps API to revolutionize urban transit experiences.</a:t>
            </a:r>
            <a:endParaRPr sz="4300">
              <a:solidFill>
                <a:schemeClr val="dk1"/>
              </a:solidFill>
              <a:latin typeface="Calibri"/>
              <a:ea typeface="Calibri"/>
              <a:cs typeface="Calibri"/>
              <a:sym typeface="Calibri"/>
            </a:endParaRPr>
          </a:p>
        </p:txBody>
      </p:sp>
      <p:sp>
        <p:nvSpPr>
          <p:cNvPr id="107" name="Google Shape;107;p3"/>
          <p:cNvSpPr txBox="1"/>
          <p:nvPr/>
        </p:nvSpPr>
        <p:spPr>
          <a:xfrm>
            <a:off x="5201410" y="1445170"/>
            <a:ext cx="7885200" cy="1210200"/>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b="1" i="0" lang="en-US" sz="7862" u="none" cap="none" strike="noStrike">
                <a:solidFill>
                  <a:srgbClr val="000000"/>
                </a:solidFill>
              </a:rPr>
              <a:t>Introduction</a:t>
            </a:r>
            <a:endParaRPr b="1"/>
          </a:p>
        </p:txBody>
      </p:sp>
      <p:sp>
        <p:nvSpPr>
          <p:cNvPr id="108" name="Google Shape;108;p3"/>
          <p:cNvSpPr/>
          <p:nvPr/>
        </p:nvSpPr>
        <p:spPr>
          <a:xfrm rot="1683888">
            <a:off x="13295768" y="6864798"/>
            <a:ext cx="1857988" cy="3976240"/>
          </a:xfrm>
          <a:custGeom>
            <a:rect b="b" l="l" r="r" t="t"/>
            <a:pathLst>
              <a:path extrusionOk="0" h="3976240" w="1857988">
                <a:moveTo>
                  <a:pt x="0" y="0"/>
                </a:moveTo>
                <a:lnTo>
                  <a:pt x="1857988" y="0"/>
                </a:lnTo>
                <a:lnTo>
                  <a:pt x="1857988" y="3976240"/>
                </a:lnTo>
                <a:lnTo>
                  <a:pt x="0" y="3976240"/>
                </a:lnTo>
                <a:lnTo>
                  <a:pt x="0" y="0"/>
                </a:lnTo>
                <a:close/>
              </a:path>
            </a:pathLst>
          </a:custGeom>
          <a:blipFill rotWithShape="1">
            <a:blip r:embed="rId7">
              <a:alphaModFix/>
            </a:blip>
            <a:stretch>
              <a:fillRect b="0" l="0" r="0" t="0"/>
            </a:stretch>
          </a:blipFill>
          <a:ln>
            <a:noFill/>
          </a:ln>
        </p:spPr>
      </p:sp>
      <p:sp>
        <p:nvSpPr>
          <p:cNvPr id="109" name="Google Shape;109;p3"/>
          <p:cNvSpPr/>
          <p:nvPr/>
        </p:nvSpPr>
        <p:spPr>
          <a:xfrm rot="8172874">
            <a:off x="-2801344" y="-418240"/>
            <a:ext cx="8169230" cy="4500503"/>
          </a:xfrm>
          <a:custGeom>
            <a:rect b="b" l="l" r="r" t="t"/>
            <a:pathLst>
              <a:path extrusionOk="0" h="4496991" w="8162855">
                <a:moveTo>
                  <a:pt x="0" y="0"/>
                </a:moveTo>
                <a:lnTo>
                  <a:pt x="8162855" y="0"/>
                </a:lnTo>
                <a:lnTo>
                  <a:pt x="8162855" y="4496990"/>
                </a:lnTo>
                <a:lnTo>
                  <a:pt x="0" y="4496990"/>
                </a:lnTo>
                <a:lnTo>
                  <a:pt x="0" y="0"/>
                </a:lnTo>
                <a:close/>
              </a:path>
            </a:pathLst>
          </a:custGeom>
          <a:blipFill rotWithShape="1">
            <a:blip r:embed="rId8">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115" name="Google Shape;115;p4"/>
          <p:cNvSpPr/>
          <p:nvPr/>
        </p:nvSpPr>
        <p:spPr>
          <a:xfrm>
            <a:off x="6578623" y="2815166"/>
            <a:ext cx="12283179" cy="8017566"/>
          </a:xfrm>
          <a:custGeom>
            <a:rect b="b" l="l" r="r" t="t"/>
            <a:pathLst>
              <a:path extrusionOk="0" h="8017566" w="12283179">
                <a:moveTo>
                  <a:pt x="0" y="0"/>
                </a:moveTo>
                <a:lnTo>
                  <a:pt x="12283180" y="0"/>
                </a:lnTo>
                <a:lnTo>
                  <a:pt x="12283180" y="8017566"/>
                </a:lnTo>
                <a:lnTo>
                  <a:pt x="0" y="8017566"/>
                </a:lnTo>
                <a:lnTo>
                  <a:pt x="0" y="0"/>
                </a:lnTo>
                <a:close/>
              </a:path>
            </a:pathLst>
          </a:custGeom>
          <a:blipFill rotWithShape="1">
            <a:blip r:embed="rId4">
              <a:alphaModFix/>
            </a:blip>
            <a:stretch>
              <a:fillRect b="0" l="0" r="0" t="0"/>
            </a:stretch>
          </a:blipFill>
          <a:ln>
            <a:noFill/>
          </a:ln>
        </p:spPr>
      </p:sp>
      <p:sp>
        <p:nvSpPr>
          <p:cNvPr id="116" name="Google Shape;116;p4"/>
          <p:cNvSpPr/>
          <p:nvPr/>
        </p:nvSpPr>
        <p:spPr>
          <a:xfrm>
            <a:off x="15979872" y="7218468"/>
            <a:ext cx="4616256" cy="4490358"/>
          </a:xfrm>
          <a:custGeom>
            <a:rect b="b" l="l" r="r" t="t"/>
            <a:pathLst>
              <a:path extrusionOk="0" h="4490358" w="4616256">
                <a:moveTo>
                  <a:pt x="0" y="0"/>
                </a:moveTo>
                <a:lnTo>
                  <a:pt x="4616256" y="0"/>
                </a:lnTo>
                <a:lnTo>
                  <a:pt x="4616256" y="4490358"/>
                </a:lnTo>
                <a:lnTo>
                  <a:pt x="0" y="4490358"/>
                </a:lnTo>
                <a:lnTo>
                  <a:pt x="0" y="0"/>
                </a:lnTo>
                <a:close/>
              </a:path>
            </a:pathLst>
          </a:custGeom>
          <a:blipFill rotWithShape="1">
            <a:blip r:embed="rId5">
              <a:alphaModFix/>
            </a:blip>
            <a:stretch>
              <a:fillRect b="0" l="0" r="0" t="0"/>
            </a:stretch>
          </a:blipFill>
          <a:ln>
            <a:noFill/>
          </a:ln>
        </p:spPr>
      </p:sp>
      <p:sp>
        <p:nvSpPr>
          <p:cNvPr id="117" name="Google Shape;117;p4"/>
          <p:cNvSpPr/>
          <p:nvPr/>
        </p:nvSpPr>
        <p:spPr>
          <a:xfrm>
            <a:off x="3933688" y="268349"/>
            <a:ext cx="10741629" cy="9774883"/>
          </a:xfrm>
          <a:custGeom>
            <a:rect b="b" l="l" r="r" t="t"/>
            <a:pathLst>
              <a:path extrusionOk="0" h="9774883" w="10741629">
                <a:moveTo>
                  <a:pt x="0" y="0"/>
                </a:moveTo>
                <a:lnTo>
                  <a:pt x="10741629" y="0"/>
                </a:lnTo>
                <a:lnTo>
                  <a:pt x="10741629" y="9774882"/>
                </a:lnTo>
                <a:lnTo>
                  <a:pt x="0" y="9774882"/>
                </a:lnTo>
                <a:lnTo>
                  <a:pt x="0" y="0"/>
                </a:lnTo>
                <a:close/>
              </a:path>
            </a:pathLst>
          </a:custGeom>
          <a:blipFill rotWithShape="1">
            <a:blip r:embed="rId6">
              <a:alphaModFix/>
            </a:blip>
            <a:stretch>
              <a:fillRect b="0" l="0" r="0" t="0"/>
            </a:stretch>
          </a:blipFill>
          <a:ln>
            <a:noFill/>
          </a:ln>
        </p:spPr>
      </p:sp>
      <p:sp>
        <p:nvSpPr>
          <p:cNvPr id="118" name="Google Shape;118;p4"/>
          <p:cNvSpPr/>
          <p:nvPr/>
        </p:nvSpPr>
        <p:spPr>
          <a:xfrm rot="1683888">
            <a:off x="14511372" y="6864798"/>
            <a:ext cx="1857988" cy="3976240"/>
          </a:xfrm>
          <a:custGeom>
            <a:rect b="b" l="l" r="r" t="t"/>
            <a:pathLst>
              <a:path extrusionOk="0" h="3976240" w="1857988">
                <a:moveTo>
                  <a:pt x="0" y="0"/>
                </a:moveTo>
                <a:lnTo>
                  <a:pt x="1857989" y="0"/>
                </a:lnTo>
                <a:lnTo>
                  <a:pt x="1857989" y="3976240"/>
                </a:lnTo>
                <a:lnTo>
                  <a:pt x="0" y="3976240"/>
                </a:lnTo>
                <a:lnTo>
                  <a:pt x="0" y="0"/>
                </a:lnTo>
                <a:close/>
              </a:path>
            </a:pathLst>
          </a:custGeom>
          <a:blipFill rotWithShape="1">
            <a:blip r:embed="rId7">
              <a:alphaModFix/>
            </a:blip>
            <a:stretch>
              <a:fillRect b="0" l="0" r="0" t="0"/>
            </a:stretch>
          </a:blipFill>
          <a:ln>
            <a:noFill/>
          </a:ln>
        </p:spPr>
      </p:sp>
      <p:sp>
        <p:nvSpPr>
          <p:cNvPr id="119" name="Google Shape;119;p4"/>
          <p:cNvSpPr/>
          <p:nvPr/>
        </p:nvSpPr>
        <p:spPr>
          <a:xfrm rot="8174348">
            <a:off x="-3201505" y="-569052"/>
            <a:ext cx="8162855" cy="4496991"/>
          </a:xfrm>
          <a:custGeom>
            <a:rect b="b" l="l" r="r" t="t"/>
            <a:pathLst>
              <a:path extrusionOk="0" h="4496991" w="8162855">
                <a:moveTo>
                  <a:pt x="0" y="0"/>
                </a:moveTo>
                <a:lnTo>
                  <a:pt x="8162855" y="0"/>
                </a:lnTo>
                <a:lnTo>
                  <a:pt x="8162855" y="4496990"/>
                </a:lnTo>
                <a:lnTo>
                  <a:pt x="0" y="4496990"/>
                </a:lnTo>
                <a:lnTo>
                  <a:pt x="0" y="0"/>
                </a:lnTo>
                <a:close/>
              </a:path>
            </a:pathLst>
          </a:custGeom>
          <a:blipFill rotWithShape="1">
            <a:blip r:embed="rId8">
              <a:alphaModFix/>
            </a:blip>
            <a:stretch>
              <a:fillRect b="0" l="0" r="0" t="0"/>
            </a:stretch>
          </a:blipFill>
          <a:ln>
            <a:noFill/>
          </a:ln>
        </p:spPr>
      </p:sp>
      <p:sp>
        <p:nvSpPr>
          <p:cNvPr id="120" name="Google Shape;120;p4"/>
          <p:cNvSpPr txBox="1"/>
          <p:nvPr/>
        </p:nvSpPr>
        <p:spPr>
          <a:xfrm>
            <a:off x="4325270" y="1351921"/>
            <a:ext cx="9958500" cy="9068400"/>
          </a:xfrm>
          <a:prstGeom prst="rect">
            <a:avLst/>
          </a:prstGeom>
          <a:noFill/>
          <a:ln>
            <a:noFill/>
          </a:ln>
        </p:spPr>
        <p:txBody>
          <a:bodyPr anchorCtr="0" anchor="t" bIns="0" lIns="0" spcFirstLastPara="1" rIns="0" wrap="square" tIns="0">
            <a:spAutoFit/>
          </a:bodyPr>
          <a:lstStyle/>
          <a:p>
            <a:pPr indent="457200" lvl="0" marL="1828800" marR="0" rtl="0" algn="l">
              <a:lnSpc>
                <a:spcPct val="140014"/>
              </a:lnSpc>
              <a:spcBef>
                <a:spcPts val="0"/>
              </a:spcBef>
              <a:spcAft>
                <a:spcPts val="0"/>
              </a:spcAft>
              <a:buNone/>
            </a:pPr>
            <a:r>
              <a:rPr b="1" lang="en-US" sz="3900">
                <a:solidFill>
                  <a:srgbClr val="0D0D0D"/>
                </a:solidFill>
                <a:highlight>
                  <a:srgbClr val="FFFFFF"/>
                </a:highlight>
                <a:latin typeface="Roboto"/>
                <a:ea typeface="Roboto"/>
                <a:cs typeface="Roboto"/>
                <a:sym typeface="Roboto"/>
              </a:rPr>
              <a:t>Real-Time Bus Tracking:</a:t>
            </a:r>
            <a:endParaRPr b="1" sz="3900">
              <a:solidFill>
                <a:srgbClr val="0D0D0D"/>
              </a:solidFill>
              <a:highlight>
                <a:srgbClr val="FFFFFF"/>
              </a:highlight>
              <a:latin typeface="Roboto"/>
              <a:ea typeface="Roboto"/>
              <a:cs typeface="Roboto"/>
              <a:sym typeface="Roboto"/>
            </a:endParaRPr>
          </a:p>
          <a:p>
            <a:pPr indent="-412750" lvl="0" marL="457200" rtl="0" algn="l">
              <a:lnSpc>
                <a:spcPct val="115000"/>
              </a:lnSpc>
              <a:spcBef>
                <a:spcPts val="2100"/>
              </a:spcBef>
              <a:spcAft>
                <a:spcPts val="0"/>
              </a:spcAft>
              <a:buClr>
                <a:srgbClr val="0D0D0D"/>
              </a:buClr>
              <a:buSzPts val="2900"/>
              <a:buFont typeface="Roboto"/>
              <a:buAutoNum type="arabicPeriod"/>
            </a:pPr>
            <a:r>
              <a:rPr lang="en-US" sz="2900">
                <a:solidFill>
                  <a:srgbClr val="0D0D0D"/>
                </a:solidFill>
                <a:highlight>
                  <a:srgbClr val="FFFFFF"/>
                </a:highlight>
                <a:latin typeface="Roboto"/>
                <a:ea typeface="Roboto"/>
                <a:cs typeface="Roboto"/>
                <a:sym typeface="Roboto"/>
              </a:rPr>
              <a:t>Utilizing OpenTransitDelhi data, our application provides real-time updates on the current location of buses. Passengers can accurately track the movement of buses, reducing wait times and enhancing travel planning.</a:t>
            </a:r>
            <a:endParaRPr sz="2900">
              <a:solidFill>
                <a:srgbClr val="0D0D0D"/>
              </a:solidFill>
              <a:highlight>
                <a:srgbClr val="FFFFFF"/>
              </a:highlight>
              <a:latin typeface="Roboto"/>
              <a:ea typeface="Roboto"/>
              <a:cs typeface="Roboto"/>
              <a:sym typeface="Roboto"/>
            </a:endParaRPr>
          </a:p>
          <a:p>
            <a:pPr indent="0" lvl="0" marL="457200" rtl="0" algn="l">
              <a:lnSpc>
                <a:spcPct val="115000"/>
              </a:lnSpc>
              <a:spcBef>
                <a:spcPts val="2100"/>
              </a:spcBef>
              <a:spcAft>
                <a:spcPts val="0"/>
              </a:spcAft>
              <a:buNone/>
            </a:pPr>
            <a:r>
              <a:t/>
            </a:r>
            <a:endParaRPr sz="2900">
              <a:solidFill>
                <a:srgbClr val="0D0D0D"/>
              </a:solidFill>
              <a:highlight>
                <a:srgbClr val="FFFFFF"/>
              </a:highlight>
              <a:latin typeface="Roboto"/>
              <a:ea typeface="Roboto"/>
              <a:cs typeface="Roboto"/>
              <a:sym typeface="Roboto"/>
            </a:endParaRPr>
          </a:p>
          <a:p>
            <a:pPr indent="0" lvl="0" marL="0" marR="0" rtl="0" algn="ctr">
              <a:lnSpc>
                <a:spcPct val="140014"/>
              </a:lnSpc>
              <a:spcBef>
                <a:spcPts val="2100"/>
              </a:spcBef>
              <a:spcAft>
                <a:spcPts val="0"/>
              </a:spcAft>
              <a:buNone/>
            </a:pPr>
            <a:r>
              <a:rPr b="1" lang="en-US" sz="3600">
                <a:solidFill>
                  <a:srgbClr val="0D0D0D"/>
                </a:solidFill>
                <a:highlight>
                  <a:srgbClr val="FFFFFF"/>
                </a:highlight>
                <a:latin typeface="Roboto"/>
                <a:ea typeface="Roboto"/>
                <a:cs typeface="Roboto"/>
                <a:sym typeface="Roboto"/>
              </a:rPr>
              <a:t>Dynamic Map Interface:</a:t>
            </a:r>
            <a:endParaRPr b="1" sz="3600">
              <a:solidFill>
                <a:srgbClr val="0D0D0D"/>
              </a:solidFill>
              <a:highlight>
                <a:srgbClr val="FFFFFF"/>
              </a:highlight>
              <a:latin typeface="Roboto"/>
              <a:ea typeface="Roboto"/>
              <a:cs typeface="Roboto"/>
              <a:sym typeface="Roboto"/>
            </a:endParaRPr>
          </a:p>
          <a:p>
            <a:pPr indent="-412750" lvl="0" marL="457200" rtl="0" algn="l">
              <a:lnSpc>
                <a:spcPct val="115000"/>
              </a:lnSpc>
              <a:spcBef>
                <a:spcPts val="2100"/>
              </a:spcBef>
              <a:spcAft>
                <a:spcPts val="0"/>
              </a:spcAft>
              <a:buClr>
                <a:srgbClr val="0D0D0D"/>
              </a:buClr>
              <a:buSzPts val="2900"/>
              <a:buFont typeface="Roboto"/>
              <a:buAutoNum type="arabicPeriod"/>
            </a:pPr>
            <a:r>
              <a:rPr lang="en-US" sz="2900">
                <a:solidFill>
                  <a:srgbClr val="0D0D0D"/>
                </a:solidFill>
                <a:highlight>
                  <a:srgbClr val="FFFFFF"/>
                </a:highlight>
                <a:latin typeface="Roboto"/>
                <a:ea typeface="Roboto"/>
                <a:cs typeface="Roboto"/>
                <a:sym typeface="Roboto"/>
              </a:rPr>
              <a:t>Leveraging the Google Maps API, our application offers an intuitive and interactive map interface. Users can visualize bus routes, nearby bus stops, and their own location, simplifying navigation within the city.</a:t>
            </a:r>
            <a:endParaRPr sz="2900">
              <a:solidFill>
                <a:srgbClr val="0D0D0D"/>
              </a:solidFill>
              <a:highlight>
                <a:srgbClr val="FFFFFF"/>
              </a:highlight>
              <a:latin typeface="Roboto"/>
              <a:ea typeface="Roboto"/>
              <a:cs typeface="Roboto"/>
              <a:sym typeface="Roboto"/>
            </a:endParaRPr>
          </a:p>
          <a:p>
            <a:pPr indent="0" lvl="0" marL="457200" rtl="0" algn="l">
              <a:lnSpc>
                <a:spcPct val="115000"/>
              </a:lnSpc>
              <a:spcBef>
                <a:spcPts val="2100"/>
              </a:spcBef>
              <a:spcAft>
                <a:spcPts val="0"/>
              </a:spcAft>
              <a:buNone/>
            </a:pPr>
            <a:r>
              <a:t/>
            </a:r>
            <a:endParaRPr sz="2900">
              <a:solidFill>
                <a:srgbClr val="0D0D0D"/>
              </a:solidFill>
              <a:highlight>
                <a:srgbClr val="FFFFFF"/>
              </a:highlight>
              <a:latin typeface="Roboto"/>
              <a:ea typeface="Roboto"/>
              <a:cs typeface="Roboto"/>
              <a:sym typeface="Roboto"/>
            </a:endParaRPr>
          </a:p>
          <a:p>
            <a:pPr indent="0" lvl="0" marL="0" marR="0" rtl="0" algn="ctr">
              <a:lnSpc>
                <a:spcPct val="140013"/>
              </a:lnSpc>
              <a:spcBef>
                <a:spcPts val="2100"/>
              </a:spcBef>
              <a:spcAft>
                <a:spcPts val="0"/>
              </a:spcAft>
              <a:buNone/>
            </a:pPr>
            <a:r>
              <a:t/>
            </a:r>
            <a:endParaRPr sz="4564">
              <a:latin typeface="DM Sans"/>
              <a:ea typeface="DM Sans"/>
              <a:cs typeface="DM Sans"/>
              <a:sym typeface="DM Sans"/>
            </a:endParaRPr>
          </a:p>
        </p:txBody>
      </p:sp>
      <p:sp>
        <p:nvSpPr>
          <p:cNvPr id="121" name="Google Shape;121;p4"/>
          <p:cNvSpPr txBox="1"/>
          <p:nvPr/>
        </p:nvSpPr>
        <p:spPr>
          <a:xfrm>
            <a:off x="8245223" y="519992"/>
            <a:ext cx="2118600" cy="492300"/>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1" lang="en-US" sz="3199"/>
              <a:t>Features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dbba0aa388_0_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127" name="Google Shape;127;g2dbba0aa388_0_2"/>
          <p:cNvSpPr/>
          <p:nvPr/>
        </p:nvSpPr>
        <p:spPr>
          <a:xfrm>
            <a:off x="6578623" y="2815166"/>
            <a:ext cx="12283179" cy="8017566"/>
          </a:xfrm>
          <a:custGeom>
            <a:rect b="b" l="l" r="r" t="t"/>
            <a:pathLst>
              <a:path extrusionOk="0" h="8017566" w="12283179">
                <a:moveTo>
                  <a:pt x="0" y="0"/>
                </a:moveTo>
                <a:lnTo>
                  <a:pt x="12283180" y="0"/>
                </a:lnTo>
                <a:lnTo>
                  <a:pt x="12283180" y="8017566"/>
                </a:lnTo>
                <a:lnTo>
                  <a:pt x="0" y="8017566"/>
                </a:lnTo>
                <a:lnTo>
                  <a:pt x="0" y="0"/>
                </a:lnTo>
                <a:close/>
              </a:path>
            </a:pathLst>
          </a:custGeom>
          <a:blipFill rotWithShape="1">
            <a:blip r:embed="rId4">
              <a:alphaModFix/>
            </a:blip>
            <a:stretch>
              <a:fillRect b="0" l="0" r="0" t="0"/>
            </a:stretch>
          </a:blipFill>
          <a:ln>
            <a:noFill/>
          </a:ln>
        </p:spPr>
      </p:sp>
      <p:sp>
        <p:nvSpPr>
          <p:cNvPr id="128" name="Google Shape;128;g2dbba0aa388_0_2"/>
          <p:cNvSpPr/>
          <p:nvPr/>
        </p:nvSpPr>
        <p:spPr>
          <a:xfrm>
            <a:off x="15979872" y="7218468"/>
            <a:ext cx="4616256" cy="4490358"/>
          </a:xfrm>
          <a:custGeom>
            <a:rect b="b" l="l" r="r" t="t"/>
            <a:pathLst>
              <a:path extrusionOk="0" h="4490358" w="4616256">
                <a:moveTo>
                  <a:pt x="0" y="0"/>
                </a:moveTo>
                <a:lnTo>
                  <a:pt x="4616256" y="0"/>
                </a:lnTo>
                <a:lnTo>
                  <a:pt x="4616256" y="4490358"/>
                </a:lnTo>
                <a:lnTo>
                  <a:pt x="0" y="4490358"/>
                </a:lnTo>
                <a:lnTo>
                  <a:pt x="0" y="0"/>
                </a:lnTo>
                <a:close/>
              </a:path>
            </a:pathLst>
          </a:custGeom>
          <a:blipFill rotWithShape="1">
            <a:blip r:embed="rId5">
              <a:alphaModFix/>
            </a:blip>
            <a:stretch>
              <a:fillRect b="0" l="0" r="0" t="0"/>
            </a:stretch>
          </a:blipFill>
          <a:ln>
            <a:noFill/>
          </a:ln>
        </p:spPr>
      </p:sp>
      <p:sp>
        <p:nvSpPr>
          <p:cNvPr id="129" name="Google Shape;129;g2dbba0aa388_0_2"/>
          <p:cNvSpPr/>
          <p:nvPr/>
        </p:nvSpPr>
        <p:spPr>
          <a:xfrm>
            <a:off x="3933688" y="268349"/>
            <a:ext cx="10741629" cy="9774883"/>
          </a:xfrm>
          <a:custGeom>
            <a:rect b="b" l="l" r="r" t="t"/>
            <a:pathLst>
              <a:path extrusionOk="0" h="9774883" w="10741629">
                <a:moveTo>
                  <a:pt x="0" y="0"/>
                </a:moveTo>
                <a:lnTo>
                  <a:pt x="10741629" y="0"/>
                </a:lnTo>
                <a:lnTo>
                  <a:pt x="10741629" y="9774882"/>
                </a:lnTo>
                <a:lnTo>
                  <a:pt x="0" y="9774882"/>
                </a:lnTo>
                <a:lnTo>
                  <a:pt x="0" y="0"/>
                </a:lnTo>
                <a:close/>
              </a:path>
            </a:pathLst>
          </a:custGeom>
          <a:blipFill rotWithShape="1">
            <a:blip r:embed="rId6">
              <a:alphaModFix/>
            </a:blip>
            <a:stretch>
              <a:fillRect b="0" l="0" r="0" t="0"/>
            </a:stretch>
          </a:blipFill>
          <a:ln>
            <a:noFill/>
          </a:ln>
        </p:spPr>
      </p:sp>
      <p:sp>
        <p:nvSpPr>
          <p:cNvPr id="130" name="Google Shape;130;g2dbba0aa388_0_2"/>
          <p:cNvSpPr/>
          <p:nvPr/>
        </p:nvSpPr>
        <p:spPr>
          <a:xfrm rot="1682327">
            <a:off x="14512521" y="6864820"/>
            <a:ext cx="1857715" cy="3975656"/>
          </a:xfrm>
          <a:custGeom>
            <a:rect b="b" l="l" r="r" t="t"/>
            <a:pathLst>
              <a:path extrusionOk="0" h="3976240" w="1857988">
                <a:moveTo>
                  <a:pt x="0" y="0"/>
                </a:moveTo>
                <a:lnTo>
                  <a:pt x="1857989" y="0"/>
                </a:lnTo>
                <a:lnTo>
                  <a:pt x="1857989" y="3976240"/>
                </a:lnTo>
                <a:lnTo>
                  <a:pt x="0" y="3976240"/>
                </a:lnTo>
                <a:lnTo>
                  <a:pt x="0" y="0"/>
                </a:lnTo>
                <a:close/>
              </a:path>
            </a:pathLst>
          </a:custGeom>
          <a:blipFill rotWithShape="1">
            <a:blip r:embed="rId7">
              <a:alphaModFix/>
            </a:blip>
            <a:stretch>
              <a:fillRect b="0" l="0" r="0" t="0"/>
            </a:stretch>
          </a:blipFill>
          <a:ln>
            <a:noFill/>
          </a:ln>
        </p:spPr>
      </p:sp>
      <p:sp>
        <p:nvSpPr>
          <p:cNvPr id="131" name="Google Shape;131;g2dbba0aa388_0_2"/>
          <p:cNvSpPr/>
          <p:nvPr/>
        </p:nvSpPr>
        <p:spPr>
          <a:xfrm rot="8172874">
            <a:off x="-2538794" y="-1167640"/>
            <a:ext cx="8169230" cy="4500503"/>
          </a:xfrm>
          <a:custGeom>
            <a:rect b="b" l="l" r="r" t="t"/>
            <a:pathLst>
              <a:path extrusionOk="0" h="4496991" w="8162855">
                <a:moveTo>
                  <a:pt x="0" y="0"/>
                </a:moveTo>
                <a:lnTo>
                  <a:pt x="8162855" y="0"/>
                </a:lnTo>
                <a:lnTo>
                  <a:pt x="8162855" y="4496990"/>
                </a:lnTo>
                <a:lnTo>
                  <a:pt x="0" y="4496990"/>
                </a:lnTo>
                <a:lnTo>
                  <a:pt x="0" y="0"/>
                </a:lnTo>
                <a:close/>
              </a:path>
            </a:pathLst>
          </a:custGeom>
          <a:blipFill rotWithShape="1">
            <a:blip r:embed="rId8">
              <a:alphaModFix/>
            </a:blip>
            <a:stretch>
              <a:fillRect b="0" l="0" r="0" t="0"/>
            </a:stretch>
          </a:blipFill>
          <a:ln>
            <a:noFill/>
          </a:ln>
        </p:spPr>
      </p:sp>
      <p:sp>
        <p:nvSpPr>
          <p:cNvPr id="132" name="Google Shape;132;g2dbba0aa388_0_2"/>
          <p:cNvSpPr txBox="1"/>
          <p:nvPr/>
        </p:nvSpPr>
        <p:spPr>
          <a:xfrm>
            <a:off x="4325270" y="1351921"/>
            <a:ext cx="9958500" cy="84021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t/>
            </a:r>
            <a:endParaRPr sz="2800">
              <a:solidFill>
                <a:srgbClr val="0D0D0D"/>
              </a:solidFill>
              <a:highlight>
                <a:srgbClr val="FFFFFF"/>
              </a:highlight>
              <a:latin typeface="Roboto"/>
              <a:ea typeface="Roboto"/>
              <a:cs typeface="Roboto"/>
              <a:sym typeface="Roboto"/>
            </a:endParaRPr>
          </a:p>
          <a:p>
            <a:pPr indent="0" lvl="0" marL="0" marR="0" rtl="0" algn="ctr">
              <a:lnSpc>
                <a:spcPct val="140014"/>
              </a:lnSpc>
              <a:spcBef>
                <a:spcPts val="0"/>
              </a:spcBef>
              <a:spcAft>
                <a:spcPts val="0"/>
              </a:spcAft>
              <a:buNone/>
            </a:pPr>
            <a:r>
              <a:rPr b="1" lang="en-US" sz="3500">
                <a:solidFill>
                  <a:srgbClr val="0D0D0D"/>
                </a:solidFill>
                <a:highlight>
                  <a:srgbClr val="FFFFFF"/>
                </a:highlight>
                <a:latin typeface="Roboto"/>
                <a:ea typeface="Roboto"/>
                <a:cs typeface="Roboto"/>
                <a:sym typeface="Roboto"/>
              </a:rPr>
              <a:t>Location-Based Services:</a:t>
            </a:r>
            <a:endParaRPr b="1" sz="3500">
              <a:solidFill>
                <a:srgbClr val="0D0D0D"/>
              </a:solidFill>
              <a:highlight>
                <a:srgbClr val="FFFFFF"/>
              </a:highlight>
              <a:latin typeface="Roboto"/>
              <a:ea typeface="Roboto"/>
              <a:cs typeface="Roboto"/>
              <a:sym typeface="Roboto"/>
            </a:endParaRPr>
          </a:p>
          <a:p>
            <a:pPr indent="0" lvl="0" marL="457200" rtl="0" algn="l">
              <a:lnSpc>
                <a:spcPct val="115000"/>
              </a:lnSpc>
              <a:spcBef>
                <a:spcPts val="2100"/>
              </a:spcBef>
              <a:spcAft>
                <a:spcPts val="0"/>
              </a:spcAft>
              <a:buNone/>
            </a:pPr>
            <a:r>
              <a:rPr lang="en-US" sz="2800">
                <a:solidFill>
                  <a:srgbClr val="0D0D0D"/>
                </a:solidFill>
                <a:highlight>
                  <a:srgbClr val="FFFFFF"/>
                </a:highlight>
                <a:latin typeface="Roboto"/>
                <a:ea typeface="Roboto"/>
                <a:cs typeface="Roboto"/>
                <a:sym typeface="Roboto"/>
              </a:rPr>
              <a:t>3. </a:t>
            </a:r>
            <a:r>
              <a:rPr lang="en-US" sz="2800">
                <a:solidFill>
                  <a:srgbClr val="0D0D0D"/>
                </a:solidFill>
                <a:highlight>
                  <a:srgbClr val="FFFFFF"/>
                </a:highlight>
                <a:latin typeface="Roboto"/>
                <a:ea typeface="Roboto"/>
                <a:cs typeface="Roboto"/>
                <a:sym typeface="Roboto"/>
              </a:rPr>
              <a:t>By integrating GPS functionality, our application identifies the user's current location and calculates the nearest bus stop. This feature ensures convenience and efficiency, enabling users to quickly access public transportation options.</a:t>
            </a:r>
            <a:endParaRPr sz="2800">
              <a:solidFill>
                <a:srgbClr val="0D0D0D"/>
              </a:solidFill>
              <a:highlight>
                <a:srgbClr val="FFFFFF"/>
              </a:highlight>
              <a:latin typeface="Roboto"/>
              <a:ea typeface="Roboto"/>
              <a:cs typeface="Roboto"/>
              <a:sym typeface="Roboto"/>
            </a:endParaRPr>
          </a:p>
          <a:p>
            <a:pPr indent="0" lvl="0" marL="0" marR="0" rtl="0" algn="ctr">
              <a:lnSpc>
                <a:spcPct val="140014"/>
              </a:lnSpc>
              <a:spcBef>
                <a:spcPts val="2100"/>
              </a:spcBef>
              <a:spcAft>
                <a:spcPts val="0"/>
              </a:spcAft>
              <a:buNone/>
            </a:pPr>
            <a:r>
              <a:rPr b="1" lang="en-US" sz="3800">
                <a:solidFill>
                  <a:srgbClr val="0D0D0D"/>
                </a:solidFill>
                <a:highlight>
                  <a:srgbClr val="FFFFFF"/>
                </a:highlight>
                <a:latin typeface="Roboto"/>
                <a:ea typeface="Roboto"/>
                <a:cs typeface="Roboto"/>
                <a:sym typeface="Roboto"/>
              </a:rPr>
              <a:t>In-Bus Navigation:</a:t>
            </a:r>
            <a:endParaRPr b="1" sz="3800">
              <a:solidFill>
                <a:srgbClr val="0D0D0D"/>
              </a:solidFill>
              <a:highlight>
                <a:srgbClr val="FFFFFF"/>
              </a:highlight>
              <a:latin typeface="Roboto"/>
              <a:ea typeface="Roboto"/>
              <a:cs typeface="Roboto"/>
              <a:sym typeface="Roboto"/>
            </a:endParaRPr>
          </a:p>
          <a:p>
            <a:pPr indent="0" lvl="0" marL="457200" rtl="0" algn="l">
              <a:lnSpc>
                <a:spcPct val="115000"/>
              </a:lnSpc>
              <a:spcBef>
                <a:spcPts val="2100"/>
              </a:spcBef>
              <a:spcAft>
                <a:spcPts val="0"/>
              </a:spcAft>
              <a:buNone/>
            </a:pPr>
            <a:r>
              <a:rPr lang="en-US" sz="2800">
                <a:solidFill>
                  <a:srgbClr val="0D0D0D"/>
                </a:solidFill>
                <a:highlight>
                  <a:srgbClr val="FFFFFF"/>
                </a:highlight>
                <a:latin typeface="Roboto"/>
                <a:ea typeface="Roboto"/>
                <a:cs typeface="Roboto"/>
                <a:sym typeface="Roboto"/>
              </a:rPr>
              <a:t>4.</a:t>
            </a:r>
            <a:r>
              <a:rPr lang="en-US" sz="2800">
                <a:solidFill>
                  <a:srgbClr val="0D0D0D"/>
                </a:solidFill>
                <a:highlight>
                  <a:srgbClr val="FFFFFF"/>
                </a:highlight>
                <a:latin typeface="Roboto"/>
                <a:ea typeface="Roboto"/>
                <a:cs typeface="Roboto"/>
                <a:sym typeface="Roboto"/>
              </a:rPr>
              <a:t>For passengers on board, our application displays all upcoming stops for the selected bus route. This feature enhances situational awareness and helps passengers plan their journey effectively.</a:t>
            </a:r>
            <a:endParaRPr sz="2800">
              <a:solidFill>
                <a:srgbClr val="0D0D0D"/>
              </a:solidFill>
              <a:highlight>
                <a:srgbClr val="FFFFFF"/>
              </a:highlight>
              <a:latin typeface="Roboto"/>
              <a:ea typeface="Roboto"/>
              <a:cs typeface="Roboto"/>
              <a:sym typeface="Roboto"/>
            </a:endParaRPr>
          </a:p>
          <a:p>
            <a:pPr indent="0" lvl="0" marL="0" marR="0" rtl="0" algn="ctr">
              <a:lnSpc>
                <a:spcPct val="140014"/>
              </a:lnSpc>
              <a:spcBef>
                <a:spcPts val="2100"/>
              </a:spcBef>
              <a:spcAft>
                <a:spcPts val="0"/>
              </a:spcAft>
              <a:buNone/>
            </a:pPr>
            <a:r>
              <a:t/>
            </a:r>
            <a:endParaRPr sz="4464">
              <a:latin typeface="DM Sans"/>
              <a:ea typeface="DM Sans"/>
              <a:cs typeface="DM Sans"/>
              <a:sym typeface="DM Sans"/>
            </a:endParaRPr>
          </a:p>
        </p:txBody>
      </p:sp>
      <p:sp>
        <p:nvSpPr>
          <p:cNvPr id="133" name="Google Shape;133;g2dbba0aa388_0_2"/>
          <p:cNvSpPr txBox="1"/>
          <p:nvPr/>
        </p:nvSpPr>
        <p:spPr>
          <a:xfrm>
            <a:off x="8084698" y="539292"/>
            <a:ext cx="2118600" cy="492300"/>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1" lang="en-US" sz="3199"/>
              <a:t>Features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dbba0aa388_0_40"/>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139" name="Google Shape;139;g2dbba0aa388_0_40"/>
          <p:cNvSpPr/>
          <p:nvPr/>
        </p:nvSpPr>
        <p:spPr>
          <a:xfrm>
            <a:off x="801825" y="2341350"/>
            <a:ext cx="16291351" cy="6827737"/>
          </a:xfrm>
          <a:custGeom>
            <a:rect b="b" l="l" r="r" t="t"/>
            <a:pathLst>
              <a:path extrusionOk="0" h="5631123" w="5221587">
                <a:moveTo>
                  <a:pt x="0" y="0"/>
                </a:moveTo>
                <a:lnTo>
                  <a:pt x="5221587" y="0"/>
                </a:lnTo>
                <a:lnTo>
                  <a:pt x="5221587" y="5631123"/>
                </a:lnTo>
                <a:lnTo>
                  <a:pt x="0" y="5631123"/>
                </a:lnTo>
                <a:lnTo>
                  <a:pt x="0" y="0"/>
                </a:lnTo>
                <a:close/>
              </a:path>
            </a:pathLst>
          </a:custGeom>
          <a:blipFill rotWithShape="1">
            <a:blip r:embed="rId4">
              <a:alphaModFix/>
            </a:blip>
            <a:stretch>
              <a:fillRect b="0" l="0" r="0" t="0"/>
            </a:stretch>
          </a:blipFill>
          <a:ln>
            <a:noFill/>
          </a:ln>
        </p:spPr>
      </p:sp>
      <p:sp>
        <p:nvSpPr>
          <p:cNvPr id="140" name="Google Shape;140;g2dbba0aa388_0_40"/>
          <p:cNvSpPr/>
          <p:nvPr/>
        </p:nvSpPr>
        <p:spPr>
          <a:xfrm>
            <a:off x="-1217551" y="7815844"/>
            <a:ext cx="5939287" cy="4114800"/>
          </a:xfrm>
          <a:custGeom>
            <a:rect b="b" l="l" r="r" t="t"/>
            <a:pathLst>
              <a:path extrusionOk="0" h="4114800" w="5939287">
                <a:moveTo>
                  <a:pt x="0" y="0"/>
                </a:moveTo>
                <a:lnTo>
                  <a:pt x="5939287" y="0"/>
                </a:lnTo>
                <a:lnTo>
                  <a:pt x="5939287" y="4114800"/>
                </a:lnTo>
                <a:lnTo>
                  <a:pt x="0" y="4114800"/>
                </a:lnTo>
                <a:lnTo>
                  <a:pt x="0" y="0"/>
                </a:lnTo>
                <a:close/>
              </a:path>
            </a:pathLst>
          </a:custGeom>
          <a:blipFill rotWithShape="1">
            <a:blip r:embed="rId5">
              <a:alphaModFix/>
            </a:blip>
            <a:stretch>
              <a:fillRect b="0" l="0" r="0" t="0"/>
            </a:stretch>
          </a:blipFill>
          <a:ln>
            <a:noFill/>
          </a:ln>
        </p:spPr>
      </p:sp>
      <p:sp>
        <p:nvSpPr>
          <p:cNvPr id="141" name="Google Shape;141;g2dbba0aa388_0_40"/>
          <p:cNvSpPr txBox="1"/>
          <p:nvPr/>
        </p:nvSpPr>
        <p:spPr>
          <a:xfrm>
            <a:off x="3925344" y="885825"/>
            <a:ext cx="10437300" cy="1100700"/>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None/>
            </a:pPr>
            <a:r>
              <a:rPr lang="en-US" sz="7151">
                <a:solidFill>
                  <a:srgbClr val="01070A"/>
                </a:solidFill>
              </a:rPr>
              <a:t>Additional Functionaility</a:t>
            </a:r>
            <a:endParaRPr/>
          </a:p>
        </p:txBody>
      </p:sp>
      <p:sp>
        <p:nvSpPr>
          <p:cNvPr id="142" name="Google Shape;142;g2dbba0aa388_0_40"/>
          <p:cNvSpPr txBox="1"/>
          <p:nvPr/>
        </p:nvSpPr>
        <p:spPr>
          <a:xfrm>
            <a:off x="782647" y="2765950"/>
            <a:ext cx="14744700" cy="531900"/>
          </a:xfrm>
          <a:prstGeom prst="rect">
            <a:avLst/>
          </a:prstGeom>
          <a:noFill/>
          <a:ln>
            <a:noFill/>
          </a:ln>
        </p:spPr>
        <p:txBody>
          <a:bodyPr anchorCtr="0" anchor="t" bIns="0" lIns="0" spcFirstLastPara="1" rIns="0" wrap="square" tIns="0">
            <a:spAutoFit/>
          </a:bodyPr>
          <a:lstStyle/>
          <a:p>
            <a:pPr indent="0" lvl="0" marL="0" marR="0" rtl="0" algn="ctr">
              <a:lnSpc>
                <a:spcPct val="140030"/>
              </a:lnSpc>
              <a:spcBef>
                <a:spcPts val="0"/>
              </a:spcBef>
              <a:spcAft>
                <a:spcPts val="0"/>
              </a:spcAft>
              <a:buNone/>
            </a:pPr>
            <a:r>
              <a:t/>
            </a:r>
            <a:endParaRPr b="0" i="0" sz="3455" u="none" cap="none" strike="noStrike">
              <a:solidFill>
                <a:srgbClr val="01070A"/>
              </a:solidFill>
              <a:latin typeface="Dosis"/>
              <a:ea typeface="Dosis"/>
              <a:cs typeface="Dosis"/>
              <a:sym typeface="Dosis"/>
            </a:endParaRPr>
          </a:p>
        </p:txBody>
      </p:sp>
      <p:sp>
        <p:nvSpPr>
          <p:cNvPr id="143" name="Google Shape;143;g2dbba0aa388_0_40"/>
          <p:cNvSpPr txBox="1"/>
          <p:nvPr/>
        </p:nvSpPr>
        <p:spPr>
          <a:xfrm>
            <a:off x="1337775" y="3297850"/>
            <a:ext cx="16542300" cy="600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t>1. Coroutines:</a:t>
            </a:r>
            <a:r>
              <a:rPr lang="en-US" sz="2700"/>
              <a:t> Open Transit's coroutines ensure smooth multitasking, boosting performance for faster data processing.</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rPr b="1" lang="en-US" sz="2700"/>
              <a:t>2. Geolocation: </a:t>
            </a:r>
            <a:r>
              <a:rPr lang="en-US" sz="2700"/>
              <a:t>Accurate tracking in real-time enables personalized navigation, helping users locate nearby bus stops effortlessly.</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rPr b="1" lang="en-US" sz="2700"/>
              <a:t>3. Live API Calls: </a:t>
            </a:r>
            <a:r>
              <a:rPr lang="en-US" sz="2700"/>
              <a:t>Real-time updates on bus locations and schedules keep users informed and reduce wait times.</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rPr b="1" lang="en-US" sz="2700"/>
              <a:t>4. JSON Parsing: </a:t>
            </a:r>
            <a:r>
              <a:rPr lang="en-US" sz="2700"/>
              <a:t>Efficient extraction of data from APIs ensures quick access to relevant information, enhancing the user experience.</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rPr b="1" lang="en-US" sz="2700"/>
              <a:t>5.Google Maps Integration:</a:t>
            </a:r>
            <a:r>
              <a:rPr lang="en-US" sz="2700"/>
              <a:t> Seamless integration with Google Maps offers an intuitive mapping interface for easy route visualization and planning.</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149" name="Google Shape;149;p6"/>
          <p:cNvSpPr/>
          <p:nvPr/>
        </p:nvSpPr>
        <p:spPr>
          <a:xfrm>
            <a:off x="801825" y="2341350"/>
            <a:ext cx="16291351" cy="6827737"/>
          </a:xfrm>
          <a:custGeom>
            <a:rect b="b" l="l" r="r" t="t"/>
            <a:pathLst>
              <a:path extrusionOk="0" h="5631123" w="5221587">
                <a:moveTo>
                  <a:pt x="0" y="0"/>
                </a:moveTo>
                <a:lnTo>
                  <a:pt x="5221587" y="0"/>
                </a:lnTo>
                <a:lnTo>
                  <a:pt x="5221587" y="5631123"/>
                </a:lnTo>
                <a:lnTo>
                  <a:pt x="0" y="5631123"/>
                </a:lnTo>
                <a:lnTo>
                  <a:pt x="0" y="0"/>
                </a:lnTo>
                <a:close/>
              </a:path>
            </a:pathLst>
          </a:custGeom>
          <a:blipFill rotWithShape="1">
            <a:blip r:embed="rId4">
              <a:alphaModFix/>
            </a:blip>
            <a:stretch>
              <a:fillRect b="0" l="0" r="0" t="0"/>
            </a:stretch>
          </a:blipFill>
          <a:ln>
            <a:noFill/>
          </a:ln>
        </p:spPr>
      </p:sp>
      <p:sp>
        <p:nvSpPr>
          <p:cNvPr id="150" name="Google Shape;150;p6"/>
          <p:cNvSpPr/>
          <p:nvPr/>
        </p:nvSpPr>
        <p:spPr>
          <a:xfrm>
            <a:off x="-1217551" y="7815844"/>
            <a:ext cx="5939287" cy="4114800"/>
          </a:xfrm>
          <a:custGeom>
            <a:rect b="b" l="l" r="r" t="t"/>
            <a:pathLst>
              <a:path extrusionOk="0" h="4114800" w="5939287">
                <a:moveTo>
                  <a:pt x="0" y="0"/>
                </a:moveTo>
                <a:lnTo>
                  <a:pt x="5939287" y="0"/>
                </a:lnTo>
                <a:lnTo>
                  <a:pt x="5939287" y="4114800"/>
                </a:lnTo>
                <a:lnTo>
                  <a:pt x="0" y="4114800"/>
                </a:lnTo>
                <a:lnTo>
                  <a:pt x="0" y="0"/>
                </a:lnTo>
                <a:close/>
              </a:path>
            </a:pathLst>
          </a:custGeom>
          <a:blipFill rotWithShape="1">
            <a:blip r:embed="rId5">
              <a:alphaModFix/>
            </a:blip>
            <a:stretch>
              <a:fillRect b="0" l="0" r="0" t="0"/>
            </a:stretch>
          </a:blipFill>
          <a:ln>
            <a:noFill/>
          </a:ln>
        </p:spPr>
      </p:sp>
      <p:sp>
        <p:nvSpPr>
          <p:cNvPr id="151" name="Google Shape;151;p6"/>
          <p:cNvSpPr txBox="1"/>
          <p:nvPr/>
        </p:nvSpPr>
        <p:spPr>
          <a:xfrm>
            <a:off x="3925344" y="885825"/>
            <a:ext cx="10437300" cy="1100700"/>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None/>
            </a:pPr>
            <a:r>
              <a:rPr lang="en-US" sz="7151">
                <a:solidFill>
                  <a:srgbClr val="01070A"/>
                </a:solidFill>
              </a:rPr>
              <a:t>Working</a:t>
            </a:r>
            <a:endParaRPr/>
          </a:p>
        </p:txBody>
      </p:sp>
      <p:sp>
        <p:nvSpPr>
          <p:cNvPr id="152" name="Google Shape;152;p6"/>
          <p:cNvSpPr txBox="1"/>
          <p:nvPr/>
        </p:nvSpPr>
        <p:spPr>
          <a:xfrm>
            <a:off x="1134800" y="2984625"/>
            <a:ext cx="14392500" cy="5937000"/>
          </a:xfrm>
          <a:prstGeom prst="rect">
            <a:avLst/>
          </a:prstGeom>
          <a:noFill/>
          <a:ln>
            <a:noFill/>
          </a:ln>
        </p:spPr>
        <p:txBody>
          <a:bodyPr anchorCtr="0" anchor="t" bIns="0" lIns="0" spcFirstLastPara="1" rIns="0" wrap="square" tIns="0">
            <a:spAutoFit/>
          </a:bodyPr>
          <a:lstStyle/>
          <a:p>
            <a:pPr indent="0" lvl="0" marL="0" marR="0" rtl="0" algn="l">
              <a:lnSpc>
                <a:spcPct val="140030"/>
              </a:lnSpc>
              <a:spcBef>
                <a:spcPts val="0"/>
              </a:spcBef>
              <a:spcAft>
                <a:spcPts val="0"/>
              </a:spcAft>
              <a:buNone/>
            </a:pPr>
            <a:r>
              <a:t/>
            </a:r>
            <a:endParaRPr sz="1600"/>
          </a:p>
          <a:p>
            <a:pPr indent="0" lvl="0" marL="0" rtl="0" algn="l">
              <a:lnSpc>
                <a:spcPct val="115000"/>
              </a:lnSpc>
              <a:spcBef>
                <a:spcPts val="2100"/>
              </a:spcBef>
              <a:spcAft>
                <a:spcPts val="0"/>
              </a:spcAft>
              <a:buClr>
                <a:schemeClr val="dk1"/>
              </a:buClr>
              <a:buSzPts val="1100"/>
              <a:buFont typeface="Arial"/>
              <a:buNone/>
            </a:pPr>
            <a:r>
              <a:rPr lang="en-US" sz="2500">
                <a:solidFill>
                  <a:srgbClr val="0D0D0D"/>
                </a:solidFill>
                <a:latin typeface="Roboto"/>
                <a:ea typeface="Roboto"/>
                <a:cs typeface="Roboto"/>
                <a:sym typeface="Roboto"/>
              </a:rPr>
              <a:t>Open Transit operates by seamlessly integrating various APIs to provide users with real-time information on public transportation networks. Here's how it works:</a:t>
            </a:r>
            <a:endParaRPr sz="2500">
              <a:solidFill>
                <a:srgbClr val="0D0D0D"/>
              </a:solidFill>
              <a:latin typeface="Roboto"/>
              <a:ea typeface="Roboto"/>
              <a:cs typeface="Roboto"/>
              <a:sym typeface="Roboto"/>
            </a:endParaRPr>
          </a:p>
          <a:p>
            <a:pPr indent="0" lvl="0" marL="0" rtl="0" algn="l">
              <a:lnSpc>
                <a:spcPct val="115000"/>
              </a:lnSpc>
              <a:spcBef>
                <a:spcPts val="2100"/>
              </a:spcBef>
              <a:spcAft>
                <a:spcPts val="0"/>
              </a:spcAft>
              <a:buClr>
                <a:schemeClr val="dk1"/>
              </a:buClr>
              <a:buSzPts val="1100"/>
              <a:buFont typeface="Arial"/>
              <a:buNone/>
            </a:pPr>
            <a:r>
              <a:rPr b="1" lang="en-US" sz="2500">
                <a:solidFill>
                  <a:srgbClr val="0D0D0D"/>
                </a:solidFill>
                <a:latin typeface="Roboto"/>
                <a:ea typeface="Roboto"/>
                <a:cs typeface="Roboto"/>
                <a:sym typeface="Roboto"/>
              </a:rPr>
              <a:t>1. Geolocation API Integration: </a:t>
            </a:r>
            <a:r>
              <a:rPr lang="en-US" sz="2500">
                <a:solidFill>
                  <a:srgbClr val="0D0D0D"/>
                </a:solidFill>
                <a:latin typeface="Roboto"/>
                <a:ea typeface="Roboto"/>
                <a:cs typeface="Roboto"/>
                <a:sym typeface="Roboto"/>
              </a:rPr>
              <a:t>Open Transit starts by utilizing the Geolocation API to accurately determine the user's current location. This feature allows the application to provide personalized assistance based on the user's position within the city.</a:t>
            </a:r>
            <a:endParaRPr sz="2500">
              <a:solidFill>
                <a:srgbClr val="0D0D0D"/>
              </a:solidFill>
              <a:latin typeface="Roboto"/>
              <a:ea typeface="Roboto"/>
              <a:cs typeface="Roboto"/>
              <a:sym typeface="Roboto"/>
            </a:endParaRPr>
          </a:p>
          <a:p>
            <a:pPr indent="0" lvl="0" marL="0" rtl="0" algn="l">
              <a:lnSpc>
                <a:spcPct val="115000"/>
              </a:lnSpc>
              <a:spcBef>
                <a:spcPts val="2100"/>
              </a:spcBef>
              <a:spcAft>
                <a:spcPts val="0"/>
              </a:spcAft>
              <a:buClr>
                <a:schemeClr val="dk1"/>
              </a:buClr>
              <a:buSzPts val="1100"/>
              <a:buFont typeface="Arial"/>
              <a:buNone/>
            </a:pPr>
            <a:r>
              <a:rPr b="1" lang="en-US" sz="2500">
                <a:solidFill>
                  <a:srgbClr val="0D0D0D"/>
                </a:solidFill>
                <a:latin typeface="Roboto"/>
                <a:ea typeface="Roboto"/>
                <a:cs typeface="Roboto"/>
                <a:sym typeface="Roboto"/>
              </a:rPr>
              <a:t>2. Google Maps API Integration: </a:t>
            </a:r>
            <a:r>
              <a:rPr lang="en-US" sz="2500">
                <a:solidFill>
                  <a:srgbClr val="0D0D0D"/>
                </a:solidFill>
                <a:latin typeface="Roboto"/>
                <a:ea typeface="Roboto"/>
                <a:cs typeface="Roboto"/>
                <a:sym typeface="Roboto"/>
              </a:rPr>
              <a:t>Once the user's location is established, Open Transit interfaces with the Google Maps API to visually display the user's position on a dynamic map interface. This integration enhances spatial awareness and simplifies route planning by showing nearby bus stops and ongoing bus routes.</a:t>
            </a:r>
            <a:endParaRPr sz="5855">
              <a:solidFill>
                <a:srgbClr val="01070A"/>
              </a:solidFill>
              <a:latin typeface="Dosis"/>
              <a:ea typeface="Dosis"/>
              <a:cs typeface="Dosis"/>
              <a:sym typeface="Dosis"/>
            </a:endParaRPr>
          </a:p>
          <a:p>
            <a:pPr indent="0" lvl="0" marL="0" marR="0" rtl="0" algn="ctr">
              <a:lnSpc>
                <a:spcPct val="140030"/>
              </a:lnSpc>
              <a:spcBef>
                <a:spcPts val="2100"/>
              </a:spcBef>
              <a:spcAft>
                <a:spcPts val="0"/>
              </a:spcAft>
              <a:buNone/>
            </a:pPr>
            <a:r>
              <a:t/>
            </a:r>
            <a:endParaRPr b="0" i="0" sz="3455" u="none" cap="none" strike="noStrike">
              <a:solidFill>
                <a:srgbClr val="01070A"/>
              </a:solidFill>
              <a:latin typeface="Dosis"/>
              <a:ea typeface="Dosis"/>
              <a:cs typeface="Dosis"/>
              <a:sym typeface="Dosi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dbba0aa388_0_3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158" name="Google Shape;158;g2dbba0aa388_0_32"/>
          <p:cNvSpPr/>
          <p:nvPr/>
        </p:nvSpPr>
        <p:spPr>
          <a:xfrm>
            <a:off x="801825" y="2341350"/>
            <a:ext cx="16291351" cy="6827737"/>
          </a:xfrm>
          <a:custGeom>
            <a:rect b="b" l="l" r="r" t="t"/>
            <a:pathLst>
              <a:path extrusionOk="0" h="5631123" w="5221587">
                <a:moveTo>
                  <a:pt x="0" y="0"/>
                </a:moveTo>
                <a:lnTo>
                  <a:pt x="5221587" y="0"/>
                </a:lnTo>
                <a:lnTo>
                  <a:pt x="5221587" y="5631123"/>
                </a:lnTo>
                <a:lnTo>
                  <a:pt x="0" y="5631123"/>
                </a:lnTo>
                <a:lnTo>
                  <a:pt x="0" y="0"/>
                </a:lnTo>
                <a:close/>
              </a:path>
            </a:pathLst>
          </a:custGeom>
          <a:blipFill rotWithShape="1">
            <a:blip r:embed="rId4">
              <a:alphaModFix/>
            </a:blip>
            <a:stretch>
              <a:fillRect b="0" l="0" r="0" t="0"/>
            </a:stretch>
          </a:blipFill>
          <a:ln>
            <a:noFill/>
          </a:ln>
        </p:spPr>
      </p:sp>
      <p:sp>
        <p:nvSpPr>
          <p:cNvPr id="159" name="Google Shape;159;g2dbba0aa388_0_32"/>
          <p:cNvSpPr/>
          <p:nvPr/>
        </p:nvSpPr>
        <p:spPr>
          <a:xfrm>
            <a:off x="-1217551" y="7815844"/>
            <a:ext cx="5939287" cy="4114800"/>
          </a:xfrm>
          <a:custGeom>
            <a:rect b="b" l="l" r="r" t="t"/>
            <a:pathLst>
              <a:path extrusionOk="0" h="4114800" w="5939287">
                <a:moveTo>
                  <a:pt x="0" y="0"/>
                </a:moveTo>
                <a:lnTo>
                  <a:pt x="5939287" y="0"/>
                </a:lnTo>
                <a:lnTo>
                  <a:pt x="5939287" y="4114800"/>
                </a:lnTo>
                <a:lnTo>
                  <a:pt x="0" y="4114800"/>
                </a:lnTo>
                <a:lnTo>
                  <a:pt x="0" y="0"/>
                </a:lnTo>
                <a:close/>
              </a:path>
            </a:pathLst>
          </a:custGeom>
          <a:blipFill rotWithShape="1">
            <a:blip r:embed="rId5">
              <a:alphaModFix/>
            </a:blip>
            <a:stretch>
              <a:fillRect b="0" l="0" r="0" t="0"/>
            </a:stretch>
          </a:blipFill>
          <a:ln>
            <a:noFill/>
          </a:ln>
        </p:spPr>
      </p:sp>
      <p:sp>
        <p:nvSpPr>
          <p:cNvPr id="160" name="Google Shape;160;g2dbba0aa388_0_32"/>
          <p:cNvSpPr txBox="1"/>
          <p:nvPr/>
        </p:nvSpPr>
        <p:spPr>
          <a:xfrm>
            <a:off x="3925344" y="885825"/>
            <a:ext cx="10437300" cy="1100700"/>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None/>
            </a:pPr>
            <a:r>
              <a:rPr lang="en-US" sz="7151">
                <a:solidFill>
                  <a:srgbClr val="01070A"/>
                </a:solidFill>
              </a:rPr>
              <a:t>Working</a:t>
            </a:r>
            <a:endParaRPr/>
          </a:p>
        </p:txBody>
      </p:sp>
      <p:sp>
        <p:nvSpPr>
          <p:cNvPr id="161" name="Google Shape;161;g2dbba0aa388_0_32"/>
          <p:cNvSpPr txBox="1"/>
          <p:nvPr/>
        </p:nvSpPr>
        <p:spPr>
          <a:xfrm>
            <a:off x="1474597" y="3135000"/>
            <a:ext cx="14744700" cy="59262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2100"/>
              </a:spcBef>
              <a:spcAft>
                <a:spcPts val="0"/>
              </a:spcAft>
              <a:buClr>
                <a:schemeClr val="dk1"/>
              </a:buClr>
              <a:buSzPts val="1100"/>
              <a:buFont typeface="Arial"/>
              <a:buNone/>
            </a:pPr>
            <a:r>
              <a:rPr b="1" lang="en-US" sz="2800">
                <a:solidFill>
                  <a:srgbClr val="0D0D0D"/>
                </a:solidFill>
                <a:latin typeface="Roboto"/>
                <a:ea typeface="Roboto"/>
                <a:cs typeface="Roboto"/>
                <a:sym typeface="Roboto"/>
              </a:rPr>
              <a:t>3.DelhiOpenTransit API Integration:</a:t>
            </a:r>
            <a:r>
              <a:rPr lang="en-US" sz="2800">
                <a:solidFill>
                  <a:srgbClr val="0D0D0D"/>
                </a:solidFill>
                <a:latin typeface="Roboto"/>
                <a:ea typeface="Roboto"/>
                <a:cs typeface="Roboto"/>
                <a:sym typeface="Roboto"/>
              </a:rPr>
              <a:t> Open Transit further enhances its functionality by integrating with the DelhiOpenTransit API. This API serves as a comprehensive repository of </a:t>
            </a:r>
            <a:r>
              <a:rPr b="1" lang="en-US" sz="2800">
                <a:solidFill>
                  <a:srgbClr val="0D0D0D"/>
                </a:solidFill>
                <a:latin typeface="Roboto"/>
                <a:ea typeface="Roboto"/>
                <a:cs typeface="Roboto"/>
                <a:sym typeface="Roboto"/>
              </a:rPr>
              <a:t>real-time data on bus locations</a:t>
            </a:r>
            <a:r>
              <a:rPr lang="en-US" sz="2800">
                <a:solidFill>
                  <a:srgbClr val="0D0D0D"/>
                </a:solidFill>
                <a:latin typeface="Roboto"/>
                <a:ea typeface="Roboto"/>
                <a:cs typeface="Roboto"/>
                <a:sym typeface="Roboto"/>
              </a:rPr>
              <a:t>, routes, and nearest stops within the Delhi metropolitan area.</a:t>
            </a:r>
            <a:endParaRPr sz="2800">
              <a:solidFill>
                <a:srgbClr val="0D0D0D"/>
              </a:solidFill>
              <a:latin typeface="Roboto"/>
              <a:ea typeface="Roboto"/>
              <a:cs typeface="Roboto"/>
              <a:sym typeface="Roboto"/>
            </a:endParaRPr>
          </a:p>
          <a:p>
            <a:pPr indent="0" lvl="0" marL="0" rtl="0" algn="l">
              <a:lnSpc>
                <a:spcPct val="115000"/>
              </a:lnSpc>
              <a:spcBef>
                <a:spcPts val="2100"/>
              </a:spcBef>
              <a:spcAft>
                <a:spcPts val="0"/>
              </a:spcAft>
              <a:buClr>
                <a:schemeClr val="dk1"/>
              </a:buClr>
              <a:buSzPts val="1100"/>
              <a:buFont typeface="Arial"/>
              <a:buNone/>
            </a:pPr>
            <a:r>
              <a:rPr b="1" lang="en-US" sz="2800">
                <a:solidFill>
                  <a:srgbClr val="0D0D0D"/>
                </a:solidFill>
                <a:latin typeface="Roboto"/>
                <a:ea typeface="Roboto"/>
                <a:cs typeface="Roboto"/>
                <a:sym typeface="Roboto"/>
              </a:rPr>
              <a:t>4. Data Processing and Analysis: </a:t>
            </a:r>
            <a:r>
              <a:rPr lang="en-US" sz="2800">
                <a:solidFill>
                  <a:srgbClr val="0D0D0D"/>
                </a:solidFill>
                <a:latin typeface="Roboto"/>
                <a:ea typeface="Roboto"/>
                <a:cs typeface="Roboto"/>
                <a:sym typeface="Roboto"/>
              </a:rPr>
              <a:t>Upon fetching data from the APIs, Open Transit employs sophisticated algorithms to compute the distance between the user's location and available bus stops. This analysis enables the application to provide users with relevant and actionable insights for their transit options.</a:t>
            </a:r>
            <a:endParaRPr sz="2800">
              <a:solidFill>
                <a:srgbClr val="0D0D0D"/>
              </a:solidFill>
              <a:latin typeface="Roboto"/>
              <a:ea typeface="Roboto"/>
              <a:cs typeface="Roboto"/>
              <a:sym typeface="Roboto"/>
            </a:endParaRPr>
          </a:p>
          <a:p>
            <a:pPr indent="0" lvl="0" marL="0" rtl="0" algn="l">
              <a:lnSpc>
                <a:spcPct val="115000"/>
              </a:lnSpc>
              <a:spcBef>
                <a:spcPts val="2100"/>
              </a:spcBef>
              <a:spcAft>
                <a:spcPts val="2100"/>
              </a:spcAft>
              <a:buClr>
                <a:schemeClr val="dk1"/>
              </a:buClr>
              <a:buSzPts val="1100"/>
              <a:buFont typeface="Arial"/>
              <a:buNone/>
            </a:pPr>
            <a:r>
              <a:rPr b="1" lang="en-US" sz="2800">
                <a:solidFill>
                  <a:srgbClr val="0D0D0D"/>
                </a:solidFill>
                <a:latin typeface="Roboto"/>
                <a:ea typeface="Roboto"/>
                <a:cs typeface="Roboto"/>
                <a:sym typeface="Roboto"/>
              </a:rPr>
              <a:t>5. User Interface and Experience: </a:t>
            </a:r>
            <a:r>
              <a:rPr lang="en-US" sz="2800">
                <a:solidFill>
                  <a:srgbClr val="0D0D0D"/>
                </a:solidFill>
                <a:latin typeface="Roboto"/>
                <a:ea typeface="Roboto"/>
                <a:cs typeface="Roboto"/>
                <a:sym typeface="Roboto"/>
              </a:rPr>
              <a:t>Throughout the process, Open Transit prioritizes user-centric design principles to ensure a seamless and intuitive experience. The application presents users with clear and concise information, empowering them to make informed decisions about their commuting routes.</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7"/>
          <p:cNvSpPr txBox="1"/>
          <p:nvPr/>
        </p:nvSpPr>
        <p:spPr>
          <a:xfrm>
            <a:off x="7903785" y="4790094"/>
            <a:ext cx="2480429" cy="630612"/>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0" i="0" lang="en-US" sz="3672" u="none" cap="none" strike="noStrike">
                <a:solidFill>
                  <a:srgbClr val="FFFFFF"/>
                </a:solidFill>
                <a:latin typeface="Dosis Medium"/>
                <a:ea typeface="Dosis Medium"/>
                <a:cs typeface="Dosis Medium"/>
                <a:sym typeface="Dosis Medium"/>
              </a:rPr>
              <a:t>Flow Diagram</a:t>
            </a:r>
            <a:endParaRPr/>
          </a:p>
        </p:txBody>
      </p:sp>
      <p:sp>
        <p:nvSpPr>
          <p:cNvPr id="171" name="Google Shape;171;p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pic>
        <p:nvPicPr>
          <p:cNvPr id="172" name="Google Shape;172;p7"/>
          <p:cNvPicPr preferRelativeResize="0"/>
          <p:nvPr/>
        </p:nvPicPr>
        <p:blipFill>
          <a:blip r:embed="rId4">
            <a:alphaModFix/>
          </a:blip>
          <a:stretch>
            <a:fillRect/>
          </a:stretch>
        </p:blipFill>
        <p:spPr>
          <a:xfrm>
            <a:off x="1360175" y="-38100"/>
            <a:ext cx="4629150" cy="10287000"/>
          </a:xfrm>
          <a:prstGeom prst="rect">
            <a:avLst/>
          </a:prstGeom>
          <a:noFill/>
          <a:ln>
            <a:noFill/>
          </a:ln>
        </p:spPr>
      </p:pic>
      <p:pic>
        <p:nvPicPr>
          <p:cNvPr id="173" name="Google Shape;173;p7"/>
          <p:cNvPicPr preferRelativeResize="0"/>
          <p:nvPr/>
        </p:nvPicPr>
        <p:blipFill>
          <a:blip r:embed="rId5">
            <a:alphaModFix/>
          </a:blip>
          <a:stretch>
            <a:fillRect/>
          </a:stretch>
        </p:blipFill>
        <p:spPr>
          <a:xfrm>
            <a:off x="12935525" y="-138375"/>
            <a:ext cx="4629150" cy="10287000"/>
          </a:xfrm>
          <a:prstGeom prst="rect">
            <a:avLst/>
          </a:prstGeom>
          <a:noFill/>
          <a:ln>
            <a:noFill/>
          </a:ln>
        </p:spPr>
      </p:pic>
      <p:pic>
        <p:nvPicPr>
          <p:cNvPr id="174" name="Google Shape;174;p7"/>
          <p:cNvPicPr preferRelativeResize="0"/>
          <p:nvPr/>
        </p:nvPicPr>
        <p:blipFill>
          <a:blip r:embed="rId6">
            <a:alphaModFix/>
          </a:blip>
          <a:stretch>
            <a:fillRect/>
          </a:stretch>
        </p:blipFill>
        <p:spPr>
          <a:xfrm>
            <a:off x="7147838" y="-138375"/>
            <a:ext cx="4629150" cy="10287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180" name="Google Shape;180;p8"/>
          <p:cNvSpPr/>
          <p:nvPr/>
        </p:nvSpPr>
        <p:spPr>
          <a:xfrm>
            <a:off x="2977963" y="4889988"/>
            <a:ext cx="738841" cy="628687"/>
          </a:xfrm>
          <a:custGeom>
            <a:rect b="b" l="l" r="r" t="t"/>
            <a:pathLst>
              <a:path extrusionOk="0" h="628687" w="738841">
                <a:moveTo>
                  <a:pt x="0" y="0"/>
                </a:moveTo>
                <a:lnTo>
                  <a:pt x="738841" y="0"/>
                </a:lnTo>
                <a:lnTo>
                  <a:pt x="738841" y="628687"/>
                </a:lnTo>
                <a:lnTo>
                  <a:pt x="0" y="628687"/>
                </a:lnTo>
                <a:lnTo>
                  <a:pt x="0" y="0"/>
                </a:lnTo>
                <a:close/>
              </a:path>
            </a:pathLst>
          </a:custGeom>
          <a:blipFill rotWithShape="1">
            <a:blip r:embed="rId4">
              <a:alphaModFix/>
            </a:blip>
            <a:stretch>
              <a:fillRect b="0" l="0" r="0" t="0"/>
            </a:stretch>
          </a:blipFill>
          <a:ln>
            <a:noFill/>
          </a:ln>
        </p:spPr>
      </p:sp>
      <p:sp>
        <p:nvSpPr>
          <p:cNvPr id="181" name="Google Shape;181;p8"/>
          <p:cNvSpPr/>
          <p:nvPr/>
        </p:nvSpPr>
        <p:spPr>
          <a:xfrm>
            <a:off x="3075661" y="7000203"/>
            <a:ext cx="530483" cy="734926"/>
          </a:xfrm>
          <a:custGeom>
            <a:rect b="b" l="l" r="r" t="t"/>
            <a:pathLst>
              <a:path extrusionOk="0" h="734926" w="530483">
                <a:moveTo>
                  <a:pt x="0" y="0"/>
                </a:moveTo>
                <a:lnTo>
                  <a:pt x="530483" y="0"/>
                </a:lnTo>
                <a:lnTo>
                  <a:pt x="530483" y="734926"/>
                </a:lnTo>
                <a:lnTo>
                  <a:pt x="0" y="734926"/>
                </a:lnTo>
                <a:lnTo>
                  <a:pt x="0" y="0"/>
                </a:lnTo>
                <a:close/>
              </a:path>
            </a:pathLst>
          </a:custGeom>
          <a:blipFill rotWithShape="1">
            <a:blip r:embed="rId5">
              <a:alphaModFix/>
            </a:blip>
            <a:stretch>
              <a:fillRect b="0" l="0" r="0" t="0"/>
            </a:stretch>
          </a:blipFill>
          <a:ln>
            <a:noFill/>
          </a:ln>
        </p:spPr>
      </p:sp>
      <p:sp>
        <p:nvSpPr>
          <p:cNvPr id="182" name="Google Shape;182;p8"/>
          <p:cNvSpPr txBox="1"/>
          <p:nvPr/>
        </p:nvSpPr>
        <p:spPr>
          <a:xfrm>
            <a:off x="821179" y="1390294"/>
            <a:ext cx="14580900" cy="489300"/>
          </a:xfrm>
          <a:prstGeom prst="rect">
            <a:avLst/>
          </a:prstGeom>
          <a:noFill/>
          <a:ln>
            <a:noFill/>
          </a:ln>
        </p:spPr>
        <p:txBody>
          <a:bodyPr anchorCtr="0" anchor="t" bIns="0" lIns="0" spcFirstLastPara="1" rIns="0" wrap="square" tIns="0">
            <a:spAutoFit/>
          </a:bodyPr>
          <a:lstStyle/>
          <a:p>
            <a:pPr indent="0" lvl="0" marL="0" marR="0" rtl="0" algn="l">
              <a:lnSpc>
                <a:spcPct val="118030"/>
              </a:lnSpc>
              <a:spcBef>
                <a:spcPts val="0"/>
              </a:spcBef>
              <a:spcAft>
                <a:spcPts val="0"/>
              </a:spcAft>
              <a:buNone/>
            </a:pPr>
            <a:r>
              <a:t/>
            </a:r>
            <a:endParaRPr b="0" i="0" sz="3178" u="none" cap="none" strike="noStrike">
              <a:solidFill>
                <a:srgbClr val="01070A"/>
              </a:solidFill>
              <a:latin typeface="Dosis"/>
              <a:ea typeface="Dosis"/>
              <a:cs typeface="Dosis"/>
              <a:sym typeface="Dosis"/>
            </a:endParaRPr>
          </a:p>
        </p:txBody>
      </p:sp>
      <p:pic>
        <p:nvPicPr>
          <p:cNvPr id="183" name="Google Shape;183;p8"/>
          <p:cNvPicPr preferRelativeResize="0"/>
          <p:nvPr/>
        </p:nvPicPr>
        <p:blipFill>
          <a:blip r:embed="rId6">
            <a:alphaModFix/>
          </a:blip>
          <a:stretch>
            <a:fillRect/>
          </a:stretch>
        </p:blipFill>
        <p:spPr>
          <a:xfrm>
            <a:off x="12861100" y="184962"/>
            <a:ext cx="4629150" cy="10038800"/>
          </a:xfrm>
          <a:prstGeom prst="rect">
            <a:avLst/>
          </a:prstGeom>
          <a:noFill/>
          <a:ln>
            <a:noFill/>
          </a:ln>
        </p:spPr>
      </p:pic>
      <p:pic>
        <p:nvPicPr>
          <p:cNvPr id="184" name="Google Shape;184;p8"/>
          <p:cNvPicPr preferRelativeResize="0"/>
          <p:nvPr/>
        </p:nvPicPr>
        <p:blipFill>
          <a:blip r:embed="rId7">
            <a:alphaModFix/>
          </a:blip>
          <a:stretch>
            <a:fillRect/>
          </a:stretch>
        </p:blipFill>
        <p:spPr>
          <a:xfrm>
            <a:off x="6604625" y="184950"/>
            <a:ext cx="4629150" cy="10038800"/>
          </a:xfrm>
          <a:prstGeom prst="rect">
            <a:avLst/>
          </a:prstGeom>
          <a:noFill/>
          <a:ln>
            <a:noFill/>
          </a:ln>
        </p:spPr>
      </p:pic>
      <p:pic>
        <p:nvPicPr>
          <p:cNvPr id="185" name="Google Shape;185;p8"/>
          <p:cNvPicPr preferRelativeResize="0"/>
          <p:nvPr/>
        </p:nvPicPr>
        <p:blipFill>
          <a:blip r:embed="rId8">
            <a:alphaModFix/>
          </a:blip>
          <a:stretch>
            <a:fillRect/>
          </a:stretch>
        </p:blipFill>
        <p:spPr>
          <a:xfrm>
            <a:off x="348150" y="60838"/>
            <a:ext cx="4629150" cy="10287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