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6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4" r:id="rId11"/>
    <p:sldId id="265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6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swar Chand V" initials="ECV" lastIdx="2" clrIdx="0">
    <p:extLst>
      <p:ext uri="{19B8F6BF-5375-455C-9EA6-DF929625EA0E}">
        <p15:presenceInfo xmlns:p15="http://schemas.microsoft.com/office/powerpoint/2012/main" xmlns="" userId="6593c7524b62632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5091"/>
    <a:srgbClr val="00CC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0428" autoAdjust="0"/>
    <p:restoredTop sz="94660"/>
  </p:normalViewPr>
  <p:slideViewPr>
    <p:cSldViewPr snapToGrid="0">
      <p:cViewPr varScale="1">
        <p:scale>
          <a:sx n="75" d="100"/>
          <a:sy n="75" d="100"/>
        </p:scale>
        <p:origin x="-28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F6A97D-DBA4-4AF4-9A80-981880D97A51}" type="doc">
      <dgm:prSet loTypeId="urn:microsoft.com/office/officeart/2008/layout/VerticalCurvedList" loCatId="list" qsTypeId="urn:microsoft.com/office/officeart/2005/8/quickstyle/3d1" qsCatId="3D" csTypeId="urn:microsoft.com/office/officeart/2005/8/colors/colorful1#1" csCatId="colorful" phldr="1"/>
      <dgm:spPr/>
      <dgm:t>
        <a:bodyPr/>
        <a:lstStyle/>
        <a:p>
          <a:endParaRPr lang="en-IN"/>
        </a:p>
      </dgm:t>
    </dgm:pt>
    <dgm:pt modelId="{584BEC05-3B27-4D67-BB80-AECBB0D1EA21}">
      <dgm:prSet phldrT="[Text]" custT="1"/>
      <dgm:spPr/>
      <dgm:t>
        <a:bodyPr/>
        <a:lstStyle/>
        <a:p>
          <a:pPr algn="l"/>
          <a:r>
            <a:rPr lang="en-IN" sz="3200" b="1" i="0" u="none" dirty="0">
              <a:solidFill>
                <a:schemeClr val="tx1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rPr>
            <a:t>1.COLLECTION</a:t>
          </a:r>
        </a:p>
      </dgm:t>
    </dgm:pt>
    <dgm:pt modelId="{200DC8D8-ABC7-4924-80A3-ACFEFF6CCA77}" type="parTrans" cxnId="{7C16E0B9-4732-4D4B-8951-402528CE52E5}">
      <dgm:prSet/>
      <dgm:spPr/>
      <dgm:t>
        <a:bodyPr/>
        <a:lstStyle/>
        <a:p>
          <a:endParaRPr lang="en-IN"/>
        </a:p>
      </dgm:t>
    </dgm:pt>
    <dgm:pt modelId="{6123A562-5A6F-4D33-B880-313FF374DE7D}" type="sibTrans" cxnId="{7C16E0B9-4732-4D4B-8951-402528CE52E5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IN"/>
        </a:p>
      </dgm:t>
    </dgm:pt>
    <dgm:pt modelId="{B23DFDF8-9491-4C06-9C86-EA51C6260303}">
      <dgm:prSet phldrT="[Text]" custT="1"/>
      <dgm:spPr/>
      <dgm:t>
        <a:bodyPr/>
        <a:lstStyle/>
        <a:p>
          <a:pPr algn="l"/>
          <a:r>
            <a:rPr lang="en-IN" sz="3200" b="1" i="0" u="none" dirty="0">
              <a:solidFill>
                <a:schemeClr val="tx1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rPr>
            <a:t>2.CLEANING</a:t>
          </a:r>
        </a:p>
      </dgm:t>
    </dgm:pt>
    <dgm:pt modelId="{D8FFB324-C4CE-43FF-A3B0-F9C0403A50C7}" type="parTrans" cxnId="{C1664E17-95F0-45E9-9B1C-69AED809FA42}">
      <dgm:prSet/>
      <dgm:spPr/>
      <dgm:t>
        <a:bodyPr/>
        <a:lstStyle/>
        <a:p>
          <a:endParaRPr lang="en-IN"/>
        </a:p>
      </dgm:t>
    </dgm:pt>
    <dgm:pt modelId="{74C6A3BE-37C5-4A47-B0A6-2A23D26C6DD9}" type="sibTrans" cxnId="{C1664E17-95F0-45E9-9B1C-69AED809FA42}">
      <dgm:prSet/>
      <dgm:spPr/>
      <dgm:t>
        <a:bodyPr/>
        <a:lstStyle/>
        <a:p>
          <a:endParaRPr lang="en-IN"/>
        </a:p>
      </dgm:t>
    </dgm:pt>
    <dgm:pt modelId="{7CD4CBC6-3FF5-4477-97AC-0DA49E3C245A}">
      <dgm:prSet phldrT="[Text]" custT="1"/>
      <dgm:spPr/>
      <dgm:t>
        <a:bodyPr/>
        <a:lstStyle/>
        <a:p>
          <a:pPr algn="l"/>
          <a:r>
            <a:rPr lang="en-IN" sz="3200" b="1" i="0" u="none" dirty="0">
              <a:solidFill>
                <a:schemeClr val="tx1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rPr>
            <a:t>3.EXPLORATORY DATA ANALYSIS</a:t>
          </a:r>
        </a:p>
      </dgm:t>
    </dgm:pt>
    <dgm:pt modelId="{D0518246-FE40-4871-8C5D-71C68436FE6C}" type="parTrans" cxnId="{B758C7AE-029F-4EE4-8C01-36AC23A5F9E1}">
      <dgm:prSet/>
      <dgm:spPr/>
      <dgm:t>
        <a:bodyPr/>
        <a:lstStyle/>
        <a:p>
          <a:endParaRPr lang="en-IN"/>
        </a:p>
      </dgm:t>
    </dgm:pt>
    <dgm:pt modelId="{1DFDC1F9-65EA-4EEB-8834-97DAADCE87A2}" type="sibTrans" cxnId="{B758C7AE-029F-4EE4-8C01-36AC23A5F9E1}">
      <dgm:prSet/>
      <dgm:spPr/>
      <dgm:t>
        <a:bodyPr/>
        <a:lstStyle/>
        <a:p>
          <a:endParaRPr lang="en-IN"/>
        </a:p>
      </dgm:t>
    </dgm:pt>
    <dgm:pt modelId="{99C510DA-E007-4982-A1EC-CB4B1BDF70AD}">
      <dgm:prSet phldrT="[Text]" custT="1"/>
      <dgm:spPr/>
      <dgm:t>
        <a:bodyPr/>
        <a:lstStyle/>
        <a:p>
          <a:pPr algn="l"/>
          <a:r>
            <a:rPr lang="en-IN" sz="3200" b="1" i="0" u="none" dirty="0">
              <a:solidFill>
                <a:schemeClr val="tx1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rPr>
            <a:t>4.MODEL BUILDING</a:t>
          </a:r>
        </a:p>
      </dgm:t>
    </dgm:pt>
    <dgm:pt modelId="{E904EAF4-5A8E-4B62-B428-B1121F5D95B7}" type="parTrans" cxnId="{72546777-4094-4AD1-9BB1-8A5252497858}">
      <dgm:prSet/>
      <dgm:spPr/>
      <dgm:t>
        <a:bodyPr/>
        <a:lstStyle/>
        <a:p>
          <a:endParaRPr lang="en-IN"/>
        </a:p>
      </dgm:t>
    </dgm:pt>
    <dgm:pt modelId="{0349D00A-DAA2-4448-8720-97FBBEA00E6C}" type="sibTrans" cxnId="{72546777-4094-4AD1-9BB1-8A5252497858}">
      <dgm:prSet/>
      <dgm:spPr/>
      <dgm:t>
        <a:bodyPr/>
        <a:lstStyle/>
        <a:p>
          <a:endParaRPr lang="en-IN"/>
        </a:p>
      </dgm:t>
    </dgm:pt>
    <dgm:pt modelId="{CBE70872-3458-4F1F-8F53-3CBB08F4F940}">
      <dgm:prSet phldrT="[Text]" custT="1"/>
      <dgm:spPr/>
      <dgm:t>
        <a:bodyPr/>
        <a:lstStyle/>
        <a:p>
          <a:pPr algn="l"/>
          <a:r>
            <a:rPr lang="en-IN" sz="3200" b="1" i="0" u="none" dirty="0">
              <a:solidFill>
                <a:schemeClr val="tx1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rPr>
            <a:t>5.MODEL DEPLOYMENT</a:t>
          </a:r>
          <a:endParaRPr lang="en-IN" sz="3200" b="1" i="0" u="none" dirty="0"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gm:t>
    </dgm:pt>
    <dgm:pt modelId="{1C601F41-EAE7-4C2A-ADC4-1CC4A569754F}" type="parTrans" cxnId="{66C755B9-2AA5-44E6-896F-D66AB364DC9D}">
      <dgm:prSet/>
      <dgm:spPr/>
      <dgm:t>
        <a:bodyPr/>
        <a:lstStyle/>
        <a:p>
          <a:endParaRPr lang="en-IN"/>
        </a:p>
      </dgm:t>
    </dgm:pt>
    <dgm:pt modelId="{9C545676-0B8A-4F7C-882D-9B24CC863883}" type="sibTrans" cxnId="{66C755B9-2AA5-44E6-896F-D66AB364DC9D}">
      <dgm:prSet/>
      <dgm:spPr/>
      <dgm:t>
        <a:bodyPr/>
        <a:lstStyle/>
        <a:p>
          <a:endParaRPr lang="en-IN"/>
        </a:p>
      </dgm:t>
    </dgm:pt>
    <dgm:pt modelId="{E1AC52CD-8F5B-4DCC-9129-FC74BBB41FC2}" type="pres">
      <dgm:prSet presAssocID="{2CF6A97D-DBA4-4AF4-9A80-981880D97A51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A58F7F68-A602-4DA0-AA62-0385A6574326}" type="pres">
      <dgm:prSet presAssocID="{2CF6A97D-DBA4-4AF4-9A80-981880D97A51}" presName="Name1" presStyleCnt="0"/>
      <dgm:spPr/>
    </dgm:pt>
    <dgm:pt modelId="{EA66750D-8059-4D4B-83C5-5243B3E1C27C}" type="pres">
      <dgm:prSet presAssocID="{2CF6A97D-DBA4-4AF4-9A80-981880D97A51}" presName="cycle" presStyleCnt="0"/>
      <dgm:spPr/>
    </dgm:pt>
    <dgm:pt modelId="{CC9A9B61-4EA8-4C1E-873A-5A8ED6A53FB6}" type="pres">
      <dgm:prSet presAssocID="{2CF6A97D-DBA4-4AF4-9A80-981880D97A51}" presName="srcNode" presStyleLbl="node1" presStyleIdx="0" presStyleCnt="5"/>
      <dgm:spPr/>
    </dgm:pt>
    <dgm:pt modelId="{9BB862D5-76BD-4F22-81DE-95664C85923F}" type="pres">
      <dgm:prSet presAssocID="{2CF6A97D-DBA4-4AF4-9A80-981880D97A51}" presName="conn" presStyleLbl="parChTrans1D2" presStyleIdx="0" presStyleCnt="1" custLinFactNeighborX="-62412" custLinFactNeighborY="510"/>
      <dgm:spPr/>
      <dgm:t>
        <a:bodyPr/>
        <a:lstStyle/>
        <a:p>
          <a:endParaRPr lang="en-US"/>
        </a:p>
      </dgm:t>
    </dgm:pt>
    <dgm:pt modelId="{B3FE350D-83A3-4A78-9072-DEBE5AD77B8E}" type="pres">
      <dgm:prSet presAssocID="{2CF6A97D-DBA4-4AF4-9A80-981880D97A51}" presName="extraNode" presStyleLbl="node1" presStyleIdx="0" presStyleCnt="5"/>
      <dgm:spPr/>
    </dgm:pt>
    <dgm:pt modelId="{D2C79D5D-198C-4385-A39E-3A7AD0B8E50F}" type="pres">
      <dgm:prSet presAssocID="{2CF6A97D-DBA4-4AF4-9A80-981880D97A51}" presName="dstNode" presStyleLbl="node1" presStyleIdx="0" presStyleCnt="5"/>
      <dgm:spPr/>
    </dgm:pt>
    <dgm:pt modelId="{0E8143C9-E7DE-428F-A5BF-15C3151921CD}" type="pres">
      <dgm:prSet presAssocID="{584BEC05-3B27-4D67-BB80-AECBB0D1EA21}" presName="text_1" presStyleLbl="node1" presStyleIdx="0" presStyleCnt="5" custLinFactNeighborX="-87" custLinFactNeighborY="33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37F7F5-10DD-4EDB-83D6-13812F0928A9}" type="pres">
      <dgm:prSet presAssocID="{584BEC05-3B27-4D67-BB80-AECBB0D1EA21}" presName="accent_1" presStyleCnt="0"/>
      <dgm:spPr/>
    </dgm:pt>
    <dgm:pt modelId="{E85FB563-CD7F-4F35-B6B4-54E288131ED5}" type="pres">
      <dgm:prSet presAssocID="{584BEC05-3B27-4D67-BB80-AECBB0D1EA21}" presName="accentRepeatNode" presStyleLbl="solidFgAcc1" presStyleIdx="0" presStyleCnt="5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 w="57150"/>
      </dgm:spPr>
    </dgm:pt>
    <dgm:pt modelId="{CC9EF5C7-F619-45BE-94D3-542FBBEE83B2}" type="pres">
      <dgm:prSet presAssocID="{B23DFDF8-9491-4C06-9C86-EA51C6260303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668323-8B8B-43EB-B041-08353758097B}" type="pres">
      <dgm:prSet presAssocID="{B23DFDF8-9491-4C06-9C86-EA51C6260303}" presName="accent_2" presStyleCnt="0"/>
      <dgm:spPr/>
    </dgm:pt>
    <dgm:pt modelId="{A59AE4C6-CC34-45B4-A8BE-57184A7E048B}" type="pres">
      <dgm:prSet presAssocID="{B23DFDF8-9491-4C06-9C86-EA51C6260303}" presName="accentRepeatNode" presStyleLbl="solidFgAcc1" presStyleIdx="1" presStyleCnt="5" custLinFactNeighborY="6048"/>
      <dgm:spPr>
        <a:ln w="57150"/>
      </dgm:spPr>
    </dgm:pt>
    <dgm:pt modelId="{930C4C74-94D7-47C0-840B-BC820316C6E7}" type="pres">
      <dgm:prSet presAssocID="{7CD4CBC6-3FF5-4477-97AC-0DA49E3C245A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3A4312-37DF-4FC0-BE2B-FB5E220A7B6E}" type="pres">
      <dgm:prSet presAssocID="{7CD4CBC6-3FF5-4477-97AC-0DA49E3C245A}" presName="accent_3" presStyleCnt="0"/>
      <dgm:spPr/>
    </dgm:pt>
    <dgm:pt modelId="{65689E92-BCB3-47DE-8F30-EFEDAA8619DA}" type="pres">
      <dgm:prSet presAssocID="{7CD4CBC6-3FF5-4477-97AC-0DA49E3C245A}" presName="accentRepeatNode" presStyleLbl="solidFgAcc1" presStyleIdx="2" presStyleCnt="5"/>
      <dgm:spPr>
        <a:ln w="57150"/>
      </dgm:spPr>
    </dgm:pt>
    <dgm:pt modelId="{15F3F8FA-EA0E-4D7F-8BFC-7FC681C2B497}" type="pres">
      <dgm:prSet presAssocID="{99C510DA-E007-4982-A1EC-CB4B1BDF70AD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CB6234-83E5-46F2-AABA-93CB9FEE7459}" type="pres">
      <dgm:prSet presAssocID="{99C510DA-E007-4982-A1EC-CB4B1BDF70AD}" presName="accent_4" presStyleCnt="0"/>
      <dgm:spPr/>
    </dgm:pt>
    <dgm:pt modelId="{74CA4A74-0B37-444B-9C26-1A0F55AD87F0}" type="pres">
      <dgm:prSet presAssocID="{99C510DA-E007-4982-A1EC-CB4B1BDF70AD}" presName="accentRepeatNode" presStyleLbl="solidFgAcc1" presStyleIdx="3" presStyleCnt="5"/>
      <dgm:spPr>
        <a:ln w="57150"/>
      </dgm:spPr>
    </dgm:pt>
    <dgm:pt modelId="{00FC3018-2CFA-43F9-BA5E-48EF0C91D9DE}" type="pres">
      <dgm:prSet presAssocID="{CBE70872-3458-4F1F-8F53-3CBB08F4F940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29A5A8-FED3-4F0B-A025-C8B241F51C4A}" type="pres">
      <dgm:prSet presAssocID="{CBE70872-3458-4F1F-8F53-3CBB08F4F940}" presName="accent_5" presStyleCnt="0"/>
      <dgm:spPr/>
    </dgm:pt>
    <dgm:pt modelId="{834A8E09-8F20-41EB-9057-296498448C3B}" type="pres">
      <dgm:prSet presAssocID="{CBE70872-3458-4F1F-8F53-3CBB08F4F940}" presName="accentRepeatNode" presStyleLbl="solidFgAcc1" presStyleIdx="4" presStyleCnt="5"/>
      <dgm:spPr>
        <a:ln w="57150"/>
      </dgm:spPr>
    </dgm:pt>
  </dgm:ptLst>
  <dgm:cxnLst>
    <dgm:cxn modelId="{82FAE3AE-A9AD-463C-954B-968C1CF68DE8}" type="presOf" srcId="{6123A562-5A6F-4D33-B880-313FF374DE7D}" destId="{9BB862D5-76BD-4F22-81DE-95664C85923F}" srcOrd="0" destOrd="0" presId="urn:microsoft.com/office/officeart/2008/layout/VerticalCurvedList"/>
    <dgm:cxn modelId="{7C16E0B9-4732-4D4B-8951-402528CE52E5}" srcId="{2CF6A97D-DBA4-4AF4-9A80-981880D97A51}" destId="{584BEC05-3B27-4D67-BB80-AECBB0D1EA21}" srcOrd="0" destOrd="0" parTransId="{200DC8D8-ABC7-4924-80A3-ACFEFF6CCA77}" sibTransId="{6123A562-5A6F-4D33-B880-313FF374DE7D}"/>
    <dgm:cxn modelId="{51BCE31D-2B86-42C8-A15E-9C4D8228C9C3}" type="presOf" srcId="{CBE70872-3458-4F1F-8F53-3CBB08F4F940}" destId="{00FC3018-2CFA-43F9-BA5E-48EF0C91D9DE}" srcOrd="0" destOrd="0" presId="urn:microsoft.com/office/officeart/2008/layout/VerticalCurvedList"/>
    <dgm:cxn modelId="{594984B2-EE7F-4817-82F1-0D002C5BE7CE}" type="presOf" srcId="{B23DFDF8-9491-4C06-9C86-EA51C6260303}" destId="{CC9EF5C7-F619-45BE-94D3-542FBBEE83B2}" srcOrd="0" destOrd="0" presId="urn:microsoft.com/office/officeart/2008/layout/VerticalCurvedList"/>
    <dgm:cxn modelId="{72546777-4094-4AD1-9BB1-8A5252497858}" srcId="{2CF6A97D-DBA4-4AF4-9A80-981880D97A51}" destId="{99C510DA-E007-4982-A1EC-CB4B1BDF70AD}" srcOrd="3" destOrd="0" parTransId="{E904EAF4-5A8E-4B62-B428-B1121F5D95B7}" sibTransId="{0349D00A-DAA2-4448-8720-97FBBEA00E6C}"/>
    <dgm:cxn modelId="{66C755B9-2AA5-44E6-896F-D66AB364DC9D}" srcId="{2CF6A97D-DBA4-4AF4-9A80-981880D97A51}" destId="{CBE70872-3458-4F1F-8F53-3CBB08F4F940}" srcOrd="4" destOrd="0" parTransId="{1C601F41-EAE7-4C2A-ADC4-1CC4A569754F}" sibTransId="{9C545676-0B8A-4F7C-882D-9B24CC863883}"/>
    <dgm:cxn modelId="{51595089-46F4-45B7-9834-1F75D6C0BF02}" type="presOf" srcId="{99C510DA-E007-4982-A1EC-CB4B1BDF70AD}" destId="{15F3F8FA-EA0E-4D7F-8BFC-7FC681C2B497}" srcOrd="0" destOrd="0" presId="urn:microsoft.com/office/officeart/2008/layout/VerticalCurvedList"/>
    <dgm:cxn modelId="{BEB6C3CF-9B16-4AB3-9637-6E3DBFC3C119}" type="presOf" srcId="{7CD4CBC6-3FF5-4477-97AC-0DA49E3C245A}" destId="{930C4C74-94D7-47C0-840B-BC820316C6E7}" srcOrd="0" destOrd="0" presId="urn:microsoft.com/office/officeart/2008/layout/VerticalCurvedList"/>
    <dgm:cxn modelId="{C1664E17-95F0-45E9-9B1C-69AED809FA42}" srcId="{2CF6A97D-DBA4-4AF4-9A80-981880D97A51}" destId="{B23DFDF8-9491-4C06-9C86-EA51C6260303}" srcOrd="1" destOrd="0" parTransId="{D8FFB324-C4CE-43FF-A3B0-F9C0403A50C7}" sibTransId="{74C6A3BE-37C5-4A47-B0A6-2A23D26C6DD9}"/>
    <dgm:cxn modelId="{9DCE832A-6ADB-499F-A4B1-21723007807C}" type="presOf" srcId="{2CF6A97D-DBA4-4AF4-9A80-981880D97A51}" destId="{E1AC52CD-8F5B-4DCC-9129-FC74BBB41FC2}" srcOrd="0" destOrd="0" presId="urn:microsoft.com/office/officeart/2008/layout/VerticalCurvedList"/>
    <dgm:cxn modelId="{B758C7AE-029F-4EE4-8C01-36AC23A5F9E1}" srcId="{2CF6A97D-DBA4-4AF4-9A80-981880D97A51}" destId="{7CD4CBC6-3FF5-4477-97AC-0DA49E3C245A}" srcOrd="2" destOrd="0" parTransId="{D0518246-FE40-4871-8C5D-71C68436FE6C}" sibTransId="{1DFDC1F9-65EA-4EEB-8834-97DAADCE87A2}"/>
    <dgm:cxn modelId="{FE89EE18-DD48-46D3-9A93-FD89172C3B40}" type="presOf" srcId="{584BEC05-3B27-4D67-BB80-AECBB0D1EA21}" destId="{0E8143C9-E7DE-428F-A5BF-15C3151921CD}" srcOrd="0" destOrd="0" presId="urn:microsoft.com/office/officeart/2008/layout/VerticalCurvedList"/>
    <dgm:cxn modelId="{CF01BC7F-61DE-4B35-9C67-49BEC2C4E7E4}" type="presParOf" srcId="{E1AC52CD-8F5B-4DCC-9129-FC74BBB41FC2}" destId="{A58F7F68-A602-4DA0-AA62-0385A6574326}" srcOrd="0" destOrd="0" presId="urn:microsoft.com/office/officeart/2008/layout/VerticalCurvedList"/>
    <dgm:cxn modelId="{42F093D2-ABB4-4EBC-99E5-AEBAEAA5B7FE}" type="presParOf" srcId="{A58F7F68-A602-4DA0-AA62-0385A6574326}" destId="{EA66750D-8059-4D4B-83C5-5243B3E1C27C}" srcOrd="0" destOrd="0" presId="urn:microsoft.com/office/officeart/2008/layout/VerticalCurvedList"/>
    <dgm:cxn modelId="{4EA67C34-2C4C-43F6-B154-5A097103F5CA}" type="presParOf" srcId="{EA66750D-8059-4D4B-83C5-5243B3E1C27C}" destId="{CC9A9B61-4EA8-4C1E-873A-5A8ED6A53FB6}" srcOrd="0" destOrd="0" presId="urn:microsoft.com/office/officeart/2008/layout/VerticalCurvedList"/>
    <dgm:cxn modelId="{7131303D-6BBA-44E6-93CB-78F79919EF1F}" type="presParOf" srcId="{EA66750D-8059-4D4B-83C5-5243B3E1C27C}" destId="{9BB862D5-76BD-4F22-81DE-95664C85923F}" srcOrd="1" destOrd="0" presId="urn:microsoft.com/office/officeart/2008/layout/VerticalCurvedList"/>
    <dgm:cxn modelId="{04DE5305-8364-4742-888A-3CB9FA7B87DC}" type="presParOf" srcId="{EA66750D-8059-4D4B-83C5-5243B3E1C27C}" destId="{B3FE350D-83A3-4A78-9072-DEBE5AD77B8E}" srcOrd="2" destOrd="0" presId="urn:microsoft.com/office/officeart/2008/layout/VerticalCurvedList"/>
    <dgm:cxn modelId="{2205B960-76EF-4CE0-ACEC-D4EE27DBBB42}" type="presParOf" srcId="{EA66750D-8059-4D4B-83C5-5243B3E1C27C}" destId="{D2C79D5D-198C-4385-A39E-3A7AD0B8E50F}" srcOrd="3" destOrd="0" presId="urn:microsoft.com/office/officeart/2008/layout/VerticalCurvedList"/>
    <dgm:cxn modelId="{3908A35B-9464-4AF3-A914-963FD0CC5497}" type="presParOf" srcId="{A58F7F68-A602-4DA0-AA62-0385A6574326}" destId="{0E8143C9-E7DE-428F-A5BF-15C3151921CD}" srcOrd="1" destOrd="0" presId="urn:microsoft.com/office/officeart/2008/layout/VerticalCurvedList"/>
    <dgm:cxn modelId="{E789DFDE-AEE9-4283-93D7-4CD89D48B2E1}" type="presParOf" srcId="{A58F7F68-A602-4DA0-AA62-0385A6574326}" destId="{B937F7F5-10DD-4EDB-83D6-13812F0928A9}" srcOrd="2" destOrd="0" presId="urn:microsoft.com/office/officeart/2008/layout/VerticalCurvedList"/>
    <dgm:cxn modelId="{06C1B5E0-ADCF-4681-B547-214DEAEF0B57}" type="presParOf" srcId="{B937F7F5-10DD-4EDB-83D6-13812F0928A9}" destId="{E85FB563-CD7F-4F35-B6B4-54E288131ED5}" srcOrd="0" destOrd="0" presId="urn:microsoft.com/office/officeart/2008/layout/VerticalCurvedList"/>
    <dgm:cxn modelId="{1E19C11E-5FAC-4D02-8186-8C6C6DF307FD}" type="presParOf" srcId="{A58F7F68-A602-4DA0-AA62-0385A6574326}" destId="{CC9EF5C7-F619-45BE-94D3-542FBBEE83B2}" srcOrd="3" destOrd="0" presId="urn:microsoft.com/office/officeart/2008/layout/VerticalCurvedList"/>
    <dgm:cxn modelId="{B6A2465A-424A-4EB4-99A0-3C0FDF192DC7}" type="presParOf" srcId="{A58F7F68-A602-4DA0-AA62-0385A6574326}" destId="{D9668323-8B8B-43EB-B041-08353758097B}" srcOrd="4" destOrd="0" presId="urn:microsoft.com/office/officeart/2008/layout/VerticalCurvedList"/>
    <dgm:cxn modelId="{FCFC74C8-C47B-47DC-970E-E8ED5DD4EB58}" type="presParOf" srcId="{D9668323-8B8B-43EB-B041-08353758097B}" destId="{A59AE4C6-CC34-45B4-A8BE-57184A7E048B}" srcOrd="0" destOrd="0" presId="urn:microsoft.com/office/officeart/2008/layout/VerticalCurvedList"/>
    <dgm:cxn modelId="{B671C57C-AF17-4AFB-A416-E6499BCF663B}" type="presParOf" srcId="{A58F7F68-A602-4DA0-AA62-0385A6574326}" destId="{930C4C74-94D7-47C0-840B-BC820316C6E7}" srcOrd="5" destOrd="0" presId="urn:microsoft.com/office/officeart/2008/layout/VerticalCurvedList"/>
    <dgm:cxn modelId="{2CC8FC43-6F96-4D38-B633-66E34854112C}" type="presParOf" srcId="{A58F7F68-A602-4DA0-AA62-0385A6574326}" destId="{513A4312-37DF-4FC0-BE2B-FB5E220A7B6E}" srcOrd="6" destOrd="0" presId="urn:microsoft.com/office/officeart/2008/layout/VerticalCurvedList"/>
    <dgm:cxn modelId="{DDE33228-61FB-49B0-A4FE-032D7BA8E2B7}" type="presParOf" srcId="{513A4312-37DF-4FC0-BE2B-FB5E220A7B6E}" destId="{65689E92-BCB3-47DE-8F30-EFEDAA8619DA}" srcOrd="0" destOrd="0" presId="urn:microsoft.com/office/officeart/2008/layout/VerticalCurvedList"/>
    <dgm:cxn modelId="{0F199B37-5800-48F8-88F1-1ABF405ECDC9}" type="presParOf" srcId="{A58F7F68-A602-4DA0-AA62-0385A6574326}" destId="{15F3F8FA-EA0E-4D7F-8BFC-7FC681C2B497}" srcOrd="7" destOrd="0" presId="urn:microsoft.com/office/officeart/2008/layout/VerticalCurvedList"/>
    <dgm:cxn modelId="{0C990955-0677-4F7D-AC80-5B0EB87BF413}" type="presParOf" srcId="{A58F7F68-A602-4DA0-AA62-0385A6574326}" destId="{B2CB6234-83E5-46F2-AABA-93CB9FEE7459}" srcOrd="8" destOrd="0" presId="urn:microsoft.com/office/officeart/2008/layout/VerticalCurvedList"/>
    <dgm:cxn modelId="{6E2B84D4-B1B3-411E-8BFC-F34EF6BEE8FE}" type="presParOf" srcId="{B2CB6234-83E5-46F2-AABA-93CB9FEE7459}" destId="{74CA4A74-0B37-444B-9C26-1A0F55AD87F0}" srcOrd="0" destOrd="0" presId="urn:microsoft.com/office/officeart/2008/layout/VerticalCurvedList"/>
    <dgm:cxn modelId="{BDCD7CB1-63E0-4D52-9C64-9DADEEA8521D}" type="presParOf" srcId="{A58F7F68-A602-4DA0-AA62-0385A6574326}" destId="{00FC3018-2CFA-43F9-BA5E-48EF0C91D9DE}" srcOrd="9" destOrd="0" presId="urn:microsoft.com/office/officeart/2008/layout/VerticalCurvedList"/>
    <dgm:cxn modelId="{6E8228AA-E6B1-4BD7-9037-CD14DA294350}" type="presParOf" srcId="{A58F7F68-A602-4DA0-AA62-0385A6574326}" destId="{B429A5A8-FED3-4F0B-A025-C8B241F51C4A}" srcOrd="10" destOrd="0" presId="urn:microsoft.com/office/officeart/2008/layout/VerticalCurvedList"/>
    <dgm:cxn modelId="{9687970E-4A42-4BBE-BFEB-FEF4D167B75C}" type="presParOf" srcId="{B429A5A8-FED3-4F0B-A025-C8B241F51C4A}" destId="{834A8E09-8F20-41EB-9057-296498448C3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  <a:ext uri="{C62137D5-CB1D-491B-B009-E17868A290BF}">
      <dgm14:recolorImg xmlns:dgm14="http://schemas.microsoft.com/office/drawing/2010/diagram" xmlns="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862D5-76BD-4F22-81DE-95664C85923F}">
      <dsp:nvSpPr>
        <dsp:cNvPr id="0" name=""/>
        <dsp:cNvSpPr/>
      </dsp:nvSpPr>
      <dsp:spPr>
        <a:xfrm>
          <a:off x="-4847669" y="-713475"/>
          <a:ext cx="5773757" cy="5773757"/>
        </a:xfrm>
        <a:prstGeom prst="blockArc">
          <a:avLst>
            <a:gd name="adj1" fmla="val 18900000"/>
            <a:gd name="adj2" fmla="val 2700000"/>
            <a:gd name="adj3" fmla="val 374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</dsp:sp>
    <dsp:sp modelId="{0E8143C9-E7DE-428F-A5BF-15C3151921CD}">
      <dsp:nvSpPr>
        <dsp:cNvPr id="0" name=""/>
        <dsp:cNvSpPr/>
      </dsp:nvSpPr>
      <dsp:spPr>
        <a:xfrm>
          <a:off x="396395" y="285666"/>
          <a:ext cx="10153739" cy="53616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5578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b="1" i="0" u="none" kern="1200" dirty="0">
              <a:solidFill>
                <a:schemeClr val="tx1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rPr>
            <a:t>1.COLLECTION</a:t>
          </a:r>
        </a:p>
      </dsp:txBody>
      <dsp:txXfrm>
        <a:off x="396395" y="285666"/>
        <a:ext cx="10153739" cy="536160"/>
      </dsp:txXfrm>
    </dsp:sp>
    <dsp:sp modelId="{E85FB563-CD7F-4F35-B6B4-54E288131ED5}">
      <dsp:nvSpPr>
        <dsp:cNvPr id="0" name=""/>
        <dsp:cNvSpPr/>
      </dsp:nvSpPr>
      <dsp:spPr>
        <a:xfrm>
          <a:off x="70128" y="200888"/>
          <a:ext cx="670201" cy="670201"/>
        </a:xfrm>
        <a:prstGeom prst="ellipse">
          <a:avLst/>
        </a:prstGeom>
        <a:solidFill>
          <a:schemeClr val="lt1"/>
        </a:solidFill>
        <a:ln w="57150" cap="flat" cmpd="sng" algn="ctr">
          <a:solidFill>
            <a:schemeClr val="dk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CC9EF5C7-F619-45BE-94D3-542FBBEE83B2}">
      <dsp:nvSpPr>
        <dsp:cNvPr id="0" name=""/>
        <dsp:cNvSpPr/>
      </dsp:nvSpPr>
      <dsp:spPr>
        <a:xfrm>
          <a:off x="789426" y="1071892"/>
          <a:ext cx="9769542" cy="53616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5578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b="1" i="0" u="none" kern="1200" dirty="0">
              <a:solidFill>
                <a:schemeClr val="tx1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rPr>
            <a:t>2.CLEANING</a:t>
          </a:r>
        </a:p>
      </dsp:txBody>
      <dsp:txXfrm>
        <a:off x="789426" y="1071892"/>
        <a:ext cx="9769542" cy="536160"/>
      </dsp:txXfrm>
    </dsp:sp>
    <dsp:sp modelId="{A59AE4C6-CC34-45B4-A8BE-57184A7E048B}">
      <dsp:nvSpPr>
        <dsp:cNvPr id="0" name=""/>
        <dsp:cNvSpPr/>
      </dsp:nvSpPr>
      <dsp:spPr>
        <a:xfrm>
          <a:off x="454325" y="1045406"/>
          <a:ext cx="670201" cy="6702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crgbClr r="0" g="0" b="0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30C4C74-94D7-47C0-840B-BC820316C6E7}">
      <dsp:nvSpPr>
        <dsp:cNvPr id="0" name=""/>
        <dsp:cNvSpPr/>
      </dsp:nvSpPr>
      <dsp:spPr>
        <a:xfrm>
          <a:off x="907344" y="1875877"/>
          <a:ext cx="9651624" cy="53616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5578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b="1" i="0" u="none" kern="1200" dirty="0">
              <a:solidFill>
                <a:schemeClr val="tx1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rPr>
            <a:t>3.EXPLORATORY DATA ANALYSIS</a:t>
          </a:r>
        </a:p>
      </dsp:txBody>
      <dsp:txXfrm>
        <a:off x="907344" y="1875877"/>
        <a:ext cx="9651624" cy="536160"/>
      </dsp:txXfrm>
    </dsp:sp>
    <dsp:sp modelId="{65689E92-BCB3-47DE-8F30-EFEDAA8619DA}">
      <dsp:nvSpPr>
        <dsp:cNvPr id="0" name=""/>
        <dsp:cNvSpPr/>
      </dsp:nvSpPr>
      <dsp:spPr>
        <a:xfrm>
          <a:off x="572243" y="1808856"/>
          <a:ext cx="670201" cy="6702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crgbClr r="0" g="0" b="0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5F3F8FA-EA0E-4D7F-8BFC-7FC681C2B497}">
      <dsp:nvSpPr>
        <dsp:cNvPr id="0" name=""/>
        <dsp:cNvSpPr/>
      </dsp:nvSpPr>
      <dsp:spPr>
        <a:xfrm>
          <a:off x="789426" y="2679861"/>
          <a:ext cx="9769542" cy="53616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5578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b="1" i="0" u="none" kern="1200" dirty="0">
              <a:solidFill>
                <a:schemeClr val="tx1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rPr>
            <a:t>4.MODEL BUILDING</a:t>
          </a:r>
        </a:p>
      </dsp:txBody>
      <dsp:txXfrm>
        <a:off x="789426" y="2679861"/>
        <a:ext cx="9769542" cy="536160"/>
      </dsp:txXfrm>
    </dsp:sp>
    <dsp:sp modelId="{74CA4A74-0B37-444B-9C26-1A0F55AD87F0}">
      <dsp:nvSpPr>
        <dsp:cNvPr id="0" name=""/>
        <dsp:cNvSpPr/>
      </dsp:nvSpPr>
      <dsp:spPr>
        <a:xfrm>
          <a:off x="454325" y="2612841"/>
          <a:ext cx="670201" cy="6702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crgbClr r="0" g="0" b="0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0FC3018-2CFA-43F9-BA5E-48EF0C91D9DE}">
      <dsp:nvSpPr>
        <dsp:cNvPr id="0" name=""/>
        <dsp:cNvSpPr/>
      </dsp:nvSpPr>
      <dsp:spPr>
        <a:xfrm>
          <a:off x="405229" y="3483845"/>
          <a:ext cx="10153739" cy="53616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5578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b="1" i="0" u="none" kern="1200" dirty="0">
              <a:solidFill>
                <a:schemeClr val="tx1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rPr>
            <a:t>5.MODEL DEPLOYMENT</a:t>
          </a:r>
          <a:endParaRPr lang="en-IN" sz="3200" b="1" i="0" u="none" kern="1200" dirty="0"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sp:txBody>
      <dsp:txXfrm>
        <a:off x="405229" y="3483845"/>
        <a:ext cx="10153739" cy="536160"/>
      </dsp:txXfrm>
    </dsp:sp>
    <dsp:sp modelId="{834A8E09-8F20-41EB-9057-296498448C3B}">
      <dsp:nvSpPr>
        <dsp:cNvPr id="0" name=""/>
        <dsp:cNvSpPr/>
      </dsp:nvSpPr>
      <dsp:spPr>
        <a:xfrm>
          <a:off x="70128" y="3416825"/>
          <a:ext cx="670201" cy="6702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crgbClr r="0" g="0" b="0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09F8AB-4DC7-4753-ABD6-305DB8EB5908}" type="datetimeFigureOut">
              <a:rPr lang="en-IN" smtClean="0"/>
              <a:pPr/>
              <a:t>20-06-2021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9D23CB-770E-46FF-9266-053EFA59D77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39789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BED876-865C-4BA2-BDDF-8B516985E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83EF031-001B-42C7-A612-557A398E17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C7769D3-68E3-456A-8888-9CF80BE5E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78AA-901F-48F0-89A6-717C0C04FC28}" type="datetime1">
              <a:rPr lang="en-IN" smtClean="0"/>
              <a:pPr/>
              <a:t>20-06-2021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F16922D-4AEB-40B5-BF75-8380D077A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8C556A6-FBC9-40F8-B145-5352C5EFA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F8D3-1F15-497C-BA75-2CB2B5F15C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95226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A77AD3-F3B1-4088-8ED5-5D1928F66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A94B7AD-9CC1-45F3-8165-2AD295F4D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6F34B91-059B-4088-A334-292E41D5A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5A70-9225-4F39-9D99-0B5336E35907}" type="datetime1">
              <a:rPr lang="en-IN" smtClean="0"/>
              <a:pPr/>
              <a:t>20-06-2021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2EDA149-39DC-43FE-988B-201884221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8634E3B-DAE2-4062-8B85-FDA7D6711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F8D3-1F15-497C-BA75-2CB2B5F15C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77943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6A4023D-D19A-4E82-9F1A-2367CC7EC9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0D37A5D-CF6A-48EF-A7A2-7D913CD7C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BC46749-7EA0-4130-ABDB-B527DDAC6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CF7BD-9BBE-4B7C-ACA7-5F738955F996}" type="datetime1">
              <a:rPr lang="en-IN" smtClean="0"/>
              <a:pPr/>
              <a:t>20-06-2021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0ADDB7C-66B6-4557-8C37-DC94B0575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A6507A-FB02-4B68-8D38-8E17E2A5D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F8D3-1F15-497C-BA75-2CB2B5F15C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47133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0544C6-125E-4F63-A810-80C46EAD9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3A51A5-0057-4A17-83B9-6DBF1C7C7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D1522B9-FC31-452B-98C4-781EA6961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1FD7-0C93-4839-8482-EEBE1A2ECF46}" type="datetime1">
              <a:rPr lang="en-IN" smtClean="0"/>
              <a:pPr/>
              <a:t>20-06-2021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B3D6936-25CE-40C0-8970-02808F0D9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E0CD10-416C-4962-8464-B5123011A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F8D3-1F15-497C-BA75-2CB2B5F15C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2865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96117D-C65F-46FD-8BFE-65C604555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414E46F-2484-42D3-ABBE-E4A54F8E1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61DAF8-0634-4DAF-9039-68CB9F3A4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0E12-DF43-432B-9382-8351223C8000}" type="datetime1">
              <a:rPr lang="en-IN" smtClean="0"/>
              <a:pPr/>
              <a:t>20-06-2021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FDCA9E3-DC13-4D36-9B1E-73EB0FE4D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7106A4E-79EE-4F9C-B7AD-39AC5998A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F8D3-1F15-497C-BA75-2CB2B5F15C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30099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A035C5-A466-4553-8795-883637444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440FA3-73EE-44C8-87B7-66A7E1A18B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E66EE58-03AB-46CB-B0CA-AE1D2809A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AF105F2-B4D6-444D-83C2-449B78884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DF45-8C54-4CAF-84B0-1F89185297E2}" type="datetime1">
              <a:rPr lang="en-IN" smtClean="0"/>
              <a:pPr/>
              <a:t>20-06-2021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904EFF4-CA45-44AB-8ABA-83E2630F1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6F0A63E-287A-422B-B247-9FF3F249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F8D3-1F15-497C-BA75-2CB2B5F15C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62878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0C89EE-44E3-493E-909C-511FFBF9A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F73D2DC-4608-4FB2-BD72-FF7164B03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A23DFBA-FF64-4B70-BBBB-B3B7CB995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794582F-991E-423F-BC8D-CC95394A1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640992C-5642-48D4-A741-8B00DE5531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E3D4DDA-8FB6-4BC8-BDBF-A90439FD3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A36C6-30AF-40C3-A678-7F41E5DE7CB0}" type="datetime1">
              <a:rPr lang="en-IN" smtClean="0"/>
              <a:pPr/>
              <a:t>20-06-2021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001C8ED-77EE-45E2-AF19-C3028A3E5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B3677C6-E33D-4D82-8322-65E4E7C8D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F8D3-1F15-497C-BA75-2CB2B5F15C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93842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3702C8-1985-47EC-92F4-C7C5E84C8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57A66EB-5033-4BEC-879C-CD68E5123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AD23-515F-4625-95D7-3DF8048AAD9A}" type="datetime1">
              <a:rPr lang="en-IN" smtClean="0"/>
              <a:pPr/>
              <a:t>20-06-2021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5BFB2ED-1B3B-4694-BB87-A2B30A4A7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50A12FD-549B-4A43-B09F-B8061FE30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F8D3-1F15-497C-BA75-2CB2B5F15C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71697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7E737AB-EBC2-4BDF-A83F-A003587F6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4E776-6DB8-4848-BEBD-18D1FABF454E}" type="datetime1">
              <a:rPr lang="en-IN" smtClean="0"/>
              <a:pPr/>
              <a:t>20-06-2021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088F437-BEF0-47A8-A5B1-694BC49E1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BA2E115-88F7-4D42-8837-5CD04BCA8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F8D3-1F15-497C-BA75-2CB2B5F15C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0954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06FC88-42E9-4C2D-A81A-AD0E12FD3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575E8AD-BF6A-42C8-8FC3-FB61FABB1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B27D2F0-AD1B-40D2-93F7-49F9DA5F0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AA39F63-8DBF-4613-B5F0-48D31F982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5770B-121B-4EE6-AE90-549E85B787B7}" type="datetime1">
              <a:rPr lang="en-IN" smtClean="0"/>
              <a:pPr/>
              <a:t>20-06-2021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C325969-ADA2-4D3D-9395-DAFCE901B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5E9562E-C917-4757-970A-3E7AD0EF2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F8D3-1F15-497C-BA75-2CB2B5F15C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12708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EFF517-23D0-40FF-BF94-E1D7C77F1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7E4F4F5-9C35-4016-BA05-D4EE8B62A8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942BE32-E462-49CB-B992-6D262D08E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A02C817-57B7-46E3-8883-05CD04520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F91E-424C-4B92-B2BA-63E2528D6640}" type="datetime1">
              <a:rPr lang="en-IN" smtClean="0"/>
              <a:pPr/>
              <a:t>20-06-2021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587764C-0F0C-4DA8-8384-7270FC4A0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69C24F3-04DB-4178-BB60-1343125D5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F8D3-1F15-497C-BA75-2CB2B5F15C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855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8DC07FD-7E92-4612-AC14-90FD81D0D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B5F768A-D494-48D8-8470-DE3376D0D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BCCB22F-C3CC-478A-8F9C-A845B7F89D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154BD-289E-498E-A9CC-741F401E76F7}" type="datetime1">
              <a:rPr lang="en-IN" smtClean="0"/>
              <a:pPr/>
              <a:t>20-06-2021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C0BEAED-A735-4C07-97C4-9ECEC14DA5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5AC6288-79B6-4E98-BB83-3C32CF4E4A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CF8D3-1F15-497C-BA75-2CB2B5F15C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45255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cherlund.blogspot.com/2018/01/machine-learning-good-bad-and-ugly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/3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>
            <a:extLst>
              <a:ext uri="{FF2B5EF4-FFF2-40B4-BE49-F238E27FC236}">
                <a16:creationId xmlns:a16="http://schemas.microsoft.com/office/drawing/2014/main" xmlns="" id="{C126F155-4C79-4AE8-9EE8-B1D8041D4C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 l="18367" r="31461" b="-1"/>
          <a:stretch/>
        </p:blipFill>
        <p:spPr>
          <a:xfrm>
            <a:off x="5101771" y="10"/>
            <a:ext cx="7094361" cy="6857989"/>
          </a:xfrm>
          <a:prstGeom prst="rect">
            <a:avLst/>
          </a:prstGeom>
        </p:spPr>
      </p:pic>
      <p:sp>
        <p:nvSpPr>
          <p:cNvPr id="50" name="Rectangle 25">
            <a:extLst>
              <a:ext uri="{FF2B5EF4-FFF2-40B4-BE49-F238E27FC236}">
                <a16:creationId xmlns:a16="http://schemas.microsoft.com/office/drawing/2014/main" xmlns="" id="{A34066D6-1B59-4642-A86D-39464CEE97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4"/>
            <a:ext cx="527208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`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Arc 27">
            <a:extLst>
              <a:ext uri="{FF2B5EF4-FFF2-40B4-BE49-F238E27FC236}">
                <a16:creationId xmlns:a16="http://schemas.microsoft.com/office/drawing/2014/main" xmlns="" id="{18E928D9-3091-4385-B979-265D55AD02C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303011">
            <a:off x="1718653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8067" y="977899"/>
            <a:ext cx="4092525" cy="2197113"/>
          </a:xfrm>
        </p:spPr>
        <p:txBody>
          <a:bodyPr>
            <a:normAutofit/>
          </a:bodyPr>
          <a:lstStyle/>
          <a:p>
            <a:r>
              <a:rPr lang="en-US" sz="5100" dirty="0">
                <a:solidFill>
                  <a:srgbClr val="FFFFFF"/>
                </a:solidFill>
                <a:latin typeface="Century Gothic"/>
                <a:cs typeface="Calibri Light"/>
              </a:rPr>
              <a:t>DIABETES PREDICTION SYSTEM</a:t>
            </a:r>
            <a:endParaRPr lang="en-US" sz="5100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5667" y="3124199"/>
            <a:ext cx="4092525" cy="774701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endParaRPr lang="en-US" dirty="0">
              <a:solidFill>
                <a:srgbClr val="FFFFFF"/>
              </a:solidFill>
              <a:cs typeface="Calibri"/>
            </a:endParaRPr>
          </a:p>
          <a:p>
            <a:endParaRPr lang="en-US" dirty="0">
              <a:solidFill>
                <a:srgbClr val="FFFFFF"/>
              </a:solidFill>
              <a:cs typeface="Calibri"/>
            </a:endParaRPr>
          </a:p>
          <a:p>
            <a:endParaRPr lang="en-US" dirty="0">
              <a:solidFill>
                <a:srgbClr val="FFFFFF"/>
              </a:solidFill>
              <a:cs typeface="Calibri"/>
            </a:endParaRPr>
          </a:p>
          <a:p>
            <a:endParaRPr lang="en-US" dirty="0">
              <a:solidFill>
                <a:srgbClr val="FFFFFF"/>
              </a:solidFill>
              <a:cs typeface="Calibri"/>
            </a:endParaRPr>
          </a:p>
          <a:p>
            <a:r>
              <a:rPr lang="en-US" sz="9600" dirty="0">
                <a:solidFill>
                  <a:srgbClr val="FFFFFF"/>
                </a:solidFill>
                <a:latin typeface="Berlin Sans FB" pitchFamily="34" charset="0"/>
                <a:cs typeface="Calibri"/>
              </a:rPr>
              <a:t>INTERNSHIP AT EXPOSYS DATA LABS</a:t>
            </a:r>
            <a:endParaRPr lang="en-US" sz="9600" dirty="0">
              <a:solidFill>
                <a:srgbClr val="FFFFFF"/>
              </a:solidFill>
              <a:latin typeface="Berlin Sans FB" pitchFamily="34" charset="0"/>
            </a:endParaRPr>
          </a:p>
        </p:txBody>
      </p:sp>
      <p:sp>
        <p:nvSpPr>
          <p:cNvPr id="52" name="Oval 29">
            <a:extLst>
              <a:ext uri="{FF2B5EF4-FFF2-40B4-BE49-F238E27FC236}">
                <a16:creationId xmlns:a16="http://schemas.microsoft.com/office/drawing/2014/main" xmlns="" id="{7D602432-D774-4CF5-94E8-7D52D01059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201186" y="4626633"/>
            <a:ext cx="491961" cy="49196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31">
            <a:extLst>
              <a:ext uri="{FF2B5EF4-FFF2-40B4-BE49-F238E27FC236}">
                <a16:creationId xmlns:a16="http://schemas.microsoft.com/office/drawing/2014/main" xmlns="" id="{CBF9EBB4-5078-47B2-AAA0-DF4A88D818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927932" y="5011563"/>
            <a:ext cx="731558" cy="731558"/>
          </a:xfrm>
          <a:prstGeom prst="rect">
            <a:avLst/>
          </a:prstGeom>
          <a:noFill/>
          <a:ln w="127000"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CB2353B-CD20-4A50-834F-2D09EC272B9F}"/>
              </a:ext>
            </a:extLst>
          </p:cNvPr>
          <p:cNvSpPr txBox="1"/>
          <p:nvPr/>
        </p:nvSpPr>
        <p:spPr>
          <a:xfrm>
            <a:off x="9722377" y="6657944"/>
            <a:ext cx="2473755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CC BY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7900" y="5118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chemeClr val="bg1">
                  <a:lumMod val="95000"/>
                </a:schemeClr>
              </a:solidFill>
              <a:latin typeface="Berlin Sans FB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1500" y="5143500"/>
            <a:ext cx="36070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>
                    <a:lumMod val="95000"/>
                  </a:schemeClr>
                </a:solidFill>
                <a:latin typeface="Berlin Sans FB" pitchFamily="34" charset="0"/>
              </a:rPr>
              <a:t>YASHWANT SAIARJUN.S.V</a:t>
            </a:r>
          </a:p>
          <a:p>
            <a:r>
              <a:rPr lang="en-IN" dirty="0" smtClean="0">
                <a:solidFill>
                  <a:schemeClr val="bg1">
                    <a:lumMod val="95000"/>
                  </a:schemeClr>
                </a:solidFill>
                <a:latin typeface="Berlin Sans FB" pitchFamily="34" charset="0"/>
              </a:rPr>
              <a:t>VUTUKURI ESWAR CHAND</a:t>
            </a:r>
          </a:p>
          <a:p>
            <a:r>
              <a:rPr lang="en-IN" dirty="0" smtClean="0">
                <a:solidFill>
                  <a:schemeClr val="bg1">
                    <a:lumMod val="95000"/>
                  </a:schemeClr>
                </a:solidFill>
                <a:latin typeface="Berlin Sans FB" pitchFamily="34" charset="0"/>
              </a:rPr>
              <a:t>YARRAM ABILASH REDDY</a:t>
            </a:r>
          </a:p>
          <a:p>
            <a:r>
              <a:rPr lang="en-IN" dirty="0" smtClean="0">
                <a:solidFill>
                  <a:schemeClr val="bg1">
                    <a:lumMod val="95000"/>
                  </a:schemeClr>
                </a:solidFill>
                <a:latin typeface="Berlin Sans FB" pitchFamily="34" charset="0"/>
              </a:rPr>
              <a:t>KARRI VENKATA NAGA SAI VAMSI</a:t>
            </a:r>
            <a:endParaRPr lang="en-US" dirty="0" smtClean="0">
              <a:solidFill>
                <a:schemeClr val="bg1">
                  <a:lumMod val="95000"/>
                </a:schemeClr>
              </a:solidFill>
              <a:latin typeface="Berlin Sans FB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64968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CB6D7293-F538-4B75-B471-A271910562C3}"/>
              </a:ext>
            </a:extLst>
          </p:cNvPr>
          <p:cNvSpPr/>
          <p:nvPr/>
        </p:nvSpPr>
        <p:spPr>
          <a:xfrm>
            <a:off x="94695" y="93216"/>
            <a:ext cx="12002609" cy="66715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53096B1-1C57-41B7-A4D1-4C19025752B0}"/>
              </a:ext>
            </a:extLst>
          </p:cNvPr>
          <p:cNvSpPr txBox="1"/>
          <p:nvPr/>
        </p:nvSpPr>
        <p:spPr>
          <a:xfrm>
            <a:off x="170154" y="221941"/>
            <a:ext cx="11851689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u="sng" dirty="0">
              <a:latin typeface="Consolas" panose="020B0609020204030204" pitchFamily="49" charset="0"/>
            </a:endParaRPr>
          </a:p>
          <a:p>
            <a:pPr algn="just"/>
            <a:r>
              <a:rPr lang="en-IN" sz="2800" u="sng" dirty="0">
                <a:latin typeface="Consolas" panose="020B0609020204030204" pitchFamily="49" charset="0"/>
              </a:rPr>
              <a:t>4.MODEL BULIDING:</a:t>
            </a:r>
          </a:p>
          <a:p>
            <a:pPr algn="just"/>
            <a:r>
              <a:rPr lang="en-IN" sz="2400" dirty="0">
                <a:latin typeface="Century Schoolbook" panose="02040604050505020304" pitchFamily="18" charset="0"/>
              </a:rPr>
              <a:t>     All the 5 units specified in the previous phase are combined into a whole code and verify is it working properly . If any of the units doesn’t give desired result we again go to implementation phase and change it . Here we ensure that each and every statement of about to make sure of the better performance of the model . After the Model is built perfectly it is ready for the deployment stage.</a:t>
            </a:r>
          </a:p>
          <a:p>
            <a:pPr algn="just"/>
            <a:endParaRPr lang="en-IN" sz="2400" dirty="0">
              <a:latin typeface="Century Schoolbook" panose="02040604050505020304" pitchFamily="18" charset="0"/>
            </a:endParaRPr>
          </a:p>
          <a:p>
            <a:pPr algn="just"/>
            <a:endParaRPr lang="en-IN" sz="2400" dirty="0">
              <a:latin typeface="Century Schoolbook" panose="02040604050505020304" pitchFamily="18" charset="0"/>
            </a:endParaRPr>
          </a:p>
          <a:p>
            <a:pPr algn="just"/>
            <a:r>
              <a:rPr lang="en-IN" sz="2800" u="sng" dirty="0">
                <a:latin typeface="Consolas" panose="020B0609020204030204" pitchFamily="49" charset="0"/>
              </a:rPr>
              <a:t>5.MODEL DEPLOYMENT:</a:t>
            </a:r>
          </a:p>
          <a:p>
            <a:pPr algn="just"/>
            <a:r>
              <a:rPr lang="en-US" sz="2400" b="0" dirty="0">
                <a:effectLst/>
                <a:latin typeface="Century Schoolbook" panose="02040604050505020304" pitchFamily="18" charset="0"/>
              </a:rPr>
              <a:t>      </a:t>
            </a:r>
            <a:r>
              <a:rPr lang="en-US" sz="2400" b="0" i="0" dirty="0">
                <a:effectLst/>
                <a:latin typeface="Century Schoolbook" panose="02040604050505020304" pitchFamily="18" charset="0"/>
              </a:rPr>
              <a:t>The concept of deployment in data science refers to the application of a model for prediction using a new data. Building a model is generally not the end of the project. Afte</a:t>
            </a:r>
            <a:r>
              <a:rPr lang="en-US" sz="2400" dirty="0">
                <a:latin typeface="Century Schoolbook" panose="02040604050505020304" pitchFamily="18" charset="0"/>
              </a:rPr>
              <a:t>r the installation of the model we make sure that if any changes required by the customer are done </a:t>
            </a:r>
            <a:r>
              <a:rPr lang="en-US" sz="2400" b="0" i="0" dirty="0">
                <a:effectLst/>
                <a:latin typeface="Century Schoolbook" panose="02040604050505020304" pitchFamily="18" charset="0"/>
              </a:rPr>
              <a:t>. We will be in touch with the customer for any type of  future instances .</a:t>
            </a:r>
            <a:endParaRPr lang="en-IN" sz="24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3266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1237F7E7-4343-4CA3-BA06-8EBF0084B2AB}"/>
              </a:ext>
            </a:extLst>
          </p:cNvPr>
          <p:cNvSpPr/>
          <p:nvPr/>
        </p:nvSpPr>
        <p:spPr>
          <a:xfrm>
            <a:off x="71021" y="79899"/>
            <a:ext cx="12020365" cy="667600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C162F8C-DB0A-4721-BF49-DCBD730F39C8}"/>
              </a:ext>
            </a:extLst>
          </p:cNvPr>
          <p:cNvSpPr txBox="1"/>
          <p:nvPr/>
        </p:nvSpPr>
        <p:spPr>
          <a:xfrm>
            <a:off x="150920" y="159798"/>
            <a:ext cx="11851690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latin typeface="Consolas" panose="020B0609020204030204" pitchFamily="49" charset="0"/>
              </a:rPr>
              <a:t>IMPLEMENTATION:</a:t>
            </a:r>
          </a:p>
          <a:p>
            <a:pPr algn="just"/>
            <a:r>
              <a:rPr lang="en-IN" sz="2400" dirty="0">
                <a:latin typeface="Century Schoolbook" panose="02040604050505020304" pitchFamily="18" charset="0"/>
              </a:rPr>
              <a:t>         This project is about implementing a model to find if a person is having diabetes using </a:t>
            </a:r>
            <a:r>
              <a:rPr lang="en-IN" sz="2400" dirty="0" smtClean="0">
                <a:latin typeface="Century Schoolbook" panose="02040604050505020304" pitchFamily="18" charset="0"/>
              </a:rPr>
              <a:t>Data Science </a:t>
            </a:r>
            <a:r>
              <a:rPr lang="en-IN" sz="2400" dirty="0">
                <a:latin typeface="Century Schoolbook" panose="02040604050505020304" pitchFamily="18" charset="0"/>
              </a:rPr>
              <a:t>in Python.</a:t>
            </a:r>
          </a:p>
          <a:p>
            <a:r>
              <a:rPr lang="en-IN" sz="2400" dirty="0">
                <a:latin typeface="Century Schoolbook" panose="02040604050505020304" pitchFamily="18" charset="0"/>
              </a:rPr>
              <a:t>          </a:t>
            </a:r>
          </a:p>
          <a:p>
            <a:endParaRPr lang="en-IN" sz="2400" dirty="0">
              <a:latin typeface="Century Schoolbook" panose="02040604050505020304" pitchFamily="18" charset="0"/>
            </a:endParaRPr>
          </a:p>
          <a:p>
            <a:endParaRPr lang="en-IN" sz="2400" dirty="0">
              <a:latin typeface="Century Schoolbook" panose="02040604050505020304" pitchFamily="18" charset="0"/>
            </a:endParaRPr>
          </a:p>
          <a:p>
            <a:endParaRPr lang="en-IN" sz="2400" dirty="0">
              <a:latin typeface="Century Schoolbook" panose="02040604050505020304" pitchFamily="18" charset="0"/>
            </a:endParaRPr>
          </a:p>
          <a:p>
            <a:endParaRPr lang="en-IN" sz="2400" dirty="0">
              <a:latin typeface="Century Schoolbook" panose="02040604050505020304" pitchFamily="18" charset="0"/>
            </a:endParaRPr>
          </a:p>
          <a:p>
            <a:endParaRPr lang="en-IN" sz="2400" dirty="0">
              <a:latin typeface="Century Schoolbook" panose="02040604050505020304" pitchFamily="18" charset="0"/>
            </a:endParaRPr>
          </a:p>
          <a:p>
            <a:endParaRPr lang="en-IN" sz="2400" dirty="0">
              <a:latin typeface="Century Schoolbook" panose="02040604050505020304" pitchFamily="18" charset="0"/>
            </a:endParaRPr>
          </a:p>
          <a:p>
            <a:endParaRPr lang="en-IN" sz="2400" dirty="0">
              <a:latin typeface="Century Schoolbook" panose="02040604050505020304" pitchFamily="18" charset="0"/>
            </a:endParaRPr>
          </a:p>
          <a:p>
            <a:endParaRPr lang="en-IN" sz="2400" dirty="0">
              <a:latin typeface="Century Schoolbook" panose="02040604050505020304" pitchFamily="18" charset="0"/>
            </a:endParaRPr>
          </a:p>
          <a:p>
            <a:endParaRPr lang="en-IN" sz="2400" dirty="0">
              <a:latin typeface="Century Schoolbook" panose="02040604050505020304" pitchFamily="18" charset="0"/>
            </a:endParaRPr>
          </a:p>
          <a:p>
            <a:endParaRPr lang="en-IN" sz="2400" dirty="0">
              <a:latin typeface="Century Schoolbook" panose="02040604050505020304" pitchFamily="18" charset="0"/>
            </a:endParaRPr>
          </a:p>
          <a:p>
            <a:endParaRPr lang="en-IN" sz="2400" dirty="0">
              <a:latin typeface="Century Schoolbook" panose="02040604050505020304" pitchFamily="18" charset="0"/>
            </a:endParaRPr>
          </a:p>
          <a:p>
            <a:endParaRPr lang="en-IN" sz="2400" dirty="0">
              <a:latin typeface="Century Schoolbook" panose="02040604050505020304" pitchFamily="18" charset="0"/>
            </a:endParaRPr>
          </a:p>
          <a:p>
            <a:pPr lvl="2">
              <a:buClr>
                <a:schemeClr val="tx1"/>
              </a:buClr>
            </a:pPr>
            <a:r>
              <a:rPr lang="en-IN" sz="2400" dirty="0">
                <a:latin typeface="Century Schoolbook" panose="02040604050505020304" pitchFamily="18" charset="0"/>
              </a:rPr>
              <a:t>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DBB77F8-DBA0-4F6E-8905-AB3B4EF19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3370" y="1491980"/>
            <a:ext cx="11665259" cy="51003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3763422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5D0551D-E228-4997-ACE4-34E242403CF9}"/>
              </a:ext>
            </a:extLst>
          </p:cNvPr>
          <p:cNvSpPr/>
          <p:nvPr/>
        </p:nvSpPr>
        <p:spPr>
          <a:xfrm>
            <a:off x="88777" y="71021"/>
            <a:ext cx="12002609" cy="668488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E77AB6C-F1D7-461A-AAA0-8382A9ADD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3064" y="173114"/>
            <a:ext cx="11727402" cy="40876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D26A12F-9686-46CC-BB70-8C79710E06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3064" y="4256845"/>
            <a:ext cx="11727402" cy="242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16641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C62DF5D-861F-409E-85BE-65A5C35E926D}"/>
              </a:ext>
            </a:extLst>
          </p:cNvPr>
          <p:cNvSpPr/>
          <p:nvPr/>
        </p:nvSpPr>
        <p:spPr>
          <a:xfrm>
            <a:off x="62144" y="79899"/>
            <a:ext cx="12064753" cy="670264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20A5DEC-7A00-4E8D-97C3-086146D5E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4951" y="371199"/>
            <a:ext cx="11819138" cy="611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80936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7309F7D-7646-489B-9F49-4301044ACCCA}"/>
              </a:ext>
            </a:extLst>
          </p:cNvPr>
          <p:cNvSpPr/>
          <p:nvPr/>
        </p:nvSpPr>
        <p:spPr>
          <a:xfrm>
            <a:off x="79899" y="88777"/>
            <a:ext cx="12032202" cy="668488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4E08220-40FA-4C5C-B23A-38DB510C16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1226" y="536290"/>
            <a:ext cx="11789547" cy="546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23122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E12CE1C-770A-466D-863A-3FE1A9D7105D}"/>
              </a:ext>
            </a:extLst>
          </p:cNvPr>
          <p:cNvSpPr/>
          <p:nvPr/>
        </p:nvSpPr>
        <p:spPr>
          <a:xfrm>
            <a:off x="106532" y="88777"/>
            <a:ext cx="12002610" cy="664937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BA84BE6-36DA-49CF-8C0D-506145ADA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8983" y="1109742"/>
            <a:ext cx="11866485" cy="460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67387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E0159F6F-7EE1-4A00-8559-A46D2B45E16F}"/>
              </a:ext>
            </a:extLst>
          </p:cNvPr>
          <p:cNvSpPr/>
          <p:nvPr/>
        </p:nvSpPr>
        <p:spPr>
          <a:xfrm>
            <a:off x="71021" y="88777"/>
            <a:ext cx="12011488" cy="667600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06050C5-D051-4AE5-9103-7EA73F439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491" y="162220"/>
            <a:ext cx="11754036" cy="32645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6EA2107-C43C-406B-9B2D-CF6C60A877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491" y="3152759"/>
            <a:ext cx="11863527" cy="354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86879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1D10DFC7-800E-4311-B9E9-CB0611F70C58}"/>
              </a:ext>
            </a:extLst>
          </p:cNvPr>
          <p:cNvSpPr/>
          <p:nvPr/>
        </p:nvSpPr>
        <p:spPr>
          <a:xfrm>
            <a:off x="71021" y="119849"/>
            <a:ext cx="12038121" cy="661830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CF44E99-6BB0-4F06-BBF8-C390EAC1E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9696" y="452761"/>
            <a:ext cx="11532095" cy="614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8757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A073A22-4694-41DF-B8F6-C6B53BA5CC0D}"/>
              </a:ext>
            </a:extLst>
          </p:cNvPr>
          <p:cNvSpPr/>
          <p:nvPr/>
        </p:nvSpPr>
        <p:spPr>
          <a:xfrm>
            <a:off x="62144" y="62144"/>
            <a:ext cx="12046998" cy="672039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A993798-AB73-42D5-BC33-1967A1A8F8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9596" y="513269"/>
            <a:ext cx="11381173" cy="569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92357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55B736E-9C3C-41AA-9920-5485198713B3}"/>
              </a:ext>
            </a:extLst>
          </p:cNvPr>
          <p:cNvSpPr/>
          <p:nvPr/>
        </p:nvSpPr>
        <p:spPr>
          <a:xfrm>
            <a:off x="71021" y="79899"/>
            <a:ext cx="12002610" cy="668488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F43C098-3CC0-469C-B252-6D43A52746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368" y="1136341"/>
            <a:ext cx="11875363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7820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E7E04564-64C1-4FF5-9CF7-B40F51C93048}"/>
              </a:ext>
            </a:extLst>
          </p:cNvPr>
          <p:cNvSpPr/>
          <p:nvPr/>
        </p:nvSpPr>
        <p:spPr>
          <a:xfrm>
            <a:off x="159798" y="137604"/>
            <a:ext cx="11940466" cy="658279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E96A20C-1105-40D5-ABDF-2D3814C90977}"/>
              </a:ext>
            </a:extLst>
          </p:cNvPr>
          <p:cNvSpPr txBox="1"/>
          <p:nvPr/>
        </p:nvSpPr>
        <p:spPr>
          <a:xfrm>
            <a:off x="266331" y="284084"/>
            <a:ext cx="116297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dirty="0">
              <a:latin typeface="Century Schoolbook" panose="02040604050505020304" pitchFamily="18" charset="0"/>
            </a:endParaRPr>
          </a:p>
          <a:p>
            <a:r>
              <a:rPr lang="en-IN" sz="2400" dirty="0">
                <a:latin typeface="Century Schoolbook" panose="02040604050505020304" pitchFamily="18" charset="0"/>
              </a:rPr>
              <a:t> 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87E9F891-E1A9-466E-86B8-84F9B463F0A0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95920" y="284084"/>
            <a:ext cx="11218411" cy="32100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Schoolbook" panose="02040604050505020304" pitchFamily="18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xmlns="" id="{7538DC98-4C20-4FC0-B270-E8AD861A70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72872246"/>
              </p:ext>
            </p:extLst>
          </p:nvPr>
        </p:nvGraphicFramePr>
        <p:xfrm>
          <a:off x="677669" y="1889132"/>
          <a:ext cx="10972784" cy="44767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0020">
                  <a:extLst>
                    <a:ext uri="{9D8B030D-6E8A-4147-A177-3AD203B41FA5}">
                      <a16:colId xmlns:a16="http://schemas.microsoft.com/office/drawing/2014/main" xmlns="" val="2106153913"/>
                    </a:ext>
                  </a:extLst>
                </a:gridCol>
                <a:gridCol w="7811295">
                  <a:extLst>
                    <a:ext uri="{9D8B030D-6E8A-4147-A177-3AD203B41FA5}">
                      <a16:colId xmlns:a16="http://schemas.microsoft.com/office/drawing/2014/main" xmlns="" val="2562044535"/>
                    </a:ext>
                  </a:extLst>
                </a:gridCol>
                <a:gridCol w="1991469">
                  <a:extLst>
                    <a:ext uri="{9D8B030D-6E8A-4147-A177-3AD203B41FA5}">
                      <a16:colId xmlns:a16="http://schemas.microsoft.com/office/drawing/2014/main" xmlns="" val="3354458387"/>
                    </a:ext>
                  </a:extLst>
                </a:gridCol>
              </a:tblGrid>
              <a:tr h="60292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Century Schoolbook" panose="02040604050505020304" pitchFamily="18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Century Schoolbook" panose="02040604050505020304" pitchFamily="18" charset="0"/>
                        </a:rPr>
                        <a:t>INTRODUCTION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Century Schoolbook" panose="020406040505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78406695"/>
                  </a:ext>
                </a:extLst>
              </a:tr>
              <a:tr h="645642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Century Schoolbook" panose="02040604050505020304" pitchFamily="18" charset="0"/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Century Schoolbook" panose="02040604050505020304" pitchFamily="18" charset="0"/>
                        </a:rPr>
                        <a:t>ABSTRACT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Century Schoolbook" panose="020406040505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95189160"/>
                  </a:ext>
                </a:extLst>
              </a:tr>
              <a:tr h="645642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Century Schoolbook" panose="02040604050505020304" pitchFamily="18" charset="0"/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Century Schoolbook" panose="02040604050505020304" pitchFamily="18" charset="0"/>
                        </a:rPr>
                        <a:t>EXISTING METHOD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Century Schoolbook" panose="020406040505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81100452"/>
                  </a:ext>
                </a:extLst>
              </a:tr>
              <a:tr h="645642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Century Schoolbook" panose="02040604050505020304" pitchFamily="18" charset="0"/>
                        </a:rPr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Century Schoolbook" panose="02040604050505020304" pitchFamily="18" charset="0"/>
                        </a:rPr>
                        <a:t>PROPOSED METHOD WITH ARCHITECTURE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Century Schoolbook" panose="020406040505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07717329"/>
                  </a:ext>
                </a:extLst>
              </a:tr>
              <a:tr h="645642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Century Schoolbook" panose="02040604050505020304" pitchFamily="18" charset="0"/>
                        </a:rPr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Century Schoolbook" panose="02040604050505020304" pitchFamily="18" charset="0"/>
                        </a:rPr>
                        <a:t>METHOLOGY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Century Schoolbook" panose="02040604050505020304" pitchFamily="18" charset="0"/>
                        </a:rPr>
                        <a:t>7-10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64634381"/>
                  </a:ext>
                </a:extLst>
              </a:tr>
              <a:tr h="645642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Century Schoolbook" panose="02040604050505020304" pitchFamily="18" charset="0"/>
                        </a:rPr>
                        <a:t>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Century Schoolbook" panose="02040604050505020304" pitchFamily="18" charset="0"/>
                        </a:rPr>
                        <a:t>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Century Schoolbook" panose="02040604050505020304" pitchFamily="18" charset="0"/>
                        </a:rPr>
                        <a:t>11-19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21975668"/>
                  </a:ext>
                </a:extLst>
              </a:tr>
              <a:tr h="645642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Century Schoolbook" panose="02040604050505020304" pitchFamily="18" charset="0"/>
                        </a:rPr>
                        <a:t>7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Century Schoolbook" panose="02040604050505020304" pitchFamily="18" charset="0"/>
                        </a:rPr>
                        <a:t>CONCLUSION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Century Schoolbook" panose="0204060405050502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5223640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6C14E95-758C-40C5-AB5C-7480FE0F7B5C}"/>
              </a:ext>
            </a:extLst>
          </p:cNvPr>
          <p:cNvSpPr txBox="1"/>
          <p:nvPr/>
        </p:nvSpPr>
        <p:spPr>
          <a:xfrm>
            <a:off x="266331" y="284083"/>
            <a:ext cx="11629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latin typeface="Consolas" panose="020B0609020204030204" pitchFamily="49" charset="0"/>
              </a:rPr>
              <a:t>TABLE OF CONTENTS: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xmlns="" id="{6A5CA7BA-DDBD-4BC1-BAB8-62FBCBB14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28081867"/>
              </p:ext>
            </p:extLst>
          </p:nvPr>
        </p:nvGraphicFramePr>
        <p:xfrm>
          <a:off x="677668" y="1278384"/>
          <a:ext cx="10972783" cy="6107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0020">
                  <a:extLst>
                    <a:ext uri="{9D8B030D-6E8A-4147-A177-3AD203B41FA5}">
                      <a16:colId xmlns:a16="http://schemas.microsoft.com/office/drawing/2014/main" xmlns="" val="3275111852"/>
                    </a:ext>
                  </a:extLst>
                </a:gridCol>
                <a:gridCol w="7811294">
                  <a:extLst>
                    <a:ext uri="{9D8B030D-6E8A-4147-A177-3AD203B41FA5}">
                      <a16:colId xmlns:a16="http://schemas.microsoft.com/office/drawing/2014/main" xmlns="" val="1853262200"/>
                    </a:ext>
                  </a:extLst>
                </a:gridCol>
                <a:gridCol w="1991469">
                  <a:extLst>
                    <a:ext uri="{9D8B030D-6E8A-4147-A177-3AD203B41FA5}">
                      <a16:colId xmlns:a16="http://schemas.microsoft.com/office/drawing/2014/main" xmlns="" val="264516753"/>
                    </a:ext>
                  </a:extLst>
                </a:gridCol>
              </a:tblGrid>
              <a:tr h="610747"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S.NO</a:t>
                      </a: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TOPIC</a:t>
                      </a: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SLIDE NO.</a:t>
                      </a: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2477961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500322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8C52E654-388C-41F4-B573-8D5895F717C5}"/>
              </a:ext>
            </a:extLst>
          </p:cNvPr>
          <p:cNvSpPr/>
          <p:nvPr/>
        </p:nvSpPr>
        <p:spPr>
          <a:xfrm>
            <a:off x="88777" y="75460"/>
            <a:ext cx="11984854" cy="670708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4119D50-4A96-440E-B4AB-E04FC9D17157}"/>
              </a:ext>
            </a:extLst>
          </p:cNvPr>
          <p:cNvSpPr txBox="1"/>
          <p:nvPr/>
        </p:nvSpPr>
        <p:spPr>
          <a:xfrm>
            <a:off x="192349" y="1459230"/>
            <a:ext cx="11807301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latin typeface="Consolas" panose="020B0609020204030204" pitchFamily="49" charset="0"/>
              </a:rPr>
              <a:t>CONCLUSION:</a:t>
            </a:r>
          </a:p>
          <a:p>
            <a:endParaRPr lang="en-IN" sz="2800" b="1" u="sng" dirty="0">
              <a:latin typeface="Consolas" panose="020B0609020204030204" pitchFamily="49" charset="0"/>
            </a:endParaRPr>
          </a:p>
          <a:p>
            <a:pPr algn="just"/>
            <a:r>
              <a:rPr lang="en-IN" sz="2800" dirty="0">
                <a:latin typeface="Consolas" panose="020B0609020204030204" pitchFamily="49" charset="0"/>
              </a:rPr>
              <a:t>    </a:t>
            </a:r>
            <a:r>
              <a:rPr lang="en-IN" sz="2400" dirty="0">
                <a:latin typeface="Century Schoolbook" panose="02040604050505020304" pitchFamily="18" charset="0"/>
              </a:rPr>
              <a:t>Overall our planning and research went quite well . Our group had some few chats about the project planning . We tried our level best to include all the necessary points required related to the topic . We referred some books and surfed the internet for the better outcome of the project </a:t>
            </a:r>
          </a:p>
          <a:p>
            <a:pPr algn="just"/>
            <a:r>
              <a:rPr lang="en-IN" sz="2400" dirty="0">
                <a:latin typeface="Century Schoolbook" panose="02040604050505020304" pitchFamily="18" charset="0"/>
              </a:rPr>
              <a:t>         This is an user friendly source to check whether the user is having diabetes or not with some required inputs from the user . </a:t>
            </a:r>
            <a:endParaRPr lang="en-IN" sz="2800" dirty="0">
              <a:latin typeface="Consolas" panose="020B0609020204030204" pitchFamily="49" charset="0"/>
            </a:endParaRPr>
          </a:p>
          <a:p>
            <a:pPr algn="just"/>
            <a:r>
              <a:rPr lang="en-IN" sz="2800" u="sng" dirty="0">
                <a:latin typeface="Consolas" panose="020B0609020204030204" pitchFamily="49" charset="0"/>
              </a:rPr>
              <a:t>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83134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1DB557D-BB20-4A1C-9E43-BEE28EA00507}"/>
              </a:ext>
            </a:extLst>
          </p:cNvPr>
          <p:cNvSpPr/>
          <p:nvPr/>
        </p:nvSpPr>
        <p:spPr>
          <a:xfrm>
            <a:off x="115410" y="115410"/>
            <a:ext cx="11940466" cy="666713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F9ADDB1-26BB-4425-8FDF-AFF5F386E8F1}"/>
              </a:ext>
            </a:extLst>
          </p:cNvPr>
          <p:cNvSpPr txBox="1"/>
          <p:nvPr/>
        </p:nvSpPr>
        <p:spPr>
          <a:xfrm>
            <a:off x="253014" y="440778"/>
            <a:ext cx="11665257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latin typeface="Consolas" panose="020B0609020204030204" pitchFamily="49" charset="0"/>
              </a:rPr>
              <a:t>INTRODUCTION:</a:t>
            </a:r>
            <a:endParaRPr lang="en-IN" sz="2800" u="sng" dirty="0">
              <a:latin typeface="Consolas" panose="020B0609020204030204" pitchFamily="49" charset="0"/>
            </a:endParaRPr>
          </a:p>
          <a:p>
            <a:pPr algn="just"/>
            <a:r>
              <a:rPr lang="en-IN" sz="28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latin typeface="Century Schoolbook" panose="02040604050505020304" pitchFamily="18" charset="0"/>
              </a:rPr>
              <a:t>Diabetes is a type of chronic disease which is more common among the people of all age groups. Predicting this disease at an early stage can help a person to take the necessary precautions and change his/her lifestyle accordingly to either prevent the occurrences disease or control the disease (For people who already have the disease).</a:t>
            </a:r>
            <a:endParaRPr lang="en-IN" sz="2400" u="sng" dirty="0">
              <a:latin typeface="Century Schoolbook" panose="02040604050505020304" pitchFamily="18" charset="0"/>
            </a:endParaRPr>
          </a:p>
          <a:p>
            <a:pPr algn="just"/>
            <a:r>
              <a:rPr lang="en-IN" sz="2400" dirty="0">
                <a:latin typeface="Century Schoolbook" panose="02040604050505020304" pitchFamily="18" charset="0"/>
              </a:rPr>
              <a:t>We are training the machine to understand the data given by the user.</a:t>
            </a:r>
            <a:r>
              <a:rPr lang="en-US" sz="2400" dirty="0">
                <a:latin typeface="Century Schoolbook" panose="02040604050505020304" pitchFamily="18" charset="0"/>
              </a:rPr>
              <a:t> Here we are preparing several methods to train the model and building the model which can give high accuracy</a:t>
            </a:r>
          </a:p>
          <a:p>
            <a:endParaRPr lang="en-US" sz="2400" dirty="0">
              <a:latin typeface="Century Schoolbook" panose="02040604050505020304" pitchFamily="18" charset="0"/>
            </a:endParaRPr>
          </a:p>
          <a:p>
            <a:endParaRPr lang="en-US" sz="2400" dirty="0">
              <a:latin typeface="Century Schoolbook" panose="02040604050505020304" pitchFamily="18" charset="0"/>
            </a:endParaRPr>
          </a:p>
          <a:p>
            <a:endParaRPr lang="en-US" sz="2400" dirty="0">
              <a:latin typeface="Century Schoolbook" panose="02040604050505020304" pitchFamily="18" charset="0"/>
            </a:endParaRPr>
          </a:p>
          <a:p>
            <a:endParaRPr lang="en-US" sz="2400" dirty="0">
              <a:latin typeface="Century Schoolbook" panose="02040604050505020304" pitchFamily="18" charset="0"/>
            </a:endParaRPr>
          </a:p>
          <a:p>
            <a:endParaRPr lang="en-US" sz="2400" dirty="0">
              <a:latin typeface="Century Schoolbook" panose="02040604050505020304" pitchFamily="18" charset="0"/>
            </a:endParaRPr>
          </a:p>
          <a:p>
            <a:endParaRPr lang="en-US" sz="2400" dirty="0">
              <a:latin typeface="Century Schoolbook" panose="02040604050505020304" pitchFamily="18" charset="0"/>
            </a:endParaRPr>
          </a:p>
          <a:p>
            <a:endParaRPr lang="en-IN" sz="2400" dirty="0">
              <a:latin typeface="Century Schoolbook" panose="020406040505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E5A2524-2E76-420B-BA14-AC8700B19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14702" y="4215071"/>
            <a:ext cx="3473359" cy="231601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220232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C1BABF55-9D25-4A39-98D5-456B82E5C1B6}"/>
              </a:ext>
            </a:extLst>
          </p:cNvPr>
          <p:cNvSpPr/>
          <p:nvPr/>
        </p:nvSpPr>
        <p:spPr>
          <a:xfrm>
            <a:off x="106533" y="159798"/>
            <a:ext cx="11978936" cy="65384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1DB93C7-4EA2-43FF-909C-7E817CBA5793}"/>
              </a:ext>
            </a:extLst>
          </p:cNvPr>
          <p:cNvSpPr txBox="1"/>
          <p:nvPr/>
        </p:nvSpPr>
        <p:spPr>
          <a:xfrm>
            <a:off x="195309" y="266330"/>
            <a:ext cx="11890159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latin typeface="Consolas" panose="020B0609020204030204" pitchFamily="49" charset="0"/>
              </a:rPr>
              <a:t>ABSTRACT:</a:t>
            </a:r>
          </a:p>
          <a:p>
            <a:r>
              <a:rPr lang="en-IN" sz="2400" b="1" u="sng" dirty="0">
                <a:latin typeface="Consolas" panose="020B0609020204030204" pitchFamily="49" charset="0"/>
              </a:rPr>
              <a:t> </a:t>
            </a:r>
          </a:p>
          <a:p>
            <a:pPr algn="just"/>
            <a:r>
              <a:rPr lang="en-IN" sz="2400" dirty="0">
                <a:latin typeface="Consolas" panose="020B0609020204030204" pitchFamily="49" charset="0"/>
              </a:rPr>
              <a:t>   </a:t>
            </a:r>
            <a:r>
              <a:rPr lang="en-IN" sz="2400" dirty="0">
                <a:latin typeface="Century Schoolbook" panose="02040604050505020304" pitchFamily="18" charset="0"/>
              </a:rPr>
              <a:t>We are creating a model which can give high accuracy of predicting the disease diabetes from the user given data set.</a:t>
            </a:r>
          </a:p>
          <a:p>
            <a:pPr algn="just"/>
            <a:r>
              <a:rPr lang="en-IN" sz="2400" dirty="0">
                <a:latin typeface="Century Schoolbook" panose="02040604050505020304" pitchFamily="18" charset="0"/>
              </a:rPr>
              <a:t>We are using python language to code the model. </a:t>
            </a:r>
            <a:r>
              <a:rPr lang="en-US" sz="2400" dirty="0">
                <a:latin typeface="Century Schoolbook" panose="02040604050505020304" pitchFamily="18" charset="0"/>
              </a:rPr>
              <a:t>This project also uses various libraries like pandas(1.2.4) ,</a:t>
            </a:r>
            <a:r>
              <a:rPr lang="en-US" sz="2400" dirty="0" err="1">
                <a:latin typeface="Century Schoolbook" panose="02040604050505020304" pitchFamily="18" charset="0"/>
              </a:rPr>
              <a:t>numpy</a:t>
            </a:r>
            <a:r>
              <a:rPr lang="en-US" sz="2400" dirty="0">
                <a:latin typeface="Century Schoolbook" panose="02040604050505020304" pitchFamily="18" charset="0"/>
              </a:rPr>
              <a:t>(1.20.1) ,</a:t>
            </a:r>
            <a:r>
              <a:rPr lang="en-US" sz="2400" dirty="0" err="1">
                <a:latin typeface="Century Schoolbook" panose="02040604050505020304" pitchFamily="18" charset="0"/>
              </a:rPr>
              <a:t>sklearn</a:t>
            </a:r>
            <a:r>
              <a:rPr lang="en-US" sz="2400" dirty="0">
                <a:latin typeface="Century Schoolbook" panose="02040604050505020304" pitchFamily="18" charset="0"/>
              </a:rPr>
              <a:t>(0.11.1) ,matplotlib(0.11.1) ,seaborn(0.11.1).</a:t>
            </a:r>
          </a:p>
          <a:p>
            <a:pPr algn="just"/>
            <a:r>
              <a:rPr lang="en-US" sz="2400" dirty="0">
                <a:latin typeface="Century Schoolbook" panose="02040604050505020304" pitchFamily="18" charset="0"/>
              </a:rPr>
              <a:t>We are importing the dataset .Next we are checking for data outliners and performing  data cleaning . We plot the data in Pie and Bar charts .We are using </a:t>
            </a:r>
            <a:r>
              <a:rPr lang="en-US" sz="2400" dirty="0" err="1">
                <a:latin typeface="Century Schoolbook" panose="02040604050505020304" pitchFamily="18" charset="0"/>
              </a:rPr>
              <a:t>RandomForestClassifer</a:t>
            </a:r>
            <a:r>
              <a:rPr lang="en-US" sz="2400" dirty="0">
                <a:latin typeface="Century Schoolbook" panose="02040604050505020304" pitchFamily="18" charset="0"/>
              </a:rPr>
              <a:t> model to predict the diabetes disease using test and train values .User gives the required inputs and the model predicts the Diabetic or Non-Diabetic person.</a:t>
            </a:r>
          </a:p>
          <a:p>
            <a:endParaRPr lang="en-US" sz="2400" dirty="0">
              <a:latin typeface="Century Schoolbook" panose="02040604050505020304" pitchFamily="18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0739882-FA5C-4697-9D5D-360A51BF79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58431" y="4455691"/>
            <a:ext cx="2050539" cy="213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08591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2912563-1385-4FDE-874A-766BB447E711}"/>
              </a:ext>
            </a:extLst>
          </p:cNvPr>
          <p:cNvSpPr/>
          <p:nvPr/>
        </p:nvSpPr>
        <p:spPr>
          <a:xfrm>
            <a:off x="71021" y="84338"/>
            <a:ext cx="12046998" cy="668932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F21D720-678B-4D5C-8FBF-ACBD45E99EDD}"/>
              </a:ext>
            </a:extLst>
          </p:cNvPr>
          <p:cNvSpPr txBox="1"/>
          <p:nvPr/>
        </p:nvSpPr>
        <p:spPr>
          <a:xfrm>
            <a:off x="181992" y="621437"/>
            <a:ext cx="1182505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latin typeface="Consolas" panose="020B0609020204030204" pitchFamily="49" charset="0"/>
              </a:rPr>
              <a:t>EXISTING METHOD:</a:t>
            </a:r>
          </a:p>
          <a:p>
            <a:endParaRPr lang="en-IN" sz="2800" b="1" u="sng" dirty="0">
              <a:latin typeface="Consolas" panose="020B0609020204030204" pitchFamily="49" charset="0"/>
            </a:endParaRPr>
          </a:p>
          <a:p>
            <a:pPr algn="just"/>
            <a:r>
              <a:rPr lang="en-IN" sz="2800" dirty="0">
                <a:latin typeface="Consolas" panose="020B0609020204030204" pitchFamily="49" charset="0"/>
              </a:rPr>
              <a:t>   </a:t>
            </a:r>
            <a:r>
              <a:rPr lang="en-IN" sz="2400" dirty="0">
                <a:latin typeface="Century Schoolbook" panose="02040604050505020304" pitchFamily="18" charset="0"/>
              </a:rPr>
              <a:t>This project is developed using the SDLC method </a:t>
            </a:r>
            <a:r>
              <a:rPr lang="en-IN" sz="2400" dirty="0">
                <a:solidFill>
                  <a:srgbClr val="FF0000"/>
                </a:solidFill>
                <a:latin typeface="Century Schoolbook" panose="02040604050505020304" pitchFamily="18" charset="0"/>
              </a:rPr>
              <a:t>Waterfall Model  </a:t>
            </a:r>
            <a:r>
              <a:rPr lang="en-IN" sz="2400" dirty="0">
                <a:latin typeface="Century Schoolbook" panose="02040604050505020304" pitchFamily="18" charset="0"/>
              </a:rPr>
              <a:t>. Since all the requirements are available accurately . Waterfall Model can fetch the perfect result for making this model. We complete the model using 5 phases namely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sz="2400" dirty="0">
              <a:latin typeface="Century Schoolbook" panose="020406040505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entury Schoolbook" panose="02040604050505020304" pitchFamily="18" charset="0"/>
              </a:rPr>
              <a:t>Collection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entury Schoolbook" panose="02040604050505020304" pitchFamily="18" charset="0"/>
              </a:rPr>
              <a:t>Cleaning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entury Schoolbook" panose="02040604050505020304" pitchFamily="18" charset="0"/>
              </a:rPr>
              <a:t>Exploratory Data Analysis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entury Schoolbook" panose="02040604050505020304" pitchFamily="18" charset="0"/>
              </a:rPr>
              <a:t>Model Building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entury Schoolbook" panose="02040604050505020304" pitchFamily="18" charset="0"/>
              </a:rPr>
              <a:t>Model Deployment</a:t>
            </a:r>
          </a:p>
          <a:p>
            <a:endParaRPr lang="en-IN" sz="2400" dirty="0">
              <a:latin typeface="Century Schoolbook" panose="02040604050505020304" pitchFamily="18" charset="0"/>
            </a:endParaRPr>
          </a:p>
          <a:p>
            <a:endParaRPr lang="en-IN" sz="2800" b="1" u="sng" dirty="0">
              <a:latin typeface="Consolas" panose="020B0609020204030204" pitchFamily="49" charset="0"/>
            </a:endParaRPr>
          </a:p>
          <a:p>
            <a:endParaRPr lang="en-IN" sz="2800" b="1" u="sng" dirty="0">
              <a:latin typeface="Consolas" panose="020B0609020204030204" pitchFamily="49" charset="0"/>
            </a:endParaRPr>
          </a:p>
          <a:p>
            <a:endParaRPr lang="en-IN" sz="2800" b="1" u="sng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491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E98A0C50-6300-4219-B791-FDBB5F8640D1}"/>
              </a:ext>
            </a:extLst>
          </p:cNvPr>
          <p:cNvSpPr/>
          <p:nvPr/>
        </p:nvSpPr>
        <p:spPr>
          <a:xfrm>
            <a:off x="97654" y="133165"/>
            <a:ext cx="11940466" cy="660498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0248925-E3BD-48D9-B5C4-41618F65DDBD}"/>
              </a:ext>
            </a:extLst>
          </p:cNvPr>
          <p:cNvSpPr txBox="1"/>
          <p:nvPr/>
        </p:nvSpPr>
        <p:spPr>
          <a:xfrm>
            <a:off x="177553" y="301841"/>
            <a:ext cx="11754035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latin typeface="Consolas" panose="020B0609020204030204" pitchFamily="49" charset="0"/>
              </a:rPr>
              <a:t>PROPOSED METHOD WITH ARCHITECTURE:</a:t>
            </a:r>
          </a:p>
          <a:p>
            <a:endParaRPr lang="en-IN" sz="2800" b="1" u="sng" dirty="0">
              <a:latin typeface="Consolas" panose="020B0609020204030204" pitchFamily="49" charset="0"/>
            </a:endParaRPr>
          </a:p>
          <a:p>
            <a:endParaRPr lang="en-IN" sz="2800" b="1" u="sng" dirty="0">
              <a:latin typeface="Consolas" panose="020B0609020204030204" pitchFamily="49" charset="0"/>
            </a:endParaRPr>
          </a:p>
          <a:p>
            <a:endParaRPr lang="en-IN" sz="2800" b="1" u="sng" dirty="0">
              <a:latin typeface="Consolas" panose="020B0609020204030204" pitchFamily="49" charset="0"/>
            </a:endParaRPr>
          </a:p>
          <a:p>
            <a:endParaRPr lang="en-IN" sz="2800" b="1" u="sng" dirty="0">
              <a:latin typeface="Consolas" panose="020B0609020204030204" pitchFamily="49" charset="0"/>
            </a:endParaRPr>
          </a:p>
          <a:p>
            <a:endParaRPr lang="en-IN" sz="2800" b="1" u="sng" dirty="0">
              <a:latin typeface="Consolas" panose="020B0609020204030204" pitchFamily="49" charset="0"/>
            </a:endParaRPr>
          </a:p>
          <a:p>
            <a:endParaRPr lang="en-IN" sz="2800" b="1" u="sng" dirty="0">
              <a:latin typeface="Consolas" panose="020B0609020204030204" pitchFamily="49" charset="0"/>
            </a:endParaRPr>
          </a:p>
          <a:p>
            <a:endParaRPr lang="en-IN" sz="2800" b="1" u="sng" dirty="0">
              <a:latin typeface="Consolas" panose="020B0609020204030204" pitchFamily="49" charset="0"/>
            </a:endParaRPr>
          </a:p>
          <a:p>
            <a:endParaRPr lang="en-IN" sz="2800" b="1" u="sng" dirty="0">
              <a:latin typeface="Consolas" panose="020B0609020204030204" pitchFamily="49" charset="0"/>
            </a:endParaRPr>
          </a:p>
          <a:p>
            <a:endParaRPr lang="en-IN" sz="2800" b="1" u="sng" dirty="0">
              <a:latin typeface="Consolas" panose="020B0609020204030204" pitchFamily="49" charset="0"/>
            </a:endParaRPr>
          </a:p>
          <a:p>
            <a:endParaRPr lang="en-IN" sz="2800" b="1" u="sng" dirty="0">
              <a:latin typeface="Consolas" panose="020B0609020204030204" pitchFamily="49" charset="0"/>
            </a:endParaRPr>
          </a:p>
          <a:p>
            <a:endParaRPr lang="en-IN" sz="2800" b="1" u="sng" dirty="0">
              <a:latin typeface="Consolas" panose="020B0609020204030204" pitchFamily="49" charset="0"/>
            </a:endParaRPr>
          </a:p>
          <a:p>
            <a:endParaRPr lang="en-IN" sz="2800" b="1" u="sng" dirty="0">
              <a:latin typeface="Consolas" panose="020B0609020204030204" pitchFamily="49" charset="0"/>
            </a:endParaRPr>
          </a:p>
          <a:p>
            <a:r>
              <a:rPr lang="en-IN" sz="2800" b="1" u="sng" dirty="0">
                <a:latin typeface="Consolas" panose="020B0609020204030204" pitchFamily="49" charset="0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3184096-847C-47E1-929C-547D4CDA5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8813" y="1021319"/>
            <a:ext cx="10334374" cy="540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2288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AA5C709-26F9-4E7F-88E5-800E71982672}"/>
              </a:ext>
            </a:extLst>
          </p:cNvPr>
          <p:cNvSpPr/>
          <p:nvPr/>
        </p:nvSpPr>
        <p:spPr>
          <a:xfrm>
            <a:off x="97654" y="115410"/>
            <a:ext cx="11958222" cy="665825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E5313ED-D913-42B5-91FB-DA1FBED3AC68}"/>
              </a:ext>
            </a:extLst>
          </p:cNvPr>
          <p:cNvSpPr txBox="1"/>
          <p:nvPr/>
        </p:nvSpPr>
        <p:spPr>
          <a:xfrm>
            <a:off x="177553" y="213064"/>
            <a:ext cx="11807301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latin typeface="Consolas" panose="020B0609020204030204" pitchFamily="49" charset="0"/>
              </a:rPr>
              <a:t>METHODOLGY:</a:t>
            </a:r>
          </a:p>
          <a:p>
            <a:r>
              <a:rPr lang="en-IN" sz="2400" dirty="0">
                <a:latin typeface="Consolas" panose="020B0609020204030204" pitchFamily="49" charset="0"/>
              </a:rPr>
              <a:t>   </a:t>
            </a:r>
          </a:p>
          <a:p>
            <a:r>
              <a:rPr lang="en-IN" sz="2400" dirty="0">
                <a:latin typeface="Consolas" panose="020B0609020204030204" pitchFamily="49" charset="0"/>
              </a:rPr>
              <a:t>   </a:t>
            </a:r>
            <a:r>
              <a:rPr lang="en-IN" sz="2400" dirty="0">
                <a:latin typeface="Century Schoolbook" panose="02040604050505020304" pitchFamily="18" charset="0"/>
              </a:rPr>
              <a:t>With the use of waterfall model to implement the project.</a:t>
            </a:r>
          </a:p>
          <a:p>
            <a:r>
              <a:rPr lang="en-IN" sz="2400" dirty="0">
                <a:latin typeface="Consolas" panose="020B0609020204030204" pitchFamily="49" charset="0"/>
              </a:rPr>
              <a:t>  </a:t>
            </a:r>
          </a:p>
          <a:p>
            <a:endParaRPr lang="en-IN" sz="2400" dirty="0">
              <a:latin typeface="Consolas" panose="020B0609020204030204" pitchFamily="49" charset="0"/>
            </a:endParaRPr>
          </a:p>
          <a:p>
            <a:endParaRPr lang="en-IN" sz="2400" dirty="0">
              <a:latin typeface="Consolas" panose="020B0609020204030204" pitchFamily="49" charset="0"/>
            </a:endParaRPr>
          </a:p>
          <a:p>
            <a:endParaRPr lang="en-IN" sz="2400" dirty="0">
              <a:latin typeface="Consolas" panose="020B0609020204030204" pitchFamily="49" charset="0"/>
            </a:endParaRPr>
          </a:p>
          <a:p>
            <a:endParaRPr lang="en-IN" sz="2400" dirty="0">
              <a:latin typeface="Consolas" panose="020B0609020204030204" pitchFamily="49" charset="0"/>
            </a:endParaRPr>
          </a:p>
          <a:p>
            <a:endParaRPr lang="en-IN" sz="2400" dirty="0">
              <a:latin typeface="Consolas" panose="020B0609020204030204" pitchFamily="49" charset="0"/>
            </a:endParaRPr>
          </a:p>
          <a:p>
            <a:endParaRPr lang="en-IN" sz="2400" dirty="0">
              <a:latin typeface="Consolas" panose="020B0609020204030204" pitchFamily="49" charset="0"/>
            </a:endParaRPr>
          </a:p>
          <a:p>
            <a:endParaRPr lang="en-IN" sz="2400" dirty="0">
              <a:latin typeface="Consolas" panose="020B0609020204030204" pitchFamily="49" charset="0"/>
            </a:endParaRPr>
          </a:p>
          <a:p>
            <a:endParaRPr lang="en-IN" sz="2400" dirty="0">
              <a:latin typeface="Consolas" panose="020B0609020204030204" pitchFamily="49" charset="0"/>
            </a:endParaRPr>
          </a:p>
          <a:p>
            <a:endParaRPr lang="en-IN" sz="2400" dirty="0">
              <a:latin typeface="Consolas" panose="020B0609020204030204" pitchFamily="49" charset="0"/>
            </a:endParaRPr>
          </a:p>
          <a:p>
            <a:endParaRPr lang="en-IN" sz="2400" dirty="0">
              <a:latin typeface="Consolas" panose="020B0609020204030204" pitchFamily="49" charset="0"/>
            </a:endParaRPr>
          </a:p>
          <a:p>
            <a:endParaRPr lang="en-IN" sz="2400" dirty="0">
              <a:latin typeface="Consolas" panose="020B0609020204030204" pitchFamily="49" charset="0"/>
            </a:endParaRPr>
          </a:p>
          <a:p>
            <a:endParaRPr lang="en-IN" sz="2400" dirty="0">
              <a:latin typeface="Consolas" panose="020B0609020204030204" pitchFamily="49" charset="0"/>
            </a:endParaRPr>
          </a:p>
          <a:p>
            <a:endParaRPr lang="en-IN" sz="2400" dirty="0">
              <a:latin typeface="Consolas" panose="020B0609020204030204" pitchFamily="49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xmlns="" id="{E91A037C-B9F8-4079-8A77-EF11053FAE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1336373820"/>
              </p:ext>
            </p:extLst>
          </p:nvPr>
        </p:nvGraphicFramePr>
        <p:xfrm>
          <a:off x="787154" y="1713390"/>
          <a:ext cx="10617692" cy="42879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381500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4F669ED-1EB5-4626-B7F6-AFDA8C009A4D}"/>
              </a:ext>
            </a:extLst>
          </p:cNvPr>
          <p:cNvSpPr/>
          <p:nvPr/>
        </p:nvSpPr>
        <p:spPr>
          <a:xfrm>
            <a:off x="136124" y="110971"/>
            <a:ext cx="11919752" cy="663605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29CD61C-D035-442A-9869-14B28037613A}"/>
              </a:ext>
            </a:extLst>
          </p:cNvPr>
          <p:cNvSpPr txBox="1"/>
          <p:nvPr/>
        </p:nvSpPr>
        <p:spPr>
          <a:xfrm flipH="1">
            <a:off x="230819" y="186431"/>
            <a:ext cx="11727402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dirty="0">
              <a:latin typeface="Century Schoolbook" panose="02040604050505020304" pitchFamily="18" charset="0"/>
            </a:endParaRPr>
          </a:p>
          <a:p>
            <a:r>
              <a:rPr lang="en-IN" sz="2800" u="sng" dirty="0">
                <a:latin typeface="Consolas" panose="020B0609020204030204" pitchFamily="49" charset="0"/>
              </a:rPr>
              <a:t>1.COLLECTION:</a:t>
            </a:r>
          </a:p>
          <a:p>
            <a:endParaRPr lang="en-IN" sz="2000" dirty="0">
              <a:latin typeface="Century Schoolbook" panose="02040604050505020304" pitchFamily="18" charset="0"/>
            </a:endParaRPr>
          </a:p>
          <a:p>
            <a:pPr algn="just"/>
            <a:r>
              <a:rPr lang="en-IN" sz="2000" dirty="0">
                <a:latin typeface="Century Schoolbook" panose="02040604050505020304" pitchFamily="18" charset="0"/>
              </a:rPr>
              <a:t>    The basic requirements needed are collected here</a:t>
            </a:r>
          </a:p>
          <a:p>
            <a:pPr marL="742950" lvl="1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latin typeface="Century Schoolbook" panose="02040604050505020304" pitchFamily="18" charset="0"/>
              </a:rPr>
              <a:t>Age</a:t>
            </a:r>
          </a:p>
          <a:p>
            <a:pPr marL="742950" lvl="1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latin typeface="Century Schoolbook" panose="02040604050505020304" pitchFamily="18" charset="0"/>
              </a:rPr>
              <a:t>Gender</a:t>
            </a:r>
          </a:p>
          <a:p>
            <a:pPr marL="742950" lvl="1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latin typeface="Century Schoolbook" panose="02040604050505020304" pitchFamily="18" charset="0"/>
              </a:rPr>
              <a:t>Number of Pregnancies</a:t>
            </a:r>
          </a:p>
          <a:p>
            <a:pPr marL="742950" lvl="1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latin typeface="Century Schoolbook" panose="02040604050505020304" pitchFamily="18" charset="0"/>
              </a:rPr>
              <a:t>BMI(Body Mass index)</a:t>
            </a:r>
          </a:p>
          <a:p>
            <a:pPr marL="742950" lvl="1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latin typeface="Century Schoolbook" panose="02040604050505020304" pitchFamily="18" charset="0"/>
              </a:rPr>
              <a:t>Glucose Level</a:t>
            </a:r>
          </a:p>
          <a:p>
            <a:pPr marL="742950" lvl="1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latin typeface="Century Schoolbook" panose="02040604050505020304" pitchFamily="18" charset="0"/>
              </a:rPr>
              <a:t>Insulin Level</a:t>
            </a:r>
          </a:p>
          <a:p>
            <a:pPr marL="742950" lvl="1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latin typeface="Century Schoolbook" panose="02040604050505020304" pitchFamily="18" charset="0"/>
              </a:rPr>
              <a:t>BP Level</a:t>
            </a:r>
          </a:p>
          <a:p>
            <a:pPr marL="742950" lvl="1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latin typeface="Century Schoolbook" panose="02040604050505020304" pitchFamily="18" charset="0"/>
              </a:rPr>
              <a:t>Skin Thickness</a:t>
            </a:r>
          </a:p>
          <a:p>
            <a:pPr marL="742950" lvl="1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latin typeface="Century Schoolbook" panose="02040604050505020304" pitchFamily="18" charset="0"/>
              </a:rPr>
              <a:t>Diabetes Prediction Factor</a:t>
            </a:r>
          </a:p>
          <a:p>
            <a:pPr marL="742950" lvl="1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latin typeface="Century Schoolbook" panose="02040604050505020304" pitchFamily="18" charset="0"/>
              </a:rPr>
              <a:t>Outcome</a:t>
            </a:r>
          </a:p>
          <a:p>
            <a:pPr lvl="1" algn="just">
              <a:buClr>
                <a:schemeClr val="tx1"/>
              </a:buClr>
            </a:pPr>
            <a:r>
              <a:rPr lang="en-IN" sz="2000" dirty="0">
                <a:latin typeface="Century Schoolbook" panose="02040604050505020304" pitchFamily="18" charset="0"/>
              </a:rPr>
              <a:t>A Datasheet of above mentioned details to Train the model and after training the model(Developer end)</a:t>
            </a:r>
          </a:p>
          <a:p>
            <a:pPr lvl="1" algn="just">
              <a:buClr>
                <a:schemeClr val="tx1"/>
              </a:buClr>
            </a:pPr>
            <a:endParaRPr lang="en-IN" sz="2000" dirty="0">
              <a:latin typeface="Century Schoolbook" panose="02040604050505020304" pitchFamily="18" charset="0"/>
            </a:endParaRPr>
          </a:p>
          <a:p>
            <a:pPr lvl="1" algn="just">
              <a:buClr>
                <a:schemeClr val="tx1"/>
              </a:buClr>
            </a:pPr>
            <a:r>
              <a:rPr lang="en-IN" sz="2000" dirty="0">
                <a:latin typeface="Century Schoolbook" panose="02040604050505020304" pitchFamily="18" charset="0"/>
              </a:rPr>
              <a:t>User needs to give the mentioned details to verify does he/she is having Diabetes(User end)</a:t>
            </a:r>
          </a:p>
          <a:p>
            <a:pPr lvl="1">
              <a:buClr>
                <a:schemeClr val="tx1"/>
              </a:buClr>
            </a:pPr>
            <a:endParaRPr lang="en-IN" sz="2000" dirty="0">
              <a:latin typeface="Century Schoolbook" panose="02040604050505020304" pitchFamily="18" charset="0"/>
            </a:endParaRPr>
          </a:p>
          <a:p>
            <a:pPr lvl="1">
              <a:buClr>
                <a:schemeClr val="tx1"/>
              </a:buClr>
            </a:pPr>
            <a:endParaRPr lang="en-IN" dirty="0"/>
          </a:p>
          <a:p>
            <a:pPr lvl="1">
              <a:buClr>
                <a:schemeClr val="tx1"/>
              </a:buClr>
            </a:pPr>
            <a:endParaRPr lang="en-IN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0D108E47-CB4B-40AB-AD07-6771DF32C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3184"/>
            <a:ext cx="216726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7799E8B0-44CC-47F4-8642-08EEA9D58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3184"/>
            <a:ext cx="216726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F58B4038-C76B-42D6-9BA8-4CC2FDFB2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2442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48017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FEDD80B-499C-4CD8-AE08-B1AD760C0294}"/>
              </a:ext>
            </a:extLst>
          </p:cNvPr>
          <p:cNvSpPr/>
          <p:nvPr/>
        </p:nvSpPr>
        <p:spPr>
          <a:xfrm>
            <a:off x="109491" y="93216"/>
            <a:ext cx="11973018" cy="66715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A9A9BAC-F64A-4CB6-8FD0-7B71E3D08477}"/>
              </a:ext>
            </a:extLst>
          </p:cNvPr>
          <p:cNvSpPr txBox="1"/>
          <p:nvPr/>
        </p:nvSpPr>
        <p:spPr>
          <a:xfrm>
            <a:off x="214544" y="239697"/>
            <a:ext cx="11762912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u="sng" dirty="0">
              <a:latin typeface="Consolas" panose="020B0609020204030204" pitchFamily="49" charset="0"/>
            </a:endParaRPr>
          </a:p>
          <a:p>
            <a:pPr algn="just"/>
            <a:r>
              <a:rPr lang="en-IN" sz="2800" u="sng" dirty="0">
                <a:latin typeface="Consolas" panose="020B0609020204030204" pitchFamily="49" charset="0"/>
              </a:rPr>
              <a:t>2.CLEANING</a:t>
            </a:r>
          </a:p>
          <a:p>
            <a:pPr algn="just"/>
            <a:r>
              <a:rPr lang="en-IN" sz="2400" dirty="0">
                <a:latin typeface="Century Schoolbook" panose="02040604050505020304" pitchFamily="18" charset="0"/>
              </a:rPr>
              <a:t>     All the requirements specified in the previous stage are studied here . We are cleaning the data set here . Checking for any null values . Since the mentioned requirements should not be 0  and replace them with mean values. Renaming the column values as user can understand . We described the dataset in pie and bar charts for better understanding.</a:t>
            </a:r>
          </a:p>
          <a:p>
            <a:pPr algn="just"/>
            <a:endParaRPr lang="en-IN" sz="2400" dirty="0">
              <a:latin typeface="Century Schoolbook" panose="02040604050505020304" pitchFamily="18" charset="0"/>
            </a:endParaRPr>
          </a:p>
          <a:p>
            <a:pPr algn="just"/>
            <a:endParaRPr lang="en-IN" sz="2400" dirty="0">
              <a:latin typeface="Century Schoolbook" panose="02040604050505020304" pitchFamily="18" charset="0"/>
            </a:endParaRPr>
          </a:p>
          <a:p>
            <a:pPr algn="just"/>
            <a:r>
              <a:rPr lang="en-IN" sz="2800" u="sng" dirty="0">
                <a:latin typeface="Consolas" panose="020B0609020204030204" pitchFamily="49" charset="0"/>
              </a:rPr>
              <a:t>3.EXPLORATORY DATA ANALYSIS:</a:t>
            </a:r>
          </a:p>
          <a:p>
            <a:pPr algn="just"/>
            <a:r>
              <a:rPr lang="en-IN" sz="2400" dirty="0">
                <a:latin typeface="Century Schoolbook" panose="02040604050505020304" pitchFamily="18" charset="0"/>
              </a:rPr>
              <a:t>      We are using </a:t>
            </a:r>
            <a:r>
              <a:rPr lang="en-IN" sz="2400" dirty="0" err="1">
                <a:latin typeface="Century Schoolbook" panose="02040604050505020304" pitchFamily="18" charset="0"/>
              </a:rPr>
              <a:t>RandomForestClassifier</a:t>
            </a:r>
            <a:r>
              <a:rPr lang="en-IN" sz="2400" dirty="0">
                <a:latin typeface="Century Schoolbook" panose="02040604050505020304" pitchFamily="18" charset="0"/>
              </a:rPr>
              <a:t> model to develop the project . We Test , Train and Split the model . After training the model we predict the accuracy . The accuracy of the model will be </a:t>
            </a:r>
            <a:r>
              <a:rPr lang="en-IN" sz="2400">
                <a:latin typeface="Century Schoolbook" panose="02040604050505020304" pitchFamily="18" charset="0"/>
              </a:rPr>
              <a:t>around </a:t>
            </a:r>
            <a:r>
              <a:rPr lang="en-IN" sz="2400" smtClean="0">
                <a:latin typeface="Century Schoolbook" panose="02040604050505020304" pitchFamily="18" charset="0"/>
              </a:rPr>
              <a:t>75% </a:t>
            </a:r>
            <a:r>
              <a:rPr lang="en-IN" sz="2400" dirty="0">
                <a:latin typeface="Century Schoolbook" panose="02040604050505020304" pitchFamily="18" charset="0"/>
              </a:rPr>
              <a:t>. We get all the user inputs and give the result </a:t>
            </a:r>
          </a:p>
          <a:p>
            <a:endParaRPr lang="en-IN" sz="24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04453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705</TotalTime>
  <Words>760</Words>
  <Application>Microsoft Office PowerPoint</Application>
  <PresentationFormat>Custom</PresentationFormat>
  <Paragraphs>156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DIABETES PREDICTION SYSTEM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Eswar Chand V</dc:creator>
  <cp:lastModifiedBy>indra</cp:lastModifiedBy>
  <cp:revision>52</cp:revision>
  <dcterms:created xsi:type="dcterms:W3CDTF">2021-06-18T06:07:44Z</dcterms:created>
  <dcterms:modified xsi:type="dcterms:W3CDTF">2021-06-20T12:32:29Z</dcterms:modified>
</cp:coreProperties>
</file>