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3" r:id="rId2"/>
    <p:sldId id="257" r:id="rId3"/>
    <p:sldId id="274" r:id="rId4"/>
    <p:sldId id="258" r:id="rId5"/>
    <p:sldId id="259" r:id="rId6"/>
    <p:sldId id="278" r:id="rId7"/>
    <p:sldId id="279" r:id="rId8"/>
    <p:sldId id="280" r:id="rId9"/>
    <p:sldId id="260" r:id="rId10"/>
    <p:sldId id="283" r:id="rId11"/>
    <p:sldId id="284" r:id="rId12"/>
    <p:sldId id="261" r:id="rId13"/>
    <p:sldId id="282" r:id="rId14"/>
    <p:sldId id="276" r:id="rId15"/>
    <p:sldId id="262"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4624"/>
  </p:normalViewPr>
  <p:slideViewPr>
    <p:cSldViewPr snapToGrid="0" snapToObjects="1">
      <p:cViewPr varScale="1">
        <p:scale>
          <a:sx n="84" d="100"/>
          <a:sy n="84" d="100"/>
        </p:scale>
        <p:origin x="17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B21E1-9848-402F-ADFC-E7877E2A203E}" type="datetimeFigureOut">
              <a:rPr lang="en-IN" smtClean="0"/>
              <a:t>18-09-2024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F706C-5603-45AC-BDD2-F97385D3CE96}" type="slidenum">
              <a:rPr lang="en-IN" smtClean="0"/>
              <a:t>‹#›</a:t>
            </a:fld>
            <a:endParaRPr lang="en-IN"/>
          </a:p>
        </p:txBody>
      </p:sp>
    </p:spTree>
    <p:extLst>
      <p:ext uri="{BB962C8B-B14F-4D97-AF65-F5344CB8AC3E}">
        <p14:creationId xmlns:p14="http://schemas.microsoft.com/office/powerpoint/2010/main" val="117906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Ramadugu Yashwanth</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Ramadugu Yashwanth</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Ramadugu Yashwanth</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Ramadugu Yashwanth</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CSE</a:t>
            </a:r>
          </a:p>
        </p:txBody>
      </p:sp>
      <p:sp>
        <p:nvSpPr>
          <p:cNvPr id="5" name="Footer Placeholder 4"/>
          <p:cNvSpPr>
            <a:spLocks noGrp="1"/>
          </p:cNvSpPr>
          <p:nvPr>
            <p:ph type="ftr" sz="quarter" idx="11"/>
          </p:nvPr>
        </p:nvSpPr>
        <p:spPr/>
        <p:txBody>
          <a:bodyPr/>
          <a:lstStyle/>
          <a:p>
            <a:r>
              <a:rPr lang="en-US"/>
              <a:t>Ramadugu Yashwanth</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Ramadugu Yashwanth</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CSE</a:t>
            </a:r>
          </a:p>
        </p:txBody>
      </p:sp>
      <p:sp>
        <p:nvSpPr>
          <p:cNvPr id="8" name="Footer Placeholder 7"/>
          <p:cNvSpPr>
            <a:spLocks noGrp="1"/>
          </p:cNvSpPr>
          <p:nvPr>
            <p:ph type="ftr" sz="quarter" idx="11"/>
          </p:nvPr>
        </p:nvSpPr>
        <p:spPr/>
        <p:txBody>
          <a:bodyPr/>
          <a:lstStyle/>
          <a:p>
            <a:r>
              <a:rPr lang="en-US"/>
              <a:t>Ramadugu Yashwanth</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CSE</a:t>
            </a:r>
          </a:p>
        </p:txBody>
      </p:sp>
      <p:sp>
        <p:nvSpPr>
          <p:cNvPr id="4" name="Footer Placeholder 3"/>
          <p:cNvSpPr>
            <a:spLocks noGrp="1"/>
          </p:cNvSpPr>
          <p:nvPr>
            <p:ph type="ftr" sz="quarter" idx="11"/>
          </p:nvPr>
        </p:nvSpPr>
        <p:spPr/>
        <p:txBody>
          <a:bodyPr/>
          <a:lstStyle/>
          <a:p>
            <a:r>
              <a:rPr lang="en-US"/>
              <a:t>Ramadugu Yashwanth</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CSE</a:t>
            </a:r>
          </a:p>
        </p:txBody>
      </p:sp>
      <p:sp>
        <p:nvSpPr>
          <p:cNvPr id="3" name="Footer Placeholder 2"/>
          <p:cNvSpPr>
            <a:spLocks noGrp="1"/>
          </p:cNvSpPr>
          <p:nvPr>
            <p:ph type="ftr" sz="quarter" idx="11"/>
          </p:nvPr>
        </p:nvSpPr>
        <p:spPr/>
        <p:txBody>
          <a:bodyPr/>
          <a:lstStyle/>
          <a:p>
            <a:r>
              <a:rPr lang="en-US"/>
              <a:t>Ramadugu Yashwanth</a:t>
            </a:r>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Ramadugu Yashwanth</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CSE</a:t>
            </a:r>
          </a:p>
        </p:txBody>
      </p:sp>
      <p:sp>
        <p:nvSpPr>
          <p:cNvPr id="6" name="Footer Placeholder 5"/>
          <p:cNvSpPr>
            <a:spLocks noGrp="1"/>
          </p:cNvSpPr>
          <p:nvPr>
            <p:ph type="ftr" sz="quarter" idx="11"/>
          </p:nvPr>
        </p:nvSpPr>
        <p:spPr/>
        <p:txBody>
          <a:bodyPr/>
          <a:lstStyle/>
          <a:p>
            <a:r>
              <a:rPr lang="en-US"/>
              <a:t>Ramadugu Yashwanth</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CSE</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Ramadugu Yashwanth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7772400" cy="1470025"/>
          </a:xfrm>
        </p:spPr>
        <p:txBody>
          <a:bodyPr>
            <a:normAutofit/>
          </a:bodyPr>
          <a:lstStyle/>
          <a:p>
            <a:r>
              <a:rPr lang="en-US" sz="3200" b="1" dirty="0"/>
              <a:t>Full Stack Web Development</a:t>
            </a:r>
            <a:br>
              <a:rPr lang="en-US" sz="3200" b="1" dirty="0"/>
            </a:br>
            <a:r>
              <a:rPr lang="en-IN" sz="2000" b="1" dirty="0"/>
              <a:t>July 15</a:t>
            </a:r>
            <a:endParaRPr lang="en-US" sz="3200" b="1" dirty="0"/>
          </a:p>
        </p:txBody>
      </p:sp>
      <p:sp>
        <p:nvSpPr>
          <p:cNvPr id="3" name="Subtitle 2"/>
          <p:cNvSpPr>
            <a:spLocks noGrp="1"/>
          </p:cNvSpPr>
          <p:nvPr>
            <p:ph type="subTitle" idx="1"/>
          </p:nvPr>
        </p:nvSpPr>
        <p:spPr>
          <a:xfrm>
            <a:off x="1676400" y="2743200"/>
            <a:ext cx="6400800" cy="1143000"/>
          </a:xfrm>
        </p:spPr>
        <p:txBody>
          <a:bodyPr>
            <a:normAutofit fontScale="92500" lnSpcReduction="10000"/>
          </a:bodyPr>
          <a:lstStyle/>
          <a:p>
            <a:r>
              <a:rPr lang="en-US" sz="2400" b="1" dirty="0">
                <a:solidFill>
                  <a:schemeClr val="tx1"/>
                </a:solidFill>
              </a:rPr>
              <a:t>Presented by:</a:t>
            </a:r>
          </a:p>
          <a:p>
            <a:r>
              <a:rPr lang="en-US" sz="2400" i="1" dirty="0" err="1">
                <a:solidFill>
                  <a:schemeClr val="tx1"/>
                </a:solidFill>
              </a:rPr>
              <a:t>Ramadugu</a:t>
            </a:r>
            <a:r>
              <a:rPr lang="en-US" sz="2400" i="1" dirty="0">
                <a:solidFill>
                  <a:schemeClr val="tx1"/>
                </a:solidFill>
              </a:rPr>
              <a:t> </a:t>
            </a:r>
            <a:r>
              <a:rPr lang="en-US" sz="2400" i="1" dirty="0" err="1">
                <a:solidFill>
                  <a:schemeClr val="tx1"/>
                </a:solidFill>
              </a:rPr>
              <a:t>Yashwanth</a:t>
            </a:r>
            <a:endParaRPr lang="en-US" sz="2400" i="1" dirty="0">
              <a:solidFill>
                <a:schemeClr val="tx1"/>
              </a:solidFill>
            </a:endParaRPr>
          </a:p>
          <a:p>
            <a:r>
              <a:rPr lang="en-US" sz="2400" i="1" dirty="0">
                <a:solidFill>
                  <a:schemeClr val="tx1"/>
                </a:solidFill>
              </a:rPr>
              <a:t>Computer Science and Engineering</a:t>
            </a:r>
          </a:p>
        </p:txBody>
      </p:sp>
      <p:sp>
        <p:nvSpPr>
          <p:cNvPr id="4" name="Footer Placeholder 3"/>
          <p:cNvSpPr>
            <a:spLocks noGrp="1"/>
          </p:cNvSpPr>
          <p:nvPr>
            <p:ph type="ftr" sz="quarter" idx="11"/>
          </p:nvPr>
        </p:nvSpPr>
        <p:spPr/>
        <p:txBody>
          <a:bodyPr/>
          <a:lstStyle/>
          <a:p>
            <a:r>
              <a:rPr lang="en-US" sz="1200" i="1" dirty="0" err="1">
                <a:solidFill>
                  <a:schemeClr val="tx1"/>
                </a:solidFill>
              </a:rPr>
              <a:t>Ramadugu</a:t>
            </a:r>
            <a:r>
              <a:rPr lang="en-US" sz="1200" i="1" dirty="0">
                <a:solidFill>
                  <a:schemeClr val="tx1"/>
                </a:solidFill>
              </a:rPr>
              <a:t> </a:t>
            </a:r>
            <a:r>
              <a:rPr lang="en-US" sz="1200" i="1" dirty="0" err="1">
                <a:solidFill>
                  <a:schemeClr val="tx1"/>
                </a:solidFill>
              </a:rPr>
              <a:t>Yashwanth</a:t>
            </a:r>
            <a:endParaRPr lang="en-US" sz="1200" i="1" dirty="0">
              <a:solidFill>
                <a:schemeClr val="tx1"/>
              </a:solidFill>
            </a:endParaRPr>
          </a:p>
        </p:txBody>
      </p:sp>
      <p:sp>
        <p:nvSpPr>
          <p:cNvPr id="5" name="Subtitle 2"/>
          <p:cNvSpPr txBox="1">
            <a:spLocks/>
          </p:cNvSpPr>
          <p:nvPr/>
        </p:nvSpPr>
        <p:spPr>
          <a:xfrm>
            <a:off x="228600" y="4419600"/>
            <a:ext cx="28194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Enrollment</a:t>
            </a:r>
            <a:r>
              <a:rPr kumimoji="0" lang="en-US" sz="1400" b="1" i="0" u="none" strike="noStrike" kern="1200" cap="none" spc="0" normalizeH="0" noProof="0" dirty="0">
                <a:ln>
                  <a:noFill/>
                </a:ln>
                <a:effectLst/>
                <a:uLnTx/>
                <a:uFillTx/>
                <a:latin typeface="+mn-lt"/>
                <a:ea typeface="+mn-ea"/>
                <a:cs typeface="+mn-cs"/>
              </a:rPr>
              <a:t> Number: 21CS002410</a:t>
            </a:r>
            <a:endParaRPr kumimoji="0" lang="en-US" sz="1400" b="1" i="0" u="none" strike="noStrike" kern="1200" cap="none" spc="0" normalizeH="0" baseline="0" noProof="0" dirty="0">
              <a:ln>
                <a:noFill/>
              </a:ln>
              <a:effectLst/>
              <a:uLnTx/>
              <a:uFillTx/>
              <a:latin typeface="+mn-lt"/>
              <a:ea typeface="+mn-ea"/>
              <a:cs typeface="+mn-cs"/>
            </a:endParaRPr>
          </a:p>
        </p:txBody>
      </p:sp>
      <p:sp>
        <p:nvSpPr>
          <p:cNvPr id="6" name="Subtitle 2"/>
          <p:cNvSpPr txBox="1">
            <a:spLocks/>
          </p:cNvSpPr>
          <p:nvPr/>
        </p:nvSpPr>
        <p:spPr>
          <a:xfrm>
            <a:off x="6324600" y="4343400"/>
            <a:ext cx="2743200" cy="1143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effectLst/>
                <a:uLnTx/>
                <a:uFillTx/>
                <a:latin typeface="+mn-lt"/>
                <a:ea typeface="+mn-ea"/>
                <a:cs typeface="+mn-cs"/>
              </a:rPr>
              <a:t>Supervisor:</a:t>
            </a:r>
            <a:br>
              <a:rPr kumimoji="0" lang="en-US" sz="1400" b="1" i="0" u="none" strike="noStrike" kern="1200" cap="none" spc="0" normalizeH="0" baseline="0" noProof="0" dirty="0">
                <a:ln>
                  <a:noFill/>
                </a:ln>
                <a:effectLst/>
                <a:uLnTx/>
                <a:uFillTx/>
                <a:latin typeface="+mn-lt"/>
                <a:ea typeface="+mn-ea"/>
                <a:cs typeface="+mn-cs"/>
              </a:rPr>
            </a:br>
            <a:endParaRPr kumimoji="0" lang="en-US" sz="1400" b="1" i="0" u="none" strike="noStrike" kern="1200" cap="none" spc="0" normalizeH="0" baseline="0" noProof="0" dirty="0">
              <a:ln>
                <a:noFill/>
              </a:ln>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1400" b="1" dirty="0"/>
              <a:t>P Abhishek</a:t>
            </a:r>
            <a:br>
              <a:rPr kumimoji="0" lang="en-US" sz="1400" b="1" i="0" u="none" strike="noStrike" kern="1200" cap="none" spc="0" normalizeH="0" baseline="0" noProof="0" dirty="0">
                <a:ln>
                  <a:noFill/>
                </a:ln>
                <a:effectLst/>
                <a:uLnTx/>
                <a:uFillTx/>
                <a:latin typeface="+mn-lt"/>
                <a:ea typeface="+mn-ea"/>
                <a:cs typeface="+mn-cs"/>
              </a:rPr>
            </a:br>
            <a:endParaRPr kumimoji="0" lang="en-US" sz="1400" b="1" i="0" u="none" strike="noStrike" kern="1200" cap="none" spc="0" normalizeH="0" baseline="0" noProof="0" dirty="0">
              <a:ln>
                <a:noFill/>
              </a:ln>
              <a:effectLst/>
              <a:uLnTx/>
              <a:uFillTx/>
              <a:latin typeface="+mn-lt"/>
              <a:ea typeface="+mn-ea"/>
              <a:cs typeface="+mn-cs"/>
            </a:endParaRPr>
          </a:p>
        </p:txBody>
      </p:sp>
      <p:sp>
        <p:nvSpPr>
          <p:cNvPr id="7" name="Date Placeholder 6"/>
          <p:cNvSpPr>
            <a:spLocks noGrp="1"/>
          </p:cNvSpPr>
          <p:nvPr>
            <p:ph type="dt" sz="half" idx="10"/>
          </p:nvPr>
        </p:nvSpPr>
        <p:spPr/>
        <p:txBody>
          <a:bodyPr/>
          <a:lstStyle/>
          <a:p>
            <a:r>
              <a:rPr lang="en-US">
                <a:solidFill>
                  <a:schemeClr val="tx1"/>
                </a:solidFill>
              </a:rPr>
              <a:t>CSE</a:t>
            </a:r>
            <a:endParaRPr lang="en-US" dirty="0">
              <a:solidFill>
                <a:schemeClr val="tx1"/>
              </a:solidFill>
            </a:endParaRPr>
          </a:p>
        </p:txBody>
      </p:sp>
      <p:sp>
        <p:nvSpPr>
          <p:cNvPr id="8" name="Slide Number Placeholder 7"/>
          <p:cNvSpPr>
            <a:spLocks noGrp="1"/>
          </p:cNvSpPr>
          <p:nvPr>
            <p:ph type="sldNum" sz="quarter" idx="12"/>
          </p:nvPr>
        </p:nvSpPr>
        <p:spPr/>
        <p:txBody>
          <a:bodyPr/>
          <a:lstStyle/>
          <a:p>
            <a:r>
              <a:rPr lang="en-US" dirty="0">
                <a:solidFill>
                  <a:schemeClr val="tx1"/>
                </a:solidFill>
              </a:rPr>
              <a:t>1</a:t>
            </a:r>
          </a:p>
        </p:txBody>
      </p:sp>
      <p:pic>
        <p:nvPicPr>
          <p:cNvPr id="10" name="Picture 9" descr="A logo with lines and a tree&#10;&#10;Description automatically generated">
            <a:extLst>
              <a:ext uri="{FF2B5EF4-FFF2-40B4-BE49-F238E27FC236}">
                <a16:creationId xmlns:a16="http://schemas.microsoft.com/office/drawing/2014/main" id="{F12DC4E8-49D1-A45D-C738-102942E07097}"/>
              </a:ext>
            </a:extLst>
          </p:cNvPr>
          <p:cNvPicPr>
            <a:picLocks noChangeAspect="1"/>
          </p:cNvPicPr>
          <p:nvPr/>
        </p:nvPicPr>
        <p:blipFill>
          <a:blip r:embed="rId2"/>
          <a:stretch>
            <a:fillRect/>
          </a:stretch>
        </p:blipFill>
        <p:spPr>
          <a:xfrm>
            <a:off x="0" y="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DD98-CEE1-BD35-D62C-A336BA9BD575}"/>
              </a:ext>
            </a:extLst>
          </p:cNvPr>
          <p:cNvSpPr>
            <a:spLocks noGrp="1"/>
          </p:cNvSpPr>
          <p:nvPr>
            <p:ph type="title"/>
          </p:nvPr>
        </p:nvSpPr>
        <p:spPr/>
        <p:txBody>
          <a:bodyPr>
            <a:normAutofit fontScale="90000"/>
          </a:bodyPr>
          <a:lstStyle/>
          <a:p>
            <a:r>
              <a:rPr lang="en-IN" dirty="0"/>
              <a:t>Key Achievements/Outcomes</a:t>
            </a:r>
            <a:br>
              <a:rPr lang="en-IN" dirty="0"/>
            </a:br>
            <a:endParaRPr lang="en-IN" dirty="0"/>
          </a:p>
        </p:txBody>
      </p:sp>
      <p:sp>
        <p:nvSpPr>
          <p:cNvPr id="3" name="Date Placeholder 2">
            <a:extLst>
              <a:ext uri="{FF2B5EF4-FFF2-40B4-BE49-F238E27FC236}">
                <a16:creationId xmlns:a16="http://schemas.microsoft.com/office/drawing/2014/main" id="{C9518DD4-8196-29CD-9A0F-21D538508772}"/>
              </a:ext>
            </a:extLst>
          </p:cNvPr>
          <p:cNvSpPr>
            <a:spLocks noGrp="1"/>
          </p:cNvSpPr>
          <p:nvPr>
            <p:ph type="dt" sz="half" idx="10"/>
          </p:nvPr>
        </p:nvSpPr>
        <p:spPr/>
        <p:txBody>
          <a:bodyPr/>
          <a:lstStyle/>
          <a:p>
            <a:r>
              <a:rPr lang="en-US"/>
              <a:t>CSE</a:t>
            </a:r>
          </a:p>
        </p:txBody>
      </p:sp>
      <p:sp>
        <p:nvSpPr>
          <p:cNvPr id="5" name="Footer Placeholder 4">
            <a:extLst>
              <a:ext uri="{FF2B5EF4-FFF2-40B4-BE49-F238E27FC236}">
                <a16:creationId xmlns:a16="http://schemas.microsoft.com/office/drawing/2014/main" id="{D78E198E-BC19-8910-C2A1-F5883124D7E8}"/>
              </a:ext>
            </a:extLst>
          </p:cNvPr>
          <p:cNvSpPr>
            <a:spLocks noGrp="1"/>
          </p:cNvSpPr>
          <p:nvPr>
            <p:ph type="ftr" sz="quarter" idx="11"/>
          </p:nvPr>
        </p:nvSpPr>
        <p:spPr/>
        <p:txBody>
          <a:bodyPr/>
          <a:lstStyle/>
          <a:p>
            <a:r>
              <a:rPr lang="en-US"/>
              <a:t>Ramadugu Yashwanth</a:t>
            </a:r>
          </a:p>
        </p:txBody>
      </p:sp>
      <p:sp>
        <p:nvSpPr>
          <p:cNvPr id="6" name="Slide Number Placeholder 5">
            <a:extLst>
              <a:ext uri="{FF2B5EF4-FFF2-40B4-BE49-F238E27FC236}">
                <a16:creationId xmlns:a16="http://schemas.microsoft.com/office/drawing/2014/main" id="{FF5986E0-2C97-F773-572D-E644A1CD90A8}"/>
              </a:ext>
            </a:extLst>
          </p:cNvPr>
          <p:cNvSpPr>
            <a:spLocks noGrp="1"/>
          </p:cNvSpPr>
          <p:nvPr>
            <p:ph type="sldNum" sz="quarter" idx="12"/>
          </p:nvPr>
        </p:nvSpPr>
        <p:spPr/>
        <p:txBody>
          <a:bodyPr/>
          <a:lstStyle/>
          <a:p>
            <a:fld id="{C1FF6DA9-008F-8B48-92A6-B652298478BF}" type="slidenum">
              <a:rPr lang="en-US" smtClean="0"/>
              <a:t>10</a:t>
            </a:fld>
            <a:endParaRPr lang="en-US"/>
          </a:p>
        </p:txBody>
      </p:sp>
      <p:sp>
        <p:nvSpPr>
          <p:cNvPr id="7" name="Rectangle 1">
            <a:extLst>
              <a:ext uri="{FF2B5EF4-FFF2-40B4-BE49-F238E27FC236}">
                <a16:creationId xmlns:a16="http://schemas.microsoft.com/office/drawing/2014/main" id="{FACAEB2D-F76F-3630-176D-E6295DBC989E}"/>
              </a:ext>
            </a:extLst>
          </p:cNvPr>
          <p:cNvSpPr>
            <a:spLocks noGrp="1" noChangeArrowheads="1"/>
          </p:cNvSpPr>
          <p:nvPr>
            <p:ph idx="1"/>
          </p:nvPr>
        </p:nvSpPr>
        <p:spPr bwMode="auto">
          <a:xfrm>
            <a:off x="606426" y="1008885"/>
            <a:ext cx="75100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User Experience Enhancement: Successfully created a responsive and intuitive interface that streamlined the food ordering process, leading to increased user engagement and satisfaction.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Operational Efficiency: Automated order management and delivery tracking, resulting in a reduction of manual errors and improved operational efficiency for restaurant partners.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Real-Time Tracking: Integrated real-time delivery tracking and secure payment processing, enhancing the reliability and convenience of the platform for users.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Scalability: Deployed the application on cloud hosting platforms, ensuring high performance and scalability to handle varying traffic loads and support future expansion.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Positive User Feedback: Received positive feedback from users for the platform’s ease of use and reliable service, contributing to a successful launch and adoption.</a:t>
            </a:r>
          </a:p>
        </p:txBody>
      </p:sp>
    </p:spTree>
    <p:extLst>
      <p:ext uri="{BB962C8B-B14F-4D97-AF65-F5344CB8AC3E}">
        <p14:creationId xmlns:p14="http://schemas.microsoft.com/office/powerpoint/2010/main" val="266684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F806-01A1-AE4B-259C-DD0175832C61}"/>
              </a:ext>
            </a:extLst>
          </p:cNvPr>
          <p:cNvSpPr>
            <a:spLocks noGrp="1"/>
          </p:cNvSpPr>
          <p:nvPr>
            <p:ph type="title"/>
          </p:nvPr>
        </p:nvSpPr>
        <p:spPr/>
        <p:txBody>
          <a:bodyPr/>
          <a:lstStyle/>
          <a:p>
            <a:r>
              <a:rPr lang="en-US" dirty="0"/>
              <a:t>VISUALS</a:t>
            </a:r>
            <a:endParaRPr lang="en-IN" dirty="0"/>
          </a:p>
        </p:txBody>
      </p:sp>
      <p:sp>
        <p:nvSpPr>
          <p:cNvPr id="3" name="Date Placeholder 2">
            <a:extLst>
              <a:ext uri="{FF2B5EF4-FFF2-40B4-BE49-F238E27FC236}">
                <a16:creationId xmlns:a16="http://schemas.microsoft.com/office/drawing/2014/main" id="{E7B753ED-A2F8-C91A-94D4-E1064748F1D1}"/>
              </a:ext>
            </a:extLst>
          </p:cNvPr>
          <p:cNvSpPr>
            <a:spLocks noGrp="1"/>
          </p:cNvSpPr>
          <p:nvPr>
            <p:ph type="dt" sz="half" idx="10"/>
          </p:nvPr>
        </p:nvSpPr>
        <p:spPr/>
        <p:txBody>
          <a:bodyPr/>
          <a:lstStyle/>
          <a:p>
            <a:r>
              <a:rPr lang="en-US"/>
              <a:t>CSE</a:t>
            </a:r>
          </a:p>
        </p:txBody>
      </p:sp>
      <p:sp>
        <p:nvSpPr>
          <p:cNvPr id="4" name="Footer Placeholder 3">
            <a:extLst>
              <a:ext uri="{FF2B5EF4-FFF2-40B4-BE49-F238E27FC236}">
                <a16:creationId xmlns:a16="http://schemas.microsoft.com/office/drawing/2014/main" id="{3A4430DD-241F-BB93-52B6-8CC73CD83B0F}"/>
              </a:ext>
            </a:extLst>
          </p:cNvPr>
          <p:cNvSpPr>
            <a:spLocks noGrp="1"/>
          </p:cNvSpPr>
          <p:nvPr>
            <p:ph type="ftr" sz="quarter" idx="11"/>
          </p:nvPr>
        </p:nvSpPr>
        <p:spPr/>
        <p:txBody>
          <a:bodyPr/>
          <a:lstStyle/>
          <a:p>
            <a:r>
              <a:rPr lang="en-US"/>
              <a:t>Ramadugu Yashwanth</a:t>
            </a:r>
          </a:p>
        </p:txBody>
      </p:sp>
      <p:sp>
        <p:nvSpPr>
          <p:cNvPr id="5" name="Slide Number Placeholder 4">
            <a:extLst>
              <a:ext uri="{FF2B5EF4-FFF2-40B4-BE49-F238E27FC236}">
                <a16:creationId xmlns:a16="http://schemas.microsoft.com/office/drawing/2014/main" id="{B94085DC-7B37-06E0-40B0-C708A6C333C9}"/>
              </a:ext>
            </a:extLst>
          </p:cNvPr>
          <p:cNvSpPr>
            <a:spLocks noGrp="1"/>
          </p:cNvSpPr>
          <p:nvPr>
            <p:ph type="sldNum" sz="quarter" idx="12"/>
          </p:nvPr>
        </p:nvSpPr>
        <p:spPr/>
        <p:txBody>
          <a:bodyPr/>
          <a:lstStyle/>
          <a:p>
            <a:fld id="{C1FF6DA9-008F-8B48-92A6-B652298478BF}" type="slidenum">
              <a:rPr lang="en-US" smtClean="0"/>
              <a:t>11</a:t>
            </a:fld>
            <a:endParaRPr lang="en-US"/>
          </a:p>
        </p:txBody>
      </p:sp>
      <p:pic>
        <p:nvPicPr>
          <p:cNvPr id="6" name="Content Placeholder 9">
            <a:extLst>
              <a:ext uri="{FF2B5EF4-FFF2-40B4-BE49-F238E27FC236}">
                <a16:creationId xmlns:a16="http://schemas.microsoft.com/office/drawing/2014/main" id="{395335BB-0F73-515E-6B42-8E0075C9D854}"/>
              </a:ext>
            </a:extLst>
          </p:cNvPr>
          <p:cNvPicPr>
            <a:picLocks/>
          </p:cNvPicPr>
          <p:nvPr/>
        </p:nvPicPr>
        <p:blipFill>
          <a:blip r:embed="rId2"/>
          <a:stretch>
            <a:fillRect/>
          </a:stretch>
        </p:blipFill>
        <p:spPr>
          <a:xfrm>
            <a:off x="2002536" y="1553846"/>
            <a:ext cx="5257800" cy="2674720"/>
          </a:xfrm>
          <a:prstGeom prst="rect">
            <a:avLst/>
          </a:prstGeom>
        </p:spPr>
      </p:pic>
      <p:pic>
        <p:nvPicPr>
          <p:cNvPr id="12" name="Picture 11">
            <a:extLst>
              <a:ext uri="{FF2B5EF4-FFF2-40B4-BE49-F238E27FC236}">
                <a16:creationId xmlns:a16="http://schemas.microsoft.com/office/drawing/2014/main" id="{03288162-BC84-F694-0586-508C3214C1EC}"/>
              </a:ext>
            </a:extLst>
          </p:cNvPr>
          <p:cNvPicPr/>
          <p:nvPr/>
        </p:nvPicPr>
        <p:blipFill>
          <a:blip r:embed="rId3"/>
          <a:stretch>
            <a:fillRect/>
          </a:stretch>
        </p:blipFill>
        <p:spPr>
          <a:xfrm>
            <a:off x="1791081" y="4364774"/>
            <a:ext cx="5975604" cy="1602855"/>
          </a:xfrm>
          <a:prstGeom prst="rect">
            <a:avLst/>
          </a:prstGeom>
        </p:spPr>
      </p:pic>
    </p:spTree>
    <p:extLst>
      <p:ext uri="{BB962C8B-B14F-4D97-AF65-F5344CB8AC3E}">
        <p14:creationId xmlns:p14="http://schemas.microsoft.com/office/powerpoint/2010/main" val="291422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91114"/>
            <a:ext cx="3210339" cy="178904"/>
          </a:xfrm>
        </p:spPr>
        <p:txBody>
          <a:bodyPr>
            <a:noAutofit/>
          </a:bodyPr>
          <a:lstStyle/>
          <a:p>
            <a:r>
              <a:rPr lang="en-IN" sz="3200" b="1" i="0" u="none" strike="noStrike" dirty="0">
                <a:solidFill>
                  <a:srgbClr val="000000"/>
                </a:solidFill>
                <a:effectLst/>
              </a:rPr>
              <a:t>Lessons Learned:</a:t>
            </a:r>
          </a:p>
        </p:txBody>
      </p:sp>
      <p:pic>
        <p:nvPicPr>
          <p:cNvPr id="4" name="Picture 3" descr="A logo with lines and a tree&#10;&#10;Description automatically generated">
            <a:extLst>
              <a:ext uri="{FF2B5EF4-FFF2-40B4-BE49-F238E27FC236}">
                <a16:creationId xmlns:a16="http://schemas.microsoft.com/office/drawing/2014/main" id="{EF3CA874-D5EB-7A72-21CD-A90FE1600EFD}"/>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047BA7DB-2704-C72D-8E2B-5BA33E7EAAB8}"/>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55BB486D-C185-7B5B-3786-479AFFFC496F}"/>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04DE1C3E-F9A0-BBBD-6A5A-600603E567C5}"/>
              </a:ext>
            </a:extLst>
          </p:cNvPr>
          <p:cNvSpPr>
            <a:spLocks noGrp="1"/>
          </p:cNvSpPr>
          <p:nvPr>
            <p:ph type="sldNum" sz="quarter" idx="12"/>
          </p:nvPr>
        </p:nvSpPr>
        <p:spPr>
          <a:xfrm>
            <a:off x="6553200" y="6356350"/>
            <a:ext cx="2133600" cy="365125"/>
          </a:xfrm>
        </p:spPr>
        <p:txBody>
          <a:bodyPr/>
          <a:lstStyle/>
          <a:p>
            <a:r>
              <a:rPr lang="en-US" dirty="0">
                <a:solidFill>
                  <a:schemeClr val="tx1"/>
                </a:solidFill>
              </a:rPr>
              <a:t>12</a:t>
            </a:r>
          </a:p>
        </p:txBody>
      </p:sp>
      <p:sp>
        <p:nvSpPr>
          <p:cNvPr id="12" name="TextBox 11">
            <a:extLst>
              <a:ext uri="{FF2B5EF4-FFF2-40B4-BE49-F238E27FC236}">
                <a16:creationId xmlns:a16="http://schemas.microsoft.com/office/drawing/2014/main" id="{554304DE-FE63-83BF-1FA8-6404355E4F72}"/>
              </a:ext>
            </a:extLst>
          </p:cNvPr>
          <p:cNvSpPr txBox="1"/>
          <p:nvPr/>
        </p:nvSpPr>
        <p:spPr>
          <a:xfrm>
            <a:off x="342900" y="3931038"/>
            <a:ext cx="3484382" cy="954107"/>
          </a:xfrm>
          <a:prstGeom prst="rect">
            <a:avLst/>
          </a:prstGeom>
          <a:noFill/>
        </p:spPr>
        <p:txBody>
          <a:bodyPr wrap="square">
            <a:spAutoFit/>
          </a:bodyPr>
          <a:lstStyle/>
          <a:p>
            <a:r>
              <a:rPr lang="en-US" sz="2800" b="1" dirty="0"/>
              <a:t>Challenges Overcome:</a:t>
            </a:r>
          </a:p>
          <a:p>
            <a:endParaRPr lang="en-US" sz="2800" b="1" dirty="0"/>
          </a:p>
        </p:txBody>
      </p:sp>
      <p:sp>
        <p:nvSpPr>
          <p:cNvPr id="3" name="Rectangle 1">
            <a:extLst>
              <a:ext uri="{FF2B5EF4-FFF2-40B4-BE49-F238E27FC236}">
                <a16:creationId xmlns:a16="http://schemas.microsoft.com/office/drawing/2014/main" id="{410FC335-735B-6650-EEE3-442FC07F5796}"/>
              </a:ext>
            </a:extLst>
          </p:cNvPr>
          <p:cNvSpPr>
            <a:spLocks noGrp="1" noChangeArrowheads="1"/>
          </p:cNvSpPr>
          <p:nvPr>
            <p:ph idx="1"/>
          </p:nvPr>
        </p:nvSpPr>
        <p:spPr bwMode="auto">
          <a:xfrm>
            <a:off x="400050" y="1345715"/>
            <a:ext cx="83439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User Feedback</a:t>
            </a:r>
            <a:r>
              <a:rPr kumimoji="0" lang="en-US" altLang="en-US" sz="1800" b="0" i="0" u="none" strike="noStrike" cap="none" normalizeH="0" baseline="0" dirty="0">
                <a:ln>
                  <a:noFill/>
                </a:ln>
                <a:solidFill>
                  <a:schemeClr val="tx1"/>
                </a:solidFill>
                <a:effectLst/>
                <a:latin typeface="Arial" panose="020B0604020202020204" pitchFamily="34" charset="0"/>
              </a:rPr>
              <a:t>: Regular feedback from users during development helped refine the user interface and functionality, ensuring the platform met real-world needs and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Considerations: </a:t>
            </a:r>
            <a:r>
              <a:rPr kumimoji="0" lang="en-US" altLang="en-US" sz="1800" b="0" i="0" u="none" strike="noStrike" cap="none" normalizeH="0" baseline="0" dirty="0">
                <a:ln>
                  <a:noFill/>
                </a:ln>
                <a:solidFill>
                  <a:schemeClr val="tx1"/>
                </a:solidFill>
                <a:effectLst/>
                <a:latin typeface="Arial" panose="020B0604020202020204" pitchFamily="34" charset="0"/>
              </a:rPr>
              <a:t>Designing with scalability in mind from the start was crucial for handling increasing user traffic and ensuring long-term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Complexity</a:t>
            </a:r>
            <a:r>
              <a:rPr kumimoji="0" lang="en-US" altLang="en-US" sz="1800" b="0" i="0" u="none" strike="noStrike" cap="none" normalizeH="0" baseline="0" dirty="0">
                <a:ln>
                  <a:noFill/>
                </a:ln>
                <a:solidFill>
                  <a:schemeClr val="tx1"/>
                </a:solidFill>
                <a:effectLst/>
                <a:latin typeface="Arial" panose="020B0604020202020204" pitchFamily="34" charset="0"/>
              </a:rPr>
              <a:t>: Successfully integrating multiple APIs (payment gateways, geolocation) highlighted the importance of thorough testing and seamless integration for a smooth user experience.</a:t>
            </a:r>
          </a:p>
        </p:txBody>
      </p:sp>
      <p:sp>
        <p:nvSpPr>
          <p:cNvPr id="9" name="Rectangle 3">
            <a:extLst>
              <a:ext uri="{FF2B5EF4-FFF2-40B4-BE49-F238E27FC236}">
                <a16:creationId xmlns:a16="http://schemas.microsoft.com/office/drawing/2014/main" id="{38C40A12-F3D9-0B46-9A69-A3F9842624CE}"/>
              </a:ext>
            </a:extLst>
          </p:cNvPr>
          <p:cNvSpPr>
            <a:spLocks noChangeArrowheads="1"/>
          </p:cNvSpPr>
          <p:nvPr/>
        </p:nvSpPr>
        <p:spPr bwMode="auto">
          <a:xfrm>
            <a:off x="466627" y="4386580"/>
            <a:ext cx="735548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Real-Time Tracking: </a:t>
            </a:r>
            <a:r>
              <a:rPr kumimoji="0" lang="en-US" altLang="en-US" sz="1800" b="0" i="0" u="none" strike="noStrike" cap="none" normalizeH="0" baseline="0" dirty="0">
                <a:ln>
                  <a:noFill/>
                </a:ln>
                <a:solidFill>
                  <a:schemeClr val="tx1"/>
                </a:solidFill>
                <a:effectLst/>
                <a:latin typeface="Arial" panose="020B0604020202020204" pitchFamily="34" charset="0"/>
              </a:rPr>
              <a:t>Implemented effective real-time delivery tracking despite challenges with integrating geolocation services, improving user satisfaction and transparency.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Database Management</a:t>
            </a:r>
            <a:r>
              <a:rPr kumimoji="0" lang="en-US" altLang="en-US" sz="1800" b="0" i="0" u="none" strike="noStrike" cap="none" normalizeH="0" baseline="0" dirty="0">
                <a:ln>
                  <a:noFill/>
                </a:ln>
                <a:solidFill>
                  <a:schemeClr val="tx1"/>
                </a:solidFill>
                <a:effectLst/>
                <a:latin typeface="Arial" panose="020B0604020202020204" pitchFamily="34" charset="0"/>
              </a:rPr>
              <a:t>: Addressed performance issues with MongoDB by optimizing queries and indexing, ensuring fast and reliable data retrieval.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B9CA-AB0A-1F1D-CCC6-6EC535354C18}"/>
              </a:ext>
            </a:extLst>
          </p:cNvPr>
          <p:cNvSpPr>
            <a:spLocks noGrp="1"/>
          </p:cNvSpPr>
          <p:nvPr>
            <p:ph type="title"/>
          </p:nvPr>
        </p:nvSpPr>
        <p:spPr/>
        <p:txBody>
          <a:bodyPr/>
          <a:lstStyle/>
          <a:p>
            <a:r>
              <a:rPr lang="en-US" dirty="0"/>
              <a:t>Key Takeaways</a:t>
            </a:r>
            <a:endParaRPr lang="en-IN" dirty="0"/>
          </a:p>
        </p:txBody>
      </p:sp>
      <p:sp>
        <p:nvSpPr>
          <p:cNvPr id="4" name="Rectangle 1">
            <a:extLst>
              <a:ext uri="{FF2B5EF4-FFF2-40B4-BE49-F238E27FC236}">
                <a16:creationId xmlns:a16="http://schemas.microsoft.com/office/drawing/2014/main" id="{8E3D1A50-F5FF-177D-B1DC-8F5C3E3BDF6E}"/>
              </a:ext>
            </a:extLst>
          </p:cNvPr>
          <p:cNvSpPr>
            <a:spLocks noGrp="1" noChangeArrowheads="1"/>
          </p:cNvSpPr>
          <p:nvPr>
            <p:ph idx="1"/>
          </p:nvPr>
        </p:nvSpPr>
        <p:spPr bwMode="auto">
          <a:xfrm>
            <a:off x="616227" y="1621034"/>
            <a:ext cx="80705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User-Centered Design: </a:t>
            </a:r>
            <a:r>
              <a:rPr kumimoji="0" lang="en-US" altLang="en-US" sz="1800" b="0" i="0" u="none" strike="noStrike" cap="none" normalizeH="0" baseline="0" dirty="0">
                <a:ln>
                  <a:noFill/>
                </a:ln>
                <a:solidFill>
                  <a:schemeClr val="tx1"/>
                </a:solidFill>
                <a:effectLst/>
                <a:latin typeface="Arial" panose="020B0604020202020204" pitchFamily="34" charset="0"/>
              </a:rPr>
              <a:t>Prioritizing user experience and feedback led to a more intuitive and effective platform, demonstrating the value of continuous user involvement in the development process.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 Architecture: </a:t>
            </a:r>
            <a:r>
              <a:rPr kumimoji="0" lang="en-US" altLang="en-US" sz="1800" b="0" i="0" u="none" strike="noStrike" cap="none" normalizeH="0" baseline="0" dirty="0">
                <a:ln>
                  <a:noFill/>
                </a:ln>
                <a:solidFill>
                  <a:schemeClr val="tx1"/>
                </a:solidFill>
                <a:effectLst/>
                <a:latin typeface="Arial" panose="020B0604020202020204" pitchFamily="34" charset="0"/>
              </a:rPr>
              <a:t>Planning for scalability from the beginning ensured the application could handle increased traffic and grow with the business, emphasizing the importance of scalable design.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API Integration: </a:t>
            </a:r>
            <a:r>
              <a:rPr kumimoji="0" lang="en-US" altLang="en-US" sz="1800" b="0" i="0" u="none" strike="noStrike" cap="none" normalizeH="0" baseline="0" dirty="0">
                <a:ln>
                  <a:noFill/>
                </a:ln>
                <a:solidFill>
                  <a:schemeClr val="tx1"/>
                </a:solidFill>
                <a:effectLst/>
                <a:latin typeface="Arial" panose="020B0604020202020204" pitchFamily="34" charset="0"/>
              </a:rPr>
              <a:t>Successfully integrating diverse APIs (payment, geolocation) highlighted the necessity for thorough testing and seamless integration to enhance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Management: </a:t>
            </a:r>
            <a:r>
              <a:rPr kumimoji="0" lang="en-US" altLang="en-US" sz="1800" b="0" i="0" u="none" strike="noStrike" cap="none" normalizeH="0" baseline="0" dirty="0">
                <a:ln>
                  <a:noFill/>
                </a:ln>
                <a:solidFill>
                  <a:schemeClr val="tx1"/>
                </a:solidFill>
                <a:effectLst/>
                <a:latin typeface="Arial" panose="020B0604020202020204" pitchFamily="34" charset="0"/>
              </a:rPr>
              <a:t>Optimizing database performance through indexing and efficient queries improved data handling, showcasing the importance of effective database management.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719B963E-38A8-B657-A518-AC10F1381029}"/>
              </a:ext>
            </a:extLst>
          </p:cNvPr>
          <p:cNvSpPr>
            <a:spLocks noGrp="1"/>
          </p:cNvSpPr>
          <p:nvPr>
            <p:ph type="dt" sz="half" idx="10"/>
          </p:nvPr>
        </p:nvSpPr>
        <p:spPr/>
        <p:txBody>
          <a:bodyPr/>
          <a:lstStyle/>
          <a:p>
            <a:r>
              <a:rPr lang="en-US"/>
              <a:t>CSE</a:t>
            </a:r>
          </a:p>
        </p:txBody>
      </p:sp>
      <p:sp>
        <p:nvSpPr>
          <p:cNvPr id="5" name="Footer Placeholder 4">
            <a:extLst>
              <a:ext uri="{FF2B5EF4-FFF2-40B4-BE49-F238E27FC236}">
                <a16:creationId xmlns:a16="http://schemas.microsoft.com/office/drawing/2014/main" id="{4C28E677-5E8F-1C2F-AAF9-9BCC11BC49B5}"/>
              </a:ext>
            </a:extLst>
          </p:cNvPr>
          <p:cNvSpPr>
            <a:spLocks noGrp="1"/>
          </p:cNvSpPr>
          <p:nvPr>
            <p:ph type="ftr" sz="quarter" idx="11"/>
          </p:nvPr>
        </p:nvSpPr>
        <p:spPr/>
        <p:txBody>
          <a:bodyPr/>
          <a:lstStyle/>
          <a:p>
            <a:r>
              <a:rPr lang="en-US"/>
              <a:t>Ramadugu Yashwanth</a:t>
            </a:r>
          </a:p>
        </p:txBody>
      </p:sp>
      <p:sp>
        <p:nvSpPr>
          <p:cNvPr id="6" name="Slide Number Placeholder 5">
            <a:extLst>
              <a:ext uri="{FF2B5EF4-FFF2-40B4-BE49-F238E27FC236}">
                <a16:creationId xmlns:a16="http://schemas.microsoft.com/office/drawing/2014/main" id="{69953FB9-6D60-C68F-0D66-EE2CD0B602DE}"/>
              </a:ext>
            </a:extLst>
          </p:cNvPr>
          <p:cNvSpPr>
            <a:spLocks noGrp="1"/>
          </p:cNvSpPr>
          <p:nvPr>
            <p:ph type="sldNum" sz="quarter" idx="12"/>
          </p:nvPr>
        </p:nvSpPr>
        <p:spPr/>
        <p:txBody>
          <a:bodyPr/>
          <a:lstStyle/>
          <a:p>
            <a:fld id="{C1FF6DA9-008F-8B48-92A6-B652298478BF}" type="slidenum">
              <a:rPr lang="en-US" smtClean="0"/>
              <a:t>13</a:t>
            </a:fld>
            <a:endParaRPr lang="en-US"/>
          </a:p>
        </p:txBody>
      </p:sp>
    </p:spTree>
    <p:extLst>
      <p:ext uri="{BB962C8B-B14F-4D97-AF65-F5344CB8AC3E}">
        <p14:creationId xmlns:p14="http://schemas.microsoft.com/office/powerpoint/2010/main" val="257848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Results</a:t>
            </a:r>
            <a:endParaRPr b="1" dirty="0"/>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336B7720-7281-5C4A-4A9D-E6FC910BB16C}"/>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FF93582F-6EA8-992E-089E-43ADB99EC441}"/>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1F4460AE-4FE3-01FC-50B6-856ECC9BEE7C}"/>
              </a:ext>
            </a:extLst>
          </p:cNvPr>
          <p:cNvSpPr>
            <a:spLocks noGrp="1"/>
          </p:cNvSpPr>
          <p:nvPr>
            <p:ph type="sldNum" sz="quarter" idx="12"/>
          </p:nvPr>
        </p:nvSpPr>
        <p:spPr>
          <a:xfrm>
            <a:off x="6553200" y="6356350"/>
            <a:ext cx="2133600" cy="365125"/>
          </a:xfrm>
        </p:spPr>
        <p:txBody>
          <a:bodyPr/>
          <a:lstStyle/>
          <a:p>
            <a:r>
              <a:rPr lang="en-US" dirty="0">
                <a:solidFill>
                  <a:schemeClr val="tx1"/>
                </a:solidFill>
              </a:rPr>
              <a:t>14</a:t>
            </a:r>
          </a:p>
        </p:txBody>
      </p:sp>
      <p:pic>
        <p:nvPicPr>
          <p:cNvPr id="10" name="Content Placeholder 9">
            <a:extLst>
              <a:ext uri="{FF2B5EF4-FFF2-40B4-BE49-F238E27FC236}">
                <a16:creationId xmlns:a16="http://schemas.microsoft.com/office/drawing/2014/main" id="{76B13E6B-CBD0-3D1B-7667-49181D62D380}"/>
              </a:ext>
            </a:extLst>
          </p:cNvPr>
          <p:cNvPicPr>
            <a:picLocks noGrp="1"/>
          </p:cNvPicPr>
          <p:nvPr>
            <p:ph idx="1"/>
          </p:nvPr>
        </p:nvPicPr>
        <p:blipFill>
          <a:blip r:embed="rId3"/>
          <a:stretch>
            <a:fillRect/>
          </a:stretch>
        </p:blipFill>
        <p:spPr>
          <a:xfrm>
            <a:off x="475507" y="1600200"/>
            <a:ext cx="4293107" cy="2285999"/>
          </a:xfrm>
          <a:prstGeom prst="rect">
            <a:avLst/>
          </a:prstGeom>
        </p:spPr>
      </p:pic>
      <p:grpSp>
        <p:nvGrpSpPr>
          <p:cNvPr id="13" name="Group 12">
            <a:extLst>
              <a:ext uri="{FF2B5EF4-FFF2-40B4-BE49-F238E27FC236}">
                <a16:creationId xmlns:a16="http://schemas.microsoft.com/office/drawing/2014/main" id="{95635E86-689A-F0DB-64F3-33B954F3E9A2}"/>
              </a:ext>
            </a:extLst>
          </p:cNvPr>
          <p:cNvGrpSpPr/>
          <p:nvPr/>
        </p:nvGrpSpPr>
        <p:grpSpPr>
          <a:xfrm>
            <a:off x="4998994" y="1267472"/>
            <a:ext cx="3538708" cy="4946841"/>
            <a:chOff x="0" y="0"/>
            <a:chExt cx="4859020" cy="6931025"/>
          </a:xfrm>
        </p:grpSpPr>
        <p:pic>
          <p:nvPicPr>
            <p:cNvPr id="14" name="Picture 13">
              <a:extLst>
                <a:ext uri="{FF2B5EF4-FFF2-40B4-BE49-F238E27FC236}">
                  <a16:creationId xmlns:a16="http://schemas.microsoft.com/office/drawing/2014/main" id="{FE7C05B2-B147-B6E9-F904-F78216258E29}"/>
                </a:ext>
              </a:extLst>
            </p:cNvPr>
            <p:cNvPicPr/>
            <p:nvPr/>
          </p:nvPicPr>
          <p:blipFill>
            <a:blip r:embed="rId4"/>
            <a:stretch>
              <a:fillRect/>
            </a:stretch>
          </p:blipFill>
          <p:spPr>
            <a:xfrm>
              <a:off x="0" y="0"/>
              <a:ext cx="4859020" cy="2306701"/>
            </a:xfrm>
            <a:prstGeom prst="rect">
              <a:avLst/>
            </a:prstGeom>
          </p:spPr>
        </p:pic>
        <p:pic>
          <p:nvPicPr>
            <p:cNvPr id="15" name="Picture 14">
              <a:extLst>
                <a:ext uri="{FF2B5EF4-FFF2-40B4-BE49-F238E27FC236}">
                  <a16:creationId xmlns:a16="http://schemas.microsoft.com/office/drawing/2014/main" id="{D8D91078-B68C-48B1-9B5F-0F7A4E9B3843}"/>
                </a:ext>
              </a:extLst>
            </p:cNvPr>
            <p:cNvPicPr/>
            <p:nvPr/>
          </p:nvPicPr>
          <p:blipFill>
            <a:blip r:embed="rId5"/>
            <a:stretch>
              <a:fillRect/>
            </a:stretch>
          </p:blipFill>
          <p:spPr>
            <a:xfrm>
              <a:off x="0" y="2306828"/>
              <a:ext cx="4848225" cy="2306701"/>
            </a:xfrm>
            <a:prstGeom prst="rect">
              <a:avLst/>
            </a:prstGeom>
          </p:spPr>
        </p:pic>
        <p:pic>
          <p:nvPicPr>
            <p:cNvPr id="16" name="Picture 15">
              <a:extLst>
                <a:ext uri="{FF2B5EF4-FFF2-40B4-BE49-F238E27FC236}">
                  <a16:creationId xmlns:a16="http://schemas.microsoft.com/office/drawing/2014/main" id="{A7A23B66-7D8B-3708-0905-98F3A90CBBFA}"/>
                </a:ext>
              </a:extLst>
            </p:cNvPr>
            <p:cNvPicPr/>
            <p:nvPr/>
          </p:nvPicPr>
          <p:blipFill>
            <a:blip r:embed="rId6"/>
            <a:stretch>
              <a:fillRect/>
            </a:stretch>
          </p:blipFill>
          <p:spPr>
            <a:xfrm>
              <a:off x="0" y="4613529"/>
              <a:ext cx="4859020" cy="2317496"/>
            </a:xfrm>
            <a:prstGeom prst="rect">
              <a:avLst/>
            </a:prstGeom>
          </p:spPr>
        </p:pic>
      </p:grpSp>
    </p:spTree>
    <p:extLst>
      <p:ext uri="{BB962C8B-B14F-4D97-AF65-F5344CB8AC3E}">
        <p14:creationId xmlns:p14="http://schemas.microsoft.com/office/powerpoint/2010/main" val="341512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endParaRPr b="1" dirty="0"/>
          </a:p>
        </p:txBody>
      </p:sp>
      <p:pic>
        <p:nvPicPr>
          <p:cNvPr id="4" name="Picture 3" descr="A logo with lines and a tree&#10;&#10;Description automatically generated">
            <a:extLst>
              <a:ext uri="{FF2B5EF4-FFF2-40B4-BE49-F238E27FC236}">
                <a16:creationId xmlns:a16="http://schemas.microsoft.com/office/drawing/2014/main" id="{10DFBE56-EEB6-FD4C-D462-F9167A628DE4}"/>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4E784BC4-DC21-1E31-B481-F7583F865900}"/>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4C356254-501B-5E5B-1606-B6F20690E06A}"/>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2333242B-2462-4E04-45AE-A8824EF28A1C}"/>
              </a:ext>
            </a:extLst>
          </p:cNvPr>
          <p:cNvSpPr>
            <a:spLocks noGrp="1"/>
          </p:cNvSpPr>
          <p:nvPr>
            <p:ph type="sldNum" sz="quarter" idx="12"/>
          </p:nvPr>
        </p:nvSpPr>
        <p:spPr>
          <a:xfrm>
            <a:off x="6553200" y="6356350"/>
            <a:ext cx="2133600" cy="365125"/>
          </a:xfrm>
        </p:spPr>
        <p:txBody>
          <a:bodyPr/>
          <a:lstStyle/>
          <a:p>
            <a:r>
              <a:rPr lang="en-US" dirty="0">
                <a:solidFill>
                  <a:schemeClr val="tx1"/>
                </a:solidFill>
              </a:rPr>
              <a:t>15</a:t>
            </a:r>
          </a:p>
        </p:txBody>
      </p:sp>
      <p:sp>
        <p:nvSpPr>
          <p:cNvPr id="3" name="Rectangle 1">
            <a:extLst>
              <a:ext uri="{FF2B5EF4-FFF2-40B4-BE49-F238E27FC236}">
                <a16:creationId xmlns:a16="http://schemas.microsoft.com/office/drawing/2014/main" id="{AF5B1051-CDEC-5812-D280-9F3B9D865D79}"/>
              </a:ext>
            </a:extLst>
          </p:cNvPr>
          <p:cNvSpPr>
            <a:spLocks noGrp="1" noChangeArrowheads="1"/>
          </p:cNvSpPr>
          <p:nvPr>
            <p:ph idx="1"/>
          </p:nvPr>
        </p:nvSpPr>
        <p:spPr bwMode="auto">
          <a:xfrm>
            <a:off x="457200" y="920621"/>
            <a:ext cx="805520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Expansion: </a:t>
            </a:r>
            <a:r>
              <a:rPr kumimoji="0" lang="en-US" altLang="en-US" sz="2000" b="0" i="0" u="none" strike="noStrike" cap="none" normalizeH="0" baseline="0" dirty="0">
                <a:ln>
                  <a:noFill/>
                </a:ln>
                <a:solidFill>
                  <a:schemeClr val="tx1"/>
                </a:solidFill>
                <a:effectLst/>
                <a:latin typeface="Arial" panose="020B0604020202020204" pitchFamily="34" charset="0"/>
              </a:rPr>
              <a:t>Plan to add new features such as personalized recommendations, user reviews, and loyalty programs to enhance the user experience and increase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 Optimization: </a:t>
            </a:r>
            <a:r>
              <a:rPr kumimoji="0" lang="en-US" altLang="en-US" sz="2000" b="0" i="0" u="none" strike="noStrike" cap="none" normalizeH="0" baseline="0" dirty="0">
                <a:ln>
                  <a:noFill/>
                </a:ln>
                <a:solidFill>
                  <a:schemeClr val="tx1"/>
                </a:solidFill>
                <a:effectLst/>
                <a:latin typeface="Arial" panose="020B0604020202020204" pitchFamily="34" charset="0"/>
              </a:rPr>
              <a:t>Explore further optimizations for database queries and server performance to handle larger volumes of traffic and improve response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Application: </a:t>
            </a:r>
            <a:r>
              <a:rPr kumimoji="0" lang="en-US" altLang="en-US" sz="2000" b="0" i="0" u="none" strike="noStrike" cap="none" normalizeH="0" baseline="0" dirty="0">
                <a:ln>
                  <a:noFill/>
                </a:ln>
                <a:solidFill>
                  <a:schemeClr val="tx1"/>
                </a:solidFill>
                <a:effectLst/>
                <a:latin typeface="Arial" panose="020B0604020202020204" pitchFamily="34" charset="0"/>
              </a:rPr>
              <a:t>Develop a dedicated mobile app to provide a seamless experience across devices and capitalize on mobile user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 </a:t>
            </a:r>
            <a:r>
              <a:rPr kumimoji="0" lang="en-US" altLang="en-US" sz="2000" b="0" i="0" u="none" strike="noStrike" cap="none" normalizeH="0" baseline="0" dirty="0">
                <a:ln>
                  <a:noFill/>
                </a:ln>
                <a:solidFill>
                  <a:schemeClr val="tx1"/>
                </a:solidFill>
                <a:effectLst/>
                <a:latin typeface="Arial" panose="020B0604020202020204" pitchFamily="34" charset="0"/>
              </a:rPr>
              <a:t>Integrate advanced analytics to track user behavior and preferences, enabling more targeted marketing and operational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Integration: </a:t>
            </a:r>
            <a:r>
              <a:rPr kumimoji="0" lang="en-US" altLang="en-US" sz="2000" b="0" i="0" u="none" strike="noStrike" cap="none" normalizeH="0" baseline="0" dirty="0">
                <a:ln>
                  <a:noFill/>
                </a:ln>
                <a:solidFill>
                  <a:schemeClr val="tx1"/>
                </a:solidFill>
                <a:effectLst/>
                <a:latin typeface="Arial" panose="020B0604020202020204" pitchFamily="34" charset="0"/>
              </a:rPr>
              <a:t>Consider incorporating AI for smarter order predictions, dynamic pricing, and automated customer support to enhance the platform’s functionality and efficiency.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Mentor </a:t>
            </a:r>
            <a:r>
              <a:rPr dirty="0"/>
              <a:t>Contact Information</a:t>
            </a:r>
          </a:p>
        </p:txBody>
      </p:sp>
      <p:sp>
        <p:nvSpPr>
          <p:cNvPr id="3" name="Content Placeholder 2"/>
          <p:cNvSpPr>
            <a:spLocks noGrp="1"/>
          </p:cNvSpPr>
          <p:nvPr>
            <p:ph idx="1"/>
          </p:nvPr>
        </p:nvSpPr>
        <p:spPr/>
        <p:txBody>
          <a:bodyPr/>
          <a:lstStyle/>
          <a:p>
            <a:r>
              <a:rPr lang="en-US" dirty="0"/>
              <a:t>Mentor / Coordinator :- P Abhishek</a:t>
            </a:r>
            <a:endParaRPr dirty="0"/>
          </a:p>
          <a:p>
            <a:r>
              <a:rPr dirty="0"/>
              <a:t>Email</a:t>
            </a:r>
            <a:r>
              <a:rPr lang="en-IN" dirty="0"/>
              <a:t> :- hr.slashmark@gmail.com </a:t>
            </a:r>
          </a:p>
          <a:p>
            <a:r>
              <a:rPr lang="en-IN" dirty="0" err="1"/>
              <a:t>FullStack</a:t>
            </a:r>
            <a:r>
              <a:rPr lang="en-IN" dirty="0"/>
              <a:t> web development.</a:t>
            </a:r>
            <a:endParaRPr dirty="0"/>
          </a:p>
          <a:p>
            <a:r>
              <a:rPr dirty="0"/>
              <a:t>Address</a:t>
            </a:r>
            <a:r>
              <a:rPr lang="en-IN" dirty="0"/>
              <a:t> :- </a:t>
            </a:r>
            <a:r>
              <a:rPr lang="en-IN" dirty="0" err="1"/>
              <a:t>NewDelhi,India</a:t>
            </a:r>
            <a:r>
              <a:rPr lang="en-IN" dirty="0"/>
              <a:t>.</a:t>
            </a:r>
            <a:endParaRPr lang="en-US" dirty="0"/>
          </a:p>
          <a:p>
            <a:pPr marL="0" indent="0">
              <a:buNone/>
            </a:pPr>
            <a:endParaRPr dirty="0"/>
          </a:p>
        </p:txBody>
      </p:sp>
      <p:pic>
        <p:nvPicPr>
          <p:cNvPr id="4" name="Picture 3" descr="A logo with lines and a tree&#10;&#10;Description automatically generated">
            <a:extLst>
              <a:ext uri="{FF2B5EF4-FFF2-40B4-BE49-F238E27FC236}">
                <a16:creationId xmlns:a16="http://schemas.microsoft.com/office/drawing/2014/main" id="{C9DCEFF6-6FDB-E156-B742-6008EF7AE8EA}"/>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149C3E80-7481-D380-CCC4-F16A32E034FE}"/>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0C8C27F0-2BDF-7645-B923-C54FFF94E92A}"/>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2CADBA24-F2B7-1657-F1EC-25A4E6189E51}"/>
              </a:ext>
            </a:extLst>
          </p:cNvPr>
          <p:cNvSpPr>
            <a:spLocks noGrp="1"/>
          </p:cNvSpPr>
          <p:nvPr>
            <p:ph type="sldNum" sz="quarter" idx="12"/>
          </p:nvPr>
        </p:nvSpPr>
        <p:spPr>
          <a:xfrm>
            <a:off x="6553200" y="6356350"/>
            <a:ext cx="2133600" cy="365125"/>
          </a:xfrm>
        </p:spPr>
        <p:txBody>
          <a:bodyPr/>
          <a:lstStyle/>
          <a:p>
            <a:r>
              <a:rPr lang="en-US" dirty="0">
                <a:solidFill>
                  <a:schemeClr val="tx1"/>
                </a:solidFill>
              </a:rPr>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Internship Certificate</a:t>
            </a:r>
            <a:endParaRPr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B679BB41-5380-4628-4B7F-A8EED3D142C4}"/>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44CD186F-13E7-6CF6-14BC-71A62D0B7807}"/>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B7E9085E-18EC-45EB-B3A0-0313F832A2D8}"/>
              </a:ext>
            </a:extLst>
          </p:cNvPr>
          <p:cNvSpPr>
            <a:spLocks noGrp="1"/>
          </p:cNvSpPr>
          <p:nvPr>
            <p:ph type="sldNum" sz="quarter" idx="12"/>
          </p:nvPr>
        </p:nvSpPr>
        <p:spPr>
          <a:xfrm>
            <a:off x="6553200" y="6356350"/>
            <a:ext cx="2133600" cy="365125"/>
          </a:xfrm>
        </p:spPr>
        <p:txBody>
          <a:bodyPr/>
          <a:lstStyle/>
          <a:p>
            <a:r>
              <a:rPr lang="en-US" dirty="0">
                <a:solidFill>
                  <a:schemeClr val="tx1"/>
                </a:solidFill>
              </a:rPr>
              <a:t>2</a:t>
            </a:r>
          </a:p>
        </p:txBody>
      </p:sp>
      <p:pic>
        <p:nvPicPr>
          <p:cNvPr id="10" name="Content Placeholder 9">
            <a:extLst>
              <a:ext uri="{FF2B5EF4-FFF2-40B4-BE49-F238E27FC236}">
                <a16:creationId xmlns:a16="http://schemas.microsoft.com/office/drawing/2014/main" id="{C88E5EB4-F02F-C07D-8772-1C4254AE924D}"/>
              </a:ext>
            </a:extLst>
          </p:cNvPr>
          <p:cNvPicPr>
            <a:picLocks noGrp="1" noChangeAspect="1"/>
          </p:cNvPicPr>
          <p:nvPr>
            <p:ph idx="1"/>
          </p:nvPr>
        </p:nvPicPr>
        <p:blipFill>
          <a:blip r:embed="rId3"/>
          <a:srcRect l="1015" r="1015"/>
          <a:stretch/>
        </p:blipFill>
        <p:spPr>
          <a:xfrm>
            <a:off x="1416474" y="1253765"/>
            <a:ext cx="6828584" cy="492079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lstStyle/>
          <a:p>
            <a:r>
              <a:rPr lang="en-IN" dirty="0"/>
              <a:t>Introduction</a:t>
            </a:r>
            <a:endParaRPr dirty="0"/>
          </a:p>
        </p:txBody>
      </p:sp>
      <p:sp>
        <p:nvSpPr>
          <p:cNvPr id="3" name="Content Placeholder 2"/>
          <p:cNvSpPr>
            <a:spLocks noGrp="1"/>
          </p:cNvSpPr>
          <p:nvPr>
            <p:ph idx="1"/>
          </p:nvPr>
        </p:nvSpPr>
        <p:spPr>
          <a:xfrm>
            <a:off x="417136" y="1094849"/>
            <a:ext cx="8309728" cy="5656248"/>
          </a:xfrm>
        </p:spPr>
        <p:txBody>
          <a:bodyPr>
            <a:normAutofit fontScale="92500" lnSpcReduction="10000"/>
          </a:bodyPr>
          <a:lstStyle/>
          <a:p>
            <a:pPr>
              <a:buFont typeface="Arial" panose="020B0604020202020204" pitchFamily="34" charset="0"/>
              <a:buChar char="•"/>
            </a:pPr>
            <a:r>
              <a:rPr lang="en-US" sz="1800" b="1" dirty="0"/>
              <a:t>Slash Mark IT Startup</a:t>
            </a:r>
            <a:r>
              <a:rPr lang="en-US" sz="1800" dirty="0"/>
              <a:t> is a forward-thinking company specializing in cutting-edge technology solutions with a focus on innovation in machine learning and AI-driven applications. Established with a mission to empower businesses through intelligent technology, Slash Mark has become a key player in providing personalized user experiences through modern IT solutions, especially in areas like recommendation systems and data-driven insights.</a:t>
            </a:r>
          </a:p>
          <a:p>
            <a:pPr>
              <a:buFont typeface="Arial" panose="020B0604020202020204" pitchFamily="34" charset="0"/>
              <a:buChar char="•"/>
            </a:pPr>
            <a:r>
              <a:rPr lang="en-US" sz="1800" b="1" dirty="0"/>
              <a:t>Overview of the Internship Program:</a:t>
            </a:r>
            <a:r>
              <a:rPr lang="en-US" sz="1800" dirty="0"/>
              <a:t> The Machine Learning internship at Slash Mark IT Startup, conducted in collaboration with the All India Council for Technical Education (AICTE), offered me a hands-on opportunity to explore the intricacies of machine learning models in the context of real-world applications. Over the course of the internship, I worked on developing and fine-tuning a music recommendation system, applying advanced algorithms to build personalized music suggestions for users based on their preferences and behavior.</a:t>
            </a:r>
          </a:p>
          <a:p>
            <a:pPr>
              <a:buFont typeface="Arial" panose="020B0604020202020204" pitchFamily="34" charset="0"/>
              <a:buChar char="•"/>
            </a:pPr>
            <a:r>
              <a:rPr lang="en-US" sz="1800" b="1" dirty="0"/>
              <a:t>Internship Importance:</a:t>
            </a:r>
            <a:r>
              <a:rPr lang="en-US" sz="1800" dirty="0"/>
              <a:t> This internship was highly instrumental in refining my skills in machine learning, especially in the domain of recommendation systems. The project I worked on involved leveraging collaborative filtering, content-based filtering, and hybrid models to create a dynamic system capable of recommending songs that align with individual user preferences. Music recommendation systems play a pivotal role in the entertainment industry, powering platforms like Spotify, YouTube, and Apple Music, enhancing user engagement and satisfaction. The knowledge I gained from this project has practical applications in building intelligent systems that can predict user behavior, offer personalized experiences, and drive business outcomes in media and beyond.</a:t>
            </a:r>
          </a:p>
          <a:p>
            <a:pPr algn="just"/>
            <a:endParaRPr lang="en-IN" sz="2800" b="1" dirty="0"/>
          </a:p>
        </p:txBody>
      </p:sp>
      <p:pic>
        <p:nvPicPr>
          <p:cNvPr id="4" name="Picture 3" descr="A logo with lines and a tree&#10;&#10;Description automatically generated">
            <a:extLst>
              <a:ext uri="{FF2B5EF4-FFF2-40B4-BE49-F238E27FC236}">
                <a16:creationId xmlns:a16="http://schemas.microsoft.com/office/drawing/2014/main" id="{824C8A0E-C4AD-1EC3-EA75-87119A957745}"/>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15948BA-233B-26E5-18E3-5D46AB25441B}"/>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2DAE2BA7-3AF8-58E5-321E-D622FB21D1E0}"/>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9CFCE441-B25E-18AB-D961-F68B62383DF8}"/>
              </a:ext>
            </a:extLst>
          </p:cNvPr>
          <p:cNvSpPr>
            <a:spLocks noGrp="1"/>
          </p:cNvSpPr>
          <p:nvPr>
            <p:ph type="sldNum" sz="quarter" idx="12"/>
          </p:nvPr>
        </p:nvSpPr>
        <p:spPr>
          <a:xfrm>
            <a:off x="6553200" y="6356350"/>
            <a:ext cx="2133600" cy="365125"/>
          </a:xfrm>
        </p:spPr>
        <p:txBody>
          <a:bodyPr/>
          <a:lstStyle/>
          <a:p>
            <a:r>
              <a:rPr lang="en-US" dirty="0">
                <a:solidFill>
                  <a:schemeClr val="tx1"/>
                </a:solidFill>
              </a:rPr>
              <a:t>3</a:t>
            </a:r>
          </a:p>
        </p:txBody>
      </p:sp>
    </p:spTree>
    <p:extLst>
      <p:ext uri="{BB962C8B-B14F-4D97-AF65-F5344CB8AC3E}">
        <p14:creationId xmlns:p14="http://schemas.microsoft.com/office/powerpoint/2010/main" val="17937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Internship</a:t>
            </a:r>
            <a:r>
              <a:rPr lang="en-US" dirty="0"/>
              <a:t> Objectives</a:t>
            </a:r>
            <a:endParaRPr dirty="0"/>
          </a:p>
        </p:txBody>
      </p:sp>
      <p:pic>
        <p:nvPicPr>
          <p:cNvPr id="4" name="Picture 3" descr="A logo with lines and a tree&#10;&#10;Description automatically generated">
            <a:extLst>
              <a:ext uri="{FF2B5EF4-FFF2-40B4-BE49-F238E27FC236}">
                <a16:creationId xmlns:a16="http://schemas.microsoft.com/office/drawing/2014/main" id="{1F6AFC7D-130A-995B-CC04-119605204DF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E8F103C5-1205-4A13-15F0-F06332B9AE91}"/>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96258FEA-655D-E5EF-1481-2C232237AD6F}"/>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77E661CA-32FD-D81A-89AF-F7E91ADEB28D}"/>
              </a:ext>
            </a:extLst>
          </p:cNvPr>
          <p:cNvSpPr>
            <a:spLocks noGrp="1"/>
          </p:cNvSpPr>
          <p:nvPr>
            <p:ph type="sldNum" sz="quarter" idx="12"/>
          </p:nvPr>
        </p:nvSpPr>
        <p:spPr>
          <a:xfrm>
            <a:off x="6553200" y="6356350"/>
            <a:ext cx="2133600" cy="365125"/>
          </a:xfrm>
        </p:spPr>
        <p:txBody>
          <a:bodyPr/>
          <a:lstStyle/>
          <a:p>
            <a:r>
              <a:rPr lang="en-US" dirty="0">
                <a:solidFill>
                  <a:schemeClr val="tx1"/>
                </a:solidFill>
              </a:rPr>
              <a:t>4</a:t>
            </a:r>
          </a:p>
        </p:txBody>
      </p:sp>
      <p:sp>
        <p:nvSpPr>
          <p:cNvPr id="8" name="Rectangle 1">
            <a:extLst>
              <a:ext uri="{FF2B5EF4-FFF2-40B4-BE49-F238E27FC236}">
                <a16:creationId xmlns:a16="http://schemas.microsoft.com/office/drawing/2014/main" id="{0FE65788-3537-C281-4DDC-8E5DBA7584A6}"/>
              </a:ext>
            </a:extLst>
          </p:cNvPr>
          <p:cNvSpPr>
            <a:spLocks noGrp="1" noChangeArrowheads="1"/>
          </p:cNvSpPr>
          <p:nvPr>
            <p:ph idx="1"/>
          </p:nvPr>
        </p:nvSpPr>
        <p:spPr bwMode="auto">
          <a:xfrm>
            <a:off x="457200" y="1692277"/>
            <a:ext cx="8140045" cy="4294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Duration:</a:t>
            </a:r>
            <a:r>
              <a:rPr kumimoji="0" lang="en-US" altLang="en-US" sz="1800" b="0" i="0" u="none" strike="noStrike" cap="none" normalizeH="0" baseline="0" dirty="0">
                <a:ln>
                  <a:noFill/>
                </a:ln>
                <a:solidFill>
                  <a:schemeClr val="tx1"/>
                </a:solidFill>
                <a:effectLst/>
                <a:latin typeface="Arial" panose="020B0604020202020204" pitchFamily="34" charset="0"/>
              </a:rPr>
              <a:t> 2 Months (July 15 – September 15, 2024)</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Remote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Internship Type:</a:t>
            </a:r>
            <a:r>
              <a:rPr kumimoji="0" lang="en-US" altLang="en-US" sz="1800" b="0" i="0" u="none" strike="noStrike" cap="none" normalizeH="0" baseline="0" dirty="0">
                <a:ln>
                  <a:noFill/>
                </a:ln>
                <a:solidFill>
                  <a:schemeClr val="tx1"/>
                </a:solidFill>
                <a:effectLst/>
                <a:latin typeface="Arial" panose="020B0604020202020204" pitchFamily="34" charset="0"/>
              </a:rPr>
              <a:t> Part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Company's Expectations:</a:t>
            </a:r>
            <a:r>
              <a:rPr kumimoji="0" lang="en-US" altLang="en-US" sz="1800" b="0" i="0" u="none" strike="noStrike" cap="none" normalizeH="0" baseline="0" dirty="0">
                <a:ln>
                  <a:noFill/>
                </a:ln>
                <a:solidFill>
                  <a:schemeClr val="tx1"/>
                </a:solidFill>
                <a:effectLst/>
                <a:latin typeface="Arial" panose="020B0604020202020204" pitchFamily="34" charset="0"/>
              </a:rPr>
              <a:t> Slash Mark IT Startup expected me to gain a strong foundation in building recommendation systems using machine learning techniques, focusing on collaborative filtering, content-based filtering, and hybrid models. The aim was to apply theoretical knowledge in developing a system capable of predicting and suggesting music based on user preferences.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Internship Objective:</a:t>
            </a:r>
            <a:r>
              <a:rPr kumimoji="0" lang="en-US" altLang="en-US" sz="1800" b="0" i="0" u="none" strike="noStrike" cap="none" normalizeH="0" baseline="0" dirty="0">
                <a:ln>
                  <a:noFill/>
                </a:ln>
                <a:solidFill>
                  <a:schemeClr val="tx1"/>
                </a:solidFill>
                <a:effectLst/>
                <a:latin typeface="Arial" panose="020B0604020202020204" pitchFamily="34" charset="0"/>
              </a:rPr>
              <a:t> The objective of this internship was to gain practical experience in machine learning and recommendation systems, while improving my technical and analytical skills. By working on a real-world project, I aimed to understand the challenges involved in personalizing user experiences and to build a foundation for a future career as a machine learning engineer.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u="none" strike="noStrike" dirty="0">
                <a:solidFill>
                  <a:srgbClr val="000000"/>
                </a:solidFill>
                <a:effectLst/>
                <a:latin typeface="-webkit-standard"/>
              </a:rPr>
              <a:t>Key Project &amp; Responsibilities</a:t>
            </a:r>
            <a:br>
              <a:rPr lang="en-US" b="0" i="0" u="none" strike="noStrike" dirty="0">
                <a:solidFill>
                  <a:srgbClr val="000000"/>
                </a:solidFill>
                <a:effectLst/>
                <a:latin typeface="-webkit-standard"/>
              </a:rPr>
            </a:br>
            <a:r>
              <a:rPr lang="en-US" b="0" i="0" u="none" strike="noStrike" dirty="0">
                <a:solidFill>
                  <a:srgbClr val="000000"/>
                </a:solidFill>
                <a:effectLst/>
                <a:latin typeface="-webkit-standard"/>
              </a:rPr>
              <a:t>Brief Description</a:t>
            </a:r>
            <a:endParaRPr lang="en-US" dirty="0"/>
          </a:p>
        </p:txBody>
      </p:sp>
      <p:sp>
        <p:nvSpPr>
          <p:cNvPr id="3" name="Content Placeholder 2"/>
          <p:cNvSpPr>
            <a:spLocks noGrp="1"/>
          </p:cNvSpPr>
          <p:nvPr>
            <p:ph idx="1"/>
          </p:nvPr>
        </p:nvSpPr>
        <p:spPr>
          <a:xfrm>
            <a:off x="342900" y="1355268"/>
            <a:ext cx="8229600" cy="4525963"/>
          </a:xfrm>
        </p:spPr>
        <p:txBody>
          <a:bodyPr>
            <a:noAutofit/>
          </a:bodyPr>
          <a:lstStyle/>
          <a:p>
            <a:pPr algn="just"/>
            <a:r>
              <a:rPr lang="en-US" sz="1600" b="1" dirty="0"/>
              <a:t>Project: Food Delivery web</a:t>
            </a:r>
          </a:p>
          <a:p>
            <a:pPr algn="just">
              <a:buFont typeface="Arial" panose="020B0604020202020204" pitchFamily="34" charset="0"/>
              <a:buChar char="•"/>
            </a:pPr>
            <a:r>
              <a:rPr lang="en-US" sz="1600" b="1" dirty="0"/>
              <a:t>Description:</a:t>
            </a:r>
            <a:r>
              <a:rPr lang="en-US" sz="1600" dirty="0"/>
              <a:t> This full-stack web development project involves the creation of a comprehensive food delivery platform. The system allows users to browse local restaurants, view menus, place orders, and track deliveries in real-time. It includes features for both users and restaurant owners, ensuring seamless interaction from order placement to fulfillment.</a:t>
            </a:r>
          </a:p>
          <a:p>
            <a:pPr marL="0" indent="0" algn="just">
              <a:buNone/>
            </a:pPr>
            <a:r>
              <a:rPr lang="en-US" sz="1600" dirty="0"/>
              <a:t>        </a:t>
            </a:r>
            <a:r>
              <a:rPr lang="en-US" sz="1600" b="1" dirty="0"/>
              <a:t>Responsibilities:</a:t>
            </a:r>
            <a:endParaRPr lang="en-US" sz="1600" dirty="0"/>
          </a:p>
          <a:p>
            <a:pPr marL="742950" lvl="1" indent="-285750" algn="just">
              <a:buFont typeface="Arial" panose="020B0604020202020204" pitchFamily="34" charset="0"/>
              <a:buChar char="•"/>
            </a:pPr>
            <a:r>
              <a:rPr lang="en-US" sz="1600" dirty="0"/>
              <a:t>Designed and developed the front-end interface using HTML, CSS, and JavaScript to create a user-friendly and responsive platform.</a:t>
            </a:r>
          </a:p>
          <a:p>
            <a:pPr marL="742950" lvl="1" indent="-285750" algn="just">
              <a:buFont typeface="Arial" panose="020B0604020202020204" pitchFamily="34" charset="0"/>
              <a:buChar char="•"/>
            </a:pPr>
            <a:r>
              <a:rPr lang="en-US" sz="1600" dirty="0"/>
              <a:t>Implemented the back-end server using Node.js and Express.js, managing API routes for seamless user interactions and order processing.</a:t>
            </a:r>
          </a:p>
          <a:p>
            <a:pPr marL="742950" lvl="1" indent="-285750" algn="just">
              <a:buFont typeface="Arial" panose="020B0604020202020204" pitchFamily="34" charset="0"/>
              <a:buChar char="•"/>
            </a:pPr>
            <a:r>
              <a:rPr lang="en-US" sz="1600" dirty="0"/>
              <a:t>Built and maintained a MongoDB database to store restaurant data, user profiles, menus, orders, and delivery details.</a:t>
            </a:r>
          </a:p>
          <a:p>
            <a:pPr marL="742950" lvl="1" indent="-285750" algn="just">
              <a:buFont typeface="Arial" panose="020B0604020202020204" pitchFamily="34" charset="0"/>
              <a:buChar char="•"/>
            </a:pPr>
            <a:r>
              <a:rPr lang="en-US" sz="1600" dirty="0"/>
              <a:t>Integrated third-party APIs for secure payment processing, real-time delivery tracking, and geolocation services.</a:t>
            </a:r>
          </a:p>
        </p:txBody>
      </p:sp>
      <p:pic>
        <p:nvPicPr>
          <p:cNvPr id="4" name="Picture 3" descr="A logo with lines and a tree&#10;&#10;Description automatically generated">
            <a:extLst>
              <a:ext uri="{FF2B5EF4-FFF2-40B4-BE49-F238E27FC236}">
                <a16:creationId xmlns:a16="http://schemas.microsoft.com/office/drawing/2014/main" id="{C370AC7A-3EEE-4F18-2E5D-131E5C583DE5}"/>
              </a:ext>
            </a:extLst>
          </p:cNvPr>
          <p:cNvPicPr>
            <a:picLocks noChangeAspect="1"/>
          </p:cNvPicPr>
          <p:nvPr/>
        </p:nvPicPr>
        <p:blipFill>
          <a:blip r:embed="rId2"/>
          <a:stretch>
            <a:fillRect/>
          </a:stretch>
        </p:blipFill>
        <p:spPr>
          <a:xfrm>
            <a:off x="0" y="12032"/>
            <a:ext cx="685800" cy="685800"/>
          </a:xfrm>
          <a:prstGeom prst="rect">
            <a:avLst/>
          </a:prstGeom>
        </p:spPr>
      </p:pic>
      <p:sp>
        <p:nvSpPr>
          <p:cNvPr id="5" name="Footer Placeholder 3">
            <a:extLst>
              <a:ext uri="{FF2B5EF4-FFF2-40B4-BE49-F238E27FC236}">
                <a16:creationId xmlns:a16="http://schemas.microsoft.com/office/drawing/2014/main" id="{F5865BA9-0875-A934-4D56-BDBC1760B547}"/>
              </a:ext>
            </a:extLst>
          </p:cNvPr>
          <p:cNvSpPr>
            <a:spLocks noGrp="1"/>
          </p:cNvSpPr>
          <p:nvPr>
            <p:ph type="ftr" sz="quarter" idx="11"/>
          </p:nvPr>
        </p:nvSpPr>
        <p:spPr>
          <a:xfrm>
            <a:off x="3124200" y="6308725"/>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8BEFEB38-5A24-9F40-490E-D8EBE74143D5}"/>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30C7B2D5-EA1F-032E-BBA5-2C254CE679A8}"/>
              </a:ext>
            </a:extLst>
          </p:cNvPr>
          <p:cNvSpPr>
            <a:spLocks noGrp="1"/>
          </p:cNvSpPr>
          <p:nvPr>
            <p:ph type="sldNum" sz="quarter" idx="12"/>
          </p:nvPr>
        </p:nvSpPr>
        <p:spPr>
          <a:xfrm>
            <a:off x="6553200" y="6356350"/>
            <a:ext cx="2133600" cy="365125"/>
          </a:xfrm>
        </p:spPr>
        <p:txBody>
          <a:bodyPr/>
          <a:lstStyle/>
          <a:p>
            <a:r>
              <a:rPr lang="en-US" dirty="0">
                <a:solidFill>
                  <a:schemeClr val="tx1"/>
                </a:solidFil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A4A9-B21E-01CA-0F8F-A7328DBE5B58}"/>
              </a:ext>
            </a:extLst>
          </p:cNvPr>
          <p:cNvSpPr>
            <a:spLocks noGrp="1"/>
          </p:cNvSpPr>
          <p:nvPr>
            <p:ph type="title"/>
          </p:nvPr>
        </p:nvSpPr>
        <p:spPr/>
        <p:txBody>
          <a:bodyPr/>
          <a:lstStyle/>
          <a:p>
            <a:r>
              <a:rPr lang="en-US" dirty="0"/>
              <a:t>Your Roles and Responsibilities</a:t>
            </a:r>
            <a:endParaRPr lang="en-IN" dirty="0"/>
          </a:p>
        </p:txBody>
      </p:sp>
      <p:sp>
        <p:nvSpPr>
          <p:cNvPr id="3" name="Content Placeholder 2">
            <a:extLst>
              <a:ext uri="{FF2B5EF4-FFF2-40B4-BE49-F238E27FC236}">
                <a16:creationId xmlns:a16="http://schemas.microsoft.com/office/drawing/2014/main" id="{C6DC2BB3-B8A0-2E3F-1930-BA3A26094972}"/>
              </a:ext>
            </a:extLst>
          </p:cNvPr>
          <p:cNvSpPr>
            <a:spLocks noGrp="1"/>
          </p:cNvSpPr>
          <p:nvPr>
            <p:ph idx="1"/>
          </p:nvPr>
        </p:nvSpPr>
        <p:spPr>
          <a:xfrm>
            <a:off x="457200" y="1417639"/>
            <a:ext cx="8458200" cy="4602162"/>
          </a:xfrm>
        </p:spPr>
        <p:txBody>
          <a:bodyPr>
            <a:noAutofit/>
          </a:bodyPr>
          <a:lstStyle/>
          <a:p>
            <a:r>
              <a:rPr lang="en-US" sz="2000" b="1" dirty="0"/>
              <a:t>Role: Full stack web Intern</a:t>
            </a:r>
          </a:p>
          <a:p>
            <a:pPr>
              <a:buFont typeface="Arial" panose="020B0604020202020204" pitchFamily="34" charset="0"/>
              <a:buChar char="•"/>
            </a:pPr>
            <a:r>
              <a:rPr lang="en-US" sz="2000" b="1" dirty="0"/>
              <a:t>Responsibilities:</a:t>
            </a:r>
            <a:endParaRPr lang="en-US" sz="2000" dirty="0"/>
          </a:p>
          <a:p>
            <a:pPr marL="457200" lvl="1" indent="0">
              <a:buNone/>
            </a:pPr>
            <a:endParaRPr lang="en-US" sz="1200" dirty="0"/>
          </a:p>
        </p:txBody>
      </p:sp>
      <p:sp>
        <p:nvSpPr>
          <p:cNvPr id="7" name="Footer Placeholder 3">
            <a:extLst>
              <a:ext uri="{FF2B5EF4-FFF2-40B4-BE49-F238E27FC236}">
                <a16:creationId xmlns:a16="http://schemas.microsoft.com/office/drawing/2014/main" id="{97633FE2-EA7D-5126-9445-2E07C0ED2784}"/>
              </a:ext>
            </a:extLst>
          </p:cNvPr>
          <p:cNvSpPr>
            <a:spLocks noGrp="1"/>
          </p:cNvSpPr>
          <p:nvPr>
            <p:ph type="ftr" sz="quarter" idx="11"/>
          </p:nvPr>
        </p:nvSpPr>
        <p:spPr>
          <a:xfrm>
            <a:off x="3124200" y="6308725"/>
            <a:ext cx="2895600" cy="365125"/>
          </a:xfrm>
        </p:spPr>
        <p:txBody>
          <a:bodyPr/>
          <a:lstStyle/>
          <a:p>
            <a:r>
              <a:rPr lang="en-US">
                <a:solidFill>
                  <a:schemeClr val="tx1"/>
                </a:solidFill>
              </a:rPr>
              <a:t>Ramadugu Yashwanth</a:t>
            </a:r>
            <a:endParaRPr lang="en-US" dirty="0">
              <a:solidFill>
                <a:schemeClr val="tx1"/>
              </a:solidFill>
            </a:endParaRPr>
          </a:p>
        </p:txBody>
      </p:sp>
      <p:sp>
        <p:nvSpPr>
          <p:cNvPr id="8" name="Date Placeholder 6">
            <a:extLst>
              <a:ext uri="{FF2B5EF4-FFF2-40B4-BE49-F238E27FC236}">
                <a16:creationId xmlns:a16="http://schemas.microsoft.com/office/drawing/2014/main" id="{54B9987F-BA7D-F450-82DE-685197CC8704}"/>
              </a:ext>
            </a:extLst>
          </p:cNvPr>
          <p:cNvSpPr>
            <a:spLocks noGrp="1"/>
          </p:cNvSpPr>
          <p:nvPr>
            <p:ph type="dt" sz="half" idx="10"/>
          </p:nvPr>
        </p:nvSpPr>
        <p:spPr>
          <a:xfrm>
            <a:off x="558800" y="6218237"/>
            <a:ext cx="2133600" cy="365125"/>
          </a:xfrm>
        </p:spPr>
        <p:txBody>
          <a:bodyPr/>
          <a:lstStyle/>
          <a:p>
            <a:r>
              <a:rPr lang="en-US">
                <a:solidFill>
                  <a:schemeClr val="tx1"/>
                </a:solidFill>
              </a:rPr>
              <a:t>CSE</a:t>
            </a:r>
            <a:endParaRPr lang="en-US" dirty="0">
              <a:solidFill>
                <a:schemeClr val="tx1"/>
              </a:solidFill>
            </a:endParaRPr>
          </a:p>
        </p:txBody>
      </p:sp>
      <p:sp>
        <p:nvSpPr>
          <p:cNvPr id="9" name="Slide Number Placeholder 8">
            <a:extLst>
              <a:ext uri="{FF2B5EF4-FFF2-40B4-BE49-F238E27FC236}">
                <a16:creationId xmlns:a16="http://schemas.microsoft.com/office/drawing/2014/main" id="{AD1D6E28-5631-3975-9F54-54F56023DF3F}"/>
              </a:ext>
            </a:extLst>
          </p:cNvPr>
          <p:cNvSpPr>
            <a:spLocks noGrp="1"/>
          </p:cNvSpPr>
          <p:nvPr>
            <p:ph type="sldNum" sz="quarter" idx="12"/>
          </p:nvPr>
        </p:nvSpPr>
        <p:spPr/>
        <p:txBody>
          <a:bodyPr/>
          <a:lstStyle/>
          <a:p>
            <a:fld id="{C1FF6DA9-008F-8B48-92A6-B652298478BF}" type="slidenum">
              <a:rPr lang="en-US" smtClean="0"/>
              <a:t>6</a:t>
            </a:fld>
            <a:endParaRPr lang="en-US"/>
          </a:p>
        </p:txBody>
      </p:sp>
      <p:sp>
        <p:nvSpPr>
          <p:cNvPr id="5" name="Rectangle 2">
            <a:extLst>
              <a:ext uri="{FF2B5EF4-FFF2-40B4-BE49-F238E27FC236}">
                <a16:creationId xmlns:a16="http://schemas.microsoft.com/office/drawing/2014/main" id="{EBB46B77-C5AC-B875-F107-1625AE372C69}"/>
              </a:ext>
            </a:extLst>
          </p:cNvPr>
          <p:cNvSpPr>
            <a:spLocks noChangeArrowheads="1"/>
          </p:cNvSpPr>
          <p:nvPr/>
        </p:nvSpPr>
        <p:spPr bwMode="auto">
          <a:xfrm>
            <a:off x="834396" y="1063599"/>
            <a:ext cx="785240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Led the development of the front-end using HTML, CSS, and JavaScript, ensuring an intuitive and responsive user interface for seamless customer experience.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Built and managed the back-end with Node.js and Express.js, handling server-side logic, API endpoints, and user requests efficiently.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and optimized a Firebase database to store and manage restaurant information, user accounts, orders, and delivery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Integrated payment gateways and geolocation APIs to enable secure transactions and real-time tracking of food deliveries. </a:t>
            </a:r>
          </a:p>
        </p:txBody>
      </p:sp>
    </p:spTree>
    <p:extLst>
      <p:ext uri="{BB962C8B-B14F-4D97-AF65-F5344CB8AC3E}">
        <p14:creationId xmlns:p14="http://schemas.microsoft.com/office/powerpoint/2010/main" val="283677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AC82-CB99-5350-B80E-368BFD418BCF}"/>
              </a:ext>
            </a:extLst>
          </p:cNvPr>
          <p:cNvSpPr>
            <a:spLocks noGrp="1"/>
          </p:cNvSpPr>
          <p:nvPr>
            <p:ph type="title"/>
          </p:nvPr>
        </p:nvSpPr>
        <p:spPr/>
        <p:txBody>
          <a:bodyPr/>
          <a:lstStyle/>
          <a:p>
            <a:r>
              <a:rPr lang="en-US" dirty="0"/>
              <a:t>Tools used </a:t>
            </a:r>
            <a:endParaRPr lang="en-IN" dirty="0"/>
          </a:p>
        </p:txBody>
      </p:sp>
      <p:sp>
        <p:nvSpPr>
          <p:cNvPr id="4" name="TextBox 3">
            <a:extLst>
              <a:ext uri="{FF2B5EF4-FFF2-40B4-BE49-F238E27FC236}">
                <a16:creationId xmlns:a16="http://schemas.microsoft.com/office/drawing/2014/main" id="{29FE7EA9-512D-610B-493F-9A38115659B5}"/>
              </a:ext>
            </a:extLst>
          </p:cNvPr>
          <p:cNvSpPr txBox="1"/>
          <p:nvPr/>
        </p:nvSpPr>
        <p:spPr>
          <a:xfrm>
            <a:off x="781050" y="3295650"/>
            <a:ext cx="5495925" cy="769441"/>
          </a:xfrm>
          <a:prstGeom prst="rect">
            <a:avLst/>
          </a:prstGeom>
          <a:noFill/>
        </p:spPr>
        <p:txBody>
          <a:bodyPr wrap="square" rtlCol="0">
            <a:spAutoFit/>
          </a:bodyPr>
          <a:lstStyle/>
          <a:p>
            <a:r>
              <a:rPr lang="en-US" sz="4400" dirty="0"/>
              <a:t>                    List Of Skills</a:t>
            </a:r>
            <a:endParaRPr lang="en-IN" sz="4400" dirty="0"/>
          </a:p>
        </p:txBody>
      </p:sp>
      <p:sp>
        <p:nvSpPr>
          <p:cNvPr id="5" name="TextBox 4">
            <a:extLst>
              <a:ext uri="{FF2B5EF4-FFF2-40B4-BE49-F238E27FC236}">
                <a16:creationId xmlns:a16="http://schemas.microsoft.com/office/drawing/2014/main" id="{19EAC13B-21B3-1EF1-14FC-8D3A1F83E402}"/>
              </a:ext>
            </a:extLst>
          </p:cNvPr>
          <p:cNvSpPr txBox="1"/>
          <p:nvPr/>
        </p:nvSpPr>
        <p:spPr>
          <a:xfrm>
            <a:off x="581025" y="4533900"/>
            <a:ext cx="8105775" cy="461665"/>
          </a:xfrm>
          <a:prstGeom prst="rect">
            <a:avLst/>
          </a:prstGeom>
          <a:noFill/>
        </p:spPr>
        <p:txBody>
          <a:bodyPr wrap="square" rtlCol="0">
            <a:spAutoFit/>
          </a:bodyPr>
          <a:lstStyle/>
          <a:p>
            <a:endParaRPr lang="en-US" sz="2400" dirty="0"/>
          </a:p>
        </p:txBody>
      </p:sp>
      <p:sp>
        <p:nvSpPr>
          <p:cNvPr id="6" name="Date Placeholder 5">
            <a:extLst>
              <a:ext uri="{FF2B5EF4-FFF2-40B4-BE49-F238E27FC236}">
                <a16:creationId xmlns:a16="http://schemas.microsoft.com/office/drawing/2014/main" id="{A8E4598E-F76F-D806-4B9D-ABA4CD7054ED}"/>
              </a:ext>
            </a:extLst>
          </p:cNvPr>
          <p:cNvSpPr>
            <a:spLocks noGrp="1"/>
          </p:cNvSpPr>
          <p:nvPr>
            <p:ph type="dt" sz="half" idx="10"/>
          </p:nvPr>
        </p:nvSpPr>
        <p:spPr/>
        <p:txBody>
          <a:bodyPr/>
          <a:lstStyle/>
          <a:p>
            <a:r>
              <a:rPr lang="en-US"/>
              <a:t>CSE</a:t>
            </a:r>
          </a:p>
        </p:txBody>
      </p:sp>
      <p:sp>
        <p:nvSpPr>
          <p:cNvPr id="7" name="Footer Placeholder 6">
            <a:extLst>
              <a:ext uri="{FF2B5EF4-FFF2-40B4-BE49-F238E27FC236}">
                <a16:creationId xmlns:a16="http://schemas.microsoft.com/office/drawing/2014/main" id="{A28C22EA-840C-63A5-26F5-059DA4537A0B}"/>
              </a:ext>
            </a:extLst>
          </p:cNvPr>
          <p:cNvSpPr>
            <a:spLocks noGrp="1"/>
          </p:cNvSpPr>
          <p:nvPr>
            <p:ph type="ftr" sz="quarter" idx="11"/>
          </p:nvPr>
        </p:nvSpPr>
        <p:spPr/>
        <p:txBody>
          <a:bodyPr/>
          <a:lstStyle/>
          <a:p>
            <a:r>
              <a:rPr lang="en-US"/>
              <a:t>Ramadugu Yashwanth</a:t>
            </a:r>
          </a:p>
        </p:txBody>
      </p:sp>
      <p:sp>
        <p:nvSpPr>
          <p:cNvPr id="8" name="Slide Number Placeholder 7">
            <a:extLst>
              <a:ext uri="{FF2B5EF4-FFF2-40B4-BE49-F238E27FC236}">
                <a16:creationId xmlns:a16="http://schemas.microsoft.com/office/drawing/2014/main" id="{DB332FF9-287E-B42E-33E9-C370DF16152F}"/>
              </a:ext>
            </a:extLst>
          </p:cNvPr>
          <p:cNvSpPr>
            <a:spLocks noGrp="1"/>
          </p:cNvSpPr>
          <p:nvPr>
            <p:ph type="sldNum" sz="quarter" idx="12"/>
          </p:nvPr>
        </p:nvSpPr>
        <p:spPr/>
        <p:txBody>
          <a:bodyPr/>
          <a:lstStyle/>
          <a:p>
            <a:fld id="{C1FF6DA9-008F-8B48-92A6-B652298478BF}" type="slidenum">
              <a:rPr lang="en-US" smtClean="0"/>
              <a:t>7</a:t>
            </a:fld>
            <a:endParaRPr lang="en-US"/>
          </a:p>
        </p:txBody>
      </p:sp>
      <p:sp>
        <p:nvSpPr>
          <p:cNvPr id="11" name="Rectangle 3">
            <a:extLst>
              <a:ext uri="{FF2B5EF4-FFF2-40B4-BE49-F238E27FC236}">
                <a16:creationId xmlns:a16="http://schemas.microsoft.com/office/drawing/2014/main" id="{9BCE8A98-B4F8-55CA-5A37-DF4B0F91D922}"/>
              </a:ext>
            </a:extLst>
          </p:cNvPr>
          <p:cNvSpPr>
            <a:spLocks noGrp="1" noChangeArrowheads="1"/>
          </p:cNvSpPr>
          <p:nvPr>
            <p:ph idx="1"/>
          </p:nvPr>
        </p:nvSpPr>
        <p:spPr bwMode="auto">
          <a:xfrm>
            <a:off x="586524" y="1378615"/>
            <a:ext cx="45396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Front-end</a:t>
            </a:r>
            <a:r>
              <a:rPr kumimoji="0" lang="en-US" altLang="en-US" sz="2000" b="0" i="0" u="none" strike="noStrike" cap="none" normalizeH="0" baseline="0" dirty="0">
                <a:ln>
                  <a:noFill/>
                </a:ln>
                <a:solidFill>
                  <a:schemeClr val="tx1"/>
                </a:solidFill>
                <a:effectLst/>
              </a:rPr>
              <a:t>: HTML, CSS, JavaScript, React.js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Back-end: </a:t>
            </a:r>
            <a:r>
              <a:rPr kumimoji="0" lang="en-US" altLang="en-US" sz="2000" b="0" i="0" u="none" strike="noStrike" cap="none" normalizeH="0" baseline="0" dirty="0">
                <a:ln>
                  <a:noFill/>
                </a:ln>
                <a:solidFill>
                  <a:schemeClr val="tx1"/>
                </a:solidFill>
                <a:effectLst/>
              </a:rPr>
              <a:t>Node.js, Express.js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Database: </a:t>
            </a:r>
            <a:r>
              <a:rPr lang="en-US" altLang="en-US" sz="2000" dirty="0"/>
              <a:t>Firebase</a:t>
            </a:r>
            <a:endParaRPr kumimoji="0" lang="en-US" altLang="en-US" sz="2000" b="0" i="0" u="none" strike="noStrike" cap="none" normalizeH="0" baseline="0" dirty="0">
              <a:ln>
                <a:noFill/>
              </a:ln>
              <a:solidFill>
                <a:schemeClr val="tx1"/>
              </a:solidFill>
              <a:effectLst/>
            </a:endParaRPr>
          </a:p>
        </p:txBody>
      </p:sp>
      <p:sp>
        <p:nvSpPr>
          <p:cNvPr id="3" name="Rectangle 1">
            <a:extLst>
              <a:ext uri="{FF2B5EF4-FFF2-40B4-BE49-F238E27FC236}">
                <a16:creationId xmlns:a16="http://schemas.microsoft.com/office/drawing/2014/main" id="{69A88916-089E-D88A-C4C7-3A5093276A28}"/>
              </a:ext>
            </a:extLst>
          </p:cNvPr>
          <p:cNvSpPr>
            <a:spLocks noChangeArrowheads="1"/>
          </p:cNvSpPr>
          <p:nvPr/>
        </p:nvSpPr>
        <p:spPr bwMode="auto">
          <a:xfrm>
            <a:off x="207389" y="4256901"/>
            <a:ext cx="835558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Full Stack Web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Front-end Development (HTML, CSS, JavaScript)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Back-end Development (Node.js, Express.js)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Database Management (</a:t>
            </a:r>
            <a:r>
              <a:rPr lang="en-US" altLang="en-US" dirty="0">
                <a:latin typeface="Arial" panose="020B0604020202020204" pitchFamily="34" charset="0"/>
              </a:rPr>
              <a:t>Firebase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Integration and Development</a:t>
            </a:r>
          </a:p>
        </p:txBody>
      </p:sp>
    </p:spTree>
    <p:extLst>
      <p:ext uri="{BB962C8B-B14F-4D97-AF65-F5344CB8AC3E}">
        <p14:creationId xmlns:p14="http://schemas.microsoft.com/office/powerpoint/2010/main" val="415921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6609-B0CA-903E-CFF6-DE97D8C71423}"/>
              </a:ext>
            </a:extLst>
          </p:cNvPr>
          <p:cNvSpPr>
            <a:spLocks noGrp="1"/>
          </p:cNvSpPr>
          <p:nvPr>
            <p:ph type="title"/>
          </p:nvPr>
        </p:nvSpPr>
        <p:spPr>
          <a:xfrm>
            <a:off x="457200" y="731836"/>
            <a:ext cx="8229600" cy="685801"/>
          </a:xfrm>
        </p:spPr>
        <p:txBody>
          <a:bodyPr>
            <a:normAutofit fontScale="90000"/>
          </a:bodyPr>
          <a:lstStyle/>
          <a:p>
            <a:r>
              <a:rPr lang="en-IN" b="0" i="0" u="none" strike="noStrike" dirty="0">
                <a:solidFill>
                  <a:srgbClr val="000000"/>
                </a:solidFill>
                <a:effectLst/>
              </a:rPr>
              <a:t>Outcomes/results </a:t>
            </a:r>
            <a:br>
              <a:rPr lang="en-IN" b="0" i="0" u="none" strike="noStrike" dirty="0">
                <a:solidFill>
                  <a:srgbClr val="000000"/>
                </a:solidFill>
                <a:effectLst/>
              </a:rPr>
            </a:br>
            <a:endParaRPr lang="en-IN" dirty="0"/>
          </a:p>
        </p:txBody>
      </p:sp>
      <p:sp>
        <p:nvSpPr>
          <p:cNvPr id="4" name="Date Placeholder 3">
            <a:extLst>
              <a:ext uri="{FF2B5EF4-FFF2-40B4-BE49-F238E27FC236}">
                <a16:creationId xmlns:a16="http://schemas.microsoft.com/office/drawing/2014/main" id="{2D865444-A031-E557-B9D1-C5130B7A099E}"/>
              </a:ext>
            </a:extLst>
          </p:cNvPr>
          <p:cNvSpPr>
            <a:spLocks noGrp="1"/>
          </p:cNvSpPr>
          <p:nvPr>
            <p:ph type="dt" sz="half" idx="10"/>
          </p:nvPr>
        </p:nvSpPr>
        <p:spPr/>
        <p:txBody>
          <a:bodyPr/>
          <a:lstStyle/>
          <a:p>
            <a:r>
              <a:rPr lang="en-US"/>
              <a:t>CSE</a:t>
            </a:r>
          </a:p>
        </p:txBody>
      </p:sp>
      <p:sp>
        <p:nvSpPr>
          <p:cNvPr id="5" name="Footer Placeholder 4">
            <a:extLst>
              <a:ext uri="{FF2B5EF4-FFF2-40B4-BE49-F238E27FC236}">
                <a16:creationId xmlns:a16="http://schemas.microsoft.com/office/drawing/2014/main" id="{E12F3C69-9F25-CB92-9BDF-F71B4DC0AB90}"/>
              </a:ext>
            </a:extLst>
          </p:cNvPr>
          <p:cNvSpPr>
            <a:spLocks noGrp="1"/>
          </p:cNvSpPr>
          <p:nvPr>
            <p:ph type="ftr" sz="quarter" idx="11"/>
          </p:nvPr>
        </p:nvSpPr>
        <p:spPr/>
        <p:txBody>
          <a:bodyPr/>
          <a:lstStyle/>
          <a:p>
            <a:r>
              <a:rPr lang="en-US"/>
              <a:t>Ramadugu Yashwanth</a:t>
            </a:r>
          </a:p>
        </p:txBody>
      </p:sp>
      <p:sp>
        <p:nvSpPr>
          <p:cNvPr id="6" name="Slide Number Placeholder 5">
            <a:extLst>
              <a:ext uri="{FF2B5EF4-FFF2-40B4-BE49-F238E27FC236}">
                <a16:creationId xmlns:a16="http://schemas.microsoft.com/office/drawing/2014/main" id="{2D2780CA-54A5-3E88-95C9-9F0D10A0F583}"/>
              </a:ext>
            </a:extLst>
          </p:cNvPr>
          <p:cNvSpPr>
            <a:spLocks noGrp="1"/>
          </p:cNvSpPr>
          <p:nvPr>
            <p:ph type="sldNum" sz="quarter" idx="12"/>
          </p:nvPr>
        </p:nvSpPr>
        <p:spPr/>
        <p:txBody>
          <a:bodyPr/>
          <a:lstStyle/>
          <a:p>
            <a:fld id="{C1FF6DA9-008F-8B48-92A6-B652298478BF}" type="slidenum">
              <a:rPr lang="en-US" smtClean="0"/>
              <a:t>8</a:t>
            </a:fld>
            <a:endParaRPr lang="en-US"/>
          </a:p>
        </p:txBody>
      </p:sp>
      <p:sp>
        <p:nvSpPr>
          <p:cNvPr id="7" name="Rectangle 1">
            <a:extLst>
              <a:ext uri="{FF2B5EF4-FFF2-40B4-BE49-F238E27FC236}">
                <a16:creationId xmlns:a16="http://schemas.microsoft.com/office/drawing/2014/main" id="{B4EF4142-57A3-752B-1668-21E6BF2CF39F}"/>
              </a:ext>
            </a:extLst>
          </p:cNvPr>
          <p:cNvSpPr>
            <a:spLocks noGrp="1" noChangeArrowheads="1"/>
          </p:cNvSpPr>
          <p:nvPr>
            <p:ph idx="1"/>
          </p:nvPr>
        </p:nvSpPr>
        <p:spPr bwMode="auto">
          <a:xfrm>
            <a:off x="570322" y="1382287"/>
            <a:ext cx="753673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Successfully developed a fully functional food delivery platform that allows users to browse restaurants, view menus, place orders, and track deliveries in real-time.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Achieved seamless user experience with a responsive front-end interface, leading to improved user engagement and satisfaction.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Integrated secure payment processing and real-time delivery tracking, ensuring a smooth and trustworthy transaction process.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Optimized back-end performance to handle multiple user requests simultaneously, improving overall system efficiency and scalability.</a:t>
            </a:r>
          </a:p>
        </p:txBody>
      </p:sp>
    </p:spTree>
    <p:extLst>
      <p:ext uri="{BB962C8B-B14F-4D97-AF65-F5344CB8AC3E}">
        <p14:creationId xmlns:p14="http://schemas.microsoft.com/office/powerpoint/2010/main" val="88319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endParaRPr dirty="0"/>
          </a:p>
        </p:txBody>
      </p:sp>
      <p:sp>
        <p:nvSpPr>
          <p:cNvPr id="3" name="Content Placeholder 2"/>
          <p:cNvSpPr>
            <a:spLocks noGrp="1"/>
          </p:cNvSpPr>
          <p:nvPr>
            <p:ph idx="1"/>
          </p:nvPr>
        </p:nvSpPr>
        <p:spPr>
          <a:xfrm>
            <a:off x="457200" y="1600201"/>
            <a:ext cx="8229600" cy="590550"/>
          </a:xfrm>
        </p:spPr>
        <p:txBody>
          <a:bodyPr>
            <a:normAutofit/>
          </a:bodyPr>
          <a:lstStyle/>
          <a:p>
            <a:pPr marL="0" indent="0">
              <a:buNone/>
            </a:pPr>
            <a:endParaRPr lang="en-IN" b="0" i="0" u="none" strike="noStrike" dirty="0">
              <a:solidFill>
                <a:srgbClr val="000000"/>
              </a:solidFill>
              <a:effectLst/>
            </a:endParaRPr>
          </a:p>
          <a:p>
            <a:pPr marL="0" indent="0">
              <a:buNone/>
            </a:pPr>
            <a:endParaRPr dirty="0"/>
          </a:p>
        </p:txBody>
      </p:sp>
      <p:pic>
        <p:nvPicPr>
          <p:cNvPr id="4" name="Picture 3" descr="A logo with lines and a tree&#10;&#10;Description automatically generated">
            <a:extLst>
              <a:ext uri="{FF2B5EF4-FFF2-40B4-BE49-F238E27FC236}">
                <a16:creationId xmlns:a16="http://schemas.microsoft.com/office/drawing/2014/main" id="{6494458E-E53F-2D2B-3A20-18C1C9662300}"/>
              </a:ext>
            </a:extLst>
          </p:cNvPr>
          <p:cNvPicPr>
            <a:picLocks noChangeAspect="1"/>
          </p:cNvPicPr>
          <p:nvPr/>
        </p:nvPicPr>
        <p:blipFill>
          <a:blip r:embed="rId2"/>
          <a:stretch>
            <a:fillRect/>
          </a:stretch>
        </p:blipFill>
        <p:spPr>
          <a:xfrm>
            <a:off x="0" y="0"/>
            <a:ext cx="685800" cy="685800"/>
          </a:xfrm>
          <a:prstGeom prst="rect">
            <a:avLst/>
          </a:prstGeom>
        </p:spPr>
      </p:pic>
      <p:sp>
        <p:nvSpPr>
          <p:cNvPr id="5" name="Footer Placeholder 3">
            <a:extLst>
              <a:ext uri="{FF2B5EF4-FFF2-40B4-BE49-F238E27FC236}">
                <a16:creationId xmlns:a16="http://schemas.microsoft.com/office/drawing/2014/main" id="{F3B0F583-3487-546A-40B9-EBD25AD30065}"/>
              </a:ext>
            </a:extLst>
          </p:cNvPr>
          <p:cNvSpPr>
            <a:spLocks noGrp="1"/>
          </p:cNvSpPr>
          <p:nvPr>
            <p:ph type="ftr" sz="quarter" idx="11"/>
          </p:nvPr>
        </p:nvSpPr>
        <p:spPr>
          <a:xfrm>
            <a:off x="3124200" y="6356350"/>
            <a:ext cx="2895600" cy="365125"/>
          </a:xfrm>
        </p:spPr>
        <p:txBody>
          <a:bodyPr/>
          <a:lstStyle/>
          <a:p>
            <a:r>
              <a:rPr lang="en-US">
                <a:solidFill>
                  <a:schemeClr val="tx1"/>
                </a:solidFill>
              </a:rPr>
              <a:t>Ramadugu Yashwanth</a:t>
            </a:r>
            <a:endParaRPr lang="en-US" dirty="0">
              <a:solidFill>
                <a:schemeClr val="tx1"/>
              </a:solidFill>
            </a:endParaRPr>
          </a:p>
        </p:txBody>
      </p:sp>
      <p:sp>
        <p:nvSpPr>
          <p:cNvPr id="6" name="Date Placeholder 6">
            <a:extLst>
              <a:ext uri="{FF2B5EF4-FFF2-40B4-BE49-F238E27FC236}">
                <a16:creationId xmlns:a16="http://schemas.microsoft.com/office/drawing/2014/main" id="{2C72F298-22E3-2A9B-97E2-FC73023A970B}"/>
              </a:ext>
            </a:extLst>
          </p:cNvPr>
          <p:cNvSpPr>
            <a:spLocks noGrp="1"/>
          </p:cNvSpPr>
          <p:nvPr>
            <p:ph type="dt" sz="half" idx="10"/>
          </p:nvPr>
        </p:nvSpPr>
        <p:spPr>
          <a:xfrm>
            <a:off x="457200" y="6356350"/>
            <a:ext cx="2133600" cy="365125"/>
          </a:xfrm>
        </p:spPr>
        <p:txBody>
          <a:bodyPr/>
          <a:lstStyle/>
          <a:p>
            <a:r>
              <a:rPr lang="en-US">
                <a:solidFill>
                  <a:schemeClr val="tx1"/>
                </a:solidFill>
              </a:rPr>
              <a:t>CSE</a:t>
            </a:r>
            <a:endParaRPr lang="en-US" dirty="0">
              <a:solidFill>
                <a:schemeClr val="tx1"/>
              </a:solidFill>
            </a:endParaRPr>
          </a:p>
        </p:txBody>
      </p:sp>
      <p:sp>
        <p:nvSpPr>
          <p:cNvPr id="7" name="Slide Number Placeholder 7">
            <a:extLst>
              <a:ext uri="{FF2B5EF4-FFF2-40B4-BE49-F238E27FC236}">
                <a16:creationId xmlns:a16="http://schemas.microsoft.com/office/drawing/2014/main" id="{3605BBE9-4571-D9F0-1863-65D25E3B7E66}"/>
              </a:ext>
            </a:extLst>
          </p:cNvPr>
          <p:cNvSpPr>
            <a:spLocks noGrp="1"/>
          </p:cNvSpPr>
          <p:nvPr>
            <p:ph type="sldNum" sz="quarter" idx="12"/>
          </p:nvPr>
        </p:nvSpPr>
        <p:spPr>
          <a:xfrm>
            <a:off x="6553200" y="6356350"/>
            <a:ext cx="2133600" cy="365125"/>
          </a:xfrm>
        </p:spPr>
        <p:txBody>
          <a:bodyPr/>
          <a:lstStyle/>
          <a:p>
            <a:r>
              <a:rPr lang="en-US" dirty="0">
                <a:solidFill>
                  <a:schemeClr val="tx1"/>
                </a:solidFill>
              </a:rPr>
              <a:t>9</a:t>
            </a:r>
          </a:p>
        </p:txBody>
      </p:sp>
      <p:sp>
        <p:nvSpPr>
          <p:cNvPr id="19" name="TextBox 18">
            <a:extLst>
              <a:ext uri="{FF2B5EF4-FFF2-40B4-BE49-F238E27FC236}">
                <a16:creationId xmlns:a16="http://schemas.microsoft.com/office/drawing/2014/main" id="{EB8B7BCA-4E12-AC4A-5670-2F097E88646A}"/>
              </a:ext>
            </a:extLst>
          </p:cNvPr>
          <p:cNvSpPr txBox="1"/>
          <p:nvPr/>
        </p:nvSpPr>
        <p:spPr>
          <a:xfrm>
            <a:off x="619125" y="1212751"/>
            <a:ext cx="8001000" cy="2031325"/>
          </a:xfrm>
          <a:prstGeom prst="rect">
            <a:avLst/>
          </a:prstGeom>
          <a:noFill/>
        </p:spPr>
        <p:txBody>
          <a:bodyPr wrap="square" rtlCol="0">
            <a:spAutoFit/>
          </a:bodyPr>
          <a:lstStyle/>
          <a:p>
            <a:pPr algn="just"/>
            <a:r>
              <a:rPr lang="en-US" dirty="0"/>
              <a:t>Developed a full-stack web application for food delivery, allowing users to browse restaurants, view menus, place orders, and track deliveries in real-time. The platform was built using Node.js and Express.js for the back-end, MongoDB for database management, and React.js for a responsive front-end. Key features include secure payment integration, geolocation-based delivery tracking, and user authentication via JWT. The application was deployed on cloud hosting platforms, ensuring high performance and scalability.</a:t>
            </a:r>
            <a:endParaRPr lang="en-IN" dirty="0"/>
          </a:p>
        </p:txBody>
      </p:sp>
      <p:sp>
        <p:nvSpPr>
          <p:cNvPr id="21" name="TextBox 20">
            <a:extLst>
              <a:ext uri="{FF2B5EF4-FFF2-40B4-BE49-F238E27FC236}">
                <a16:creationId xmlns:a16="http://schemas.microsoft.com/office/drawing/2014/main" id="{580CF2A6-6C1B-4180-6B71-D5122ADF99F3}"/>
              </a:ext>
            </a:extLst>
          </p:cNvPr>
          <p:cNvSpPr txBox="1"/>
          <p:nvPr/>
        </p:nvSpPr>
        <p:spPr>
          <a:xfrm>
            <a:off x="487680" y="3497529"/>
            <a:ext cx="7934325" cy="769441"/>
          </a:xfrm>
          <a:prstGeom prst="rect">
            <a:avLst/>
          </a:prstGeom>
          <a:noFill/>
        </p:spPr>
        <p:txBody>
          <a:bodyPr wrap="square" rtlCol="0">
            <a:spAutoFit/>
          </a:bodyPr>
          <a:lstStyle/>
          <a:p>
            <a:pPr algn="ctr"/>
            <a:r>
              <a:rPr lang="en-US" sz="4400" dirty="0"/>
              <a:t>Focus on Impact</a:t>
            </a:r>
          </a:p>
        </p:txBody>
      </p:sp>
      <p:sp>
        <p:nvSpPr>
          <p:cNvPr id="9" name="TextBox 8">
            <a:extLst>
              <a:ext uri="{FF2B5EF4-FFF2-40B4-BE49-F238E27FC236}">
                <a16:creationId xmlns:a16="http://schemas.microsoft.com/office/drawing/2014/main" id="{D2E4965C-8D43-1AA9-0D7A-63F2AB113792}"/>
              </a:ext>
            </a:extLst>
          </p:cNvPr>
          <p:cNvSpPr txBox="1"/>
          <p:nvPr/>
        </p:nvSpPr>
        <p:spPr>
          <a:xfrm>
            <a:off x="619125" y="4380636"/>
            <a:ext cx="8067675" cy="3139321"/>
          </a:xfrm>
          <a:prstGeom prst="rect">
            <a:avLst/>
          </a:prstGeom>
          <a:noFill/>
        </p:spPr>
        <p:txBody>
          <a:bodyPr wrap="square">
            <a:spAutoFit/>
          </a:bodyPr>
          <a:lstStyle/>
          <a:p>
            <a:pPr algn="just"/>
            <a:r>
              <a:rPr lang="en-US" dirty="0"/>
              <a:t>The food delivery platform significantly enhanced customer experience by providing an intuitive interface for browsing menus, placing orders, and tracking deliveries in real-time. This streamlined process not only improved user satisfaction but also increased engagement with the service. Operational efficiency was markedly improved as the platform automated order management and delivery tracking, reducing manual errors and streamlining restaurant operations. Additionally, the platform’s accessibility across devices allowed users to conveniently order food from their preferred restaurants, regardless of location. Deployed on cloud hosting, the solution ensured scalability to accommodate varying traffic loads and support future growth, making it a robust and adaptable solution for both users and restaurant partners.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1639</Words>
  <Application>Microsoft Office PowerPoint</Application>
  <PresentationFormat>On-screen Show (4:3)</PresentationFormat>
  <Paragraphs>143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-webkit-standard</vt:lpstr>
      <vt:lpstr>Office Theme</vt:lpstr>
      <vt:lpstr>Full Stack Web Development July 15</vt:lpstr>
      <vt:lpstr>Internship Certificate</vt:lpstr>
      <vt:lpstr>Introduction</vt:lpstr>
      <vt:lpstr>Internship Objectives</vt:lpstr>
      <vt:lpstr>Key Project &amp; Responsibilities Brief Description</vt:lpstr>
      <vt:lpstr>Your Roles and Responsibilities</vt:lpstr>
      <vt:lpstr>Tools used </vt:lpstr>
      <vt:lpstr>Outcomes/results  </vt:lpstr>
      <vt:lpstr>Project Description</vt:lpstr>
      <vt:lpstr>Key Achievements/Outcomes </vt:lpstr>
      <vt:lpstr>VISUALS</vt:lpstr>
      <vt:lpstr>Lessons Learned:</vt:lpstr>
      <vt:lpstr>Key Takeaways</vt:lpstr>
      <vt:lpstr>Conclusion and Results</vt:lpstr>
      <vt:lpstr>Future Work</vt:lpstr>
      <vt:lpstr>Mentor 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[Insert Date]</dc:title>
  <dc:subject/>
  <dc:creator>Syed Roshan</dc:creator>
  <cp:keywords/>
  <dc:description>generated using python-pptx</dc:description>
  <cp:lastModifiedBy>Katankur Uday Kumar</cp:lastModifiedBy>
  <cp:revision>15</cp:revision>
  <dcterms:created xsi:type="dcterms:W3CDTF">2013-01-27T09:14:16Z</dcterms:created>
  <dcterms:modified xsi:type="dcterms:W3CDTF">2024-09-18T07:24:15Z</dcterms:modified>
  <cp:category/>
</cp:coreProperties>
</file>