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w\OneDrive\Desktop\Excel%20works\Reinforcement%20redo%20macro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[Reinforcement redo macro.xlsm]Pivot!PivotTable11</c:name>
    <c:fmtId val="17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909877943354139E-3"/>
                  <c:y val="5.9059123065028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E3F-466D-9317-8107D26DDC03}"/>
                </c:ext>
              </c:extLst>
            </c:dLbl>
            <c:dLbl>
              <c:idx val="2"/>
              <c:layout>
                <c:manualLayout>
                  <c:x val="9.5909877943352387E-3"/>
                  <c:y val="9.8431871775048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E3F-466D-9317-8107D26DDC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Pivot!$A$4:$A$8</c:f>
              <c:strCache>
                <c:ptCount val="4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</c:strCache>
            </c:strRef>
          </c:cat>
          <c:val>
            <c:numRef>
              <c:f>Pivot!$B$4:$B$8</c:f>
              <c:numCache>
                <c:formatCode>_-[$$-409]* #,##0.00_ ;_-[$$-409]* \-#,##0.00\ ;_-[$$-409]* "-"??_ ;_-@_ </c:formatCode>
                <c:ptCount val="4"/>
                <c:pt idx="0">
                  <c:v>39631019</c:v>
                </c:pt>
                <c:pt idx="1">
                  <c:v>24371614.990000002</c:v>
                </c:pt>
                <c:pt idx="2">
                  <c:v>16777654</c:v>
                </c:pt>
                <c:pt idx="3">
                  <c:v>2417778.4100000006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3F-466D-9317-8107D26DD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5427744"/>
        <c:axId val="1035433024"/>
      </c:lineChart>
      <c:catAx>
        <c:axId val="103542774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433024"/>
        <c:crosses val="autoZero"/>
        <c:auto val="1"/>
        <c:lblAlgn val="ctr"/>
        <c:lblOffset val="100"/>
        <c:noMultiLvlLbl val="0"/>
      </c:catAx>
      <c:valAx>
        <c:axId val="1035433024"/>
        <c:scaling>
          <c:orientation val="minMax"/>
        </c:scaling>
        <c:delete val="1"/>
        <c:axPos val="r"/>
        <c:numFmt formatCode="_-[$$-409]* #,##0.00_ ;_-[$$-409]* \-#,##0.00\ ;_-[$$-409]* &quot;-&quot;??_ ;_-@_ " sourceLinked="1"/>
        <c:majorTickMark val="none"/>
        <c:minorTickMark val="none"/>
        <c:tickLblPos val="nextTo"/>
        <c:crossAx val="103542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0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0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3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4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22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5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76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3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5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1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6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0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8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375D25-228E-413F-AEC1-5AEC557AC2B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97634C-CD67-4998-8713-736F50BC8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62FE2-1A3F-B11C-4B42-5DCFF67AC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" y="1700986"/>
            <a:ext cx="8531257" cy="438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C6B84-1500-05EF-85E5-81E724B4FB2E}"/>
              </a:ext>
            </a:extLst>
          </p:cNvPr>
          <p:cNvSpPr txBox="1"/>
          <p:nvPr/>
        </p:nvSpPr>
        <p:spPr>
          <a:xfrm>
            <a:off x="1980808" y="728287"/>
            <a:ext cx="73882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chemeClr val="accent2"/>
                </a:solidFill>
                <a:latin typeface="Aptos Narrow" panose="020B0004020202020204" pitchFamily="34" charset="0"/>
              </a:rPr>
              <a:t>Sales Dataset Analysis – 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Aptos Narrow" panose="020B0004020202020204" pitchFamily="34" charset="0"/>
              </a:rPr>
              <a:t>				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Advanced Excel Project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C3738-D3AB-CCB9-CFB0-00B303E9C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46" y="3510146"/>
            <a:ext cx="4567991" cy="2282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BBBFAD-94E5-4C07-3AD0-57322B28464B}"/>
              </a:ext>
            </a:extLst>
          </p:cNvPr>
          <p:cNvSpPr txBox="1"/>
          <p:nvPr/>
        </p:nvSpPr>
        <p:spPr>
          <a:xfrm>
            <a:off x="8588604" y="4134812"/>
            <a:ext cx="2811544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YASHWANTH K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12-12-2024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DA &amp; DS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OCT-24 BATCH</a:t>
            </a:r>
          </a:p>
        </p:txBody>
      </p:sp>
    </p:spTree>
    <p:extLst>
      <p:ext uri="{BB962C8B-B14F-4D97-AF65-F5344CB8AC3E}">
        <p14:creationId xmlns:p14="http://schemas.microsoft.com/office/powerpoint/2010/main" val="322821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2C6AD6-7971-FA18-EE90-AB19530A1E23}"/>
              </a:ext>
            </a:extLst>
          </p:cNvPr>
          <p:cNvSpPr txBox="1"/>
          <p:nvPr/>
        </p:nvSpPr>
        <p:spPr>
          <a:xfrm>
            <a:off x="2830398" y="1546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9FC1D7-3B1C-9EB9-7D8F-5D3A6EF8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69" y="2328419"/>
            <a:ext cx="4405493" cy="2922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EC956-B981-CB3C-056C-D60C678A04FD}"/>
              </a:ext>
            </a:extLst>
          </p:cNvPr>
          <p:cNvSpPr txBox="1"/>
          <p:nvPr/>
        </p:nvSpPr>
        <p:spPr>
          <a:xfrm>
            <a:off x="624526" y="1149226"/>
            <a:ext cx="67938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How to improve the Sales Performance: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Improve the Online orders in Sales Channel by given some offers or discounts</a:t>
            </a:r>
            <a:r>
              <a:rPr lang="en-IN" b="1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Improve the baby related products and product type to get more sales.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We need to promote the best selling value products to get more sales in a upcoming futures.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We need to give good products to avoid returns.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575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38B1E-1F4C-6540-B5C2-0C0F4E29510E}"/>
              </a:ext>
            </a:extLst>
          </p:cNvPr>
          <p:cNvSpPr txBox="1"/>
          <p:nvPr/>
        </p:nvSpPr>
        <p:spPr>
          <a:xfrm>
            <a:off x="3635604" y="245097"/>
            <a:ext cx="492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Project Overview &amp;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6DC92-5D1E-507B-A7D4-99FB87AC469A}"/>
              </a:ext>
            </a:extLst>
          </p:cNvPr>
          <p:cNvSpPr txBox="1"/>
          <p:nvPr/>
        </p:nvSpPr>
        <p:spPr>
          <a:xfrm>
            <a:off x="1086439" y="1438927"/>
            <a:ext cx="6094428" cy="762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Project Objective: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	</a:t>
            </a:r>
            <a:r>
              <a:rPr lang="en-US" dirty="0"/>
              <a:t>To analyze the given 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8813B-2B79-00A3-DEFC-89BB0805FDCE}"/>
              </a:ext>
            </a:extLst>
          </p:cNvPr>
          <p:cNvSpPr txBox="1"/>
          <p:nvPr/>
        </p:nvSpPr>
        <p:spPr>
          <a:xfrm>
            <a:off x="1086439" y="2690336"/>
            <a:ext cx="4720472" cy="2009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Goals: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sales trends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Identify high-performing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returns, discounts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Dynamic dashboard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C85718-17A8-C7C3-36C0-00A0B14DE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28" y="1611049"/>
            <a:ext cx="5386156" cy="37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9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B09B66-0712-FE94-7BFE-D13503269A87}"/>
              </a:ext>
            </a:extLst>
          </p:cNvPr>
          <p:cNvSpPr txBox="1"/>
          <p:nvPr/>
        </p:nvSpPr>
        <p:spPr>
          <a:xfrm>
            <a:off x="3048786" y="27724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Data Description and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86CFE-3BDD-E01A-72CD-60B2918270D4}"/>
              </a:ext>
            </a:extLst>
          </p:cNvPr>
          <p:cNvSpPr txBox="1"/>
          <p:nvPr/>
        </p:nvSpPr>
        <p:spPr>
          <a:xfrm>
            <a:off x="596246" y="743397"/>
            <a:ext cx="924533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Dataset Overview: </a:t>
            </a:r>
          </a:p>
          <a:p>
            <a:r>
              <a:rPr lang="en-US" sz="2000" b="1" dirty="0"/>
              <a:t>		</a:t>
            </a:r>
            <a:r>
              <a:rPr lang="en-US" sz="1600" dirty="0"/>
              <a:t>This Raw Dataset contains (28,756 rows, columns such as Order ID, Sale ID, Product Type, etc.).</a:t>
            </a:r>
          </a:p>
          <a:p>
            <a:endParaRPr lang="en-US" sz="1600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Cleaning Process: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sz="1600" dirty="0"/>
              <a:t>emoving Duplicates, Blanks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Data Formatting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2B204-325D-D758-B26A-C323680C7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4" y="3097444"/>
            <a:ext cx="5426053" cy="3211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4CBCF-770C-CBF3-F927-12D07287FE10}"/>
              </a:ext>
            </a:extLst>
          </p:cNvPr>
          <p:cNvSpPr txBox="1"/>
          <p:nvPr/>
        </p:nvSpPr>
        <p:spPr>
          <a:xfrm>
            <a:off x="8250809" y="6308984"/>
            <a:ext cx="205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Formatted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EBCDA-BFE0-9803-A0C6-AB0D3855F3B5}"/>
              </a:ext>
            </a:extLst>
          </p:cNvPr>
          <p:cNvSpPr txBox="1"/>
          <p:nvPr/>
        </p:nvSpPr>
        <p:spPr>
          <a:xfrm>
            <a:off x="1882220" y="6308984"/>
            <a:ext cx="205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Raw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94D67B-5E8D-38DC-8467-350EE3E17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12" y="3097444"/>
            <a:ext cx="5173404" cy="32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9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B6E70-3400-F12D-2139-E00D66B59FEC}"/>
              </a:ext>
            </a:extLst>
          </p:cNvPr>
          <p:cNvSpPr txBox="1"/>
          <p:nvPr/>
        </p:nvSpPr>
        <p:spPr>
          <a:xfrm>
            <a:off x="2564090" y="145271"/>
            <a:ext cx="7595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Key Metrics Calculation and Data Analysis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91806-B7CF-95F3-2273-CDB5DB210E10}"/>
              </a:ext>
            </a:extLst>
          </p:cNvPr>
          <p:cNvSpPr txBox="1"/>
          <p:nvPr/>
        </p:nvSpPr>
        <p:spPr>
          <a:xfrm>
            <a:off x="841343" y="805148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Important Calculations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Total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Sales by 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AB0B8-EB27-0E01-3D3F-91228A9C7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5" y="3183015"/>
            <a:ext cx="1648354" cy="3262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65628-05D4-BEB0-ED42-7139F79E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84" y="3123958"/>
            <a:ext cx="1752845" cy="724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3ADEC-B959-DB15-8E37-65999F6DD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5" y="2367737"/>
            <a:ext cx="2791215" cy="6192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075F0-B684-300D-FFBC-8CF096D03A17}"/>
              </a:ext>
            </a:extLst>
          </p:cNvPr>
          <p:cNvCxnSpPr/>
          <p:nvPr/>
        </p:nvCxnSpPr>
        <p:spPr>
          <a:xfrm>
            <a:off x="481535" y="2122221"/>
            <a:ext cx="1139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753C5-136E-F089-84A0-FB624BAD3791}"/>
              </a:ext>
            </a:extLst>
          </p:cNvPr>
          <p:cNvCxnSpPr>
            <a:cxnSpLocks/>
          </p:cNvCxnSpPr>
          <p:nvPr/>
        </p:nvCxnSpPr>
        <p:spPr>
          <a:xfrm>
            <a:off x="4166648" y="2224726"/>
            <a:ext cx="0" cy="43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E4821CB-6D5B-258F-7FD1-74724786E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04" y="2800586"/>
            <a:ext cx="797104" cy="37434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801A92-A70F-2AD9-7CEB-E8AA3DDFD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37" y="2373554"/>
            <a:ext cx="2238687" cy="2762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22AC5A6-252F-1F8E-5400-0313E5DC6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52" y="2834187"/>
            <a:ext cx="2880349" cy="4697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CE513B0-D46B-DD75-CAF3-CEAC1956E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90" y="3545015"/>
            <a:ext cx="1771897" cy="2286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B4AA9C0-7776-3E10-29EE-E27D18E6B6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29" y="3893039"/>
            <a:ext cx="1614245" cy="46971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00DA56-F1DA-862C-CBED-C1A56C97FB51}"/>
              </a:ext>
            </a:extLst>
          </p:cNvPr>
          <p:cNvCxnSpPr>
            <a:cxnSpLocks/>
          </p:cNvCxnSpPr>
          <p:nvPr/>
        </p:nvCxnSpPr>
        <p:spPr>
          <a:xfrm>
            <a:off x="8381372" y="2224726"/>
            <a:ext cx="0" cy="440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FF3FB26-24E2-F00D-AFB8-E3CE6E13D1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945" y="2535874"/>
            <a:ext cx="3105583" cy="111458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84A74B9-3E1A-8A07-DB99-3395F796AE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945" y="3897737"/>
            <a:ext cx="883424" cy="183351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F335059-21E8-1C81-964F-9C381CCC5D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71" y="3893039"/>
            <a:ext cx="607092" cy="255293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FD44C4C-178F-AC94-9DF5-554F0470F4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666" y="3893039"/>
            <a:ext cx="607092" cy="25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4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51F91A-C8B7-76CF-E66A-3754BD4EF964}"/>
              </a:ext>
            </a:extLst>
          </p:cNvPr>
          <p:cNvSpPr txBox="1"/>
          <p:nvPr/>
        </p:nvSpPr>
        <p:spPr>
          <a:xfrm>
            <a:off x="2764411" y="22068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Pivot Tables and Pivot Charts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FDEF5-30ED-3149-790F-EEFEA047A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" y="864760"/>
            <a:ext cx="10727704" cy="2854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633B6-8646-2DFD-CA00-AAEB3ADC7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7" y="3978978"/>
            <a:ext cx="4255573" cy="2412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7263D-330D-6CBC-36A7-0B7478017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78978"/>
            <a:ext cx="4420217" cy="22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09A88-6F8A-6860-BD3D-1F9A9922410C}"/>
              </a:ext>
            </a:extLst>
          </p:cNvPr>
          <p:cNvSpPr txBox="1"/>
          <p:nvPr/>
        </p:nvSpPr>
        <p:spPr>
          <a:xfrm>
            <a:off x="3048786" y="12641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Dashboard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5906C-2F6E-3C2E-8194-7E4573BEE720}"/>
              </a:ext>
            </a:extLst>
          </p:cNvPr>
          <p:cNvSpPr txBox="1"/>
          <p:nvPr/>
        </p:nvSpPr>
        <p:spPr>
          <a:xfrm>
            <a:off x="615100" y="682599"/>
            <a:ext cx="6094428" cy="1460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Dashboard Design:</a:t>
            </a:r>
            <a:endParaRPr lang="en-IN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Charts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Slicers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KPI’s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466BC-BBD7-0777-F301-6241CDE49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1" y="2237643"/>
            <a:ext cx="10633437" cy="44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ABB46-0CAE-4FAC-D20C-62950291F3A4}"/>
              </a:ext>
            </a:extLst>
          </p:cNvPr>
          <p:cNvSpPr txBox="1"/>
          <p:nvPr/>
        </p:nvSpPr>
        <p:spPr>
          <a:xfrm>
            <a:off x="2820972" y="28667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What-If Analysis &amp; Goal Seek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5BCE7-25E6-C75F-9343-F76531B3B718}"/>
              </a:ext>
            </a:extLst>
          </p:cNvPr>
          <p:cNvSpPr txBox="1"/>
          <p:nvPr/>
        </p:nvSpPr>
        <p:spPr>
          <a:xfrm>
            <a:off x="710595" y="907202"/>
            <a:ext cx="2307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What-If Scenarios: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26E9-9768-D4F5-BE97-1F14D3D50DE4}"/>
              </a:ext>
            </a:extLst>
          </p:cNvPr>
          <p:cNvSpPr txBox="1"/>
          <p:nvPr/>
        </p:nvSpPr>
        <p:spPr>
          <a:xfrm>
            <a:off x="710595" y="3860640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Goal Seek: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C4D25-5E0D-6586-854C-7CE67617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2" y="4328056"/>
            <a:ext cx="9426183" cy="1903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D2887-26D8-1045-F7BD-37266D10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58" y="1323852"/>
            <a:ext cx="9521072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0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B2FE9-37F1-BA9C-E883-9649E0185920}"/>
              </a:ext>
            </a:extLst>
          </p:cNvPr>
          <p:cNvSpPr txBox="1"/>
          <p:nvPr/>
        </p:nvSpPr>
        <p:spPr>
          <a:xfrm>
            <a:off x="2981227" y="890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Macros and Automation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D6096-787A-E907-41B5-7D2FBD8B6E6F}"/>
              </a:ext>
            </a:extLst>
          </p:cNvPr>
          <p:cNvSpPr txBox="1"/>
          <p:nvPr/>
        </p:nvSpPr>
        <p:spPr>
          <a:xfrm>
            <a:off x="652807" y="710879"/>
            <a:ext cx="609442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Macro Recording:</a:t>
            </a:r>
          </a:p>
          <a:p>
            <a:r>
              <a:rPr lang="en-IN" b="1" dirty="0"/>
              <a:t>	</a:t>
            </a:r>
            <a:r>
              <a:rPr lang="en-US" sz="1600" dirty="0"/>
              <a:t>Macros to automate repetitive tasks.</a:t>
            </a:r>
          </a:p>
          <a:p>
            <a:endParaRPr lang="en-US" sz="1600" dirty="0"/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Automation Benefits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1600" dirty="0"/>
              <a:t>	</a:t>
            </a:r>
          </a:p>
          <a:p>
            <a:r>
              <a:rPr lang="en-US" sz="1600" b="1" dirty="0"/>
              <a:t>	</a:t>
            </a:r>
            <a:r>
              <a:rPr lang="en-IN" sz="1600" dirty="0"/>
              <a:t>M</a:t>
            </a:r>
            <a:r>
              <a:rPr lang="en-IN" dirty="0"/>
              <a:t>acros saves lot of time.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4B1E6-9C9E-A33E-1FFB-E2ECCCE32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4" y="2440093"/>
            <a:ext cx="8402581" cy="3987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6A1EC-C91D-3BD0-B7AB-31FE928A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510" y="1434154"/>
            <a:ext cx="2622543" cy="23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0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3CB247-BD8F-533A-CC09-EACC3FBE6553}"/>
              </a:ext>
            </a:extLst>
          </p:cNvPr>
          <p:cNvSpPr txBox="1"/>
          <p:nvPr/>
        </p:nvSpPr>
        <p:spPr>
          <a:xfrm>
            <a:off x="2915240" y="13584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50F1-5126-6639-8BA9-9FB40BE740DF}"/>
              </a:ext>
            </a:extLst>
          </p:cNvPr>
          <p:cNvSpPr txBox="1"/>
          <p:nvPr/>
        </p:nvSpPr>
        <p:spPr>
          <a:xfrm>
            <a:off x="417136" y="842855"/>
            <a:ext cx="6094428" cy="73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Best-performing sales channels/products: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</a:t>
            </a:r>
            <a:r>
              <a:rPr lang="en-IN" sz="1600" b="1" dirty="0"/>
              <a:t>Point of Sale – Sales Channel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439CB-F924-F30A-CA3F-D437D80FA8F3}"/>
              </a:ext>
            </a:extLst>
          </p:cNvPr>
          <p:cNvSpPr txBox="1"/>
          <p:nvPr/>
        </p:nvSpPr>
        <p:spPr>
          <a:xfrm>
            <a:off x="417136" y="1583690"/>
            <a:ext cx="6094428" cy="73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Trends in discounting and its impact on total sales: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sz="1600" b="1" dirty="0"/>
              <a:t>Point of view – Sales Channel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E2C2A-A94B-642B-DA81-CA1143447E0D}"/>
              </a:ext>
            </a:extLst>
          </p:cNvPr>
          <p:cNvSpPr txBox="1"/>
          <p:nvPr/>
        </p:nvSpPr>
        <p:spPr>
          <a:xfrm>
            <a:off x="417136" y="2324525"/>
            <a:ext cx="6094428" cy="731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Seasonal sales variations or peak performance times: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2023 – Peak</a:t>
            </a:r>
            <a:r>
              <a:rPr lang="en-US" sz="1600" b="1" dirty="0"/>
              <a:t> Sales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8A69B8-4947-9F61-6DBB-E61C4A4A4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11" y="3223135"/>
            <a:ext cx="5296639" cy="286742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8607DB-E0D8-4579-8848-EE7898C5A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961367"/>
              </p:ext>
            </p:extLst>
          </p:nvPr>
        </p:nvGraphicFramePr>
        <p:xfrm>
          <a:off x="855788" y="3510095"/>
          <a:ext cx="5296639" cy="2580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460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507</TotalTime>
  <Words>265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Narrow</vt:lpstr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 KL</dc:creator>
  <cp:lastModifiedBy>Yashwa KL</cp:lastModifiedBy>
  <cp:revision>37</cp:revision>
  <dcterms:created xsi:type="dcterms:W3CDTF">2024-12-11T18:25:32Z</dcterms:created>
  <dcterms:modified xsi:type="dcterms:W3CDTF">2024-12-16T16:56:57Z</dcterms:modified>
</cp:coreProperties>
</file>