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8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>
        <p:scale>
          <a:sx n="66" d="100"/>
          <a:sy n="66" d="100"/>
        </p:scale>
        <p:origin x="108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83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07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33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843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4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3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8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0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4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86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10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59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7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3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B95E88-AD4E-4A44-AD65-F6E99CCA068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3AE0E4-7007-45EC-BB36-A62AE06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05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7A18-1539-7FD2-4512-40CDC9D35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445" y="2841967"/>
            <a:ext cx="9458226" cy="1380937"/>
          </a:xfrm>
        </p:spPr>
        <p:txBody>
          <a:bodyPr>
            <a:noAutofit/>
          </a:bodyPr>
          <a:lstStyle/>
          <a:p>
            <a:r>
              <a:rPr lang="en-US" dirty="0"/>
              <a:t>SQL – REINFORCEMENT </a:t>
            </a:r>
            <a:br>
              <a:rPr lang="en-US" dirty="0"/>
            </a:br>
            <a:r>
              <a:rPr lang="en-US" dirty="0"/>
              <a:t>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15B22-B5C1-0BF1-4E4F-7B93F0D67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300" y="4449778"/>
            <a:ext cx="7368619" cy="211204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Gabriola" panose="04040605051002020D02" pitchFamily="82" charset="0"/>
              </a:rPr>
              <a:t>Y</a:t>
            </a:r>
            <a:r>
              <a:rPr lang="en-IN" sz="2400" dirty="0">
                <a:solidFill>
                  <a:srgbClr val="00B0F0"/>
                </a:solidFill>
                <a:latin typeface="Gabriola" panose="04040605051002020D02" pitchFamily="82" charset="0"/>
              </a:rPr>
              <a:t>ASHWANTH K</a:t>
            </a:r>
          </a:p>
          <a:p>
            <a:r>
              <a:rPr lang="en-IN" sz="2400" dirty="0">
                <a:solidFill>
                  <a:schemeClr val="accent1"/>
                </a:solidFill>
                <a:latin typeface="Gabriola" panose="04040605051002020D02" pitchFamily="82" charset="0"/>
              </a:rPr>
              <a:t>DA &amp; DS</a:t>
            </a:r>
          </a:p>
          <a:p>
            <a:r>
              <a:rPr lang="en-IN" sz="2400" dirty="0">
                <a:solidFill>
                  <a:srgbClr val="FFFF00"/>
                </a:solidFill>
                <a:latin typeface="Gabriola" panose="04040605051002020D02" pitchFamily="82" charset="0"/>
              </a:rPr>
              <a:t>BATCH NOV  -  24</a:t>
            </a:r>
          </a:p>
          <a:p>
            <a:r>
              <a:rPr lang="en-IN" sz="2800" dirty="0">
                <a:solidFill>
                  <a:schemeClr val="accent6"/>
                </a:solidFill>
                <a:latin typeface="Gabriola" panose="04040605051002020D02" pitchFamily="82" charset="0"/>
              </a:rPr>
              <a:t>2025/01/06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83365-BA90-A9CF-2C8D-FF6ECA0E9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7" y="296181"/>
            <a:ext cx="4006203" cy="2305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92995-BDD4-5023-1EBD-C3F1C5E7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16" y="217230"/>
            <a:ext cx="4006203" cy="2190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E291B2-FEFB-9156-199E-E2E3AACE9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7" y="3853205"/>
            <a:ext cx="4006203" cy="27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F62830-D7B3-4AE9-9F70-91025E6FD8A9}"/>
              </a:ext>
            </a:extLst>
          </p:cNvPr>
          <p:cNvSpPr txBox="1"/>
          <p:nvPr/>
        </p:nvSpPr>
        <p:spPr>
          <a:xfrm>
            <a:off x="301658" y="355564"/>
            <a:ext cx="116892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8. Identify actors or actresses who have worked in more than three movies with an average        rating below 5?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5C38A-8D4B-221E-9FBE-CE62E3A1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72" y="2659929"/>
            <a:ext cx="5990706" cy="3024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73B29D-E9B7-314A-46B2-47E225B1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88" y="2659929"/>
            <a:ext cx="3720054" cy="3024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B4F67-29CB-AFDA-5DAC-04F90B711C82}"/>
              </a:ext>
            </a:extLst>
          </p:cNvPr>
          <p:cNvSpPr txBox="1"/>
          <p:nvPr/>
        </p:nvSpPr>
        <p:spPr>
          <a:xfrm>
            <a:off x="2073897" y="196093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A78C4-327C-3C55-E78F-B0C434D28FA8}"/>
              </a:ext>
            </a:extLst>
          </p:cNvPr>
          <p:cNvSpPr txBox="1"/>
          <p:nvPr/>
        </p:nvSpPr>
        <p:spPr>
          <a:xfrm>
            <a:off x="7970792" y="196093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7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D2E92-D092-840D-AEFB-553C5E02F60C}"/>
              </a:ext>
            </a:extLst>
          </p:cNvPr>
          <p:cNvSpPr txBox="1"/>
          <p:nvPr/>
        </p:nvSpPr>
        <p:spPr>
          <a:xfrm>
            <a:off x="284375" y="261298"/>
            <a:ext cx="11623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9. Find the minimum and maximum values in each column of the ratings table except the </a:t>
            </a:r>
          </a:p>
          <a:p>
            <a:r>
              <a:rPr lang="en-IN" sz="2400" dirty="0"/>
              <a:t>     movie_id column.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798A3-E44F-AA98-6A50-A70783A6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3" y="2892944"/>
            <a:ext cx="5272828" cy="2716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888106-C1BF-53EB-A3A2-6335A2CD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892944"/>
            <a:ext cx="5811624" cy="830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14B3BC-4778-B111-E696-888D918D31B5}"/>
              </a:ext>
            </a:extLst>
          </p:cNvPr>
          <p:cNvSpPr txBox="1"/>
          <p:nvPr/>
        </p:nvSpPr>
        <p:spPr>
          <a:xfrm>
            <a:off x="1382801" y="2262588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3354F-A6D7-3EC6-0E0C-445565CF0F57}"/>
              </a:ext>
            </a:extLst>
          </p:cNvPr>
          <p:cNvSpPr txBox="1"/>
          <p:nvPr/>
        </p:nvSpPr>
        <p:spPr>
          <a:xfrm>
            <a:off x="7446390" y="2262587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904901-55C4-36DC-DEE9-9C69E9E938A1}"/>
              </a:ext>
            </a:extLst>
          </p:cNvPr>
          <p:cNvSpPr txBox="1"/>
          <p:nvPr/>
        </p:nvSpPr>
        <p:spPr>
          <a:xfrm>
            <a:off x="1972951" y="286673"/>
            <a:ext cx="8246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10. Which are the top 10 movies based on average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96224-C44C-077D-E60F-B287ED40C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64" y="2761225"/>
            <a:ext cx="5660257" cy="2337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EBE6E-A4A7-48BE-906F-A1C5A310A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220" y="2761225"/>
            <a:ext cx="3710530" cy="3004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0B2D95-3C00-EC2F-1D6D-CFF46B1FBCB4}"/>
              </a:ext>
            </a:extLst>
          </p:cNvPr>
          <p:cNvSpPr txBox="1"/>
          <p:nvPr/>
        </p:nvSpPr>
        <p:spPr>
          <a:xfrm>
            <a:off x="1672739" y="2067399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1E5A4-019A-878E-A3B6-C9DEA88EFE8C}"/>
              </a:ext>
            </a:extLst>
          </p:cNvPr>
          <p:cNvSpPr txBox="1"/>
          <p:nvPr/>
        </p:nvSpPr>
        <p:spPr>
          <a:xfrm>
            <a:off x="7826062" y="2067399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0453B7-000E-AA91-CE95-C364539F9970}"/>
              </a:ext>
            </a:extLst>
          </p:cNvPr>
          <p:cNvSpPr txBox="1"/>
          <p:nvPr/>
        </p:nvSpPr>
        <p:spPr>
          <a:xfrm>
            <a:off x="593889" y="251869"/>
            <a:ext cx="10821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11. Summarise the ratings table based on the movie counts by median ratings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944DF-4EEF-3B62-7037-AAB2BBA2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7" y="2674855"/>
            <a:ext cx="5870506" cy="2170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9A428-30F1-2E99-F677-DEF0FF37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706" y="2674855"/>
            <a:ext cx="2592202" cy="3079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CD2964-60DB-4A9B-D100-D1C19307A88C}"/>
              </a:ext>
            </a:extLst>
          </p:cNvPr>
          <p:cNvSpPr txBox="1"/>
          <p:nvPr/>
        </p:nvSpPr>
        <p:spPr>
          <a:xfrm>
            <a:off x="1677973" y="189494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F8B23-A11A-1183-CC8B-9FDA083832EA}"/>
              </a:ext>
            </a:extLst>
          </p:cNvPr>
          <p:cNvSpPr txBox="1"/>
          <p:nvPr/>
        </p:nvSpPr>
        <p:spPr>
          <a:xfrm>
            <a:off x="8305014" y="189494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5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94633-2BEA-CB25-224F-6FBB35CECEF0}"/>
              </a:ext>
            </a:extLst>
          </p:cNvPr>
          <p:cNvSpPr txBox="1"/>
          <p:nvPr/>
        </p:nvSpPr>
        <p:spPr>
          <a:xfrm>
            <a:off x="254523" y="167028"/>
            <a:ext cx="118212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12.  How many movies released in each genre during March 2017 in the USA had more than    1,000 votes?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CA7C3-C6B9-1A06-0A2B-092829F8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66" y="2623631"/>
            <a:ext cx="5622759" cy="3317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9A933-4FED-D067-96E3-23A95674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262" y="2623632"/>
            <a:ext cx="2219756" cy="3317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34E2E7-23EC-B60E-6D26-A6EC726C13FD}"/>
              </a:ext>
            </a:extLst>
          </p:cNvPr>
          <p:cNvSpPr txBox="1"/>
          <p:nvPr/>
        </p:nvSpPr>
        <p:spPr>
          <a:xfrm>
            <a:off x="1876966" y="1942077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215CB-443D-B53C-D30F-F12C4D9AD31D}"/>
              </a:ext>
            </a:extLst>
          </p:cNvPr>
          <p:cNvSpPr txBox="1"/>
          <p:nvPr/>
        </p:nvSpPr>
        <p:spPr>
          <a:xfrm>
            <a:off x="8037717" y="1942077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1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72DDF-682A-C420-02BD-991A185B1DBA}"/>
              </a:ext>
            </a:extLst>
          </p:cNvPr>
          <p:cNvSpPr txBox="1"/>
          <p:nvPr/>
        </p:nvSpPr>
        <p:spPr>
          <a:xfrm>
            <a:off x="414779" y="214163"/>
            <a:ext cx="11651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13. Find movies of each genre that start with the word ‘The ’ and which have an average  rating &gt;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A310F-689C-B1D0-0C41-9DB71B09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9" y="2637149"/>
            <a:ext cx="5865025" cy="3282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8FC77D-8E58-4AA9-4496-0C8B8318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10" y="2637149"/>
            <a:ext cx="4605316" cy="328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04177-F832-7308-760F-400FB75AA9BB}"/>
              </a:ext>
            </a:extLst>
          </p:cNvPr>
          <p:cNvSpPr txBox="1"/>
          <p:nvPr/>
        </p:nvSpPr>
        <p:spPr>
          <a:xfrm>
            <a:off x="2034638" y="1979785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FE121-EC08-DC21-50A1-771BF50428E2}"/>
              </a:ext>
            </a:extLst>
          </p:cNvPr>
          <p:cNvSpPr txBox="1"/>
          <p:nvPr/>
        </p:nvSpPr>
        <p:spPr>
          <a:xfrm>
            <a:off x="8054218" y="1979785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9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B29FE7-9181-FD47-846E-CAFBD048B257}"/>
              </a:ext>
            </a:extLst>
          </p:cNvPr>
          <p:cNvSpPr txBox="1"/>
          <p:nvPr/>
        </p:nvSpPr>
        <p:spPr>
          <a:xfrm>
            <a:off x="379428" y="176455"/>
            <a:ext cx="114700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14. Of the movies released between 1 April 2018 and 1 April 2019, how many were given a median rating of 8?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AFB35-3527-FB6C-F31B-E2BE53E5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9" y="3223967"/>
            <a:ext cx="5335375" cy="2261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84D9EF-6F42-99DF-6542-DE4E40EB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010" y="3223967"/>
            <a:ext cx="2515822" cy="1307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151A9-2203-9D95-68AD-75F99D85C8E0}"/>
              </a:ext>
            </a:extLst>
          </p:cNvPr>
          <p:cNvSpPr txBox="1"/>
          <p:nvPr/>
        </p:nvSpPr>
        <p:spPr>
          <a:xfrm>
            <a:off x="1753483" y="2517112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E69EA-B59A-3508-32D1-8BE3697AF34A}"/>
              </a:ext>
            </a:extLst>
          </p:cNvPr>
          <p:cNvSpPr txBox="1"/>
          <p:nvPr/>
        </p:nvSpPr>
        <p:spPr>
          <a:xfrm>
            <a:off x="7666987" y="2517112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3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E32FB2-1B36-18DD-4CE7-3520DE4437CA}"/>
              </a:ext>
            </a:extLst>
          </p:cNvPr>
          <p:cNvSpPr txBox="1"/>
          <p:nvPr/>
        </p:nvSpPr>
        <p:spPr>
          <a:xfrm>
            <a:off x="2387338" y="220686"/>
            <a:ext cx="7821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15. Do German movies get more votes than Italian movies?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F1C17-4A70-7DC2-F913-3CCEB401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37" y="2997724"/>
            <a:ext cx="5875817" cy="2630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2C080-8DCC-CF3D-C7A1-3DDB765D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343" y="2997724"/>
            <a:ext cx="3439841" cy="1545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8C2E2B-B8EB-6746-9530-248B25EECC80}"/>
              </a:ext>
            </a:extLst>
          </p:cNvPr>
          <p:cNvSpPr txBox="1"/>
          <p:nvPr/>
        </p:nvSpPr>
        <p:spPr>
          <a:xfrm>
            <a:off x="1904215" y="2338003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2BFE8-D2E7-7D48-03DF-9FAE12B7BEB2}"/>
              </a:ext>
            </a:extLst>
          </p:cNvPr>
          <p:cNvSpPr txBox="1"/>
          <p:nvPr/>
        </p:nvSpPr>
        <p:spPr>
          <a:xfrm>
            <a:off x="7868036" y="2338002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8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625D-92C6-9D88-E3F6-676995716D68}"/>
              </a:ext>
            </a:extLst>
          </p:cNvPr>
          <p:cNvSpPr txBox="1"/>
          <p:nvPr/>
        </p:nvSpPr>
        <p:spPr>
          <a:xfrm>
            <a:off x="2538167" y="418648"/>
            <a:ext cx="8283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16. Which columns in the names table have null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E3700-0C4E-D8E9-2647-7C703285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6" y="2554663"/>
            <a:ext cx="6836087" cy="3271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B08C7-4A9C-72E7-B898-DF05E0317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062" y="2554663"/>
            <a:ext cx="3538044" cy="2573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68CDE-B1F1-9BE4-07C2-6E7B1C53AC7C}"/>
              </a:ext>
            </a:extLst>
          </p:cNvPr>
          <p:cNvSpPr txBox="1"/>
          <p:nvPr/>
        </p:nvSpPr>
        <p:spPr>
          <a:xfrm>
            <a:off x="2196446" y="1866663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AF59D-FC0C-81EC-96F0-B8FAC631E816}"/>
              </a:ext>
            </a:extLst>
          </p:cNvPr>
          <p:cNvSpPr txBox="1"/>
          <p:nvPr/>
        </p:nvSpPr>
        <p:spPr>
          <a:xfrm>
            <a:off x="7711126" y="1866662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3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299CAC-D0E8-D7CD-A3B8-18A123F27261}"/>
              </a:ext>
            </a:extLst>
          </p:cNvPr>
          <p:cNvSpPr txBox="1"/>
          <p:nvPr/>
        </p:nvSpPr>
        <p:spPr>
          <a:xfrm>
            <a:off x="1379455" y="214161"/>
            <a:ext cx="10812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17. Who are the top two actors whose movies have a median rating &gt;= 8?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5A6B3-A0B6-8C3F-BECC-698F73E5D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2" y="2554033"/>
            <a:ext cx="5342952" cy="3347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4F9D45-AE33-DAFA-BA41-A0AE42DF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596" y="2554033"/>
            <a:ext cx="3317472" cy="1295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4F2A0-9A00-623B-C103-B108D6467C90}"/>
              </a:ext>
            </a:extLst>
          </p:cNvPr>
          <p:cNvSpPr txBox="1"/>
          <p:nvPr/>
        </p:nvSpPr>
        <p:spPr>
          <a:xfrm>
            <a:off x="1957085" y="1906578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01F7C-7B53-39B0-CABD-C51EDFAC3664}"/>
              </a:ext>
            </a:extLst>
          </p:cNvPr>
          <p:cNvSpPr txBox="1"/>
          <p:nvPr/>
        </p:nvSpPr>
        <p:spPr>
          <a:xfrm>
            <a:off x="7749596" y="1906577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012A42-0967-FD69-B916-7344D5F299BC}"/>
              </a:ext>
            </a:extLst>
          </p:cNvPr>
          <p:cNvSpPr txBox="1"/>
          <p:nvPr/>
        </p:nvSpPr>
        <p:spPr>
          <a:xfrm>
            <a:off x="1991804" y="324379"/>
            <a:ext cx="8208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+mj-lt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3B594-08B2-245D-50AC-7060FF6817FB}"/>
              </a:ext>
            </a:extLst>
          </p:cNvPr>
          <p:cNvSpPr txBox="1"/>
          <p:nvPr/>
        </p:nvSpPr>
        <p:spPr>
          <a:xfrm>
            <a:off x="989815" y="1300899"/>
            <a:ext cx="97396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+mj-lt"/>
              </a:rPr>
              <a:t>I Have used Imdb Database For these Queries and Solve them using SQL in this project . </a:t>
            </a:r>
          </a:p>
          <a:p>
            <a:endParaRPr lang="en-IN" sz="2400" b="1" dirty="0">
              <a:latin typeface="+mj-lt"/>
            </a:endParaRPr>
          </a:p>
          <a:p>
            <a:r>
              <a:rPr lang="en-IN" sz="2400" b="1" dirty="0">
                <a:latin typeface="+mj-lt"/>
              </a:rPr>
              <a:t>Imdb Database have 6 tables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+mj-lt"/>
              </a:rPr>
              <a:t>Movie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+mj-lt"/>
              </a:rPr>
              <a:t>Genre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+mj-lt"/>
              </a:rPr>
              <a:t>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+mj-lt"/>
              </a:rPr>
              <a:t>Rating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+mj-lt"/>
              </a:rPr>
              <a:t>Director_Mapping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+mj-lt"/>
              </a:rPr>
              <a:t>Role_Mapping</a:t>
            </a:r>
          </a:p>
        </p:txBody>
      </p:sp>
    </p:spTree>
    <p:extLst>
      <p:ext uri="{BB962C8B-B14F-4D97-AF65-F5344CB8AC3E}">
        <p14:creationId xmlns:p14="http://schemas.microsoft.com/office/powerpoint/2010/main" val="1779228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32097B-DF16-DA7F-D8AA-83EA9666639C}"/>
              </a:ext>
            </a:extLst>
          </p:cNvPr>
          <p:cNvSpPr txBox="1"/>
          <p:nvPr/>
        </p:nvSpPr>
        <p:spPr>
          <a:xfrm>
            <a:off x="452487" y="270723"/>
            <a:ext cx="11513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18. Which are the top three production houses based on the number of votes received by their movies?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91C1F-D85E-E781-5E3C-E33166DF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7" y="2573579"/>
            <a:ext cx="5280421" cy="2929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FB858-76C9-D426-FC0D-05530E3D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933" y="2573579"/>
            <a:ext cx="4071683" cy="1771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0D1AB-E80C-D621-4AE0-F120C839B9D0}"/>
              </a:ext>
            </a:extLst>
          </p:cNvPr>
          <p:cNvSpPr txBox="1"/>
          <p:nvPr/>
        </p:nvSpPr>
        <p:spPr>
          <a:xfrm>
            <a:off x="1451728" y="1932650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B919-DE63-7589-AB14-6431E12773B0}"/>
              </a:ext>
            </a:extLst>
          </p:cNvPr>
          <p:cNvSpPr txBox="1"/>
          <p:nvPr/>
        </p:nvSpPr>
        <p:spPr>
          <a:xfrm>
            <a:off x="7629429" y="1932649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D235CE-4EEF-DED0-4BEB-8BDE8FA05C5E}"/>
              </a:ext>
            </a:extLst>
          </p:cNvPr>
          <p:cNvSpPr txBox="1"/>
          <p:nvPr/>
        </p:nvSpPr>
        <p:spPr>
          <a:xfrm>
            <a:off x="1621410" y="352661"/>
            <a:ext cx="8632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19. How many directors worked on more than three movies?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04E99-6F76-33CF-D3BD-001C97D0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31" y="2682941"/>
            <a:ext cx="5604726" cy="2771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B6105-E2E0-3AC8-F8B0-7D33A117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365" y="2682941"/>
            <a:ext cx="3486837" cy="2771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79F131-7BCB-A70B-5B37-CAC78FB58E35}"/>
              </a:ext>
            </a:extLst>
          </p:cNvPr>
          <p:cNvSpPr txBox="1"/>
          <p:nvPr/>
        </p:nvSpPr>
        <p:spPr>
          <a:xfrm>
            <a:off x="2017337" y="1998639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76496-28F2-E54F-448F-1038AE4FCDB6}"/>
              </a:ext>
            </a:extLst>
          </p:cNvPr>
          <p:cNvSpPr txBox="1"/>
          <p:nvPr/>
        </p:nvSpPr>
        <p:spPr>
          <a:xfrm>
            <a:off x="7698353" y="1998639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40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7F8E45-C0F6-8127-672F-3AA10B2A4BCE}"/>
              </a:ext>
            </a:extLst>
          </p:cNvPr>
          <p:cNvSpPr txBox="1"/>
          <p:nvPr/>
        </p:nvSpPr>
        <p:spPr>
          <a:xfrm>
            <a:off x="527901" y="192405"/>
            <a:ext cx="10821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20. Find the average height of actors and actresses separately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73BBB-FA24-ADFD-0ED3-AFAD11E02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6" y="3131794"/>
            <a:ext cx="5517570" cy="2353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711954-56DD-200D-ADF2-5E8AA5B7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43" y="3131794"/>
            <a:ext cx="3292235" cy="1459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82C04-8C98-6805-D1A5-B1BFD7A71249}"/>
              </a:ext>
            </a:extLst>
          </p:cNvPr>
          <p:cNvSpPr txBox="1"/>
          <p:nvPr/>
        </p:nvSpPr>
        <p:spPr>
          <a:xfrm>
            <a:off x="1624678" y="2517269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E19A6-C147-D846-EAB2-97A21BC19323}"/>
              </a:ext>
            </a:extLst>
          </p:cNvPr>
          <p:cNvSpPr txBox="1"/>
          <p:nvPr/>
        </p:nvSpPr>
        <p:spPr>
          <a:xfrm>
            <a:off x="7838643" y="2498259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6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44CF8E-8C0C-4FDB-C2C6-7FE507BAD352}"/>
              </a:ext>
            </a:extLst>
          </p:cNvPr>
          <p:cNvSpPr txBox="1"/>
          <p:nvPr/>
        </p:nvSpPr>
        <p:spPr>
          <a:xfrm>
            <a:off x="501192" y="364991"/>
            <a:ext cx="11434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21. Identify the 10 oldest movies in the dataset along with its title, country, and director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9F41A-CE03-AD25-0F95-1D6BA089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92" y="2865584"/>
            <a:ext cx="5594808" cy="2900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F2530B-1BC6-7C35-CEDC-1F9B5CC0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533" y="2865584"/>
            <a:ext cx="5270373" cy="2900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6BE4E9-086A-DBE4-AEA7-1805BF1660BA}"/>
              </a:ext>
            </a:extLst>
          </p:cNvPr>
          <p:cNvSpPr txBox="1"/>
          <p:nvPr/>
        </p:nvSpPr>
        <p:spPr>
          <a:xfrm>
            <a:off x="1828800" y="2234309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0554A-0A6A-B64A-DD1D-0E767201A906}"/>
              </a:ext>
            </a:extLst>
          </p:cNvPr>
          <p:cNvSpPr txBox="1"/>
          <p:nvPr/>
        </p:nvSpPr>
        <p:spPr>
          <a:xfrm>
            <a:off x="7820902" y="2234309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9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77DCE3-CE6B-F89B-F295-BEA6E763E56B}"/>
              </a:ext>
            </a:extLst>
          </p:cNvPr>
          <p:cNvSpPr txBox="1"/>
          <p:nvPr/>
        </p:nvSpPr>
        <p:spPr>
          <a:xfrm>
            <a:off x="485481" y="214162"/>
            <a:ext cx="11221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22. List the top 5 movies with the highest total votes and their genres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1D177-477C-5996-3501-BC9E74C0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0" y="3009887"/>
            <a:ext cx="5189456" cy="2438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788D9-9BB3-65EE-6EDF-BAA56882B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99" y="3009887"/>
            <a:ext cx="5102241" cy="2438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72FC87-4A94-ABC1-C503-417A05A21D30}"/>
              </a:ext>
            </a:extLst>
          </p:cNvPr>
          <p:cNvSpPr txBox="1"/>
          <p:nvPr/>
        </p:nvSpPr>
        <p:spPr>
          <a:xfrm>
            <a:off x="1423447" y="240399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9A841-2944-6D3A-117C-8E3EED06D26A}"/>
              </a:ext>
            </a:extLst>
          </p:cNvPr>
          <p:cNvSpPr txBox="1"/>
          <p:nvPr/>
        </p:nvSpPr>
        <p:spPr>
          <a:xfrm>
            <a:off x="7657710" y="2403990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31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7D1ED2-7866-2A89-4306-FF8FD895BB3B}"/>
              </a:ext>
            </a:extLst>
          </p:cNvPr>
          <p:cNvSpPr txBox="1"/>
          <p:nvPr/>
        </p:nvSpPr>
        <p:spPr>
          <a:xfrm>
            <a:off x="424206" y="412125"/>
            <a:ext cx="11632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23. Find the movie with the longest duration, along with its genre and production company.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1A801-57A4-DDB6-E01C-0D75654B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19" y="3300064"/>
            <a:ext cx="4738876" cy="2186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C08363-0D09-E40A-3005-6033F28D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14" y="3300064"/>
            <a:ext cx="5799503" cy="879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DE06BF-B7A6-31E1-7621-1ED4697C3B09}"/>
              </a:ext>
            </a:extLst>
          </p:cNvPr>
          <p:cNvSpPr txBox="1"/>
          <p:nvPr/>
        </p:nvSpPr>
        <p:spPr>
          <a:xfrm>
            <a:off x="1310326" y="2696222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BA203-FC5C-99F3-1608-48E2C832186E}"/>
              </a:ext>
            </a:extLst>
          </p:cNvPr>
          <p:cNvSpPr txBox="1"/>
          <p:nvPr/>
        </p:nvSpPr>
        <p:spPr>
          <a:xfrm>
            <a:off x="7349442" y="269622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74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3C5C79-6C94-10FC-13AC-8614398176C3}"/>
              </a:ext>
            </a:extLst>
          </p:cNvPr>
          <p:cNvSpPr txBox="1"/>
          <p:nvPr/>
        </p:nvSpPr>
        <p:spPr>
          <a:xfrm>
            <a:off x="1621411" y="204736"/>
            <a:ext cx="9332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24. Determine the total votes received for each movie released in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FC07A-9260-78DC-B12C-B162CA9A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21" y="2582089"/>
            <a:ext cx="5209407" cy="2885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7EBE7-ED6F-2B43-E7CE-6579885B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396" y="2582089"/>
            <a:ext cx="4552675" cy="2810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A2955-F3EB-5C5E-9E4E-B7328FF05CA3}"/>
              </a:ext>
            </a:extLst>
          </p:cNvPr>
          <p:cNvSpPr txBox="1"/>
          <p:nvPr/>
        </p:nvSpPr>
        <p:spPr>
          <a:xfrm>
            <a:off x="1319753" y="196093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B3F0B-2CF2-FA11-EC72-AEAC455527D6}"/>
              </a:ext>
            </a:extLst>
          </p:cNvPr>
          <p:cNvSpPr txBox="1"/>
          <p:nvPr/>
        </p:nvSpPr>
        <p:spPr>
          <a:xfrm>
            <a:off x="7761404" y="196093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88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8B949C-B19D-8D79-4DC5-0A403A6D8DE2}"/>
              </a:ext>
            </a:extLst>
          </p:cNvPr>
          <p:cNvSpPr txBox="1"/>
          <p:nvPr/>
        </p:nvSpPr>
        <p:spPr>
          <a:xfrm>
            <a:off x="1498862" y="251870"/>
            <a:ext cx="9876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25. Find the most common language in which movies were produced.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4676C-B3A1-8558-F026-5451E97B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91" y="2363605"/>
            <a:ext cx="4896185" cy="2130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A8619-CC20-66FA-D77D-B35C0BF2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71" y="2363605"/>
            <a:ext cx="3864396" cy="1171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22353-6F3A-F1F4-F2E5-045AE6B6DF97}"/>
              </a:ext>
            </a:extLst>
          </p:cNvPr>
          <p:cNvSpPr txBox="1"/>
          <p:nvPr/>
        </p:nvSpPr>
        <p:spPr>
          <a:xfrm>
            <a:off x="1498862" y="1840435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CD6E2-65F2-1257-3651-43F30752C143}"/>
              </a:ext>
            </a:extLst>
          </p:cNvPr>
          <p:cNvSpPr txBox="1"/>
          <p:nvPr/>
        </p:nvSpPr>
        <p:spPr>
          <a:xfrm>
            <a:off x="7582295" y="1840434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6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B54B2F-1BED-0D12-90E0-92605422ED52}"/>
              </a:ext>
            </a:extLst>
          </p:cNvPr>
          <p:cNvSpPr txBox="1"/>
          <p:nvPr/>
        </p:nvSpPr>
        <p:spPr>
          <a:xfrm>
            <a:off x="3384222" y="192406"/>
            <a:ext cx="478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INSIGHTS &amp;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96824-3C64-43AB-CB93-3FF164C1EE0F}"/>
              </a:ext>
            </a:extLst>
          </p:cNvPr>
          <p:cNvSpPr txBox="1"/>
          <p:nvPr/>
        </p:nvSpPr>
        <p:spPr>
          <a:xfrm>
            <a:off x="914400" y="930746"/>
            <a:ext cx="9832157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Using the Imdb Database, I have some Insights 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Year – 2017, Total  Movies  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Mar – Total Movies - 824       , Dec – Total Movies - 438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USA – More Movies –&gt; India – UK.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Top Rating – Movie – (Kirket)  - 10.0,  Low Rating – Movie – (Ritoru Kyouta no bouken) – 1.0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Director – Top        -  Srinivas Gundareddy , Low       –  Satsuki Okawa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F1BF64D0-562B-BAA0-7254-3786F5DC7670}"/>
              </a:ext>
            </a:extLst>
          </p:cNvPr>
          <p:cNvSpPr/>
          <p:nvPr/>
        </p:nvSpPr>
        <p:spPr>
          <a:xfrm>
            <a:off x="3855559" y="1567379"/>
            <a:ext cx="197963" cy="2613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CDD5AD3-ABC2-A0B0-055E-682777761B35}"/>
              </a:ext>
            </a:extLst>
          </p:cNvPr>
          <p:cNvSpPr/>
          <p:nvPr/>
        </p:nvSpPr>
        <p:spPr>
          <a:xfrm>
            <a:off x="3718872" y="2025404"/>
            <a:ext cx="197963" cy="2613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FDB39CB6-448A-1F6E-DCEC-4CC8CD9D1473}"/>
              </a:ext>
            </a:extLst>
          </p:cNvPr>
          <p:cNvSpPr/>
          <p:nvPr/>
        </p:nvSpPr>
        <p:spPr>
          <a:xfrm rot="10800000">
            <a:off x="6438505" y="2053685"/>
            <a:ext cx="197963" cy="2613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8254FE-AC57-53D4-CC85-8C417812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71" y="4161925"/>
            <a:ext cx="4995730" cy="4093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C5D9C2-6EBD-CF55-640D-CD81E51E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358" y="4161925"/>
            <a:ext cx="4400272" cy="409314"/>
          </a:xfrm>
          <a:prstGeom prst="rect">
            <a:avLst/>
          </a:prstGeom>
        </p:spPr>
      </p:pic>
      <p:sp>
        <p:nvSpPr>
          <p:cNvPr id="15" name="Arrow: Up 14">
            <a:extLst>
              <a:ext uri="{FF2B5EF4-FFF2-40B4-BE49-F238E27FC236}">
                <a16:creationId xmlns:a16="http://schemas.microsoft.com/office/drawing/2014/main" id="{1D7AF972-D507-8786-9740-1A9B5A7D04AE}"/>
              </a:ext>
            </a:extLst>
          </p:cNvPr>
          <p:cNvSpPr/>
          <p:nvPr/>
        </p:nvSpPr>
        <p:spPr>
          <a:xfrm>
            <a:off x="2735339" y="3678686"/>
            <a:ext cx="197963" cy="2613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53F9E714-2BA8-A554-6A79-91FE6D78D6FE}"/>
              </a:ext>
            </a:extLst>
          </p:cNvPr>
          <p:cNvSpPr/>
          <p:nvPr/>
        </p:nvSpPr>
        <p:spPr>
          <a:xfrm rot="10800000">
            <a:off x="5769204" y="3697540"/>
            <a:ext cx="197963" cy="2613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989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2E827-9DCF-6841-42DD-CF71E98B8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9" y="680309"/>
            <a:ext cx="10313881" cy="56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1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1BB21F-564C-49A5-F31F-6BBB53107BFA}"/>
              </a:ext>
            </a:extLst>
          </p:cNvPr>
          <p:cNvSpPr txBox="1"/>
          <p:nvPr/>
        </p:nvSpPr>
        <p:spPr>
          <a:xfrm>
            <a:off x="1838226" y="333807"/>
            <a:ext cx="8842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+mj-lt"/>
              </a:rPr>
              <a:t>1. Find the total number of rows in each table of the schema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1B8C5-4C97-E911-E4A3-01A2306B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76" y="3070780"/>
            <a:ext cx="6884961" cy="2865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BB0973-FA5B-2BAA-07DF-EA587602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820" y="3070780"/>
            <a:ext cx="3356347" cy="28657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CD424E-4EA3-07E8-3804-219F22A9F625}"/>
              </a:ext>
            </a:extLst>
          </p:cNvPr>
          <p:cNvSpPr txBox="1"/>
          <p:nvPr/>
        </p:nvSpPr>
        <p:spPr>
          <a:xfrm>
            <a:off x="2111604" y="237571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C7950-C310-EF27-91E9-7F4CF05FAD56}"/>
              </a:ext>
            </a:extLst>
          </p:cNvPr>
          <p:cNvSpPr txBox="1"/>
          <p:nvPr/>
        </p:nvSpPr>
        <p:spPr>
          <a:xfrm>
            <a:off x="8640572" y="237571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7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D365E1-FB16-5A22-4ECA-7859ABEED549}"/>
              </a:ext>
            </a:extLst>
          </p:cNvPr>
          <p:cNvSpPr txBox="1"/>
          <p:nvPr/>
        </p:nvSpPr>
        <p:spPr>
          <a:xfrm>
            <a:off x="2337848" y="480740"/>
            <a:ext cx="7972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j-lt"/>
              </a:rPr>
              <a:t>2. Which columns in the movie table have null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B7F0C-FEDC-546B-4095-F2243ADA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50" y="2441543"/>
            <a:ext cx="7969745" cy="3935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7FE3F7-78DE-8AE7-9003-CFD6CCC27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674" y="2441543"/>
            <a:ext cx="3282876" cy="31391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A6FCB6-72F1-FE39-7D48-E210CB08EB42}"/>
              </a:ext>
            </a:extLst>
          </p:cNvPr>
          <p:cNvSpPr txBox="1"/>
          <p:nvPr/>
        </p:nvSpPr>
        <p:spPr>
          <a:xfrm>
            <a:off x="2752627" y="1785398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598AB-8620-2B68-CD34-14214B13E42C}"/>
              </a:ext>
            </a:extLst>
          </p:cNvPr>
          <p:cNvSpPr txBox="1"/>
          <p:nvPr/>
        </p:nvSpPr>
        <p:spPr>
          <a:xfrm>
            <a:off x="8726689" y="170402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6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0370A3-E2EE-0F8A-02F1-36FD976962A6}"/>
              </a:ext>
            </a:extLst>
          </p:cNvPr>
          <p:cNvSpPr txBox="1"/>
          <p:nvPr/>
        </p:nvSpPr>
        <p:spPr>
          <a:xfrm>
            <a:off x="1680326" y="175792"/>
            <a:ext cx="8660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+mj-lt"/>
              </a:rPr>
              <a:t>3A .Find the total number of movies released each year.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45E13-4D3B-314D-AB6C-1389CAF7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30" y="1633751"/>
            <a:ext cx="3773761" cy="1132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AD44C-3847-6601-91CF-BEA5F346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390" y="1466606"/>
            <a:ext cx="2818614" cy="1240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64CEF1-6110-ED63-6065-D1DE3E59A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95" y="4594824"/>
            <a:ext cx="5964362" cy="15009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17CB1-75A8-663C-DB8A-E4D111ECC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232" y="3694978"/>
            <a:ext cx="2391163" cy="29195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28E13D-AD96-5C30-F09E-0D52C1DBB5C7}"/>
              </a:ext>
            </a:extLst>
          </p:cNvPr>
          <p:cNvSpPr txBox="1"/>
          <p:nvPr/>
        </p:nvSpPr>
        <p:spPr>
          <a:xfrm>
            <a:off x="571995" y="3117928"/>
            <a:ext cx="8346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3B.  How does the trend look month-wise?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29C99-D8A9-65F6-37C6-806EFF94F397}"/>
              </a:ext>
            </a:extLst>
          </p:cNvPr>
          <p:cNvSpPr txBox="1"/>
          <p:nvPr/>
        </p:nvSpPr>
        <p:spPr>
          <a:xfrm>
            <a:off x="1835187" y="1017128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1DD90-138E-7D77-0234-CB6E21F1304F}"/>
              </a:ext>
            </a:extLst>
          </p:cNvPr>
          <p:cNvSpPr txBox="1"/>
          <p:nvPr/>
        </p:nvSpPr>
        <p:spPr>
          <a:xfrm>
            <a:off x="1835186" y="393091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E4E0C-EB8B-9D1D-D1D6-A441F0A3CA32}"/>
              </a:ext>
            </a:extLst>
          </p:cNvPr>
          <p:cNvSpPr txBox="1"/>
          <p:nvPr/>
        </p:nvSpPr>
        <p:spPr>
          <a:xfrm>
            <a:off x="8655274" y="77936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674BB-C976-EA71-077D-BD02536D7773}"/>
              </a:ext>
            </a:extLst>
          </p:cNvPr>
          <p:cNvSpPr txBox="1"/>
          <p:nvPr/>
        </p:nvSpPr>
        <p:spPr>
          <a:xfrm>
            <a:off x="8655274" y="3117928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0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D5B39-48D1-CB9C-D5C7-248B10E6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2" y="2805764"/>
            <a:ext cx="6089715" cy="2249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0F776-DA33-4244-C3E7-472B4D53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05" y="2805764"/>
            <a:ext cx="3767314" cy="1280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CC1CBB-61C7-B7A8-E492-B71D84154AAA}"/>
              </a:ext>
            </a:extLst>
          </p:cNvPr>
          <p:cNvSpPr txBox="1"/>
          <p:nvPr/>
        </p:nvSpPr>
        <p:spPr>
          <a:xfrm>
            <a:off x="474483" y="402698"/>
            <a:ext cx="1144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4. How many movies were produced in the USA or India in the year 2019?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71B3A-4D1C-BA80-85CC-4A4BA68AD576}"/>
              </a:ext>
            </a:extLst>
          </p:cNvPr>
          <p:cNvSpPr txBox="1"/>
          <p:nvPr/>
        </p:nvSpPr>
        <p:spPr>
          <a:xfrm>
            <a:off x="2168166" y="2083479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BB7E0-7919-2B71-B4ED-78FDBE58AA1B}"/>
              </a:ext>
            </a:extLst>
          </p:cNvPr>
          <p:cNvSpPr txBox="1"/>
          <p:nvPr/>
        </p:nvSpPr>
        <p:spPr>
          <a:xfrm>
            <a:off x="8057040" y="2083479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5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AD41DF-2E4C-1916-5876-1991C239C468}"/>
              </a:ext>
            </a:extLst>
          </p:cNvPr>
          <p:cNvSpPr txBox="1"/>
          <p:nvPr/>
        </p:nvSpPr>
        <p:spPr>
          <a:xfrm>
            <a:off x="188533" y="429586"/>
            <a:ext cx="7480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5A. Find the unique list of genres present in the dataset.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6D011-FBB8-9BF5-278D-A762C1FB19D9}"/>
              </a:ext>
            </a:extLst>
          </p:cNvPr>
          <p:cNvSpPr txBox="1"/>
          <p:nvPr/>
        </p:nvSpPr>
        <p:spPr>
          <a:xfrm>
            <a:off x="-445428" y="2674137"/>
            <a:ext cx="7812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5B. how many movies belong to only one genre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9FA602-8BCF-79BE-BB6E-C7456988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45" y="1702776"/>
            <a:ext cx="4177786" cy="482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74AEC-CEC9-01A3-BD58-F4D2A330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39" y="4247804"/>
            <a:ext cx="6370949" cy="23774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D8C342-2C05-7FC4-1CCB-D724A87A8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447" y="1541588"/>
            <a:ext cx="1925518" cy="3125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6C8330-B65D-03CE-9C15-387064ADB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820" y="5484581"/>
            <a:ext cx="3241825" cy="11406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1E6DA1-5885-95AE-7B14-B1CFA1D97ACE}"/>
              </a:ext>
            </a:extLst>
          </p:cNvPr>
          <p:cNvSpPr txBox="1"/>
          <p:nvPr/>
        </p:nvSpPr>
        <p:spPr>
          <a:xfrm>
            <a:off x="1829966" y="373741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7D9DC-EE48-3267-0261-11C1FCB7D8E7}"/>
              </a:ext>
            </a:extLst>
          </p:cNvPr>
          <p:cNvSpPr txBox="1"/>
          <p:nvPr/>
        </p:nvSpPr>
        <p:spPr>
          <a:xfrm>
            <a:off x="1670115" y="1079923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E765-EACB-FDCA-9522-E0CB7EF259CA}"/>
              </a:ext>
            </a:extLst>
          </p:cNvPr>
          <p:cNvSpPr txBox="1"/>
          <p:nvPr/>
        </p:nvSpPr>
        <p:spPr>
          <a:xfrm>
            <a:off x="8269800" y="4711114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2E02-7F78-1DD2-D3EE-40E1DE65F52D}"/>
              </a:ext>
            </a:extLst>
          </p:cNvPr>
          <p:cNvSpPr txBox="1"/>
          <p:nvPr/>
        </p:nvSpPr>
        <p:spPr>
          <a:xfrm>
            <a:off x="8336783" y="827188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9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24516E-D190-6EE8-CB42-B94E12D7C4E3}"/>
              </a:ext>
            </a:extLst>
          </p:cNvPr>
          <p:cNvSpPr txBox="1"/>
          <p:nvPr/>
        </p:nvSpPr>
        <p:spPr>
          <a:xfrm>
            <a:off x="1442301" y="393272"/>
            <a:ext cx="9471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6. Which genre had the highest number of movies produced overall?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68CC3D-F0B3-A83F-A8BE-CFBC8044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87" y="2847007"/>
            <a:ext cx="5066277" cy="1715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B3568-EBA0-59DC-2CA2-B5F363709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27" y="2847007"/>
            <a:ext cx="3925736" cy="967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00E06A-18EA-FB08-C895-967FE625400F}"/>
              </a:ext>
            </a:extLst>
          </p:cNvPr>
          <p:cNvSpPr txBox="1"/>
          <p:nvPr/>
        </p:nvSpPr>
        <p:spPr>
          <a:xfrm>
            <a:off x="2073898" y="2111760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456AD-2459-1F0C-9B35-59DCC0151E0D}"/>
              </a:ext>
            </a:extLst>
          </p:cNvPr>
          <p:cNvSpPr txBox="1"/>
          <p:nvPr/>
        </p:nvSpPr>
        <p:spPr>
          <a:xfrm>
            <a:off x="8024273" y="2111760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5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26598F-B359-FF93-9C58-7DBE73661EA8}"/>
              </a:ext>
            </a:extLst>
          </p:cNvPr>
          <p:cNvSpPr txBox="1"/>
          <p:nvPr/>
        </p:nvSpPr>
        <p:spPr>
          <a:xfrm>
            <a:off x="1826836" y="362088"/>
            <a:ext cx="8538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7. What is the average duration of movies in each genre?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CE0FC-60D6-8F59-4D92-566912A9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02" y="2496992"/>
            <a:ext cx="6594428" cy="1484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6457B-D944-905F-8FCC-3E049EE1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209" y="2496992"/>
            <a:ext cx="2564091" cy="3998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2168E8-5D40-361D-62C5-8F54BDF68863}"/>
              </a:ext>
            </a:extLst>
          </p:cNvPr>
          <p:cNvSpPr txBox="1"/>
          <p:nvPr/>
        </p:nvSpPr>
        <p:spPr>
          <a:xfrm>
            <a:off x="2168165" y="1838383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QUERY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FD45D-2383-9578-F0A7-4CDCCCE8FBA4}"/>
              </a:ext>
            </a:extLst>
          </p:cNvPr>
          <p:cNvSpPr txBox="1"/>
          <p:nvPr/>
        </p:nvSpPr>
        <p:spPr>
          <a:xfrm>
            <a:off x="8402373" y="1838291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82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1882</TotalTime>
  <Words>597</Words>
  <Application>Microsoft Office PowerPoint</Application>
  <PresentationFormat>Widescreen</PresentationFormat>
  <Paragraphs>110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Gabriola</vt:lpstr>
      <vt:lpstr>Celestial</vt:lpstr>
      <vt:lpstr>SQL – REINFORCEMENT 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 KL</dc:creator>
  <cp:lastModifiedBy>Yashwa KL</cp:lastModifiedBy>
  <cp:revision>145</cp:revision>
  <dcterms:created xsi:type="dcterms:W3CDTF">2024-12-23T14:03:49Z</dcterms:created>
  <dcterms:modified xsi:type="dcterms:W3CDTF">2025-01-06T07:46:52Z</dcterms:modified>
</cp:coreProperties>
</file>