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28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76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0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9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464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9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2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8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7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5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7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7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845AF-36C2-8136-8C15-5770A2E1B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FCC0-EFF2-C1FD-16B3-7B48B0E5D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609" y="2852897"/>
            <a:ext cx="7986896" cy="596815"/>
          </a:xfrm>
        </p:spPr>
        <p:txBody>
          <a:bodyPr>
            <a:noAutofit/>
          </a:bodyPr>
          <a:lstStyle/>
          <a:p>
            <a:pPr algn="ctr"/>
            <a:r>
              <a:rPr sz="4500" dirty="0"/>
              <a:t>IPL Match Winner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E29F7-C395-E7BD-D973-B8F8181B4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3488" y="5332974"/>
            <a:ext cx="2238654" cy="894455"/>
          </a:xfrm>
        </p:spPr>
        <p:txBody>
          <a:bodyPr/>
          <a:lstStyle/>
          <a:p>
            <a:r>
              <a:rPr dirty="0"/>
              <a:t>By </a:t>
            </a:r>
            <a:r>
              <a:rPr lang="en-US" dirty="0"/>
              <a:t>Yashwanth K</a:t>
            </a:r>
            <a:endParaRPr dirty="0"/>
          </a:p>
          <a:p>
            <a:r>
              <a:rPr dirty="0"/>
              <a:t>Date: 20-05-2025</a:t>
            </a:r>
          </a:p>
        </p:txBody>
      </p:sp>
      <p:pic>
        <p:nvPicPr>
          <p:cNvPr id="4" name="Picture 4" descr="Indian Premiere League 2024 by livecricline | PPT">
            <a:extLst>
              <a:ext uri="{FF2B5EF4-FFF2-40B4-BE49-F238E27FC236}">
                <a16:creationId xmlns:a16="http://schemas.microsoft.com/office/drawing/2014/main" id="{6F66C043-0E16-BCD4-A4E6-BC81529FB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539" y="327560"/>
            <a:ext cx="3315295" cy="186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PL: Two New Teams To Be Announced On October 25">
            <a:extLst>
              <a:ext uri="{FF2B5EF4-FFF2-40B4-BE49-F238E27FC236}">
                <a16:creationId xmlns:a16="http://schemas.microsoft.com/office/drawing/2014/main" id="{2F8B1571-0916-686F-05F1-330EDFD24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62" y="4688600"/>
            <a:ext cx="3093004" cy="187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890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683" y="392763"/>
            <a:ext cx="7269480" cy="684868"/>
          </a:xfrm>
        </p:spPr>
        <p:txBody>
          <a:bodyPr/>
          <a:lstStyle/>
          <a:p>
            <a:pPr algn="ctr"/>
            <a:r>
              <a:rPr dirty="0"/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176" y="1601734"/>
            <a:ext cx="6446520" cy="4351337"/>
          </a:xfrm>
        </p:spPr>
        <p:txBody>
          <a:bodyPr/>
          <a:lstStyle/>
          <a:p>
            <a:r>
              <a:rPr dirty="0" err="1"/>
              <a:t>XGBoost</a:t>
            </a:r>
            <a:r>
              <a:rPr dirty="0"/>
              <a:t> selected as the best model</a:t>
            </a:r>
            <a:endParaRPr lang="en-US" dirty="0"/>
          </a:p>
          <a:p>
            <a:endParaRPr dirty="0"/>
          </a:p>
          <a:p>
            <a:r>
              <a:rPr dirty="0"/>
              <a:t>Future Work: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Advanced tuning with Bayesian Optimization</a:t>
            </a:r>
          </a:p>
          <a:p>
            <a:pPr marL="0" indent="0">
              <a:buNone/>
            </a:pPr>
            <a:r>
              <a:rPr dirty="0"/>
              <a:t>  </a:t>
            </a:r>
            <a:r>
              <a:rPr lang="en-US" dirty="0"/>
              <a:t>	</a:t>
            </a:r>
            <a:r>
              <a:rPr dirty="0"/>
              <a:t>• Real-time prediction interface</a:t>
            </a:r>
            <a:r>
              <a:rPr lang="en-US" dirty="0"/>
              <a:t>(implementation)</a:t>
            </a:r>
            <a:endParaRPr dirty="0"/>
          </a:p>
          <a:p>
            <a:pPr marL="0" indent="0">
              <a:buNone/>
            </a:pPr>
            <a:r>
              <a:rPr dirty="0"/>
              <a:t>  </a:t>
            </a:r>
            <a:r>
              <a:rPr lang="en-US" dirty="0"/>
              <a:t>	</a:t>
            </a:r>
            <a:r>
              <a:rPr dirty="0"/>
              <a:t>• Model retraining with live data</a:t>
            </a:r>
          </a:p>
          <a:p>
            <a:pPr marL="0" indent="0">
              <a:buNone/>
            </a:pPr>
            <a:r>
              <a:rPr dirty="0"/>
              <a:t>  </a:t>
            </a:r>
            <a:r>
              <a:rPr lang="en-US" dirty="0"/>
              <a:t>	</a:t>
            </a:r>
            <a:r>
              <a:rPr dirty="0"/>
              <a:t>• Visual dashboard for prediction insights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389" y="1347916"/>
            <a:ext cx="7269480" cy="776922"/>
          </a:xfrm>
        </p:spPr>
        <p:txBody>
          <a:bodyPr>
            <a:noAutofit/>
          </a:bodyPr>
          <a:lstStyle/>
          <a:p>
            <a:pPr algn="ctr"/>
            <a:r>
              <a:rPr sz="5000" dirty="0"/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5EB5F1-9C43-ADB1-963B-2CADCC69DC90}"/>
              </a:ext>
            </a:extLst>
          </p:cNvPr>
          <p:cNvSpPr txBox="1"/>
          <p:nvPr/>
        </p:nvSpPr>
        <p:spPr>
          <a:xfrm>
            <a:off x="624417" y="3421695"/>
            <a:ext cx="7075424" cy="1485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4400" b="0" i="0" dirty="0">
                <a:solidFill>
                  <a:srgbClr val="FF0000"/>
                </a:solidFill>
                <a:effectLst/>
                <a:latin typeface="Google Sans"/>
              </a:rPr>
              <a:t>"The game isn't over until </a:t>
            </a:r>
          </a:p>
          <a:p>
            <a:pPr algn="ctr">
              <a:spcAft>
                <a:spcPts val="300"/>
              </a:spcAft>
            </a:pPr>
            <a:r>
              <a:rPr lang="en-US" sz="4400" b="0" i="0" dirty="0">
                <a:solidFill>
                  <a:srgbClr val="FF0000"/>
                </a:solidFill>
                <a:effectLst/>
                <a:latin typeface="Google Sans"/>
              </a:rPr>
              <a:t>we say it is!"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082" y="-359271"/>
            <a:ext cx="7269480" cy="1325562"/>
          </a:xfrm>
        </p:spPr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736748"/>
            <a:ext cx="6446520" cy="4351337"/>
          </a:xfrm>
        </p:spPr>
        <p:txBody>
          <a:bodyPr/>
          <a:lstStyle/>
          <a:p>
            <a:r>
              <a:rPr dirty="0"/>
              <a:t>Goal: Predict the winner of an IPL match</a:t>
            </a:r>
            <a:r>
              <a:rPr lang="en-US" dirty="0"/>
              <a:t>(2008 - 2019)</a:t>
            </a:r>
            <a:r>
              <a:rPr dirty="0"/>
              <a:t> using machine learning models.</a:t>
            </a:r>
          </a:p>
          <a:p>
            <a:r>
              <a:rPr dirty="0"/>
              <a:t>Dataset: Contains 756 rows and 18 columns.</a:t>
            </a:r>
          </a:p>
          <a:p>
            <a:r>
              <a:rPr dirty="0"/>
              <a:t>Includes match info like teams, toss, venue, outcome, etc.</a:t>
            </a:r>
          </a:p>
          <a:p>
            <a:r>
              <a:rPr dirty="0"/>
              <a:t>Objective: Evaluate and identify the best model for prediction.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060" y="288434"/>
            <a:ext cx="7269480" cy="607538"/>
          </a:xfrm>
        </p:spPr>
        <p:txBody>
          <a:bodyPr>
            <a:normAutofit fontScale="90000"/>
          </a:bodyPr>
          <a:lstStyle/>
          <a:p>
            <a:pPr algn="ctr"/>
            <a:r>
              <a:rPr dirty="0"/>
              <a:t>Data Understanding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2A8707-4360-8043-23B7-8E26ECF97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25" y="1274827"/>
            <a:ext cx="7738648" cy="50796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988" y="309318"/>
            <a:ext cx="5933075" cy="672588"/>
          </a:xfrm>
        </p:spPr>
        <p:txBody>
          <a:bodyPr/>
          <a:lstStyle/>
          <a:p>
            <a:pPr algn="ctr"/>
            <a:r>
              <a:rPr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702" y="1976088"/>
            <a:ext cx="6446520" cy="2559091"/>
          </a:xfrm>
        </p:spPr>
        <p:txBody>
          <a:bodyPr/>
          <a:lstStyle/>
          <a:p>
            <a:r>
              <a:rPr dirty="0"/>
              <a:t>Dropped columns: umpire1, umpire2, umpire3, </a:t>
            </a:r>
            <a:r>
              <a:rPr dirty="0" err="1"/>
              <a:t>player_of_match</a:t>
            </a:r>
            <a:r>
              <a:rPr dirty="0"/>
              <a:t>, date</a:t>
            </a:r>
          </a:p>
          <a:p>
            <a:r>
              <a:rPr dirty="0"/>
              <a:t>Removed rows with null 'winner'</a:t>
            </a:r>
          </a:p>
          <a:p>
            <a:r>
              <a:rPr dirty="0"/>
              <a:t>Filled other nulls with 'Unknown'</a:t>
            </a:r>
          </a:p>
          <a:p>
            <a:r>
              <a:rPr dirty="0"/>
              <a:t>Standardized team names and removed duplicates</a:t>
            </a:r>
          </a:p>
          <a:p>
            <a:r>
              <a:rPr dirty="0"/>
              <a:t>Applied One-Hot and Label Encoding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276" y="177970"/>
            <a:ext cx="7269480" cy="714678"/>
          </a:xfrm>
        </p:spPr>
        <p:txBody>
          <a:bodyPr/>
          <a:lstStyle/>
          <a:p>
            <a:pPr algn="ctr"/>
            <a:r>
              <a:rPr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030" y="1171518"/>
            <a:ext cx="6774492" cy="2160193"/>
          </a:xfrm>
        </p:spPr>
        <p:txBody>
          <a:bodyPr>
            <a:normAutofit/>
          </a:bodyPr>
          <a:lstStyle/>
          <a:p>
            <a:r>
              <a:rPr sz="1600" dirty="0"/>
              <a:t>Mumbai Indians: 110 wins, CSK: 100 wins</a:t>
            </a:r>
          </a:p>
          <a:p>
            <a:r>
              <a:rPr sz="1600" dirty="0"/>
              <a:t>61% of toss-winning teams choose to bowl</a:t>
            </a:r>
          </a:p>
          <a:p>
            <a:r>
              <a:rPr sz="1600" dirty="0"/>
              <a:t>Toss-winning teams win 52% of the matches</a:t>
            </a:r>
          </a:p>
          <a:p>
            <a:r>
              <a:rPr sz="1600" dirty="0"/>
              <a:t>Most matches played in Mumbai, followed by Kolkata and Delhi</a:t>
            </a:r>
          </a:p>
          <a:p>
            <a:r>
              <a:rPr sz="1600" dirty="0"/>
              <a:t>Most common win margin: 6 wickets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8B7CFF-0F1A-D073-7E88-C5C1DAA19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3331711"/>
            <a:ext cx="8185150" cy="32976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911" y="270024"/>
            <a:ext cx="7269480" cy="703278"/>
          </a:xfrm>
        </p:spPr>
        <p:txBody>
          <a:bodyPr/>
          <a:lstStyle/>
          <a:p>
            <a:r>
              <a:rPr dirty="0"/>
              <a:t>Machine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4154" y="1769898"/>
            <a:ext cx="6446520" cy="2332025"/>
          </a:xfrm>
        </p:spPr>
        <p:txBody>
          <a:bodyPr/>
          <a:lstStyle/>
          <a:p>
            <a:r>
              <a:rPr dirty="0"/>
              <a:t>Used models: Logistic Regression, SVM, KNN, Decision Tree, Random Forest, </a:t>
            </a:r>
            <a:r>
              <a:rPr dirty="0" err="1"/>
              <a:t>XGBoost</a:t>
            </a:r>
            <a:endParaRPr dirty="0"/>
          </a:p>
          <a:p>
            <a:r>
              <a:rPr dirty="0"/>
              <a:t> Data split using </a:t>
            </a:r>
            <a:r>
              <a:rPr dirty="0" err="1"/>
              <a:t>StratifiedShuffleSplit</a:t>
            </a:r>
            <a:endParaRPr dirty="0"/>
          </a:p>
          <a:p>
            <a:r>
              <a:rPr dirty="0"/>
              <a:t> Features scaled with </a:t>
            </a:r>
            <a:r>
              <a:rPr dirty="0" err="1"/>
              <a:t>StandardScaler</a:t>
            </a:r>
            <a:endParaRPr dirty="0"/>
          </a:p>
          <a:p>
            <a:r>
              <a:rPr dirty="0"/>
              <a:t> Categorical features encoded using One-Hot Encoding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18" y="245478"/>
            <a:ext cx="7269480" cy="617360"/>
          </a:xfrm>
        </p:spPr>
        <p:txBody>
          <a:bodyPr>
            <a:normAutofit fontScale="90000"/>
          </a:bodyPr>
          <a:lstStyle/>
          <a:p>
            <a:pPr algn="ctr"/>
            <a:r>
              <a:rPr dirty="0"/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098" y="1494340"/>
            <a:ext cx="6446520" cy="4351337"/>
          </a:xfrm>
        </p:spPr>
        <p:txBody>
          <a:bodyPr/>
          <a:lstStyle/>
          <a:p>
            <a:r>
              <a:rPr lang="en-US" dirty="0"/>
              <a:t>V</a:t>
            </a:r>
            <a:r>
              <a:rPr dirty="0"/>
              <a:t>aluated with Accuracy, Precision, Recall, F1-Score</a:t>
            </a:r>
          </a:p>
          <a:p>
            <a:r>
              <a:rPr dirty="0"/>
              <a:t>Confusion Matrix and Classification Reports analyzed</a:t>
            </a:r>
          </a:p>
          <a:p>
            <a:r>
              <a:rPr dirty="0" err="1"/>
              <a:t>XGBoost</a:t>
            </a:r>
            <a:r>
              <a:rPr dirty="0"/>
              <a:t> gave the highest performance across all metrics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2718C-AB44-02C1-F338-30A8F593E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532" y="3552784"/>
            <a:ext cx="3310037" cy="19844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746" y="233202"/>
            <a:ext cx="7675836" cy="1237191"/>
          </a:xfrm>
        </p:spPr>
        <p:txBody>
          <a:bodyPr>
            <a:normAutofit/>
          </a:bodyPr>
          <a:lstStyle/>
          <a:p>
            <a:pPr algn="ctr"/>
            <a:r>
              <a:rPr dirty="0"/>
              <a:t>Best Performing Model: </a:t>
            </a:r>
            <a:r>
              <a:rPr dirty="0" err="1"/>
              <a:t>XGBoost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922" y="2299808"/>
            <a:ext cx="6446520" cy="2258383"/>
          </a:xfrm>
        </p:spPr>
        <p:txBody>
          <a:bodyPr/>
          <a:lstStyle/>
          <a:p>
            <a:r>
              <a:rPr dirty="0"/>
              <a:t>Highest Accuracy and Balanced Metrics</a:t>
            </a:r>
          </a:p>
          <a:p>
            <a:r>
              <a:rPr dirty="0"/>
              <a:t>Robust to overfitting with hyperparameter tuning</a:t>
            </a:r>
          </a:p>
          <a:p>
            <a:r>
              <a:rPr dirty="0"/>
              <a:t>Performs well with categorical data and missing values</a:t>
            </a:r>
          </a:p>
          <a:p>
            <a:r>
              <a:rPr dirty="0"/>
              <a:t>Tuned using </a:t>
            </a:r>
            <a:r>
              <a:rPr dirty="0" err="1"/>
              <a:t>GridSearchCV</a:t>
            </a:r>
            <a:r>
              <a:rPr dirty="0"/>
              <a:t> for best </a:t>
            </a:r>
            <a:r>
              <a:rPr dirty="0" err="1"/>
              <a:t>n_estimators</a:t>
            </a:r>
            <a:r>
              <a:rPr dirty="0"/>
              <a:t> and </a:t>
            </a:r>
            <a:r>
              <a:rPr dirty="0" err="1"/>
              <a:t>max_depth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957" y="165694"/>
            <a:ext cx="7269480" cy="813743"/>
          </a:xfrm>
        </p:spPr>
        <p:txBody>
          <a:bodyPr/>
          <a:lstStyle/>
          <a:p>
            <a:pPr algn="ctr"/>
            <a:r>
              <a:rPr dirty="0"/>
              <a:t>Hyperparameter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279" y="1739681"/>
            <a:ext cx="6446520" cy="4351337"/>
          </a:xfrm>
        </p:spPr>
        <p:txBody>
          <a:bodyPr/>
          <a:lstStyle/>
          <a:p>
            <a:r>
              <a:rPr dirty="0"/>
              <a:t>- Used </a:t>
            </a:r>
            <a:r>
              <a:rPr dirty="0" err="1"/>
              <a:t>GridSearchCV</a:t>
            </a:r>
            <a:r>
              <a:rPr dirty="0"/>
              <a:t> to tune </a:t>
            </a:r>
            <a:r>
              <a:rPr dirty="0" err="1"/>
              <a:t>XGBoost</a:t>
            </a:r>
            <a:r>
              <a:rPr dirty="0"/>
              <a:t> model</a:t>
            </a:r>
          </a:p>
          <a:p>
            <a:r>
              <a:rPr dirty="0"/>
              <a:t>- Parameters tuned: </a:t>
            </a:r>
            <a:r>
              <a:rPr dirty="0" err="1"/>
              <a:t>n_estimators</a:t>
            </a:r>
            <a:r>
              <a:rPr dirty="0"/>
              <a:t> = [100, 150], </a:t>
            </a:r>
            <a:r>
              <a:rPr dirty="0" err="1"/>
              <a:t>max_depth</a:t>
            </a:r>
            <a:r>
              <a:rPr dirty="0"/>
              <a:t> = [3, 5, 7]</a:t>
            </a:r>
          </a:p>
          <a:p>
            <a:r>
              <a:rPr dirty="0"/>
              <a:t>- Selected best estimator based on cross-validation score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59904D-7A00-73AA-EC6D-D1CFC5AA0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131" y="4165588"/>
            <a:ext cx="3733871" cy="6223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335</TotalTime>
  <Words>352</Words>
  <Application>Microsoft Office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Schoolbook</vt:lpstr>
      <vt:lpstr>Google Sans</vt:lpstr>
      <vt:lpstr>Wingdings 2</vt:lpstr>
      <vt:lpstr>View</vt:lpstr>
      <vt:lpstr>IPL Match Winner Prediction</vt:lpstr>
      <vt:lpstr>Introduction</vt:lpstr>
      <vt:lpstr>Data Understanding</vt:lpstr>
      <vt:lpstr>Data Cleaning</vt:lpstr>
      <vt:lpstr>Exploratory Data Analysis</vt:lpstr>
      <vt:lpstr>Machine Learning Models</vt:lpstr>
      <vt:lpstr>Model Evaluation</vt:lpstr>
      <vt:lpstr>Best Performing Model: XGBoost</vt:lpstr>
      <vt:lpstr>Hyperparameter Tuning</vt:lpstr>
      <vt:lpstr>Conclusion &amp; Future Scope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Yashwa KL</cp:lastModifiedBy>
  <cp:revision>33</cp:revision>
  <dcterms:created xsi:type="dcterms:W3CDTF">2013-01-27T09:14:16Z</dcterms:created>
  <dcterms:modified xsi:type="dcterms:W3CDTF">2025-05-23T07:32:33Z</dcterms:modified>
  <cp:category/>
</cp:coreProperties>
</file>