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8" r:id="rId4"/>
    <p:sldId id="268" r:id="rId5"/>
    <p:sldId id="260" r:id="rId6"/>
    <p:sldId id="269" r:id="rId7"/>
    <p:sldId id="270" r:id="rId8"/>
    <p:sldId id="262" r:id="rId9"/>
    <p:sldId id="263" r:id="rId10"/>
    <p:sldId id="273" r:id="rId11"/>
    <p:sldId id="264" r:id="rId12"/>
    <p:sldId id="265" r:id="rId13"/>
    <p:sldId id="272" r:id="rId14"/>
  </p:sldIdLst>
  <p:sldSz cx="14630400" cy="8229600"/>
  <p:notesSz cx="8229600" cy="14630400"/>
  <p:embeddedFontLst>
    <p:embeddedFont>
      <p:font typeface="Libre Baskerville" panose="02000000000000000000" pitchFamily="2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97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Road Sign Classification Using CNN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By: Yashwanth K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Date: 02-06-2025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F71A2BB-2836-BA74-7062-7AF58B8C75A9}"/>
              </a:ext>
            </a:extLst>
          </p:cNvPr>
          <p:cNvSpPr/>
          <p:nvPr/>
        </p:nvSpPr>
        <p:spPr>
          <a:xfrm>
            <a:off x="1477930" y="933386"/>
            <a:ext cx="11674540" cy="1144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Confusion Matrix &amp; Results - Testing</a:t>
            </a:r>
            <a:endParaRPr lang="en-US" sz="4450" dirty="0"/>
          </a:p>
        </p:txBody>
      </p:sp>
      <p:pic>
        <p:nvPicPr>
          <p:cNvPr id="4" name="Picture 3" descr="A screenshot of a graph">
            <a:extLst>
              <a:ext uri="{FF2B5EF4-FFF2-40B4-BE49-F238E27FC236}">
                <a16:creationId xmlns:a16="http://schemas.microsoft.com/office/drawing/2014/main" id="{6693BAC8-2909-B717-BA56-B9FC7158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08" y="1941237"/>
            <a:ext cx="7911976" cy="59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7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5099" y="4448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Streamlit Web App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301784" y="1440828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528598" y="1667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Upload Image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28598" y="2158061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can easily upload road sign images.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93461" y="1440828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5420275" y="1667643"/>
            <a:ext cx="30287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Real-time Prediction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0275" y="2158061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 provides immediate classification output.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01784" y="3337494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528598" y="35643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 Stack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28598" y="405472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with Python, Streamlit, and TensorFlow.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BF1E4C-813D-C621-08D6-B457641F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47" y="4871257"/>
            <a:ext cx="8296738" cy="27318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6797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&amp; Future Scope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2569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41948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Achievements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909899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Developed an accurate, lightweight model with a user-friendly interface.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093" y="362569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07093" y="441948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07093" y="4909899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Retrain with real-world data and integrate with simulations.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395" y="362569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20395" y="441948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20395" y="4909899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Quantization for optimized mobile deployment.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1537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1133951" y="4457819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“Drive safe, one sign at a time!”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4202668"/>
            <a:ext cx="30480" cy="873204"/>
          </a:xfrm>
          <a:prstGeom prst="rect">
            <a:avLst/>
          </a:prstGeom>
          <a:solidFill>
            <a:srgbClr val="403CCF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609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45234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Objective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9781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Automatically classify road sign images using Convolutional Neural Networks (CNNs).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57003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74" y="545234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94119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Use Case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94119" y="59781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recognition for autonomous vehicles and driver assistance systems.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Structure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Images organized in class folders - DATA and TEST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Separate directories for training, validation, and testing.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Details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Size: Approximately 40MB.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Labels: Mapped via labels CSV file.</a:t>
            </a:r>
            <a:endParaRPr lang="en-US" sz="17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FB1CA55-D64A-5C4E-B9BF-2F1A3010E12B}"/>
              </a:ext>
            </a:extLst>
          </p:cNvPr>
          <p:cNvSpPr/>
          <p:nvPr/>
        </p:nvSpPr>
        <p:spPr>
          <a:xfrm>
            <a:off x="7599521" y="54966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– 743 Images – Training – 631 | Validation – 112  </a:t>
            </a:r>
            <a:endParaRPr lang="en-US" sz="175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851F4BBF-CDD0-97E9-0B1B-D5991BA6A3E0}"/>
              </a:ext>
            </a:extLst>
          </p:cNvPr>
          <p:cNvSpPr/>
          <p:nvPr/>
        </p:nvSpPr>
        <p:spPr>
          <a:xfrm>
            <a:off x="7599520" y="59500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 – 285 Images  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40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Preprocessing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762958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1989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Resize Images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4801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 images are uniformly resized to 64x64 pixels.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123843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350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Normalize Pixels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8410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Pixel values are normalized to a 0-1 range.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484727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47115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Augmentation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201960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Applied </a:t>
            </a:r>
            <a:r>
              <a:rPr 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ImageGenerator</a:t>
            </a: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to increase dataset diversity.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845612"/>
            <a:ext cx="1134070" cy="166985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60724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2" y="656284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Leveraged TensorFlow, OpenCV, and Pandas for processing.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486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Architecture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297549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2297549"/>
            <a:ext cx="38278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Base Model: EfficientNetB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78796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Selected for its balance of accuracy and efficiency.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377684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Additional Layers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3868103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Includes GlobalAveragePooling2D, BatchNormalization, Dense (ReLU), and Dropout.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82072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48207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Output Layer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311140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Softmax activation for multi-class classification.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590085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7811095" y="5900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Optimization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391275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Utilizes EarlyStopping and ReduceLROnPlateau callbacks.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636151"/>
            <a:ext cx="67862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Training Configuration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Loss Function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Sparse_categorical_crossentropy for integer-encoded labels.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Optimizer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Adam optimizer for efficient gradient descent.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Epochs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 epochs before and after hyperparameter tuning.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Batch Size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Processed in batches of 32 samples per update.</a:t>
            </a:r>
            <a:endParaRPr lang="en-US" sz="1750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9FF31A8B-4B2F-0C87-513B-98A96AA8ED2C}"/>
              </a:ext>
            </a:extLst>
          </p:cNvPr>
          <p:cNvSpPr/>
          <p:nvPr/>
        </p:nvSpPr>
        <p:spPr>
          <a:xfrm>
            <a:off x="619619" y="1589626"/>
            <a:ext cx="5195768" cy="1812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20</a:t>
            </a:r>
            <a:endParaRPr lang="en-US" sz="585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D78A52A0-FE6A-AEC3-0A7B-D5B8114D79F7}"/>
              </a:ext>
            </a:extLst>
          </p:cNvPr>
          <p:cNvSpPr/>
          <p:nvPr/>
        </p:nvSpPr>
        <p:spPr>
          <a:xfrm>
            <a:off x="2242754" y="2536875"/>
            <a:ext cx="1949497" cy="858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Epochs</a:t>
            </a:r>
            <a:endParaRPr lang="en-US" sz="22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A4F0CCD1-1A37-CB7A-080B-1B8C88321290}"/>
              </a:ext>
            </a:extLst>
          </p:cNvPr>
          <p:cNvSpPr/>
          <p:nvPr/>
        </p:nvSpPr>
        <p:spPr>
          <a:xfrm>
            <a:off x="619619" y="3111840"/>
            <a:ext cx="5195768" cy="879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Initial and post-tuning epochs.</a:t>
            </a:r>
            <a:endParaRPr lang="en-US" sz="175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635964D3-6F50-5AE3-5280-03E786AF774A}"/>
              </a:ext>
            </a:extLst>
          </p:cNvPr>
          <p:cNvSpPr/>
          <p:nvPr/>
        </p:nvSpPr>
        <p:spPr>
          <a:xfrm>
            <a:off x="619619" y="4268532"/>
            <a:ext cx="5195768" cy="1812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32</a:t>
            </a:r>
            <a:endParaRPr lang="en-US" sz="5850" dirty="0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0C35E1B0-70EC-4D82-D214-B8E60F2E2004}"/>
              </a:ext>
            </a:extLst>
          </p:cNvPr>
          <p:cNvSpPr/>
          <p:nvPr/>
        </p:nvSpPr>
        <p:spPr>
          <a:xfrm>
            <a:off x="2242753" y="5105313"/>
            <a:ext cx="1949497" cy="858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Batch Size</a:t>
            </a:r>
            <a:endParaRPr lang="en-US" sz="2200" dirty="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AC6C626C-D634-FE49-895E-DA8F78522353}"/>
              </a:ext>
            </a:extLst>
          </p:cNvPr>
          <p:cNvSpPr/>
          <p:nvPr/>
        </p:nvSpPr>
        <p:spPr>
          <a:xfrm>
            <a:off x="619619" y="5790746"/>
            <a:ext cx="5195768" cy="879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Optimal batch size for training.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71235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Hyperparameter Tuning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Tuning Method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Utilized RandomSearch for efficient exploration.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Tuned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44269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EfficientNetB3 model was optimized.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223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Performance Gains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7138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Improved model accuracy and generalization.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76143"/>
            <a:ext cx="50354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Evaluation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1" y="3525083"/>
            <a:ext cx="67100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Accuracy assesses overall correctness.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1" y="3967282"/>
            <a:ext cx="67100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Confusion Matrix visualizes misclassifications.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1" y="4409480"/>
            <a:ext cx="67100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Classification Report provides detailed per-class metrics.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1" y="5027533"/>
            <a:ext cx="67100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model achieved high test accuracy. It demonstrated robust performance across all road sign classes.</a:t>
            </a:r>
            <a:endParaRPr lang="en-US" sz="175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5EDFAA64-979B-5B46-B99C-37E65DC2C9D7}"/>
              </a:ext>
            </a:extLst>
          </p:cNvPr>
          <p:cNvSpPr/>
          <p:nvPr/>
        </p:nvSpPr>
        <p:spPr>
          <a:xfrm>
            <a:off x="7180080" y="1702629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90%</a:t>
            </a:r>
            <a:endParaRPr lang="en-US" sz="585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770252AD-7DB9-201A-7406-CA3589D566AE}"/>
              </a:ext>
            </a:extLst>
          </p:cNvPr>
          <p:cNvSpPr/>
          <p:nvPr/>
        </p:nvSpPr>
        <p:spPr>
          <a:xfrm>
            <a:off x="7566438" y="27344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Val Accuracy </a:t>
            </a:r>
            <a:endParaRPr lang="en-US" sz="22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4829968B-3B67-4CB9-C698-C8279C18E04C}"/>
              </a:ext>
            </a:extLst>
          </p:cNvPr>
          <p:cNvSpPr/>
          <p:nvPr/>
        </p:nvSpPr>
        <p:spPr>
          <a:xfrm>
            <a:off x="7180080" y="3224843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Before tuning achieved high test accuracy across all classes.</a:t>
            </a:r>
            <a:endParaRPr lang="en-US" sz="1750" dirty="0"/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125BFF05-DD93-8AA6-317C-AF2D2D93011F}"/>
              </a:ext>
            </a:extLst>
          </p:cNvPr>
          <p:cNvSpPr/>
          <p:nvPr/>
        </p:nvSpPr>
        <p:spPr>
          <a:xfrm>
            <a:off x="10788150" y="1764009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95%</a:t>
            </a:r>
            <a:endParaRPr lang="en-US" sz="5850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AA3D7034-477B-FE34-7C3C-A3D2C4A47D30}"/>
              </a:ext>
            </a:extLst>
          </p:cNvPr>
          <p:cNvSpPr/>
          <p:nvPr/>
        </p:nvSpPr>
        <p:spPr>
          <a:xfrm>
            <a:off x="11174508" y="27958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Val Accuracy </a:t>
            </a:r>
            <a:endParaRPr lang="en-US" sz="2200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74C804B1-1BFD-B72D-99DC-5BD47006CE62}"/>
              </a:ext>
            </a:extLst>
          </p:cNvPr>
          <p:cNvSpPr/>
          <p:nvPr/>
        </p:nvSpPr>
        <p:spPr>
          <a:xfrm>
            <a:off x="10788150" y="3286223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After tuning achieved high test accuracy across all classes.</a:t>
            </a:r>
            <a:endParaRPr lang="en-US" sz="1750" dirty="0"/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21EC007B-2755-7B6D-29AF-9BD644C0CA0B}"/>
              </a:ext>
            </a:extLst>
          </p:cNvPr>
          <p:cNvSpPr/>
          <p:nvPr/>
        </p:nvSpPr>
        <p:spPr>
          <a:xfrm>
            <a:off x="7315200" y="4851288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62%</a:t>
            </a:r>
            <a:endParaRPr lang="en-US" sz="5850" dirty="0"/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3A37CB44-B44B-1EE7-E442-932C9702ED11}"/>
              </a:ext>
            </a:extLst>
          </p:cNvPr>
          <p:cNvSpPr/>
          <p:nvPr/>
        </p:nvSpPr>
        <p:spPr>
          <a:xfrm>
            <a:off x="7701558" y="58830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Test Accuracy </a:t>
            </a:r>
            <a:endParaRPr lang="en-US" sz="2200" dirty="0"/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75D7893A-B523-6288-9DE9-E97FDED373C9}"/>
              </a:ext>
            </a:extLst>
          </p:cNvPr>
          <p:cNvSpPr/>
          <p:nvPr/>
        </p:nvSpPr>
        <p:spPr>
          <a:xfrm>
            <a:off x="7315200" y="637350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Before tuning achieved high test accuracy across all classes.</a:t>
            </a:r>
            <a:endParaRPr lang="en-US" sz="1750" dirty="0"/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339C6115-CAC5-4510-7624-0F0A73965B51}"/>
              </a:ext>
            </a:extLst>
          </p:cNvPr>
          <p:cNvSpPr/>
          <p:nvPr/>
        </p:nvSpPr>
        <p:spPr>
          <a:xfrm>
            <a:off x="10923270" y="4912668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60%</a:t>
            </a:r>
            <a:endParaRPr lang="en-US" sz="585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165BA86-77E9-72BC-2656-D45BF9272D20}"/>
              </a:ext>
            </a:extLst>
          </p:cNvPr>
          <p:cNvSpPr/>
          <p:nvPr/>
        </p:nvSpPr>
        <p:spPr>
          <a:xfrm>
            <a:off x="11309628" y="59444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Test Accuracy </a:t>
            </a:r>
            <a:endParaRPr lang="en-US" sz="2200" dirty="0"/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31A636DA-453A-9293-D3B1-D880B48B51F0}"/>
              </a:ext>
            </a:extLst>
          </p:cNvPr>
          <p:cNvSpPr/>
          <p:nvPr/>
        </p:nvSpPr>
        <p:spPr>
          <a:xfrm>
            <a:off x="10923270" y="643488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After tuning achieved high test accuracy across all classes.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77930" y="933386"/>
            <a:ext cx="11674540" cy="1144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Confusion Matrix &amp; Results</a:t>
            </a:r>
            <a:endParaRPr lang="en-US" sz="4450" dirty="0"/>
          </a:p>
        </p:txBody>
      </p:sp>
      <p:pic>
        <p:nvPicPr>
          <p:cNvPr id="6" name="Picture 5" descr="A diagram of numbers and letters">
            <a:extLst>
              <a:ext uri="{FF2B5EF4-FFF2-40B4-BE49-F238E27FC236}">
                <a16:creationId xmlns:a16="http://schemas.microsoft.com/office/drawing/2014/main" id="{722068AE-4626-D848-D77A-415E6E10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65" y="2294313"/>
            <a:ext cx="7266585" cy="4813070"/>
          </a:xfrm>
          <a:prstGeom prst="rect">
            <a:avLst/>
          </a:prstGeom>
        </p:spPr>
      </p:pic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76DD0817-B41E-7DD6-107F-A5DC10842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078181"/>
            <a:ext cx="6716684" cy="4939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458</Words>
  <Application>Microsoft Office PowerPoint</Application>
  <PresentationFormat>Custom</PresentationFormat>
  <Paragraphs>105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Libre Baskerville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Yashwa KL</cp:lastModifiedBy>
  <cp:revision>16</cp:revision>
  <dcterms:created xsi:type="dcterms:W3CDTF">2025-06-02T07:41:26Z</dcterms:created>
  <dcterms:modified xsi:type="dcterms:W3CDTF">2025-06-02T09:41:54Z</dcterms:modified>
</cp:coreProperties>
</file>