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72" r:id="rId5"/>
    <p:sldId id="268" r:id="rId6"/>
    <p:sldId id="260" r:id="rId7"/>
    <p:sldId id="259" r:id="rId8"/>
    <p:sldId id="265" r:id="rId9"/>
    <p:sldId id="264" r:id="rId10"/>
    <p:sldId id="262" r:id="rId11"/>
    <p:sldId id="261" r:id="rId12"/>
    <p:sldId id="270" r:id="rId13"/>
    <p:sldId id="266" r:id="rId14"/>
    <p:sldId id="27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899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C5788EE-4EDA-20FA-8EB9-2F0639E8A2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053CA0-7A9F-FC49-AD3F-F3280344D7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7F6939-7B7E-F49F-8219-DC8CDAC85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CCA700-291A-CD50-0CF3-749300C8D7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ADD4D-8EF2-3DF8-F5F4-9459752D54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B36F67-81DA-36AC-5D17-0172FF5A70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5E8CAF-5A59-424C-9F6F-3012FB944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4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6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5E8CAF-5A59-424C-9F6F-3012FB944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4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itle 123">
            <a:extLst>
              <a:ext uri="{FF2B5EF4-FFF2-40B4-BE49-F238E27FC236}">
                <a16:creationId xmlns:a16="http://schemas.microsoft.com/office/drawing/2014/main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210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4E02-7E00-0B1F-6DCF-C32F223F1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39569-4428-1EFD-2952-CF13E687D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D77A1-2C54-50EF-C920-860C8F09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EA2D-C10B-4344-B300-DC05FB35AD6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8CCA-5643-F6F4-3C26-99502958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0075-B6A2-6DE2-469F-86438DDD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E8CAF-5A59-424C-9F6F-3012FB944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64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5E8CAF-5A59-424C-9F6F-3012FB944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117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5E8CAF-5A59-424C-9F6F-3012FB944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5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5E8CAF-5A59-424C-9F6F-3012FB944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8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CE1CF12-4201-C23B-7B9A-02EB4F8A7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3CE0C7-867A-80BB-9E96-3008375B7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6CB758-B1DB-F2E0-00E7-BF5660C5F2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5E8CAF-5A59-424C-9F6F-3012FB944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50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5E8CAF-5A59-424C-9F6F-3012FB944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18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5E8CAF-5A59-424C-9F6F-3012FB94469A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D831DA-EDBD-A492-3E6D-6ABBF4438F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071AEB-E268-A464-7197-69FA762C3C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965E8CAF-5A59-424C-9F6F-3012FB944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50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6CF4-D868-EBB9-4AC1-6C0EF252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962" y="2735897"/>
            <a:ext cx="9822025" cy="693103"/>
          </a:xfrm>
        </p:spPr>
        <p:txBody>
          <a:bodyPr/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SALARY SURVEY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04F19-2C39-40AF-9409-0F695A07D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3796" y="4432462"/>
            <a:ext cx="9542106" cy="2133599"/>
          </a:xfrm>
        </p:spPr>
        <p:txBody>
          <a:bodyPr/>
          <a:lstStyle/>
          <a:p>
            <a:pPr algn="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</a:p>
          <a:p>
            <a:pPr algn="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YASHWANTH K</a:t>
            </a:r>
          </a:p>
          <a:p>
            <a:pPr algn="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DA &amp; DS NOV</a:t>
            </a:r>
          </a:p>
          <a:p>
            <a:pPr algn="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10/02/2025</a:t>
            </a:r>
          </a:p>
        </p:txBody>
      </p:sp>
      <p:pic>
        <p:nvPicPr>
          <p:cNvPr id="5" name="Picture 4" descr="A green square with a white x on it">
            <a:extLst>
              <a:ext uri="{FF2B5EF4-FFF2-40B4-BE49-F238E27FC236}">
                <a16:creationId xmlns:a16="http://schemas.microsoft.com/office/drawing/2014/main" id="{EFBDC608-0F17-7ED6-C02B-C5CD5CD14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0" y="5047212"/>
            <a:ext cx="1547276" cy="1440256"/>
          </a:xfrm>
          <a:prstGeom prst="rect">
            <a:avLst/>
          </a:prstGeom>
        </p:spPr>
      </p:pic>
      <p:pic>
        <p:nvPicPr>
          <p:cNvPr id="7" name="Picture 6" descr="A blue cylinder with white text">
            <a:extLst>
              <a:ext uri="{FF2B5EF4-FFF2-40B4-BE49-F238E27FC236}">
                <a16:creationId xmlns:a16="http://schemas.microsoft.com/office/drawing/2014/main" id="{3D1942F2-F8C3-40BD-194D-CE7A9AFC7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51" y="5101526"/>
            <a:ext cx="2283921" cy="1385942"/>
          </a:xfrm>
          <a:prstGeom prst="rect">
            <a:avLst/>
          </a:prstGeom>
        </p:spPr>
      </p:pic>
      <p:pic>
        <p:nvPicPr>
          <p:cNvPr id="4" name="Picture 3" descr="What is SQL Database: Structure, Types, Examples">
            <a:extLst>
              <a:ext uri="{FF2B5EF4-FFF2-40B4-BE49-F238E27FC236}">
                <a16:creationId xmlns:a16="http://schemas.microsoft.com/office/drawing/2014/main" id="{6147A917-4D4F-03E6-FD29-004975B43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603" y="291939"/>
            <a:ext cx="2775250" cy="160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nformationWeek Salary Survey: What IT ...">
            <a:extLst>
              <a:ext uri="{FF2B5EF4-FFF2-40B4-BE49-F238E27FC236}">
                <a16:creationId xmlns:a16="http://schemas.microsoft.com/office/drawing/2014/main" id="{4CAA3184-FB89-65D0-DBEB-78029490A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95" y="315266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52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2567E6D-571E-F0A0-50E2-9AC9FF30DCDF}"/>
              </a:ext>
            </a:extLst>
          </p:cNvPr>
          <p:cNvSpPr txBox="1"/>
          <p:nvPr/>
        </p:nvSpPr>
        <p:spPr>
          <a:xfrm>
            <a:off x="3047223" y="252487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Bahnschrift Condensed" panose="020B0502040204020203" pitchFamily="34" charset="0"/>
              </a:rPr>
              <a:t>TABLE RELATIONSHIP</a:t>
            </a:r>
            <a:endParaRPr lang="en-IN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E0DE9F-6D27-6F6A-C7F9-9B3AEF6F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2" y="989045"/>
            <a:ext cx="10767525" cy="55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A3065-7BBF-D7C8-8B18-CDED91F67F38}"/>
              </a:ext>
            </a:extLst>
          </p:cNvPr>
          <p:cNvSpPr txBox="1"/>
          <p:nvPr/>
        </p:nvSpPr>
        <p:spPr>
          <a:xfrm>
            <a:off x="3047223" y="375171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Bahnschrift Condensed" panose="020B0502040204020203" pitchFamily="34" charset="0"/>
              </a:rPr>
              <a:t>PIVOT TABLES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563495-D4E1-1DDA-016C-80BDE661F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65" y="1352940"/>
            <a:ext cx="10625470" cy="500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A3065-7BBF-D7C8-8B18-CDED91F67F38}"/>
              </a:ext>
            </a:extLst>
          </p:cNvPr>
          <p:cNvSpPr txBox="1"/>
          <p:nvPr/>
        </p:nvSpPr>
        <p:spPr>
          <a:xfrm>
            <a:off x="3047223" y="375171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Bahnschrift Condensed" panose="020B0502040204020203" pitchFamily="34" charset="0"/>
              </a:rPr>
              <a:t>PIVOT CHARTS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F1CDE-4B98-7103-0647-F119EC31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95" y="1391156"/>
            <a:ext cx="10776210" cy="49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3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64FA35-FF54-2A78-B578-C16DA653CF57}"/>
              </a:ext>
            </a:extLst>
          </p:cNvPr>
          <p:cNvSpPr txBox="1"/>
          <p:nvPr/>
        </p:nvSpPr>
        <p:spPr>
          <a:xfrm>
            <a:off x="3047223" y="111967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Bahnschrift Condensed" panose="020B0502040204020203" pitchFamily="34" charset="0"/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D542F-6FB6-450D-B0E4-44851F7F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09123"/>
            <a:ext cx="11313368" cy="596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5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1F71A-3D59-628E-FA53-2BB97530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14" y="429208"/>
            <a:ext cx="10479024" cy="412040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INSIGHTS AND CONCLUSION</a:t>
            </a:r>
            <a:br>
              <a:rPr lang="en-IN" sz="2800" b="1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200C3-AEEB-E590-577F-39E86FE17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3693" y="1707500"/>
            <a:ext cx="11064614" cy="448056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FF00"/>
                </a:solidFill>
              </a:rPr>
              <a:t>Job Title  </a:t>
            </a: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chemeClr val="tx1"/>
                </a:solidFill>
              </a:rPr>
              <a:t> Investment Banking Analyst     - 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6000144000.00</a:t>
            </a:r>
            <a:r>
              <a:rPr lang="en-IN" sz="800" b="1" dirty="0"/>
              <a:t>         </a:t>
            </a:r>
            <a:r>
              <a:rPr lang="en-US" sz="2000" b="1" dirty="0">
                <a:solidFill>
                  <a:schemeClr val="tx1"/>
                </a:solidFill>
              </a:rPr>
              <a:t>||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     BI Consultant          -  10.00</a:t>
            </a:r>
            <a:r>
              <a:rPr lang="en-IN" sz="800" b="1" dirty="0"/>
              <a:t>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FFFF00"/>
                </a:solidFill>
              </a:rPr>
              <a:t> Industry </a:t>
            </a:r>
            <a:r>
              <a:rPr lang="en-IN" sz="2000" b="1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IN" sz="2000" b="1" dirty="0"/>
              <a:t> 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ESL Teacher         - 36000000.00   ||   Environmental Regulation          -  58.00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i="0" u="none" strike="noStrike" dirty="0">
                <a:solidFill>
                  <a:srgbClr val="FFFF00"/>
                </a:solidFill>
                <a:effectLst/>
              </a:rPr>
              <a:t>Gender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 Average</a:t>
            </a:r>
            <a:r>
              <a:rPr lang="en-US" sz="2000" b="1" dirty="0">
                <a:solidFill>
                  <a:srgbClr val="000000"/>
                </a:solidFill>
              </a:rPr>
              <a:t> Salary </a:t>
            </a:r>
            <a:r>
              <a:rPr lang="en-US" sz="2000" b="1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sz="2000" b="1" dirty="0">
                <a:solidFill>
                  <a:srgbClr val="000000"/>
                </a:solidFill>
              </a:rPr>
              <a:t>   Woman        - 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109737944.34</a:t>
            </a:r>
            <a:r>
              <a:rPr lang="en-IN" sz="800" b="1" dirty="0"/>
              <a:t> </a:t>
            </a:r>
            <a:r>
              <a:rPr lang="en-IN" sz="1800" b="1" dirty="0">
                <a:solidFill>
                  <a:srgbClr val="000000"/>
                </a:solidFill>
              </a:rPr>
              <a:t>    ||    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Prefer not to answer</a:t>
            </a:r>
            <a:r>
              <a:rPr lang="en-IN" sz="800" b="1" dirty="0"/>
              <a:t>              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  -  88000.00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FFFF00"/>
                </a:solidFill>
              </a:rPr>
              <a:t>Gender</a:t>
            </a:r>
            <a:r>
              <a:rPr lang="en-IN" sz="1800" b="1" dirty="0">
                <a:solidFill>
                  <a:srgbClr val="000000"/>
                </a:solidFill>
              </a:rPr>
              <a:t> </a:t>
            </a:r>
            <a:r>
              <a:rPr lang="en-IN" sz="1800" b="1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000000"/>
                </a:solidFill>
              </a:rPr>
              <a:t> Count  </a:t>
            </a:r>
            <a:r>
              <a:rPr lang="en-US" sz="2000" b="1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000000"/>
                </a:solidFill>
              </a:rPr>
              <a:t> Woman -  21267    ||    Man – 5458    ||    Non – Binary – 743.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FFFF00"/>
                </a:solidFill>
              </a:rPr>
              <a:t>Country</a:t>
            </a:r>
            <a:r>
              <a:rPr lang="en-IN" sz="2000" b="1" dirty="0">
                <a:solidFill>
                  <a:schemeClr val="tx1"/>
                </a:solidFill>
              </a:rPr>
              <a:t> </a:t>
            </a:r>
            <a:r>
              <a:rPr lang="en-IN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IN" sz="2000" b="1" dirty="0">
                <a:solidFill>
                  <a:schemeClr val="tx1"/>
                </a:solidFill>
              </a:rPr>
              <a:t>  Highest Salary       – Canada     ||      Least Salary        -  Srilanka.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FFFF00"/>
                </a:solidFill>
              </a:rPr>
              <a:t>Average Salary </a:t>
            </a:r>
            <a:r>
              <a:rPr lang="en-IN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IN" sz="2000" b="1" dirty="0">
                <a:solidFill>
                  <a:schemeClr val="tx1"/>
                </a:solidFill>
              </a:rPr>
              <a:t> Age Range  </a:t>
            </a:r>
            <a:r>
              <a:rPr lang="en-IN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IN" sz="2000" b="1" dirty="0">
                <a:solidFill>
                  <a:schemeClr val="tx1"/>
                </a:solidFill>
              </a:rPr>
              <a:t> 65 and above </a:t>
            </a:r>
            <a:r>
              <a:rPr lang="en-IN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     - 22L  || </a:t>
            </a:r>
            <a:r>
              <a:rPr lang="en-IN" sz="2000" b="1" dirty="0">
                <a:solidFill>
                  <a:schemeClr val="tx1"/>
                </a:solidFill>
              </a:rPr>
              <a:t> Under 18        - 1.6L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b="1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b="1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800" dirty="0"/>
              <a:t> </a:t>
            </a:r>
            <a:endParaRPr lang="en-IN" sz="2000" dirty="0">
              <a:solidFill>
                <a:schemeClr val="tx1"/>
              </a:solidFill>
              <a:latin typeface="Apros light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41CEA39-1985-66A9-0799-DF259CF0D85F}"/>
              </a:ext>
            </a:extLst>
          </p:cNvPr>
          <p:cNvSpPr/>
          <p:nvPr/>
        </p:nvSpPr>
        <p:spPr>
          <a:xfrm rot="10800000">
            <a:off x="5099180" y="1779907"/>
            <a:ext cx="251927" cy="317241"/>
          </a:xfrm>
          <a:prstGeom prst="downArrow">
            <a:avLst/>
          </a:prstGeom>
          <a:solidFill>
            <a:srgbClr val="7030A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7ED482C-29F0-4DDD-F4FD-8A9C741DA07A}"/>
              </a:ext>
            </a:extLst>
          </p:cNvPr>
          <p:cNvSpPr/>
          <p:nvPr/>
        </p:nvSpPr>
        <p:spPr>
          <a:xfrm>
            <a:off x="9084287" y="1826559"/>
            <a:ext cx="251927" cy="317241"/>
          </a:xfrm>
          <a:prstGeom prst="downArrow">
            <a:avLst/>
          </a:prstGeom>
          <a:solidFill>
            <a:srgbClr val="7030A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D2F3574-DA09-BF8F-A87A-0C2517E2A644}"/>
              </a:ext>
            </a:extLst>
          </p:cNvPr>
          <p:cNvSpPr/>
          <p:nvPr/>
        </p:nvSpPr>
        <p:spPr>
          <a:xfrm>
            <a:off x="8935621" y="2519264"/>
            <a:ext cx="251927" cy="317241"/>
          </a:xfrm>
          <a:prstGeom prst="downArrow">
            <a:avLst/>
          </a:prstGeom>
          <a:solidFill>
            <a:srgbClr val="7030A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43EBFBB-9D08-812B-3E0F-88BB51D4080B}"/>
              </a:ext>
            </a:extLst>
          </p:cNvPr>
          <p:cNvSpPr/>
          <p:nvPr/>
        </p:nvSpPr>
        <p:spPr>
          <a:xfrm rot="10800000">
            <a:off x="3652937" y="2453954"/>
            <a:ext cx="251927" cy="317241"/>
          </a:xfrm>
          <a:prstGeom prst="downArrow">
            <a:avLst/>
          </a:prstGeom>
          <a:solidFill>
            <a:srgbClr val="7030A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8A20CA9-92DB-AD1C-F20C-A8DB61FA4BB4}"/>
              </a:ext>
            </a:extLst>
          </p:cNvPr>
          <p:cNvSpPr/>
          <p:nvPr/>
        </p:nvSpPr>
        <p:spPr>
          <a:xfrm>
            <a:off x="9513497" y="3200397"/>
            <a:ext cx="251927" cy="317241"/>
          </a:xfrm>
          <a:prstGeom prst="downArrow">
            <a:avLst/>
          </a:prstGeom>
          <a:solidFill>
            <a:srgbClr val="7030A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F6181B4-6DA1-122A-E594-2FF6CDFE9A7F}"/>
              </a:ext>
            </a:extLst>
          </p:cNvPr>
          <p:cNvSpPr/>
          <p:nvPr/>
        </p:nvSpPr>
        <p:spPr>
          <a:xfrm rot="10800000">
            <a:off x="5071186" y="3130417"/>
            <a:ext cx="251927" cy="317241"/>
          </a:xfrm>
          <a:prstGeom prst="downArrow">
            <a:avLst/>
          </a:prstGeom>
          <a:solidFill>
            <a:srgbClr val="7030A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EA24F27-45CB-D796-C99A-58F2B655DC44}"/>
              </a:ext>
            </a:extLst>
          </p:cNvPr>
          <p:cNvSpPr/>
          <p:nvPr/>
        </p:nvSpPr>
        <p:spPr>
          <a:xfrm rot="10800000">
            <a:off x="5844073" y="5204515"/>
            <a:ext cx="251927" cy="317241"/>
          </a:xfrm>
          <a:prstGeom prst="downArrow">
            <a:avLst/>
          </a:prstGeom>
          <a:solidFill>
            <a:srgbClr val="7030A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D1ACFBD-BA0D-8560-1752-465863F998A2}"/>
              </a:ext>
            </a:extLst>
          </p:cNvPr>
          <p:cNvSpPr/>
          <p:nvPr/>
        </p:nvSpPr>
        <p:spPr>
          <a:xfrm>
            <a:off x="7180716" y="4542454"/>
            <a:ext cx="251927" cy="317241"/>
          </a:xfrm>
          <a:prstGeom prst="downArrow">
            <a:avLst/>
          </a:prstGeom>
          <a:solidFill>
            <a:srgbClr val="7030A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759E0FB-8B61-8CD7-57C3-5DF4FFFE1541}"/>
              </a:ext>
            </a:extLst>
          </p:cNvPr>
          <p:cNvSpPr/>
          <p:nvPr/>
        </p:nvSpPr>
        <p:spPr>
          <a:xfrm>
            <a:off x="8073138" y="5223178"/>
            <a:ext cx="251927" cy="317241"/>
          </a:xfrm>
          <a:prstGeom prst="downArrow">
            <a:avLst/>
          </a:prstGeom>
          <a:solidFill>
            <a:srgbClr val="7030A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18D3D6ED-D7FA-7B47-835F-064FB55EAA5E}"/>
              </a:ext>
            </a:extLst>
          </p:cNvPr>
          <p:cNvSpPr/>
          <p:nvPr/>
        </p:nvSpPr>
        <p:spPr>
          <a:xfrm rot="10800000">
            <a:off x="3746241" y="4542453"/>
            <a:ext cx="251927" cy="317241"/>
          </a:xfrm>
          <a:prstGeom prst="downArrow">
            <a:avLst/>
          </a:prstGeom>
          <a:solidFill>
            <a:srgbClr val="7030A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25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sign with white text">
            <a:extLst>
              <a:ext uri="{FF2B5EF4-FFF2-40B4-BE49-F238E27FC236}">
                <a16:creationId xmlns:a16="http://schemas.microsoft.com/office/drawing/2014/main" id="{88733B85-0530-8C00-518D-A7EFB3181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881" y="1195590"/>
            <a:ext cx="6082487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5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3F4B1-E399-C96D-5F7F-7E52E0863CE4}"/>
              </a:ext>
            </a:extLst>
          </p:cNvPr>
          <p:cNvSpPr txBox="1"/>
          <p:nvPr/>
        </p:nvSpPr>
        <p:spPr>
          <a:xfrm>
            <a:off x="4089918" y="541175"/>
            <a:ext cx="4012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ahnschrift Condensed" panose="020B0502040204020203" pitchFamily="34" charset="0"/>
              </a:rPr>
              <a:t>PROJECT OBJECTIVE</a:t>
            </a:r>
            <a:endParaRPr lang="en-IN" sz="3200" b="1" dirty="0">
              <a:latin typeface="Bahnschrift Condense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2AD0F-56B8-1094-BFFE-ED3FC6470335}"/>
              </a:ext>
            </a:extLst>
          </p:cNvPr>
          <p:cNvSpPr txBox="1"/>
          <p:nvPr/>
        </p:nvSpPr>
        <p:spPr>
          <a:xfrm>
            <a:off x="886407" y="1968674"/>
            <a:ext cx="1063689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Aptos" panose="020B0004020202020204" pitchFamily="34" charset="0"/>
            </a:endParaRPr>
          </a:p>
          <a:p>
            <a:r>
              <a:rPr lang="en-US" sz="2400" b="1" dirty="0">
                <a:latin typeface="Aptos" panose="020B0004020202020204" pitchFamily="34" charset="0"/>
                <a:cs typeface="Arial" panose="020B0604020202020204" pitchFamily="34" charset="0"/>
              </a:rPr>
              <a:t>The objective of this project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  <a:t>To analyze salary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  <a:t>Experience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  <a:t>Compensation patterns across industries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ptos" panose="020B0004020202020204" pitchFamily="34" charset="0"/>
                <a:cs typeface="Arial" panose="020B0604020202020204" pitchFamily="34" charset="0"/>
              </a:rPr>
              <a:t>Using SQL and Excel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  <a:cs typeface="Arial" panose="020B0604020202020204" pitchFamily="34" charset="0"/>
              </a:rPr>
              <a:t>We Should extract insights to understand salary distribution by factors like gender, education, industry, job title, and location.</a:t>
            </a:r>
          </a:p>
        </p:txBody>
      </p:sp>
    </p:spTree>
    <p:extLst>
      <p:ext uri="{BB962C8B-B14F-4D97-AF65-F5344CB8AC3E}">
        <p14:creationId xmlns:p14="http://schemas.microsoft.com/office/powerpoint/2010/main" val="198454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AE29217B-00F7-B01C-1103-FB8B454AF49D}"/>
              </a:ext>
            </a:extLst>
          </p:cNvPr>
          <p:cNvSpPr txBox="1"/>
          <p:nvPr/>
        </p:nvSpPr>
        <p:spPr>
          <a:xfrm>
            <a:off x="3188335" y="379034"/>
            <a:ext cx="5815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latin typeface="Bahnschrift Condensed" panose="020B0502040204020203" pitchFamily="34" charset="0"/>
              </a:rPr>
              <a:t>DATA CLEANING AND PREPARATION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CEADDE92-0136-0C67-D818-67CB550025A9}"/>
              </a:ext>
            </a:extLst>
          </p:cNvPr>
          <p:cNvSpPr txBox="1"/>
          <p:nvPr/>
        </p:nvSpPr>
        <p:spPr>
          <a:xfrm>
            <a:off x="1804916" y="5844822"/>
            <a:ext cx="202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Bahnschrift Condensed" panose="020B0502040204020203" pitchFamily="34" charset="0"/>
              </a:rPr>
              <a:t>RAW DATA - 28100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45FE4EA1-1EF5-7550-3572-7BA07EC1352E}"/>
              </a:ext>
            </a:extLst>
          </p:cNvPr>
          <p:cNvSpPr txBox="1"/>
          <p:nvPr/>
        </p:nvSpPr>
        <p:spPr>
          <a:xfrm>
            <a:off x="8149271" y="5844822"/>
            <a:ext cx="2122311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Bahnschrift Condensed" panose="020B0502040204020203" pitchFamily="34" charset="0"/>
              </a:rPr>
              <a:t>CLEANED DATA - 27932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8C8DB8-3169-C3A4-64E3-3B6B2AD5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70" y="1485376"/>
            <a:ext cx="4464000" cy="3727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DBFF84-C18B-0DFD-0CFC-9DF7EB688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311" y="1485376"/>
            <a:ext cx="4464000" cy="3727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839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99842F-C8A2-5374-7D13-A72B8B1A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10529"/>
            <a:ext cx="11420669" cy="5116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E04BF4-2C22-3EE4-922D-540E349B5F21}"/>
              </a:ext>
            </a:extLst>
          </p:cNvPr>
          <p:cNvSpPr txBox="1"/>
          <p:nvPr/>
        </p:nvSpPr>
        <p:spPr>
          <a:xfrm>
            <a:off x="3118757" y="431155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Bahnschrift Condensed" panose="020B0502040204020203" pitchFamily="34" charset="0"/>
              </a:rPr>
              <a:t>CSV FILE FOR S</a:t>
            </a:r>
            <a:r>
              <a:rPr lang="en-IN" sz="2800" b="1" dirty="0">
                <a:latin typeface="Bahnschrift Condensed" panose="020B0502040204020203" pitchFamily="34" charset="0"/>
              </a:rPr>
              <a:t>QL IMPORT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3F99A0-E122-95BD-EE11-FC877C3AC549}"/>
              </a:ext>
            </a:extLst>
          </p:cNvPr>
          <p:cNvSpPr/>
          <p:nvPr/>
        </p:nvSpPr>
        <p:spPr>
          <a:xfrm>
            <a:off x="961053" y="6230899"/>
            <a:ext cx="671804" cy="2612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55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0B443-FF0E-C7F5-F1E9-38FACD5E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82" y="2327985"/>
            <a:ext cx="6097553" cy="2873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E361B7-F9C3-13CE-0992-08E85D9C5B26}"/>
              </a:ext>
            </a:extLst>
          </p:cNvPr>
          <p:cNvSpPr txBox="1"/>
          <p:nvPr/>
        </p:nvSpPr>
        <p:spPr>
          <a:xfrm>
            <a:off x="2936810" y="421823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Bahnschrift Condensed" panose="020B0502040204020203" pitchFamily="34" charset="0"/>
              </a:rPr>
              <a:t>DATA IMPORT INTO SQL</a:t>
            </a:r>
            <a:endParaRPr lang="en-IN" sz="2800" b="1" dirty="0">
              <a:latin typeface="Bahnschrift Condensed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F96151-AE53-8F27-A52D-20387653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65" y="1349961"/>
            <a:ext cx="4983353" cy="482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9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B40B19CF-1FFE-3496-5CA9-A15FF3FE0F65}"/>
              </a:ext>
            </a:extLst>
          </p:cNvPr>
          <p:cNvSpPr txBox="1"/>
          <p:nvPr/>
        </p:nvSpPr>
        <p:spPr>
          <a:xfrm>
            <a:off x="4334932" y="412785"/>
            <a:ext cx="3522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latin typeface="Bahnschrift Condensed" panose="020B0502040204020203" pitchFamily="34" charset="0"/>
              </a:rPr>
              <a:t>SQL QUERIES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BA54D8-C814-BA13-0D69-19D61E5C1B17}"/>
              </a:ext>
            </a:extLst>
          </p:cNvPr>
          <p:cNvCxnSpPr>
            <a:cxnSpLocks/>
          </p:cNvCxnSpPr>
          <p:nvPr/>
        </p:nvCxnSpPr>
        <p:spPr>
          <a:xfrm flipV="1">
            <a:off x="403302" y="4407516"/>
            <a:ext cx="11385395" cy="11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CAAE996-711E-5506-52F6-B0369668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68" y="4689392"/>
            <a:ext cx="5772956" cy="1517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A8431D-3230-618F-8E42-1A2C6A2A8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812" y="4689392"/>
            <a:ext cx="4053748" cy="1517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C5C1E6A5-0B1F-0B04-9398-4A74A24D04C6}"/>
              </a:ext>
            </a:extLst>
          </p:cNvPr>
          <p:cNvSpPr txBox="1"/>
          <p:nvPr/>
        </p:nvSpPr>
        <p:spPr>
          <a:xfrm>
            <a:off x="2747093" y="1592942"/>
            <a:ext cx="94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u="sng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QUERY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30365E78-7BAE-FC1D-2B59-63DAC785B7DC}"/>
              </a:ext>
            </a:extLst>
          </p:cNvPr>
          <p:cNvSpPr txBox="1"/>
          <p:nvPr/>
        </p:nvSpPr>
        <p:spPr>
          <a:xfrm>
            <a:off x="8971751" y="1493962"/>
            <a:ext cx="82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u="sng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859F76-2293-8F87-04D9-BF6C989BD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679" y="2427138"/>
            <a:ext cx="3939881" cy="1607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E7591C-AFB5-5271-54B0-FF0E64F75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68" y="2427137"/>
            <a:ext cx="5772956" cy="160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8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C06C4D7D-9B10-ABDF-9EBC-1A7383DA7ED5}"/>
              </a:ext>
            </a:extLst>
          </p:cNvPr>
          <p:cNvSpPr txBox="1"/>
          <p:nvPr/>
        </p:nvSpPr>
        <p:spPr>
          <a:xfrm>
            <a:off x="4340293" y="462404"/>
            <a:ext cx="3100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latin typeface="Bahnschrift Condensed" panose="020B0502040204020203" pitchFamily="34" charset="0"/>
              </a:rPr>
              <a:t>SQL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A51FC-846C-4061-BCC0-54B65178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71" y="2330704"/>
            <a:ext cx="4511398" cy="1619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DE1364-8E9D-1410-B53F-BB813C8455B2}"/>
              </a:ext>
            </a:extLst>
          </p:cNvPr>
          <p:cNvCxnSpPr/>
          <p:nvPr/>
        </p:nvCxnSpPr>
        <p:spPr>
          <a:xfrm>
            <a:off x="253372" y="4391313"/>
            <a:ext cx="11273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0290C95-E976-558E-B830-BA39F891D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01" y="4598966"/>
            <a:ext cx="5386811" cy="1562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F347EA-0401-D6D8-D5EE-A1AC0E5A8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616" y="4598969"/>
            <a:ext cx="5316286" cy="1562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2">
            <a:extLst>
              <a:ext uri="{FF2B5EF4-FFF2-40B4-BE49-F238E27FC236}">
                <a16:creationId xmlns:a16="http://schemas.microsoft.com/office/drawing/2014/main" id="{2F777078-3BF3-F01E-696A-E6E95E75D462}"/>
              </a:ext>
            </a:extLst>
          </p:cNvPr>
          <p:cNvSpPr txBox="1"/>
          <p:nvPr/>
        </p:nvSpPr>
        <p:spPr>
          <a:xfrm>
            <a:off x="2657911" y="1428431"/>
            <a:ext cx="8926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u="sng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QUERY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A81CAF60-93D1-F1BD-C0B0-E95B45D66A90}"/>
              </a:ext>
            </a:extLst>
          </p:cNvPr>
          <p:cNvSpPr txBox="1"/>
          <p:nvPr/>
        </p:nvSpPr>
        <p:spPr>
          <a:xfrm>
            <a:off x="8641481" y="1197599"/>
            <a:ext cx="1171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u="sng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FFC2A-5C3A-6B6A-1F4A-52BE62E2B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333" y="2330690"/>
            <a:ext cx="4619353" cy="16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8879EA-4792-53FC-9BCC-2727B50CA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35" y="3035998"/>
            <a:ext cx="5118112" cy="2639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4E5EBE6E-E527-5148-DEE3-05462B4D7FCC}"/>
              </a:ext>
            </a:extLst>
          </p:cNvPr>
          <p:cNvSpPr txBox="1"/>
          <p:nvPr/>
        </p:nvSpPr>
        <p:spPr>
          <a:xfrm>
            <a:off x="2922912" y="597892"/>
            <a:ext cx="6094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latin typeface="Bahnschrift Condensed" panose="020B0502040204020203" pitchFamily="34" charset="0"/>
              </a:rPr>
              <a:t>SQL QUERIES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A944D776-2792-3451-DDF7-26AD7A02FA37}"/>
              </a:ext>
            </a:extLst>
          </p:cNvPr>
          <p:cNvSpPr txBox="1"/>
          <p:nvPr/>
        </p:nvSpPr>
        <p:spPr>
          <a:xfrm>
            <a:off x="2678565" y="2040590"/>
            <a:ext cx="1020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u="sng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QUERY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85CC6C5D-0097-5B64-E41F-35D836E9E415}"/>
              </a:ext>
            </a:extLst>
          </p:cNvPr>
          <p:cNvSpPr txBox="1"/>
          <p:nvPr/>
        </p:nvSpPr>
        <p:spPr>
          <a:xfrm>
            <a:off x="8466548" y="2040590"/>
            <a:ext cx="942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u="sng" dirty="0">
                <a:solidFill>
                  <a:schemeClr val="tx2">
                    <a:lumMod val="75000"/>
                  </a:schemeClr>
                </a:solidFill>
                <a:latin typeface="Bahnschrift Condensed" panose="020B0502040204020203" pitchFamily="34" charset="0"/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B4A95-AD5C-6D54-5015-04A4BCA39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445" y="3578798"/>
            <a:ext cx="5914620" cy="1516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458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1E5AA3-F36A-6FEB-C902-F375B0A7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98" y="998126"/>
            <a:ext cx="9594601" cy="531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9E5417-A548-50BF-2C9C-60E15C7FBE9F}"/>
              </a:ext>
            </a:extLst>
          </p:cNvPr>
          <p:cNvSpPr txBox="1"/>
          <p:nvPr/>
        </p:nvSpPr>
        <p:spPr>
          <a:xfrm>
            <a:off x="7026727" y="1030292"/>
            <a:ext cx="2043404" cy="5313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D00E7-41AD-5E14-BC2B-D92877B9B71B}"/>
              </a:ext>
            </a:extLst>
          </p:cNvPr>
          <p:cNvSpPr txBox="1"/>
          <p:nvPr/>
        </p:nvSpPr>
        <p:spPr>
          <a:xfrm>
            <a:off x="3047222" y="341046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Bahnschrift Condensed" panose="020B0502040204020203" pitchFamily="34" charset="0"/>
              </a:rPr>
              <a:t>DATA EXPORT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9F2594-0371-74E8-A040-54ADEA255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89" y="1663368"/>
            <a:ext cx="5126632" cy="47546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48BFEC-F62A-304D-48F6-60CD2700E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915" y="3519853"/>
            <a:ext cx="5160540" cy="53138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61C4DC-C7E2-33A6-A67B-6354926BB8B2}"/>
              </a:ext>
            </a:extLst>
          </p:cNvPr>
          <p:cNvCxnSpPr>
            <a:cxnSpLocks/>
          </p:cNvCxnSpPr>
          <p:nvPr/>
        </p:nvCxnSpPr>
        <p:spPr>
          <a:xfrm>
            <a:off x="3442996" y="6339839"/>
            <a:ext cx="288315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E61D130-16ED-5198-6DDE-D31EB5E52AE9}"/>
              </a:ext>
            </a:extLst>
          </p:cNvPr>
          <p:cNvSpPr/>
          <p:nvPr/>
        </p:nvSpPr>
        <p:spPr>
          <a:xfrm>
            <a:off x="765110" y="6179627"/>
            <a:ext cx="2677886" cy="242596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lt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3814B5-6709-5E42-CF00-A56E89C9BDA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326155" y="4051235"/>
            <a:ext cx="2637030" cy="22886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6116263-BDD7-2F9D-5610-4E9E72E5DF68}"/>
              </a:ext>
            </a:extLst>
          </p:cNvPr>
          <p:cNvSpPr/>
          <p:nvPr/>
        </p:nvSpPr>
        <p:spPr>
          <a:xfrm>
            <a:off x="6382915" y="3519853"/>
            <a:ext cx="5160540" cy="57627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9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colors presentation</Template>
  <TotalTime>974</TotalTime>
  <Words>192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Apros light</vt:lpstr>
      <vt:lpstr>Aptos</vt:lpstr>
      <vt:lpstr>Aptos Light</vt:lpstr>
      <vt:lpstr>Arial</vt:lpstr>
      <vt:lpstr>Bahnschrift Condensed</vt:lpstr>
      <vt:lpstr>Wingdings</vt:lpstr>
      <vt:lpstr>Custom</vt:lpstr>
      <vt:lpstr>SALARY SURVEY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AND 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 KL</dc:creator>
  <cp:lastModifiedBy>Yashwa KL</cp:lastModifiedBy>
  <cp:revision>70</cp:revision>
  <dcterms:created xsi:type="dcterms:W3CDTF">2025-01-29T05:26:15Z</dcterms:created>
  <dcterms:modified xsi:type="dcterms:W3CDTF">2025-02-10T06:23:24Z</dcterms:modified>
</cp:coreProperties>
</file>