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Open Sans Bold" charset="1" panose="00000000000000000000"/>
      <p:regular r:id="rId26"/>
    </p:embeddedFont>
    <p:embeddedFont>
      <p:font typeface="Canva Sans Bold" charset="1" panose="020B0803030501040103"/>
      <p:regular r:id="rId27"/>
    </p:embeddedFont>
    <p:embeddedFont>
      <p:font typeface="Canva Sans" charset="1" panose="020B0503030501040103"/>
      <p:regular r:id="rId28"/>
    </p:embeddedFont>
    <p:embeddedFont>
      <p:font typeface="Open Sans" charset="1" panose="00000000000000000000"/>
      <p:regular r:id="rId29"/>
    </p:embeddedFont>
    <p:embeddedFont>
      <p:font typeface="Agrandir Tight Bold" charset="1" panose="00000808000000000000"/>
      <p:regular r:id="rId30"/>
    </p:embeddedFont>
    <p:embeddedFont>
      <p:font typeface="Pattanakarn" charset="1" panose="000000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jpeg" Type="http://schemas.openxmlformats.org/officeDocument/2006/relationships/image"/><Relationship Id="rId3" Target="../media/image46.png" Type="http://schemas.openxmlformats.org/officeDocument/2006/relationships/image"/><Relationship Id="rId4" Target="../media/image4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jpeg" Type="http://schemas.openxmlformats.org/officeDocument/2006/relationships/image"/><Relationship Id="rId3" Target="../media/image49.png" Type="http://schemas.openxmlformats.org/officeDocument/2006/relationships/image"/><Relationship Id="rId4" Target="../media/image5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jpeg" Type="http://schemas.openxmlformats.org/officeDocument/2006/relationships/image"/><Relationship Id="rId3" Target="../media/image52.png" Type="http://schemas.openxmlformats.org/officeDocument/2006/relationships/image"/><Relationship Id="rId4" Target="../media/image5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 Id="rId3" Target="../media/image53.svg" Type="http://schemas.openxmlformats.org/officeDocument/2006/relationships/image"/><Relationship Id="rId4" Target="../media/image5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 Id="rId3" Target="../media/image53.svg" Type="http://schemas.openxmlformats.org/officeDocument/2006/relationships/image"/><Relationship Id="rId4" Target="../media/image5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 Id="rId3" Target="../media/image53.svg" Type="http://schemas.openxmlformats.org/officeDocument/2006/relationships/image"/><Relationship Id="rId4" Target="../media/image5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 Id="rId3" Target="../media/image53.svg" Type="http://schemas.openxmlformats.org/officeDocument/2006/relationships/image"/><Relationship Id="rId4" Target="../media/image5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 Id="rId3" Target="../media/image53.svg" Type="http://schemas.openxmlformats.org/officeDocument/2006/relationships/image"/><Relationship Id="rId4" Target="../media/image5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11" Target="../media/image8.png" Type="http://schemas.openxmlformats.org/officeDocument/2006/relationships/image"/><Relationship Id="rId12" Target="../media/image9.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18.png" Type="http://schemas.openxmlformats.org/officeDocument/2006/relationships/image"/><Relationship Id="rId13" Target="../media/image19.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jpeg" Type="http://schemas.openxmlformats.org/officeDocument/2006/relationships/image"/><Relationship Id="rId11" Target="../media/image23.png" Type="http://schemas.openxmlformats.org/officeDocument/2006/relationships/image"/><Relationship Id="rId12" Target="../media/image24.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12" Target="../media/image29.pn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11" Target="../media/image33.svg" Type="http://schemas.openxmlformats.org/officeDocument/2006/relationships/image"/><Relationship Id="rId12" Target="../media/image34.png" Type="http://schemas.openxmlformats.org/officeDocument/2006/relationships/image"/><Relationship Id="rId13" Target="../media/image35.svg" Type="http://schemas.openxmlformats.org/officeDocument/2006/relationships/image"/><Relationship Id="rId14" Target="../media/image36.pn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9.pn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jpe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38888" r="0" b="-38888"/>
              </a:stretch>
            </a:blipFill>
          </p:spPr>
        </p:sp>
      </p:grpSp>
      <p:sp>
        <p:nvSpPr>
          <p:cNvPr name="Freeform 4" id="4"/>
          <p:cNvSpPr/>
          <p:nvPr/>
        </p:nvSpPr>
        <p:spPr>
          <a:xfrm flipH="false" flipV="false" rot="0">
            <a:off x="17742214" y="7373294"/>
            <a:ext cx="47625" cy="1885006"/>
          </a:xfrm>
          <a:custGeom>
            <a:avLst/>
            <a:gdLst/>
            <a:ahLst/>
            <a:cxnLst/>
            <a:rect r="r" b="b" t="t" l="l"/>
            <a:pathLst>
              <a:path h="1885006" w="47625">
                <a:moveTo>
                  <a:pt x="0" y="0"/>
                </a:moveTo>
                <a:lnTo>
                  <a:pt x="47625" y="0"/>
                </a:lnTo>
                <a:lnTo>
                  <a:pt x="47625" y="1885006"/>
                </a:lnTo>
                <a:lnTo>
                  <a:pt x="0" y="18850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09672" y="430137"/>
            <a:ext cx="337200" cy="392093"/>
          </a:xfrm>
          <a:custGeom>
            <a:avLst/>
            <a:gdLst/>
            <a:ahLst/>
            <a:cxnLst/>
            <a:rect r="r" b="b" t="t" l="l"/>
            <a:pathLst>
              <a:path h="392093" w="337200">
                <a:moveTo>
                  <a:pt x="0" y="0"/>
                </a:moveTo>
                <a:lnTo>
                  <a:pt x="337200" y="0"/>
                </a:lnTo>
                <a:lnTo>
                  <a:pt x="337200" y="392093"/>
                </a:lnTo>
                <a:lnTo>
                  <a:pt x="0" y="392093"/>
                </a:lnTo>
                <a:lnTo>
                  <a:pt x="0" y="0"/>
                </a:lnTo>
                <a:close/>
              </a:path>
            </a:pathLst>
          </a:custGeom>
          <a:blipFill>
            <a:blip r:embed="rId5">
              <a:extLst>
                <a:ext uri="{96DAC541-7B7A-43D3-8B79-37D633B846F1}">
                  <asvg:svgBlip xmlns:asvg="http://schemas.microsoft.com/office/drawing/2016/SVG/main" r:embed="rId6"/>
                </a:ext>
              </a:extLst>
            </a:blip>
            <a:stretch>
              <a:fillRect l="0" t="-166" r="0" b="-166"/>
            </a:stretch>
          </a:blipFill>
        </p:spPr>
      </p:sp>
      <p:sp>
        <p:nvSpPr>
          <p:cNvPr name="Freeform 6" id="6"/>
          <p:cNvSpPr/>
          <p:nvPr/>
        </p:nvSpPr>
        <p:spPr>
          <a:xfrm flipH="false" flipV="false" rot="0">
            <a:off x="7071232" y="6528874"/>
            <a:ext cx="4145536" cy="192288"/>
          </a:xfrm>
          <a:custGeom>
            <a:avLst/>
            <a:gdLst/>
            <a:ahLst/>
            <a:cxnLst/>
            <a:rect r="r" b="b" t="t" l="l"/>
            <a:pathLst>
              <a:path h="192288" w="4145536">
                <a:moveTo>
                  <a:pt x="0" y="0"/>
                </a:moveTo>
                <a:lnTo>
                  <a:pt x="4145536" y="0"/>
                </a:lnTo>
                <a:lnTo>
                  <a:pt x="4145536" y="192288"/>
                </a:lnTo>
                <a:lnTo>
                  <a:pt x="0" y="19228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5527017" y="2393727"/>
            <a:ext cx="1732283" cy="929134"/>
          </a:xfrm>
          <a:custGeom>
            <a:avLst/>
            <a:gdLst/>
            <a:ahLst/>
            <a:cxnLst/>
            <a:rect r="r" b="b" t="t" l="l"/>
            <a:pathLst>
              <a:path h="929134" w="1732283">
                <a:moveTo>
                  <a:pt x="0" y="0"/>
                </a:moveTo>
                <a:lnTo>
                  <a:pt x="1732283" y="0"/>
                </a:lnTo>
                <a:lnTo>
                  <a:pt x="1732283" y="929134"/>
                </a:lnTo>
                <a:lnTo>
                  <a:pt x="0" y="929134"/>
                </a:lnTo>
                <a:lnTo>
                  <a:pt x="0" y="0"/>
                </a:lnTo>
                <a:close/>
              </a:path>
            </a:pathLst>
          </a:custGeom>
          <a:blipFill>
            <a:blip r:embed="rId9">
              <a:extLst>
                <a:ext uri="{96DAC541-7B7A-43D3-8B79-37D633B846F1}">
                  <asvg:svgBlip xmlns:asvg="http://schemas.microsoft.com/office/drawing/2016/SVG/main" r:embed="rId10"/>
                </a:ext>
              </a:extLst>
            </a:blip>
            <a:stretch>
              <a:fillRect l="0" t="-707" r="0" b="-707"/>
            </a:stretch>
          </a:blipFill>
        </p:spPr>
      </p:sp>
      <p:grpSp>
        <p:nvGrpSpPr>
          <p:cNvPr name="Group 8" id="8"/>
          <p:cNvGrpSpPr/>
          <p:nvPr/>
        </p:nvGrpSpPr>
        <p:grpSpPr>
          <a:xfrm rot="0">
            <a:off x="17492295" y="9568113"/>
            <a:ext cx="547464" cy="240591"/>
            <a:chOff x="0" y="0"/>
            <a:chExt cx="729952" cy="320788"/>
          </a:xfrm>
        </p:grpSpPr>
        <p:sp>
          <p:nvSpPr>
            <p:cNvPr name="Freeform 9" id="9"/>
            <p:cNvSpPr/>
            <p:nvPr/>
          </p:nvSpPr>
          <p:spPr>
            <a:xfrm flipH="false" flipV="false" rot="0">
              <a:off x="0" y="0"/>
              <a:ext cx="729952" cy="320788"/>
            </a:xfrm>
            <a:custGeom>
              <a:avLst/>
              <a:gdLst/>
              <a:ahLst/>
              <a:cxnLst/>
              <a:rect r="r" b="b" t="t" l="l"/>
              <a:pathLst>
                <a:path h="320788" w="729952">
                  <a:moveTo>
                    <a:pt x="0" y="0"/>
                  </a:moveTo>
                  <a:lnTo>
                    <a:pt x="729952" y="0"/>
                  </a:lnTo>
                  <a:lnTo>
                    <a:pt x="729952" y="320788"/>
                  </a:lnTo>
                  <a:lnTo>
                    <a:pt x="0" y="320788"/>
                  </a:lnTo>
                  <a:close/>
                </a:path>
              </a:pathLst>
            </a:custGeom>
            <a:solidFill>
              <a:srgbClr val="000000">
                <a:alpha val="0"/>
              </a:srgbClr>
            </a:solidFill>
          </p:spPr>
        </p:sp>
        <p:sp>
          <p:nvSpPr>
            <p:cNvPr name="TextBox 10" id="10"/>
            <p:cNvSpPr txBox="true"/>
            <p:nvPr/>
          </p:nvSpPr>
          <p:spPr>
            <a:xfrm>
              <a:off x="0" y="-28575"/>
              <a:ext cx="729952" cy="349363"/>
            </a:xfrm>
            <a:prstGeom prst="rect">
              <a:avLst/>
            </a:prstGeom>
          </p:spPr>
          <p:txBody>
            <a:bodyPr anchor="t" rtlCol="false" tIns="0" lIns="0" bIns="0" rIns="0"/>
            <a:lstStyle/>
            <a:p>
              <a:pPr algn="ctr">
                <a:lnSpc>
                  <a:spcPts val="1959"/>
                </a:lnSpc>
              </a:pPr>
              <a:r>
                <a:rPr lang="en-US" sz="1399" b="true">
                  <a:solidFill>
                    <a:srgbClr val="FFFFFF"/>
                  </a:solidFill>
                  <a:latin typeface="Open Sans Bold"/>
                  <a:ea typeface="Open Sans Bold"/>
                  <a:cs typeface="Open Sans Bold"/>
                  <a:sym typeface="Open Sans Bold"/>
                </a:rPr>
                <a:t>01</a:t>
              </a:r>
            </a:p>
          </p:txBody>
        </p:sp>
      </p:grpSp>
      <p:sp>
        <p:nvSpPr>
          <p:cNvPr name="Freeform 11" id="11"/>
          <p:cNvSpPr/>
          <p:nvPr/>
        </p:nvSpPr>
        <p:spPr>
          <a:xfrm flipH="true" flipV="false" rot="0">
            <a:off x="1028700" y="2393727"/>
            <a:ext cx="1732283" cy="929134"/>
          </a:xfrm>
          <a:custGeom>
            <a:avLst/>
            <a:gdLst/>
            <a:ahLst/>
            <a:cxnLst/>
            <a:rect r="r" b="b" t="t" l="l"/>
            <a:pathLst>
              <a:path h="929134" w="1732283">
                <a:moveTo>
                  <a:pt x="1732283" y="0"/>
                </a:moveTo>
                <a:lnTo>
                  <a:pt x="0" y="0"/>
                </a:lnTo>
                <a:lnTo>
                  <a:pt x="0" y="929134"/>
                </a:lnTo>
                <a:lnTo>
                  <a:pt x="1732283" y="929134"/>
                </a:lnTo>
                <a:lnTo>
                  <a:pt x="1732283" y="0"/>
                </a:lnTo>
                <a:close/>
              </a:path>
            </a:pathLst>
          </a:custGeom>
          <a:blipFill>
            <a:blip r:embed="rId9">
              <a:extLst>
                <a:ext uri="{96DAC541-7B7A-43D3-8B79-37D633B846F1}">
                  <asvg:svgBlip xmlns:asvg="http://schemas.microsoft.com/office/drawing/2016/SVG/main" r:embed="rId10"/>
                </a:ext>
              </a:extLst>
            </a:blip>
            <a:stretch>
              <a:fillRect l="0" t="-707" r="0" b="-707"/>
            </a:stretch>
          </a:blipFill>
        </p:spPr>
      </p:sp>
      <p:grpSp>
        <p:nvGrpSpPr>
          <p:cNvPr name="Group 12" id="12"/>
          <p:cNvGrpSpPr/>
          <p:nvPr/>
        </p:nvGrpSpPr>
        <p:grpSpPr>
          <a:xfrm rot="0">
            <a:off x="1007209" y="4915217"/>
            <a:ext cx="16273582" cy="738507"/>
            <a:chOff x="0" y="0"/>
            <a:chExt cx="21698109" cy="984676"/>
          </a:xfrm>
        </p:grpSpPr>
        <p:sp>
          <p:nvSpPr>
            <p:cNvPr name="Freeform 13" id="13"/>
            <p:cNvSpPr/>
            <p:nvPr/>
          </p:nvSpPr>
          <p:spPr>
            <a:xfrm flipH="false" flipV="false" rot="0">
              <a:off x="0" y="0"/>
              <a:ext cx="21698110" cy="984676"/>
            </a:xfrm>
            <a:custGeom>
              <a:avLst/>
              <a:gdLst/>
              <a:ahLst/>
              <a:cxnLst/>
              <a:rect r="r" b="b" t="t" l="l"/>
              <a:pathLst>
                <a:path h="984676" w="21698110">
                  <a:moveTo>
                    <a:pt x="0" y="0"/>
                  </a:moveTo>
                  <a:lnTo>
                    <a:pt x="21698110" y="0"/>
                  </a:lnTo>
                  <a:lnTo>
                    <a:pt x="21698110" y="984676"/>
                  </a:lnTo>
                  <a:lnTo>
                    <a:pt x="0" y="984676"/>
                  </a:lnTo>
                  <a:close/>
                </a:path>
              </a:pathLst>
            </a:custGeom>
            <a:solidFill>
              <a:srgbClr val="000000">
                <a:alpha val="0"/>
              </a:srgbClr>
            </a:solidFill>
          </p:spPr>
        </p:sp>
        <p:sp>
          <p:nvSpPr>
            <p:cNvPr name="TextBox 14" id="14"/>
            <p:cNvSpPr txBox="true"/>
            <p:nvPr/>
          </p:nvSpPr>
          <p:spPr>
            <a:xfrm>
              <a:off x="0" y="-85725"/>
              <a:ext cx="21698109" cy="1070401"/>
            </a:xfrm>
            <a:prstGeom prst="rect">
              <a:avLst/>
            </a:prstGeom>
          </p:spPr>
          <p:txBody>
            <a:bodyPr anchor="t" rtlCol="false" tIns="0" lIns="0" bIns="0" rIns="0"/>
            <a:lstStyle/>
            <a:p>
              <a:pPr algn="ctr">
                <a:lnSpc>
                  <a:spcPts val="6020"/>
                </a:lnSpc>
              </a:pPr>
              <a:r>
                <a:rPr lang="en-US" sz="4300" b="true">
                  <a:solidFill>
                    <a:srgbClr val="D9D9D9"/>
                  </a:solidFill>
                  <a:latin typeface="Canva Sans Bold"/>
                  <a:ea typeface="Canva Sans Bold"/>
                  <a:cs typeface="Canva Sans Bold"/>
                  <a:sym typeface="Canva Sans Bold"/>
                </a:rPr>
                <a:t>MediAssist: Smart Symptom Checker and Hospital Suggester </a:t>
              </a:r>
            </a:p>
          </p:txBody>
        </p:sp>
      </p:grpSp>
      <p:grpSp>
        <p:nvGrpSpPr>
          <p:cNvPr name="Group 15" id="15"/>
          <p:cNvGrpSpPr/>
          <p:nvPr/>
        </p:nvGrpSpPr>
        <p:grpSpPr>
          <a:xfrm rot="0">
            <a:off x="2845058" y="2540338"/>
            <a:ext cx="12597885" cy="578761"/>
            <a:chOff x="0" y="0"/>
            <a:chExt cx="16797180" cy="771681"/>
          </a:xfrm>
        </p:grpSpPr>
        <p:sp>
          <p:nvSpPr>
            <p:cNvPr name="Freeform 16" id="16"/>
            <p:cNvSpPr/>
            <p:nvPr/>
          </p:nvSpPr>
          <p:spPr>
            <a:xfrm flipH="false" flipV="false" rot="0">
              <a:off x="0" y="0"/>
              <a:ext cx="16797179" cy="771681"/>
            </a:xfrm>
            <a:custGeom>
              <a:avLst/>
              <a:gdLst/>
              <a:ahLst/>
              <a:cxnLst/>
              <a:rect r="r" b="b" t="t" l="l"/>
              <a:pathLst>
                <a:path h="771681" w="16797179">
                  <a:moveTo>
                    <a:pt x="0" y="0"/>
                  </a:moveTo>
                  <a:lnTo>
                    <a:pt x="16797179" y="0"/>
                  </a:lnTo>
                  <a:lnTo>
                    <a:pt x="16797179" y="771681"/>
                  </a:lnTo>
                  <a:lnTo>
                    <a:pt x="0" y="771681"/>
                  </a:lnTo>
                  <a:close/>
                </a:path>
              </a:pathLst>
            </a:custGeom>
            <a:solidFill>
              <a:srgbClr val="000000">
                <a:alpha val="0"/>
              </a:srgbClr>
            </a:solidFill>
          </p:spPr>
        </p:sp>
        <p:sp>
          <p:nvSpPr>
            <p:cNvPr name="TextBox 17" id="17"/>
            <p:cNvSpPr txBox="true"/>
            <p:nvPr/>
          </p:nvSpPr>
          <p:spPr>
            <a:xfrm>
              <a:off x="0" y="-57150"/>
              <a:ext cx="16797180" cy="828831"/>
            </a:xfrm>
            <a:prstGeom prst="rect">
              <a:avLst/>
            </a:prstGeom>
          </p:spPr>
          <p:txBody>
            <a:bodyPr anchor="t" rtlCol="false" tIns="0" lIns="0" bIns="0" rIns="0"/>
            <a:lstStyle/>
            <a:p>
              <a:pPr algn="ctr">
                <a:lnSpc>
                  <a:spcPts val="4850"/>
                </a:lnSpc>
              </a:pPr>
              <a:r>
                <a:rPr lang="en-US" sz="3465" b="true">
                  <a:solidFill>
                    <a:srgbClr val="D9D9D9"/>
                  </a:solidFill>
                  <a:latin typeface="Canva Sans Bold"/>
                  <a:ea typeface="Canva Sans Bold"/>
                  <a:cs typeface="Canva Sans Bold"/>
                  <a:sym typeface="Canva Sans Bold"/>
                </a:rPr>
                <a:t>DEPARTMENT OF COMPUTER SCIENCE AND ENGINEERING</a:t>
              </a:r>
            </a:p>
          </p:txBody>
        </p:sp>
      </p:grpSp>
      <p:grpSp>
        <p:nvGrpSpPr>
          <p:cNvPr name="Group 18" id="18"/>
          <p:cNvGrpSpPr/>
          <p:nvPr/>
        </p:nvGrpSpPr>
        <p:grpSpPr>
          <a:xfrm rot="0">
            <a:off x="9928808" y="8100394"/>
            <a:ext cx="6990494" cy="1047643"/>
            <a:chOff x="0" y="0"/>
            <a:chExt cx="9320659" cy="1396857"/>
          </a:xfrm>
        </p:grpSpPr>
        <p:sp>
          <p:nvSpPr>
            <p:cNvPr name="Freeform 19" id="19"/>
            <p:cNvSpPr/>
            <p:nvPr/>
          </p:nvSpPr>
          <p:spPr>
            <a:xfrm flipH="false" flipV="false" rot="0">
              <a:off x="0" y="0"/>
              <a:ext cx="9320659" cy="1396857"/>
            </a:xfrm>
            <a:custGeom>
              <a:avLst/>
              <a:gdLst/>
              <a:ahLst/>
              <a:cxnLst/>
              <a:rect r="r" b="b" t="t" l="l"/>
              <a:pathLst>
                <a:path h="1396857" w="9320659">
                  <a:moveTo>
                    <a:pt x="0" y="0"/>
                  </a:moveTo>
                  <a:lnTo>
                    <a:pt x="9320659" y="0"/>
                  </a:lnTo>
                  <a:lnTo>
                    <a:pt x="9320659" y="1396857"/>
                  </a:lnTo>
                  <a:lnTo>
                    <a:pt x="0" y="1396857"/>
                  </a:lnTo>
                  <a:close/>
                </a:path>
              </a:pathLst>
            </a:custGeom>
            <a:solidFill>
              <a:srgbClr val="000000">
                <a:alpha val="0"/>
              </a:srgbClr>
            </a:solidFill>
          </p:spPr>
        </p:sp>
        <p:sp>
          <p:nvSpPr>
            <p:cNvPr name="TextBox 20" id="20"/>
            <p:cNvSpPr txBox="true"/>
            <p:nvPr/>
          </p:nvSpPr>
          <p:spPr>
            <a:xfrm>
              <a:off x="0" y="-57150"/>
              <a:ext cx="9320659" cy="1454007"/>
            </a:xfrm>
            <a:prstGeom prst="rect">
              <a:avLst/>
            </a:prstGeom>
          </p:spPr>
          <p:txBody>
            <a:bodyPr anchor="t" rtlCol="false" tIns="0" lIns="0" bIns="0" rIns="0"/>
            <a:lstStyle/>
            <a:p>
              <a:pPr algn="ctr">
                <a:lnSpc>
                  <a:spcPts val="4205"/>
                </a:lnSpc>
              </a:pPr>
              <a:r>
                <a:rPr lang="en-US" sz="3004">
                  <a:solidFill>
                    <a:srgbClr val="FFFFFF"/>
                  </a:solidFill>
                  <a:latin typeface="Canva Sans"/>
                  <a:ea typeface="Canva Sans"/>
                  <a:cs typeface="Canva Sans"/>
                  <a:sym typeface="Canva Sans"/>
                </a:rPr>
                <a:t>  VIGNESH S                         220701318</a:t>
              </a:r>
            </a:p>
            <a:p>
              <a:pPr algn="ctr">
                <a:lnSpc>
                  <a:spcPts val="4205"/>
                </a:lnSpc>
              </a:pPr>
            </a:p>
          </p:txBody>
        </p:sp>
      </p:grpSp>
      <p:grpSp>
        <p:nvGrpSpPr>
          <p:cNvPr name="Group 21" id="21"/>
          <p:cNvGrpSpPr/>
          <p:nvPr/>
        </p:nvGrpSpPr>
        <p:grpSpPr>
          <a:xfrm rot="0">
            <a:off x="9906000" y="8619400"/>
            <a:ext cx="7313400" cy="514350"/>
            <a:chOff x="0" y="0"/>
            <a:chExt cx="9751200" cy="685800"/>
          </a:xfrm>
        </p:grpSpPr>
        <p:sp>
          <p:nvSpPr>
            <p:cNvPr name="Freeform 22" id="22"/>
            <p:cNvSpPr/>
            <p:nvPr/>
          </p:nvSpPr>
          <p:spPr>
            <a:xfrm flipH="false" flipV="false" rot="0">
              <a:off x="0" y="0"/>
              <a:ext cx="9751200" cy="685800"/>
            </a:xfrm>
            <a:custGeom>
              <a:avLst/>
              <a:gdLst/>
              <a:ahLst/>
              <a:cxnLst/>
              <a:rect r="r" b="b" t="t" l="l"/>
              <a:pathLst>
                <a:path h="685800" w="9751200">
                  <a:moveTo>
                    <a:pt x="0" y="0"/>
                  </a:moveTo>
                  <a:lnTo>
                    <a:pt x="9751200" y="0"/>
                  </a:lnTo>
                  <a:lnTo>
                    <a:pt x="9751200" y="685800"/>
                  </a:lnTo>
                  <a:lnTo>
                    <a:pt x="0" y="685800"/>
                  </a:lnTo>
                  <a:close/>
                </a:path>
              </a:pathLst>
            </a:custGeom>
            <a:solidFill>
              <a:srgbClr val="000000">
                <a:alpha val="0"/>
              </a:srgbClr>
            </a:solidFill>
          </p:spPr>
        </p:sp>
        <p:sp>
          <p:nvSpPr>
            <p:cNvPr name="TextBox 23" id="23"/>
            <p:cNvSpPr txBox="true"/>
            <p:nvPr/>
          </p:nvSpPr>
          <p:spPr>
            <a:xfrm>
              <a:off x="0" y="-57150"/>
              <a:ext cx="9751200" cy="742950"/>
            </a:xfrm>
            <a:prstGeom prst="rect">
              <a:avLst/>
            </a:prstGeom>
          </p:spPr>
          <p:txBody>
            <a:bodyPr anchor="t" rtlCol="false" tIns="0" lIns="0" bIns="0" rIns="0"/>
            <a:lstStyle/>
            <a:p>
              <a:pPr algn="ctr">
                <a:lnSpc>
                  <a:spcPts val="4200"/>
                </a:lnSpc>
              </a:pPr>
              <a:r>
                <a:rPr lang="en-US" sz="3000">
                  <a:solidFill>
                    <a:srgbClr val="FFFFFF"/>
                  </a:solidFill>
                  <a:latin typeface="Canva Sans"/>
                  <a:ea typeface="Canva Sans"/>
                  <a:cs typeface="Canva Sans"/>
                  <a:sym typeface="Canva Sans"/>
                </a:rPr>
                <a:t>YASHWANTH RAMESH   220701326</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60320"/>
        </a:solidFill>
      </p:bgPr>
    </p:bg>
    <p:spTree>
      <p:nvGrpSpPr>
        <p:cNvPr id="1" name=""/>
        <p:cNvGrpSpPr/>
        <p:nvPr/>
      </p:nvGrpSpPr>
      <p:grpSpPr>
        <a:xfrm>
          <a:off x="0" y="0"/>
          <a:ext cx="0" cy="0"/>
          <a:chOff x="0" y="0"/>
          <a:chExt cx="0" cy="0"/>
        </a:xfrm>
      </p:grpSpPr>
      <p:grpSp>
        <p:nvGrpSpPr>
          <p:cNvPr name="Group 2" id="2"/>
          <p:cNvGrpSpPr/>
          <p:nvPr/>
        </p:nvGrpSpPr>
        <p:grpSpPr>
          <a:xfrm rot="0">
            <a:off x="5955048" y="67570"/>
            <a:ext cx="7013425" cy="10151861"/>
            <a:chOff x="0" y="0"/>
            <a:chExt cx="9351233" cy="13535814"/>
          </a:xfrm>
        </p:grpSpPr>
        <p:sp>
          <p:nvSpPr>
            <p:cNvPr name="Freeform 3" id="3"/>
            <p:cNvSpPr/>
            <p:nvPr/>
          </p:nvSpPr>
          <p:spPr>
            <a:xfrm flipH="false" flipV="false" rot="0">
              <a:off x="0" y="0"/>
              <a:ext cx="9351233" cy="13535814"/>
            </a:xfrm>
            <a:custGeom>
              <a:avLst/>
              <a:gdLst/>
              <a:ahLst/>
              <a:cxnLst/>
              <a:rect r="r" b="b" t="t" l="l"/>
              <a:pathLst>
                <a:path h="13535814" w="9351233">
                  <a:moveTo>
                    <a:pt x="0" y="0"/>
                  </a:moveTo>
                  <a:lnTo>
                    <a:pt x="9351233" y="0"/>
                  </a:lnTo>
                  <a:lnTo>
                    <a:pt x="9351233" y="13535814"/>
                  </a:lnTo>
                  <a:lnTo>
                    <a:pt x="0" y="13535814"/>
                  </a:lnTo>
                  <a:lnTo>
                    <a:pt x="0" y="0"/>
                  </a:lnTo>
                  <a:close/>
                </a:path>
              </a:pathLst>
            </a:custGeom>
            <a:blipFill>
              <a:blip r:embed="rId2"/>
              <a:stretch>
                <a:fillRect l="0" t="-1785" r="0" b="-1785"/>
              </a:stretch>
            </a:blipFill>
          </p:spPr>
        </p:sp>
      </p:grpSp>
      <p:grpSp>
        <p:nvGrpSpPr>
          <p:cNvPr name="Group 4" id="4"/>
          <p:cNvGrpSpPr/>
          <p:nvPr/>
        </p:nvGrpSpPr>
        <p:grpSpPr>
          <a:xfrm rot="0">
            <a:off x="-3611630" y="2410083"/>
            <a:ext cx="12581930" cy="1144906"/>
            <a:chOff x="0" y="0"/>
            <a:chExt cx="16775907" cy="1526541"/>
          </a:xfrm>
        </p:grpSpPr>
        <p:sp>
          <p:nvSpPr>
            <p:cNvPr name="Freeform 5" id="5"/>
            <p:cNvSpPr/>
            <p:nvPr/>
          </p:nvSpPr>
          <p:spPr>
            <a:xfrm flipH="false" flipV="false" rot="0">
              <a:off x="0" y="0"/>
              <a:ext cx="16775906" cy="1526541"/>
            </a:xfrm>
            <a:custGeom>
              <a:avLst/>
              <a:gdLst/>
              <a:ahLst/>
              <a:cxnLst/>
              <a:rect r="r" b="b" t="t" l="l"/>
              <a:pathLst>
                <a:path h="1526541" w="16775906">
                  <a:moveTo>
                    <a:pt x="0" y="0"/>
                  </a:moveTo>
                  <a:lnTo>
                    <a:pt x="16775906" y="0"/>
                  </a:lnTo>
                  <a:lnTo>
                    <a:pt x="16775906" y="1526541"/>
                  </a:lnTo>
                  <a:lnTo>
                    <a:pt x="0" y="1526541"/>
                  </a:lnTo>
                  <a:close/>
                </a:path>
              </a:pathLst>
            </a:custGeom>
            <a:solidFill>
              <a:srgbClr val="000000">
                <a:alpha val="0"/>
              </a:srgbClr>
            </a:solidFill>
          </p:spPr>
        </p:sp>
        <p:sp>
          <p:nvSpPr>
            <p:cNvPr name="TextBox 6" id="6"/>
            <p:cNvSpPr txBox="true"/>
            <p:nvPr/>
          </p:nvSpPr>
          <p:spPr>
            <a:xfrm>
              <a:off x="0" y="-66675"/>
              <a:ext cx="16775907" cy="1593216"/>
            </a:xfrm>
            <a:prstGeom prst="rect">
              <a:avLst/>
            </a:prstGeom>
          </p:spPr>
          <p:txBody>
            <a:bodyPr anchor="t" rtlCol="false" tIns="0" lIns="0" bIns="0" rIns="0"/>
            <a:lstStyle/>
            <a:p>
              <a:pPr algn="ctr">
                <a:lnSpc>
                  <a:spcPts val="4620"/>
                </a:lnSpc>
              </a:pPr>
              <a:r>
                <a:rPr lang="en-US" sz="3300" b="true">
                  <a:solidFill>
                    <a:srgbClr val="FFFFFF"/>
                  </a:solidFill>
                  <a:latin typeface="Canva Sans Bold"/>
                  <a:ea typeface="Canva Sans Bold"/>
                  <a:cs typeface="Canva Sans Bold"/>
                  <a:sym typeface="Canva Sans Bold"/>
                </a:rPr>
                <a:t> Activity Diagram</a:t>
              </a:r>
            </a:p>
          </p:txBody>
        </p:sp>
      </p:grpSp>
      <p:sp>
        <p:nvSpPr>
          <p:cNvPr name="Freeform 7" id="7"/>
          <p:cNvSpPr/>
          <p:nvPr/>
        </p:nvSpPr>
        <p:spPr>
          <a:xfrm flipH="false" flipV="false" rot="0">
            <a:off x="1028700" y="3233962"/>
            <a:ext cx="2650232" cy="321027"/>
          </a:xfrm>
          <a:custGeom>
            <a:avLst/>
            <a:gdLst/>
            <a:ahLst/>
            <a:cxnLst/>
            <a:rect r="r" b="b" t="t" l="l"/>
            <a:pathLst>
              <a:path h="321027" w="2650232">
                <a:moveTo>
                  <a:pt x="0" y="0"/>
                </a:moveTo>
                <a:lnTo>
                  <a:pt x="2650232" y="0"/>
                </a:lnTo>
                <a:lnTo>
                  <a:pt x="2650232" y="321027"/>
                </a:lnTo>
                <a:lnTo>
                  <a:pt x="0" y="32102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60320"/>
        </a:solidFill>
      </p:bgPr>
    </p:bg>
    <p:spTree>
      <p:nvGrpSpPr>
        <p:cNvPr id="1" name=""/>
        <p:cNvGrpSpPr/>
        <p:nvPr/>
      </p:nvGrpSpPr>
      <p:grpSpPr>
        <a:xfrm>
          <a:off x="0" y="0"/>
          <a:ext cx="0" cy="0"/>
          <a:chOff x="0" y="0"/>
          <a:chExt cx="0" cy="0"/>
        </a:xfrm>
      </p:grpSpPr>
      <p:grpSp>
        <p:nvGrpSpPr>
          <p:cNvPr name="Group 2" id="2"/>
          <p:cNvGrpSpPr/>
          <p:nvPr/>
        </p:nvGrpSpPr>
        <p:grpSpPr>
          <a:xfrm rot="0">
            <a:off x="7702949" y="3422714"/>
            <a:ext cx="10029061" cy="4274443"/>
            <a:chOff x="0" y="0"/>
            <a:chExt cx="13372081" cy="5699257"/>
          </a:xfrm>
        </p:grpSpPr>
        <p:sp>
          <p:nvSpPr>
            <p:cNvPr name="Freeform 3" id="3"/>
            <p:cNvSpPr/>
            <p:nvPr/>
          </p:nvSpPr>
          <p:spPr>
            <a:xfrm flipH="false" flipV="false" rot="0">
              <a:off x="0" y="0"/>
              <a:ext cx="13372085" cy="5699252"/>
            </a:xfrm>
            <a:custGeom>
              <a:avLst/>
              <a:gdLst/>
              <a:ahLst/>
              <a:cxnLst/>
              <a:rect r="r" b="b" t="t" l="l"/>
              <a:pathLst>
                <a:path h="5699252" w="13372085">
                  <a:moveTo>
                    <a:pt x="0" y="0"/>
                  </a:moveTo>
                  <a:lnTo>
                    <a:pt x="13372085" y="0"/>
                  </a:lnTo>
                  <a:lnTo>
                    <a:pt x="13372085" y="5699252"/>
                  </a:lnTo>
                  <a:lnTo>
                    <a:pt x="0" y="5699252"/>
                  </a:lnTo>
                  <a:lnTo>
                    <a:pt x="0" y="0"/>
                  </a:lnTo>
                  <a:close/>
                </a:path>
              </a:pathLst>
            </a:custGeom>
            <a:blipFill>
              <a:blip r:embed="rId2"/>
              <a:stretch>
                <a:fillRect l="-1144" t="0" r="-1144" b="0"/>
              </a:stretch>
            </a:blipFill>
          </p:spPr>
        </p:sp>
      </p:grpSp>
      <p:grpSp>
        <p:nvGrpSpPr>
          <p:cNvPr name="Group 4" id="4"/>
          <p:cNvGrpSpPr/>
          <p:nvPr/>
        </p:nvGrpSpPr>
        <p:grpSpPr>
          <a:xfrm rot="0">
            <a:off x="762000" y="800100"/>
            <a:ext cx="3636645" cy="592455"/>
            <a:chOff x="0" y="0"/>
            <a:chExt cx="4848860" cy="789940"/>
          </a:xfrm>
        </p:grpSpPr>
        <p:sp>
          <p:nvSpPr>
            <p:cNvPr name="Freeform 5" id="5"/>
            <p:cNvSpPr/>
            <p:nvPr/>
          </p:nvSpPr>
          <p:spPr>
            <a:xfrm flipH="false" flipV="false" rot="0">
              <a:off x="0" y="0"/>
              <a:ext cx="4848860" cy="789940"/>
            </a:xfrm>
            <a:custGeom>
              <a:avLst/>
              <a:gdLst/>
              <a:ahLst/>
              <a:cxnLst/>
              <a:rect r="r" b="b" t="t" l="l"/>
              <a:pathLst>
                <a:path h="789940" w="4848860">
                  <a:moveTo>
                    <a:pt x="0" y="0"/>
                  </a:moveTo>
                  <a:lnTo>
                    <a:pt x="4848860" y="0"/>
                  </a:lnTo>
                  <a:lnTo>
                    <a:pt x="4848860" y="789940"/>
                  </a:lnTo>
                  <a:lnTo>
                    <a:pt x="0" y="789940"/>
                  </a:lnTo>
                  <a:close/>
                </a:path>
              </a:pathLst>
            </a:custGeom>
            <a:solidFill>
              <a:srgbClr val="000000">
                <a:alpha val="0"/>
              </a:srgbClr>
            </a:solidFill>
          </p:spPr>
        </p:sp>
        <p:sp>
          <p:nvSpPr>
            <p:cNvPr name="TextBox 6" id="6"/>
            <p:cNvSpPr txBox="true"/>
            <p:nvPr/>
          </p:nvSpPr>
          <p:spPr>
            <a:xfrm>
              <a:off x="0" y="-66675"/>
              <a:ext cx="4848860" cy="856615"/>
            </a:xfrm>
            <a:prstGeom prst="rect">
              <a:avLst/>
            </a:prstGeom>
          </p:spPr>
          <p:txBody>
            <a:bodyPr anchor="t" rtlCol="false" tIns="0" lIns="0" bIns="0" rIns="0"/>
            <a:lstStyle/>
            <a:p>
              <a:pPr algn="ctr">
                <a:lnSpc>
                  <a:spcPts val="4620"/>
                </a:lnSpc>
              </a:pPr>
              <a:r>
                <a:rPr lang="en-US" sz="3300" b="true">
                  <a:solidFill>
                    <a:srgbClr val="FFFFFF"/>
                  </a:solidFill>
                  <a:latin typeface="Canva Sans Bold"/>
                  <a:ea typeface="Canva Sans Bold"/>
                  <a:cs typeface="Canva Sans Bold"/>
                  <a:sym typeface="Canva Sans Bold"/>
                </a:rPr>
                <a:t>FUTURE WORK</a:t>
              </a:r>
            </a:p>
          </p:txBody>
        </p:sp>
      </p:grpSp>
      <p:grpSp>
        <p:nvGrpSpPr>
          <p:cNvPr name="Group 7" id="7"/>
          <p:cNvGrpSpPr/>
          <p:nvPr/>
        </p:nvGrpSpPr>
        <p:grpSpPr>
          <a:xfrm rot="0">
            <a:off x="1028700" y="2194108"/>
            <a:ext cx="6390760" cy="6682740"/>
            <a:chOff x="0" y="0"/>
            <a:chExt cx="8521013" cy="8910320"/>
          </a:xfrm>
        </p:grpSpPr>
        <p:sp>
          <p:nvSpPr>
            <p:cNvPr name="Freeform 8" id="8"/>
            <p:cNvSpPr/>
            <p:nvPr/>
          </p:nvSpPr>
          <p:spPr>
            <a:xfrm flipH="false" flipV="false" rot="0">
              <a:off x="0" y="0"/>
              <a:ext cx="8521013" cy="8910320"/>
            </a:xfrm>
            <a:custGeom>
              <a:avLst/>
              <a:gdLst/>
              <a:ahLst/>
              <a:cxnLst/>
              <a:rect r="r" b="b" t="t" l="l"/>
              <a:pathLst>
                <a:path h="8910320" w="8521013">
                  <a:moveTo>
                    <a:pt x="0" y="0"/>
                  </a:moveTo>
                  <a:lnTo>
                    <a:pt x="8521013" y="0"/>
                  </a:lnTo>
                  <a:lnTo>
                    <a:pt x="8521013" y="8910320"/>
                  </a:lnTo>
                  <a:lnTo>
                    <a:pt x="0" y="8910320"/>
                  </a:lnTo>
                  <a:close/>
                </a:path>
              </a:pathLst>
            </a:custGeom>
            <a:solidFill>
              <a:srgbClr val="000000">
                <a:alpha val="0"/>
              </a:srgbClr>
            </a:solidFill>
          </p:spPr>
        </p:sp>
        <p:sp>
          <p:nvSpPr>
            <p:cNvPr name="TextBox 9" id="9"/>
            <p:cNvSpPr txBox="true"/>
            <p:nvPr/>
          </p:nvSpPr>
          <p:spPr>
            <a:xfrm>
              <a:off x="0" y="-38100"/>
              <a:ext cx="8521013" cy="8948420"/>
            </a:xfrm>
            <a:prstGeom prst="rect">
              <a:avLst/>
            </a:prstGeom>
          </p:spPr>
          <p:txBody>
            <a:bodyPr anchor="t" rtlCol="false" tIns="0" lIns="0" bIns="0" rIns="0"/>
            <a:lstStyle/>
            <a:p>
              <a:pPr algn="l">
                <a:lnSpc>
                  <a:spcPts val="3359"/>
                </a:lnSpc>
              </a:pPr>
              <a:r>
                <a:rPr lang="en-US" sz="2400">
                  <a:solidFill>
                    <a:srgbClr val="FFFFFF"/>
                  </a:solidFill>
                  <a:latin typeface="Canva Sans"/>
                  <a:ea typeface="Canva Sans"/>
                  <a:cs typeface="Canva Sans"/>
                  <a:sym typeface="Canva Sans"/>
                </a:rPr>
                <a:t>In the future, the MediAssist system can be improved by:</a:t>
              </a:r>
            </a:p>
            <a:p>
              <a:pPr algn="l">
                <a:lnSpc>
                  <a:spcPts val="3359"/>
                </a:lnSpc>
              </a:pPr>
            </a:p>
            <a:p>
              <a:pPr algn="l" marL="548640" indent="-182880" lvl="2">
                <a:lnSpc>
                  <a:spcPts val="3359"/>
                </a:lnSpc>
                <a:buFont typeface="Arial"/>
                <a:buChar char="⚬"/>
              </a:pPr>
              <a:r>
                <a:rPr lang="en-US" sz="2400">
                  <a:solidFill>
                    <a:srgbClr val="FFFFFF"/>
                  </a:solidFill>
                  <a:latin typeface="Canva Sans"/>
                  <a:ea typeface="Canva Sans"/>
                  <a:cs typeface="Canva Sans"/>
                  <a:sym typeface="Canva Sans"/>
                </a:rPr>
                <a:t>Adding support for multiple languages to help users in different regions.</a:t>
              </a:r>
            </a:p>
            <a:p>
              <a:pPr algn="l" marL="548640" indent="-182880" lvl="2">
                <a:lnSpc>
                  <a:spcPts val="3359"/>
                </a:lnSpc>
                <a:buFont typeface="Arial"/>
                <a:buChar char="⚬"/>
              </a:pPr>
              <a:r>
                <a:rPr lang="en-US" sz="2400">
                  <a:solidFill>
                    <a:srgbClr val="FFFFFF"/>
                  </a:solidFill>
                  <a:latin typeface="Canva Sans"/>
                  <a:ea typeface="Canva Sans"/>
                  <a:cs typeface="Canva Sans"/>
                  <a:sym typeface="Canva Sans"/>
                </a:rPr>
                <a:t>Integrating real-time doctor consultations via video or chat.</a:t>
              </a:r>
            </a:p>
            <a:p>
              <a:pPr algn="l" marL="548640" indent="-182880" lvl="2">
                <a:lnSpc>
                  <a:spcPts val="3359"/>
                </a:lnSpc>
                <a:buFont typeface="Arial"/>
                <a:buChar char="⚬"/>
              </a:pPr>
              <a:r>
                <a:rPr lang="en-US" sz="2400">
                  <a:solidFill>
                    <a:srgbClr val="FFFFFF"/>
                  </a:solidFill>
                  <a:latin typeface="Canva Sans"/>
                  <a:ea typeface="Canva Sans"/>
                  <a:cs typeface="Canva Sans"/>
                  <a:sym typeface="Canva Sans"/>
                </a:rPr>
                <a:t>Using machine learning to improve the accuracy of symptom detection over time.</a:t>
              </a:r>
            </a:p>
            <a:p>
              <a:pPr algn="l" marL="548640" indent="-182880" lvl="2">
                <a:lnSpc>
                  <a:spcPts val="3359"/>
                </a:lnSpc>
                <a:buFont typeface="Arial"/>
                <a:buChar char="⚬"/>
              </a:pPr>
              <a:r>
                <a:rPr lang="en-US" sz="2400">
                  <a:solidFill>
                    <a:srgbClr val="FFFFFF"/>
                  </a:solidFill>
                  <a:latin typeface="Canva Sans"/>
                  <a:ea typeface="Canva Sans"/>
                  <a:cs typeface="Canva Sans"/>
                  <a:sym typeface="Canva Sans"/>
                </a:rPr>
                <a:t>Adding emergency alert features to notify family members or nearby hospitals.</a:t>
              </a:r>
            </a:p>
            <a:p>
              <a:pPr algn="l" marL="548640" indent="-182880" lvl="2">
                <a:lnSpc>
                  <a:spcPts val="3359"/>
                </a:lnSpc>
                <a:buFont typeface="Arial"/>
                <a:buChar char="⚬"/>
              </a:pPr>
              <a:r>
                <a:rPr lang="en-US" sz="2400">
                  <a:solidFill>
                    <a:srgbClr val="FFFFFF"/>
                  </a:solidFill>
                  <a:latin typeface="Canva Sans"/>
                  <a:ea typeface="Canva Sans"/>
                  <a:cs typeface="Canva Sans"/>
                  <a:sym typeface="Canva Sans"/>
                </a:rPr>
                <a:t>Creating a mobile app version for easier access on smartphones.</a:t>
              </a:r>
            </a:p>
            <a:p>
              <a:pPr algn="l" marL="548640" indent="-182880" lvl="2">
                <a:lnSpc>
                  <a:spcPts val="3359"/>
                </a:lnSpc>
              </a:pPr>
            </a:p>
          </p:txBody>
        </p:sp>
      </p:grpSp>
      <p:sp>
        <p:nvSpPr>
          <p:cNvPr name="Freeform 10" id="10"/>
          <p:cNvSpPr/>
          <p:nvPr/>
        </p:nvSpPr>
        <p:spPr>
          <a:xfrm flipH="false" flipV="false" rot="0">
            <a:off x="1028700" y="1333693"/>
            <a:ext cx="3032641" cy="184593"/>
          </a:xfrm>
          <a:custGeom>
            <a:avLst/>
            <a:gdLst/>
            <a:ahLst/>
            <a:cxnLst/>
            <a:rect r="r" b="b" t="t" l="l"/>
            <a:pathLst>
              <a:path h="184593" w="3032641">
                <a:moveTo>
                  <a:pt x="0" y="0"/>
                </a:moveTo>
                <a:lnTo>
                  <a:pt x="3032641" y="0"/>
                </a:lnTo>
                <a:lnTo>
                  <a:pt x="3032641" y="184593"/>
                </a:lnTo>
                <a:lnTo>
                  <a:pt x="0" y="1845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60320"/>
        </a:solidFill>
      </p:bgPr>
    </p:bg>
    <p:spTree>
      <p:nvGrpSpPr>
        <p:cNvPr id="1" name=""/>
        <p:cNvGrpSpPr/>
        <p:nvPr/>
      </p:nvGrpSpPr>
      <p:grpSpPr>
        <a:xfrm>
          <a:off x="0" y="0"/>
          <a:ext cx="0" cy="0"/>
          <a:chOff x="0" y="0"/>
          <a:chExt cx="0" cy="0"/>
        </a:xfrm>
      </p:grpSpPr>
      <p:grpSp>
        <p:nvGrpSpPr>
          <p:cNvPr name="Group 2" id="2"/>
          <p:cNvGrpSpPr/>
          <p:nvPr/>
        </p:nvGrpSpPr>
        <p:grpSpPr>
          <a:xfrm rot="0">
            <a:off x="7448314" y="2815772"/>
            <a:ext cx="9810986" cy="4988100"/>
            <a:chOff x="0" y="0"/>
            <a:chExt cx="13081315" cy="6650800"/>
          </a:xfrm>
        </p:grpSpPr>
        <p:sp>
          <p:nvSpPr>
            <p:cNvPr name="Freeform 3" id="3"/>
            <p:cNvSpPr/>
            <p:nvPr/>
          </p:nvSpPr>
          <p:spPr>
            <a:xfrm flipH="false" flipV="false" rot="0">
              <a:off x="0" y="0"/>
              <a:ext cx="13081254" cy="6650863"/>
            </a:xfrm>
            <a:custGeom>
              <a:avLst/>
              <a:gdLst/>
              <a:ahLst/>
              <a:cxnLst/>
              <a:rect r="r" b="b" t="t" l="l"/>
              <a:pathLst>
                <a:path h="6650863" w="13081254">
                  <a:moveTo>
                    <a:pt x="0" y="0"/>
                  </a:moveTo>
                  <a:lnTo>
                    <a:pt x="13081254" y="0"/>
                  </a:lnTo>
                  <a:lnTo>
                    <a:pt x="13081254" y="6650863"/>
                  </a:lnTo>
                  <a:lnTo>
                    <a:pt x="0" y="6650863"/>
                  </a:lnTo>
                  <a:lnTo>
                    <a:pt x="0" y="0"/>
                  </a:lnTo>
                  <a:close/>
                </a:path>
              </a:pathLst>
            </a:custGeom>
            <a:blipFill>
              <a:blip r:embed="rId2"/>
              <a:stretch>
                <a:fillRect l="0" t="-1227" r="0" b="-1226"/>
              </a:stretch>
            </a:blipFill>
          </p:spPr>
        </p:sp>
      </p:grpSp>
      <p:grpSp>
        <p:nvGrpSpPr>
          <p:cNvPr name="Group 4" id="4"/>
          <p:cNvGrpSpPr/>
          <p:nvPr/>
        </p:nvGrpSpPr>
        <p:grpSpPr>
          <a:xfrm rot="0">
            <a:off x="1116358" y="1319803"/>
            <a:ext cx="3115325" cy="563866"/>
            <a:chOff x="0" y="0"/>
            <a:chExt cx="4153767" cy="751821"/>
          </a:xfrm>
        </p:grpSpPr>
        <p:sp>
          <p:nvSpPr>
            <p:cNvPr name="Freeform 5" id="5"/>
            <p:cNvSpPr/>
            <p:nvPr/>
          </p:nvSpPr>
          <p:spPr>
            <a:xfrm flipH="false" flipV="false" rot="0">
              <a:off x="0" y="0"/>
              <a:ext cx="4153767" cy="751821"/>
            </a:xfrm>
            <a:custGeom>
              <a:avLst/>
              <a:gdLst/>
              <a:ahLst/>
              <a:cxnLst/>
              <a:rect r="r" b="b" t="t" l="l"/>
              <a:pathLst>
                <a:path h="751821" w="4153767">
                  <a:moveTo>
                    <a:pt x="0" y="0"/>
                  </a:moveTo>
                  <a:lnTo>
                    <a:pt x="4153767" y="0"/>
                  </a:lnTo>
                  <a:lnTo>
                    <a:pt x="4153767" y="751821"/>
                  </a:lnTo>
                  <a:lnTo>
                    <a:pt x="0" y="751821"/>
                  </a:lnTo>
                  <a:close/>
                </a:path>
              </a:pathLst>
            </a:custGeom>
            <a:solidFill>
              <a:srgbClr val="000000">
                <a:alpha val="0"/>
              </a:srgbClr>
            </a:solidFill>
          </p:spPr>
        </p:sp>
        <p:sp>
          <p:nvSpPr>
            <p:cNvPr name="TextBox 6" id="6"/>
            <p:cNvSpPr txBox="true"/>
            <p:nvPr/>
          </p:nvSpPr>
          <p:spPr>
            <a:xfrm>
              <a:off x="0" y="-66675"/>
              <a:ext cx="4153767" cy="818496"/>
            </a:xfrm>
            <a:prstGeom prst="rect">
              <a:avLst/>
            </a:prstGeom>
          </p:spPr>
          <p:txBody>
            <a:bodyPr anchor="t" rtlCol="false" tIns="0" lIns="0" bIns="0" rIns="0"/>
            <a:lstStyle/>
            <a:p>
              <a:pPr algn="ctr">
                <a:lnSpc>
                  <a:spcPts val="4620"/>
                </a:lnSpc>
              </a:pPr>
              <a:r>
                <a:rPr lang="en-US" sz="3300" b="true">
                  <a:solidFill>
                    <a:srgbClr val="FFFFFF"/>
                  </a:solidFill>
                  <a:latin typeface="Canva Sans Bold"/>
                  <a:ea typeface="Canva Sans Bold"/>
                  <a:cs typeface="Canva Sans Bold"/>
                  <a:sym typeface="Canva Sans Bold"/>
                </a:rPr>
                <a:t>CONCLUSION</a:t>
              </a:r>
            </a:p>
          </p:txBody>
        </p:sp>
      </p:grpSp>
      <p:grpSp>
        <p:nvGrpSpPr>
          <p:cNvPr name="Group 7" id="7"/>
          <p:cNvGrpSpPr/>
          <p:nvPr/>
        </p:nvGrpSpPr>
        <p:grpSpPr>
          <a:xfrm rot="0">
            <a:off x="1208780" y="2575082"/>
            <a:ext cx="5599100" cy="6263640"/>
            <a:chOff x="0" y="0"/>
            <a:chExt cx="7465467" cy="8351520"/>
          </a:xfrm>
        </p:grpSpPr>
        <p:sp>
          <p:nvSpPr>
            <p:cNvPr name="Freeform 8" id="8"/>
            <p:cNvSpPr/>
            <p:nvPr/>
          </p:nvSpPr>
          <p:spPr>
            <a:xfrm flipH="false" flipV="false" rot="0">
              <a:off x="0" y="0"/>
              <a:ext cx="7465467" cy="8351520"/>
            </a:xfrm>
            <a:custGeom>
              <a:avLst/>
              <a:gdLst/>
              <a:ahLst/>
              <a:cxnLst/>
              <a:rect r="r" b="b" t="t" l="l"/>
              <a:pathLst>
                <a:path h="8351520" w="7465467">
                  <a:moveTo>
                    <a:pt x="0" y="0"/>
                  </a:moveTo>
                  <a:lnTo>
                    <a:pt x="7465467" y="0"/>
                  </a:lnTo>
                  <a:lnTo>
                    <a:pt x="7465467" y="8351520"/>
                  </a:lnTo>
                  <a:lnTo>
                    <a:pt x="0" y="8351520"/>
                  </a:lnTo>
                  <a:close/>
                </a:path>
              </a:pathLst>
            </a:custGeom>
            <a:solidFill>
              <a:srgbClr val="000000">
                <a:alpha val="0"/>
              </a:srgbClr>
            </a:solidFill>
          </p:spPr>
        </p:sp>
        <p:sp>
          <p:nvSpPr>
            <p:cNvPr name="TextBox 9" id="9"/>
            <p:cNvSpPr txBox="true"/>
            <p:nvPr/>
          </p:nvSpPr>
          <p:spPr>
            <a:xfrm>
              <a:off x="0" y="-38100"/>
              <a:ext cx="7465467" cy="8389620"/>
            </a:xfrm>
            <a:prstGeom prst="rect">
              <a:avLst/>
            </a:prstGeom>
          </p:spPr>
          <p:txBody>
            <a:bodyPr anchor="t" rtlCol="false" tIns="0" lIns="0" bIns="0" rIns="0"/>
            <a:lstStyle/>
            <a:p>
              <a:pPr algn="just">
                <a:lnSpc>
                  <a:spcPts val="3359"/>
                </a:lnSpc>
              </a:pPr>
              <a:r>
                <a:rPr lang="en-US" sz="2400">
                  <a:solidFill>
                    <a:srgbClr val="FFFFFF"/>
                  </a:solidFill>
                  <a:latin typeface="Canva Sans"/>
                  <a:ea typeface="Canva Sans"/>
                  <a:cs typeface="Canva Sans"/>
                  <a:sym typeface="Canva Sans"/>
                </a:rPr>
                <a:t>MediAssist provides a smart and user-friendly solution for healthcare support, especially for older adults. By combining AI-driven symptom checking, voice input, hospital finding, and medicine reminders, the system helps users get health advice quickly and easily. It reduces the need to visit a doctor for every small issue and supports early detection of common health problems. The chatbot’s simple interface and useful features make it a valuable tool in improving access to healthcare information.</a:t>
              </a:r>
            </a:p>
          </p:txBody>
        </p:sp>
      </p:grpSp>
      <p:sp>
        <p:nvSpPr>
          <p:cNvPr name="Freeform 10" id="10"/>
          <p:cNvSpPr/>
          <p:nvPr/>
        </p:nvSpPr>
        <p:spPr>
          <a:xfrm flipH="false" flipV="false" rot="0">
            <a:off x="1204017" y="2083694"/>
            <a:ext cx="2940008" cy="292634"/>
          </a:xfrm>
          <a:custGeom>
            <a:avLst/>
            <a:gdLst/>
            <a:ahLst/>
            <a:cxnLst/>
            <a:rect r="r" b="b" t="t" l="l"/>
            <a:pathLst>
              <a:path h="292634" w="2940008">
                <a:moveTo>
                  <a:pt x="0" y="0"/>
                </a:moveTo>
                <a:lnTo>
                  <a:pt x="2940008" y="0"/>
                </a:lnTo>
                <a:lnTo>
                  <a:pt x="2940008" y="292634"/>
                </a:lnTo>
                <a:lnTo>
                  <a:pt x="0" y="2926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6032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38674"/>
            <a:ext cx="2940008" cy="292634"/>
          </a:xfrm>
          <a:custGeom>
            <a:avLst/>
            <a:gdLst/>
            <a:ahLst/>
            <a:cxnLst/>
            <a:rect r="r" b="b" t="t" l="l"/>
            <a:pathLst>
              <a:path h="292634" w="2940008">
                <a:moveTo>
                  <a:pt x="0" y="0"/>
                </a:moveTo>
                <a:lnTo>
                  <a:pt x="2940008" y="0"/>
                </a:lnTo>
                <a:lnTo>
                  <a:pt x="2940008" y="292634"/>
                </a:lnTo>
                <a:lnTo>
                  <a:pt x="0" y="2926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11603" y="2464658"/>
            <a:ext cx="15050910" cy="6581145"/>
          </a:xfrm>
          <a:custGeom>
            <a:avLst/>
            <a:gdLst/>
            <a:ahLst/>
            <a:cxnLst/>
            <a:rect r="r" b="b" t="t" l="l"/>
            <a:pathLst>
              <a:path h="6581145" w="15050910">
                <a:moveTo>
                  <a:pt x="0" y="0"/>
                </a:moveTo>
                <a:lnTo>
                  <a:pt x="15050910" y="0"/>
                </a:lnTo>
                <a:lnTo>
                  <a:pt x="15050910" y="6581145"/>
                </a:lnTo>
                <a:lnTo>
                  <a:pt x="0" y="6581145"/>
                </a:lnTo>
                <a:lnTo>
                  <a:pt x="0" y="0"/>
                </a:lnTo>
                <a:close/>
              </a:path>
            </a:pathLst>
          </a:custGeom>
          <a:blipFill>
            <a:blip r:embed="rId4"/>
            <a:stretch>
              <a:fillRect l="-197" t="-2006" r="-197" b="-6498"/>
            </a:stretch>
          </a:blipFill>
        </p:spPr>
      </p:sp>
      <p:sp>
        <p:nvSpPr>
          <p:cNvPr name="TextBox 4" id="4"/>
          <p:cNvSpPr txBox="true"/>
          <p:nvPr/>
        </p:nvSpPr>
        <p:spPr>
          <a:xfrm rot="0">
            <a:off x="898384" y="1339166"/>
            <a:ext cx="4655344" cy="563880"/>
          </a:xfrm>
          <a:prstGeom prst="rect">
            <a:avLst/>
          </a:prstGeom>
        </p:spPr>
        <p:txBody>
          <a:bodyPr anchor="t" rtlCol="false" tIns="0" lIns="0" bIns="0" rIns="0">
            <a:spAutoFit/>
          </a:bodyPr>
          <a:lstStyle/>
          <a:p>
            <a:pPr algn="ctr">
              <a:lnSpc>
                <a:spcPts val="4620"/>
              </a:lnSpc>
              <a:spcBef>
                <a:spcPct val="0"/>
              </a:spcBef>
            </a:pPr>
            <a:r>
              <a:rPr lang="en-US" b="true" sz="3300">
                <a:solidFill>
                  <a:srgbClr val="FFFFFF"/>
                </a:solidFill>
                <a:latin typeface="Canva Sans Bold"/>
                <a:ea typeface="Canva Sans Bold"/>
                <a:cs typeface="Canva Sans Bold"/>
                <a:sym typeface="Canva Sans Bold"/>
              </a:rPr>
              <a:t>OUTPUT SCREENSHOT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6032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38674"/>
            <a:ext cx="2940008" cy="292634"/>
          </a:xfrm>
          <a:custGeom>
            <a:avLst/>
            <a:gdLst/>
            <a:ahLst/>
            <a:cxnLst/>
            <a:rect r="r" b="b" t="t" l="l"/>
            <a:pathLst>
              <a:path h="292634" w="2940008">
                <a:moveTo>
                  <a:pt x="0" y="0"/>
                </a:moveTo>
                <a:lnTo>
                  <a:pt x="2940008" y="0"/>
                </a:lnTo>
                <a:lnTo>
                  <a:pt x="2940008" y="292634"/>
                </a:lnTo>
                <a:lnTo>
                  <a:pt x="0" y="2926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18774" y="2464658"/>
            <a:ext cx="15050452" cy="6573203"/>
          </a:xfrm>
          <a:custGeom>
            <a:avLst/>
            <a:gdLst/>
            <a:ahLst/>
            <a:cxnLst/>
            <a:rect r="r" b="b" t="t" l="l"/>
            <a:pathLst>
              <a:path h="6573203" w="15050452">
                <a:moveTo>
                  <a:pt x="0" y="0"/>
                </a:moveTo>
                <a:lnTo>
                  <a:pt x="15050452" y="0"/>
                </a:lnTo>
                <a:lnTo>
                  <a:pt x="15050452" y="6573202"/>
                </a:lnTo>
                <a:lnTo>
                  <a:pt x="0" y="6573202"/>
                </a:lnTo>
                <a:lnTo>
                  <a:pt x="0" y="0"/>
                </a:lnTo>
                <a:close/>
              </a:path>
            </a:pathLst>
          </a:custGeom>
          <a:blipFill>
            <a:blip r:embed="rId4"/>
            <a:stretch>
              <a:fillRect l="-2485" t="-2458" r="0" b="-7228"/>
            </a:stretch>
          </a:blipFill>
        </p:spPr>
      </p:sp>
      <p:sp>
        <p:nvSpPr>
          <p:cNvPr name="TextBox 4" id="4"/>
          <p:cNvSpPr txBox="true"/>
          <p:nvPr/>
        </p:nvSpPr>
        <p:spPr>
          <a:xfrm rot="0">
            <a:off x="898384" y="1339166"/>
            <a:ext cx="4655344" cy="563880"/>
          </a:xfrm>
          <a:prstGeom prst="rect">
            <a:avLst/>
          </a:prstGeom>
        </p:spPr>
        <p:txBody>
          <a:bodyPr anchor="t" rtlCol="false" tIns="0" lIns="0" bIns="0" rIns="0">
            <a:spAutoFit/>
          </a:bodyPr>
          <a:lstStyle/>
          <a:p>
            <a:pPr algn="ctr">
              <a:lnSpc>
                <a:spcPts val="4620"/>
              </a:lnSpc>
              <a:spcBef>
                <a:spcPct val="0"/>
              </a:spcBef>
            </a:pPr>
            <a:r>
              <a:rPr lang="en-US" b="true" sz="3300">
                <a:solidFill>
                  <a:srgbClr val="FFFFFF"/>
                </a:solidFill>
                <a:latin typeface="Canva Sans Bold"/>
                <a:ea typeface="Canva Sans Bold"/>
                <a:cs typeface="Canva Sans Bold"/>
                <a:sym typeface="Canva Sans Bold"/>
              </a:rPr>
              <a:t>OUTPUT SCREENSHOT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6032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38674"/>
            <a:ext cx="2940008" cy="292634"/>
          </a:xfrm>
          <a:custGeom>
            <a:avLst/>
            <a:gdLst/>
            <a:ahLst/>
            <a:cxnLst/>
            <a:rect r="r" b="b" t="t" l="l"/>
            <a:pathLst>
              <a:path h="292634" w="2940008">
                <a:moveTo>
                  <a:pt x="0" y="0"/>
                </a:moveTo>
                <a:lnTo>
                  <a:pt x="2940008" y="0"/>
                </a:lnTo>
                <a:lnTo>
                  <a:pt x="2940008" y="292634"/>
                </a:lnTo>
                <a:lnTo>
                  <a:pt x="0" y="2926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15916" y="2684145"/>
            <a:ext cx="15056167" cy="6574155"/>
          </a:xfrm>
          <a:custGeom>
            <a:avLst/>
            <a:gdLst/>
            <a:ahLst/>
            <a:cxnLst/>
            <a:rect r="r" b="b" t="t" l="l"/>
            <a:pathLst>
              <a:path h="6574155" w="15056167">
                <a:moveTo>
                  <a:pt x="0" y="0"/>
                </a:moveTo>
                <a:lnTo>
                  <a:pt x="15056168" y="0"/>
                </a:lnTo>
                <a:lnTo>
                  <a:pt x="15056168" y="6574155"/>
                </a:lnTo>
                <a:lnTo>
                  <a:pt x="0" y="6574155"/>
                </a:lnTo>
                <a:lnTo>
                  <a:pt x="0" y="0"/>
                </a:lnTo>
                <a:close/>
              </a:path>
            </a:pathLst>
          </a:custGeom>
          <a:blipFill>
            <a:blip r:embed="rId4"/>
            <a:stretch>
              <a:fillRect l="-8142" t="-5611" r="-8142" b="0"/>
            </a:stretch>
          </a:blipFill>
        </p:spPr>
      </p:sp>
      <p:sp>
        <p:nvSpPr>
          <p:cNvPr name="TextBox 4" id="4"/>
          <p:cNvSpPr txBox="true"/>
          <p:nvPr/>
        </p:nvSpPr>
        <p:spPr>
          <a:xfrm rot="0">
            <a:off x="898384" y="1339166"/>
            <a:ext cx="4655344" cy="563880"/>
          </a:xfrm>
          <a:prstGeom prst="rect">
            <a:avLst/>
          </a:prstGeom>
        </p:spPr>
        <p:txBody>
          <a:bodyPr anchor="t" rtlCol="false" tIns="0" lIns="0" bIns="0" rIns="0">
            <a:spAutoFit/>
          </a:bodyPr>
          <a:lstStyle/>
          <a:p>
            <a:pPr algn="ctr">
              <a:lnSpc>
                <a:spcPts val="4620"/>
              </a:lnSpc>
              <a:spcBef>
                <a:spcPct val="0"/>
              </a:spcBef>
            </a:pPr>
            <a:r>
              <a:rPr lang="en-US" b="true" sz="3300">
                <a:solidFill>
                  <a:srgbClr val="FFFFFF"/>
                </a:solidFill>
                <a:latin typeface="Canva Sans Bold"/>
                <a:ea typeface="Canva Sans Bold"/>
                <a:cs typeface="Canva Sans Bold"/>
                <a:sym typeface="Canva Sans Bold"/>
              </a:rPr>
              <a:t>OUTPUT SCREENSHOT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6032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38674"/>
            <a:ext cx="2940008" cy="292634"/>
          </a:xfrm>
          <a:custGeom>
            <a:avLst/>
            <a:gdLst/>
            <a:ahLst/>
            <a:cxnLst/>
            <a:rect r="r" b="b" t="t" l="l"/>
            <a:pathLst>
              <a:path h="292634" w="2940008">
                <a:moveTo>
                  <a:pt x="0" y="0"/>
                </a:moveTo>
                <a:lnTo>
                  <a:pt x="2940008" y="0"/>
                </a:lnTo>
                <a:lnTo>
                  <a:pt x="2940008" y="292634"/>
                </a:lnTo>
                <a:lnTo>
                  <a:pt x="0" y="2926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415840" y="2628157"/>
            <a:ext cx="13456320" cy="6360022"/>
          </a:xfrm>
          <a:custGeom>
            <a:avLst/>
            <a:gdLst/>
            <a:ahLst/>
            <a:cxnLst/>
            <a:rect r="r" b="b" t="t" l="l"/>
            <a:pathLst>
              <a:path h="6360022" w="13456320">
                <a:moveTo>
                  <a:pt x="0" y="0"/>
                </a:moveTo>
                <a:lnTo>
                  <a:pt x="13456320" y="0"/>
                </a:lnTo>
                <a:lnTo>
                  <a:pt x="13456320" y="6360023"/>
                </a:lnTo>
                <a:lnTo>
                  <a:pt x="0" y="6360023"/>
                </a:lnTo>
                <a:lnTo>
                  <a:pt x="0" y="0"/>
                </a:lnTo>
                <a:close/>
              </a:path>
            </a:pathLst>
          </a:custGeom>
          <a:blipFill>
            <a:blip r:embed="rId4"/>
            <a:stretch>
              <a:fillRect l="0" t="0" r="0" b="0"/>
            </a:stretch>
          </a:blipFill>
        </p:spPr>
      </p:sp>
      <p:sp>
        <p:nvSpPr>
          <p:cNvPr name="TextBox 4" id="4"/>
          <p:cNvSpPr txBox="true"/>
          <p:nvPr/>
        </p:nvSpPr>
        <p:spPr>
          <a:xfrm rot="0">
            <a:off x="898384" y="1339166"/>
            <a:ext cx="4655344" cy="563880"/>
          </a:xfrm>
          <a:prstGeom prst="rect">
            <a:avLst/>
          </a:prstGeom>
        </p:spPr>
        <p:txBody>
          <a:bodyPr anchor="t" rtlCol="false" tIns="0" lIns="0" bIns="0" rIns="0">
            <a:spAutoFit/>
          </a:bodyPr>
          <a:lstStyle/>
          <a:p>
            <a:pPr algn="ctr">
              <a:lnSpc>
                <a:spcPts val="4620"/>
              </a:lnSpc>
              <a:spcBef>
                <a:spcPct val="0"/>
              </a:spcBef>
            </a:pPr>
            <a:r>
              <a:rPr lang="en-US" b="true" sz="3300">
                <a:solidFill>
                  <a:srgbClr val="FFFFFF"/>
                </a:solidFill>
                <a:latin typeface="Canva Sans Bold"/>
                <a:ea typeface="Canva Sans Bold"/>
                <a:cs typeface="Canva Sans Bold"/>
                <a:sym typeface="Canva Sans Bold"/>
              </a:rPr>
              <a:t>OUTPUT SCREENSHOT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6032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38674"/>
            <a:ext cx="2940008" cy="292634"/>
          </a:xfrm>
          <a:custGeom>
            <a:avLst/>
            <a:gdLst/>
            <a:ahLst/>
            <a:cxnLst/>
            <a:rect r="r" b="b" t="t" l="l"/>
            <a:pathLst>
              <a:path h="292634" w="2940008">
                <a:moveTo>
                  <a:pt x="0" y="0"/>
                </a:moveTo>
                <a:lnTo>
                  <a:pt x="2940008" y="0"/>
                </a:lnTo>
                <a:lnTo>
                  <a:pt x="2940008" y="292634"/>
                </a:lnTo>
                <a:lnTo>
                  <a:pt x="0" y="2926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517185" y="2686855"/>
            <a:ext cx="13449963" cy="6366222"/>
          </a:xfrm>
          <a:custGeom>
            <a:avLst/>
            <a:gdLst/>
            <a:ahLst/>
            <a:cxnLst/>
            <a:rect r="r" b="b" t="t" l="l"/>
            <a:pathLst>
              <a:path h="6366222" w="13449963">
                <a:moveTo>
                  <a:pt x="0" y="0"/>
                </a:moveTo>
                <a:lnTo>
                  <a:pt x="13449963" y="0"/>
                </a:lnTo>
                <a:lnTo>
                  <a:pt x="13449963" y="6366222"/>
                </a:lnTo>
                <a:lnTo>
                  <a:pt x="0" y="6366222"/>
                </a:lnTo>
                <a:lnTo>
                  <a:pt x="0" y="0"/>
                </a:lnTo>
                <a:close/>
              </a:path>
            </a:pathLst>
          </a:custGeom>
          <a:blipFill>
            <a:blip r:embed="rId4"/>
            <a:stretch>
              <a:fillRect l="0" t="0" r="0" b="0"/>
            </a:stretch>
          </a:blipFill>
        </p:spPr>
      </p:sp>
      <p:sp>
        <p:nvSpPr>
          <p:cNvPr name="TextBox 4" id="4"/>
          <p:cNvSpPr txBox="true"/>
          <p:nvPr/>
        </p:nvSpPr>
        <p:spPr>
          <a:xfrm rot="0">
            <a:off x="898384" y="1339166"/>
            <a:ext cx="4655344" cy="563880"/>
          </a:xfrm>
          <a:prstGeom prst="rect">
            <a:avLst/>
          </a:prstGeom>
        </p:spPr>
        <p:txBody>
          <a:bodyPr anchor="t" rtlCol="false" tIns="0" lIns="0" bIns="0" rIns="0">
            <a:spAutoFit/>
          </a:bodyPr>
          <a:lstStyle/>
          <a:p>
            <a:pPr algn="ctr">
              <a:lnSpc>
                <a:spcPts val="4620"/>
              </a:lnSpc>
              <a:spcBef>
                <a:spcPct val="0"/>
              </a:spcBef>
            </a:pPr>
            <a:r>
              <a:rPr lang="en-US" b="true" sz="3300">
                <a:solidFill>
                  <a:srgbClr val="FFFFFF"/>
                </a:solidFill>
                <a:latin typeface="Canva Sans Bold"/>
                <a:ea typeface="Canva Sans Bold"/>
                <a:cs typeface="Canva Sans Bold"/>
                <a:sym typeface="Canva Sans Bold"/>
              </a:rPr>
              <a:t>OUTPUT SCREENSHOT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38888" r="0" b="-38888"/>
              </a:stretch>
            </a:blipFill>
          </p:spPr>
        </p:sp>
      </p:grpSp>
      <p:sp>
        <p:nvSpPr>
          <p:cNvPr name="Freeform 4" id="4"/>
          <p:cNvSpPr/>
          <p:nvPr/>
        </p:nvSpPr>
        <p:spPr>
          <a:xfrm flipH="false" flipV="false" rot="0">
            <a:off x="17293116" y="447580"/>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7293116" y="539683"/>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7742214" y="7373294"/>
            <a:ext cx="47625" cy="1885006"/>
          </a:xfrm>
          <a:custGeom>
            <a:avLst/>
            <a:gdLst/>
            <a:ahLst/>
            <a:cxnLst/>
            <a:rect r="r" b="b" t="t" l="l"/>
            <a:pathLst>
              <a:path h="1885006" w="47625">
                <a:moveTo>
                  <a:pt x="0" y="0"/>
                </a:moveTo>
                <a:lnTo>
                  <a:pt x="47625" y="0"/>
                </a:lnTo>
                <a:lnTo>
                  <a:pt x="47625" y="1885006"/>
                </a:lnTo>
                <a:lnTo>
                  <a:pt x="0" y="18850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509672" y="430137"/>
            <a:ext cx="337200" cy="392093"/>
          </a:xfrm>
          <a:custGeom>
            <a:avLst/>
            <a:gdLst/>
            <a:ahLst/>
            <a:cxnLst/>
            <a:rect r="r" b="b" t="t" l="l"/>
            <a:pathLst>
              <a:path h="392093" w="337200">
                <a:moveTo>
                  <a:pt x="0" y="0"/>
                </a:moveTo>
                <a:lnTo>
                  <a:pt x="337200" y="0"/>
                </a:lnTo>
                <a:lnTo>
                  <a:pt x="337200" y="392093"/>
                </a:lnTo>
                <a:lnTo>
                  <a:pt x="0" y="392093"/>
                </a:lnTo>
                <a:lnTo>
                  <a:pt x="0" y="0"/>
                </a:lnTo>
                <a:close/>
              </a:path>
            </a:pathLst>
          </a:custGeom>
          <a:blipFill>
            <a:blip r:embed="rId7">
              <a:extLst>
                <a:ext uri="{96DAC541-7B7A-43D3-8B79-37D633B846F1}">
                  <asvg:svgBlip xmlns:asvg="http://schemas.microsoft.com/office/drawing/2016/SVG/main" r:embed="rId8"/>
                </a:ext>
              </a:extLst>
            </a:blip>
            <a:stretch>
              <a:fillRect l="0" t="-166" r="0" b="-166"/>
            </a:stretch>
          </a:blipFill>
        </p:spPr>
      </p:sp>
      <p:sp>
        <p:nvSpPr>
          <p:cNvPr name="Freeform 8" id="8"/>
          <p:cNvSpPr/>
          <p:nvPr/>
        </p:nvSpPr>
        <p:spPr>
          <a:xfrm flipH="false" flipV="false" rot="0">
            <a:off x="7080757" y="5265707"/>
            <a:ext cx="4145536" cy="192288"/>
          </a:xfrm>
          <a:custGeom>
            <a:avLst/>
            <a:gdLst/>
            <a:ahLst/>
            <a:cxnLst/>
            <a:rect r="r" b="b" t="t" l="l"/>
            <a:pathLst>
              <a:path h="192288" w="4145536">
                <a:moveTo>
                  <a:pt x="0" y="0"/>
                </a:moveTo>
                <a:lnTo>
                  <a:pt x="4145536" y="0"/>
                </a:lnTo>
                <a:lnTo>
                  <a:pt x="4145536" y="192288"/>
                </a:lnTo>
                <a:lnTo>
                  <a:pt x="0" y="19228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4394566" y="2914992"/>
            <a:ext cx="1732283" cy="929134"/>
          </a:xfrm>
          <a:custGeom>
            <a:avLst/>
            <a:gdLst/>
            <a:ahLst/>
            <a:cxnLst/>
            <a:rect r="r" b="b" t="t" l="l"/>
            <a:pathLst>
              <a:path h="929134" w="1732283">
                <a:moveTo>
                  <a:pt x="0" y="0"/>
                </a:moveTo>
                <a:lnTo>
                  <a:pt x="1732283" y="0"/>
                </a:lnTo>
                <a:lnTo>
                  <a:pt x="1732283" y="929134"/>
                </a:lnTo>
                <a:lnTo>
                  <a:pt x="0" y="929134"/>
                </a:lnTo>
                <a:lnTo>
                  <a:pt x="0" y="0"/>
                </a:lnTo>
                <a:close/>
              </a:path>
            </a:pathLst>
          </a:custGeom>
          <a:blipFill>
            <a:blip r:embed="rId11">
              <a:extLst>
                <a:ext uri="{96DAC541-7B7A-43D3-8B79-37D633B846F1}">
                  <asvg:svgBlip xmlns:asvg="http://schemas.microsoft.com/office/drawing/2016/SVG/main" r:embed="rId12"/>
                </a:ext>
              </a:extLst>
            </a:blip>
            <a:stretch>
              <a:fillRect l="0" t="-707" r="0" b="-707"/>
            </a:stretch>
          </a:blipFill>
        </p:spPr>
      </p:sp>
      <p:grpSp>
        <p:nvGrpSpPr>
          <p:cNvPr name="Group 10" id="10"/>
          <p:cNvGrpSpPr/>
          <p:nvPr/>
        </p:nvGrpSpPr>
        <p:grpSpPr>
          <a:xfrm rot="0">
            <a:off x="1039108" y="517674"/>
            <a:ext cx="1263019" cy="197971"/>
            <a:chOff x="0" y="0"/>
            <a:chExt cx="1684025" cy="263961"/>
          </a:xfrm>
        </p:grpSpPr>
        <p:sp>
          <p:nvSpPr>
            <p:cNvPr name="Freeform 11" id="11"/>
            <p:cNvSpPr/>
            <p:nvPr/>
          </p:nvSpPr>
          <p:spPr>
            <a:xfrm flipH="false" flipV="false" rot="0">
              <a:off x="0" y="0"/>
              <a:ext cx="1684025" cy="263961"/>
            </a:xfrm>
            <a:custGeom>
              <a:avLst/>
              <a:gdLst/>
              <a:ahLst/>
              <a:cxnLst/>
              <a:rect r="r" b="b" t="t" l="l"/>
              <a:pathLst>
                <a:path h="263961" w="1684025">
                  <a:moveTo>
                    <a:pt x="0" y="0"/>
                  </a:moveTo>
                  <a:lnTo>
                    <a:pt x="1684025" y="0"/>
                  </a:lnTo>
                  <a:lnTo>
                    <a:pt x="1684025" y="263961"/>
                  </a:lnTo>
                  <a:lnTo>
                    <a:pt x="0" y="263961"/>
                  </a:lnTo>
                  <a:close/>
                </a:path>
              </a:pathLst>
            </a:custGeom>
            <a:solidFill>
              <a:srgbClr val="000000">
                <a:alpha val="0"/>
              </a:srgbClr>
            </a:solidFill>
          </p:spPr>
        </p:sp>
        <p:sp>
          <p:nvSpPr>
            <p:cNvPr name="TextBox 12" id="12"/>
            <p:cNvSpPr txBox="true"/>
            <p:nvPr/>
          </p:nvSpPr>
          <p:spPr>
            <a:xfrm>
              <a:off x="0" y="-19050"/>
              <a:ext cx="1684025" cy="283011"/>
            </a:xfrm>
            <a:prstGeom prst="rect">
              <a:avLst/>
            </a:prstGeom>
          </p:spPr>
          <p:txBody>
            <a:bodyPr anchor="t" rtlCol="false" tIns="0" lIns="0" bIns="0" rIns="0"/>
            <a:lstStyle/>
            <a:p>
              <a:pPr algn="l">
                <a:lnSpc>
                  <a:spcPts val="1679"/>
                </a:lnSpc>
              </a:pPr>
              <a:r>
                <a:rPr lang="en-US" sz="1200">
                  <a:solidFill>
                    <a:srgbClr val="FFFFFF"/>
                  </a:solidFill>
                  <a:latin typeface="Open Sans"/>
                  <a:ea typeface="Open Sans"/>
                  <a:cs typeface="Open Sans"/>
                  <a:sym typeface="Open Sans"/>
                </a:rPr>
                <a:t>Studio Shodwe</a:t>
              </a:r>
            </a:p>
          </p:txBody>
        </p:sp>
      </p:grpSp>
      <p:grpSp>
        <p:nvGrpSpPr>
          <p:cNvPr name="Group 13" id="13"/>
          <p:cNvGrpSpPr/>
          <p:nvPr/>
        </p:nvGrpSpPr>
        <p:grpSpPr>
          <a:xfrm rot="0">
            <a:off x="17492295" y="9568113"/>
            <a:ext cx="547464" cy="240591"/>
            <a:chOff x="0" y="0"/>
            <a:chExt cx="729952" cy="320788"/>
          </a:xfrm>
        </p:grpSpPr>
        <p:sp>
          <p:nvSpPr>
            <p:cNvPr name="Freeform 14" id="14"/>
            <p:cNvSpPr/>
            <p:nvPr/>
          </p:nvSpPr>
          <p:spPr>
            <a:xfrm flipH="false" flipV="false" rot="0">
              <a:off x="0" y="0"/>
              <a:ext cx="729952" cy="320788"/>
            </a:xfrm>
            <a:custGeom>
              <a:avLst/>
              <a:gdLst/>
              <a:ahLst/>
              <a:cxnLst/>
              <a:rect r="r" b="b" t="t" l="l"/>
              <a:pathLst>
                <a:path h="320788" w="729952">
                  <a:moveTo>
                    <a:pt x="0" y="0"/>
                  </a:moveTo>
                  <a:lnTo>
                    <a:pt x="729952" y="0"/>
                  </a:lnTo>
                  <a:lnTo>
                    <a:pt x="729952" y="320788"/>
                  </a:lnTo>
                  <a:lnTo>
                    <a:pt x="0" y="320788"/>
                  </a:lnTo>
                  <a:close/>
                </a:path>
              </a:pathLst>
            </a:custGeom>
            <a:solidFill>
              <a:srgbClr val="000000">
                <a:alpha val="0"/>
              </a:srgbClr>
            </a:solidFill>
          </p:spPr>
        </p:sp>
        <p:sp>
          <p:nvSpPr>
            <p:cNvPr name="TextBox 15" id="15"/>
            <p:cNvSpPr txBox="true"/>
            <p:nvPr/>
          </p:nvSpPr>
          <p:spPr>
            <a:xfrm>
              <a:off x="0" y="-28575"/>
              <a:ext cx="729952" cy="349363"/>
            </a:xfrm>
            <a:prstGeom prst="rect">
              <a:avLst/>
            </a:prstGeom>
          </p:spPr>
          <p:txBody>
            <a:bodyPr anchor="t" rtlCol="false" tIns="0" lIns="0" bIns="0" rIns="0"/>
            <a:lstStyle/>
            <a:p>
              <a:pPr algn="ctr">
                <a:lnSpc>
                  <a:spcPts val="1959"/>
                </a:lnSpc>
              </a:pPr>
              <a:r>
                <a:rPr lang="en-US" sz="1399" b="true">
                  <a:solidFill>
                    <a:srgbClr val="FFFFFF"/>
                  </a:solidFill>
                  <a:latin typeface="Open Sans Bold"/>
                  <a:ea typeface="Open Sans Bold"/>
                  <a:cs typeface="Open Sans Bold"/>
                  <a:sym typeface="Open Sans Bold"/>
                </a:rPr>
                <a:t>10</a:t>
              </a:r>
            </a:p>
          </p:txBody>
        </p:sp>
      </p:grpSp>
      <p:grpSp>
        <p:nvGrpSpPr>
          <p:cNvPr name="Group 16" id="16"/>
          <p:cNvGrpSpPr/>
          <p:nvPr/>
        </p:nvGrpSpPr>
        <p:grpSpPr>
          <a:xfrm rot="0">
            <a:off x="3619450" y="2871568"/>
            <a:ext cx="11068151" cy="2182253"/>
            <a:chOff x="0" y="0"/>
            <a:chExt cx="14757535" cy="2909671"/>
          </a:xfrm>
        </p:grpSpPr>
        <p:sp>
          <p:nvSpPr>
            <p:cNvPr name="Freeform 17" id="17"/>
            <p:cNvSpPr/>
            <p:nvPr/>
          </p:nvSpPr>
          <p:spPr>
            <a:xfrm flipH="false" flipV="false" rot="0">
              <a:off x="0" y="0"/>
              <a:ext cx="14757535" cy="2909671"/>
            </a:xfrm>
            <a:custGeom>
              <a:avLst/>
              <a:gdLst/>
              <a:ahLst/>
              <a:cxnLst/>
              <a:rect r="r" b="b" t="t" l="l"/>
              <a:pathLst>
                <a:path h="2909671" w="14757535">
                  <a:moveTo>
                    <a:pt x="0" y="0"/>
                  </a:moveTo>
                  <a:lnTo>
                    <a:pt x="14757535" y="0"/>
                  </a:lnTo>
                  <a:lnTo>
                    <a:pt x="14757535" y="2909671"/>
                  </a:lnTo>
                  <a:lnTo>
                    <a:pt x="0" y="2909671"/>
                  </a:lnTo>
                  <a:close/>
                </a:path>
              </a:pathLst>
            </a:custGeom>
            <a:solidFill>
              <a:srgbClr val="000000">
                <a:alpha val="0"/>
              </a:srgbClr>
            </a:solidFill>
          </p:spPr>
        </p:sp>
        <p:sp>
          <p:nvSpPr>
            <p:cNvPr name="TextBox 18" id="18"/>
            <p:cNvSpPr txBox="true"/>
            <p:nvPr/>
          </p:nvSpPr>
          <p:spPr>
            <a:xfrm>
              <a:off x="0" y="-238125"/>
              <a:ext cx="14757535" cy="3147796"/>
            </a:xfrm>
            <a:prstGeom prst="rect">
              <a:avLst/>
            </a:prstGeom>
          </p:spPr>
          <p:txBody>
            <a:bodyPr anchor="t" rtlCol="false" tIns="0" lIns="0" bIns="0" rIns="0"/>
            <a:lstStyle/>
            <a:p>
              <a:pPr algn="ctr">
                <a:lnSpc>
                  <a:spcPts val="17874"/>
                </a:lnSpc>
              </a:pPr>
              <a:r>
                <a:rPr lang="en-US" sz="12769">
                  <a:solidFill>
                    <a:srgbClr val="F429F2"/>
                  </a:solidFill>
                  <a:latin typeface="Pattanakarn"/>
                  <a:ea typeface="Pattanakarn"/>
                  <a:cs typeface="Pattanakarn"/>
                  <a:sym typeface="Pattanakarn"/>
                </a:rPr>
                <a:t>THANK YOU</a:t>
              </a:r>
            </a:p>
          </p:txBody>
        </p:sp>
      </p:grpSp>
      <p:sp>
        <p:nvSpPr>
          <p:cNvPr name="Freeform 19" id="19"/>
          <p:cNvSpPr/>
          <p:nvPr/>
        </p:nvSpPr>
        <p:spPr>
          <a:xfrm flipH="true" flipV="false" rot="0">
            <a:off x="2180200" y="2914992"/>
            <a:ext cx="1732283" cy="929134"/>
          </a:xfrm>
          <a:custGeom>
            <a:avLst/>
            <a:gdLst/>
            <a:ahLst/>
            <a:cxnLst/>
            <a:rect r="r" b="b" t="t" l="l"/>
            <a:pathLst>
              <a:path h="929134" w="1732283">
                <a:moveTo>
                  <a:pt x="1732283" y="0"/>
                </a:moveTo>
                <a:lnTo>
                  <a:pt x="0" y="0"/>
                </a:lnTo>
                <a:lnTo>
                  <a:pt x="0" y="929134"/>
                </a:lnTo>
                <a:lnTo>
                  <a:pt x="1732283" y="929134"/>
                </a:lnTo>
                <a:lnTo>
                  <a:pt x="1732283" y="0"/>
                </a:lnTo>
                <a:close/>
              </a:path>
            </a:pathLst>
          </a:custGeom>
          <a:blipFill>
            <a:blip r:embed="rId11">
              <a:extLst>
                <a:ext uri="{96DAC541-7B7A-43D3-8B79-37D633B846F1}">
                  <asvg:svgBlip xmlns:asvg="http://schemas.microsoft.com/office/drawing/2016/SVG/main" r:embed="rId12"/>
                </a:ext>
              </a:extLst>
            </a:blip>
            <a:stretch>
              <a:fillRect l="0" t="-707" r="0" b="-707"/>
            </a:stretch>
          </a:blipFill>
        </p:spPr>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60320"/>
        </a:solidFill>
      </p:bgPr>
    </p:bg>
    <p:spTree>
      <p:nvGrpSpPr>
        <p:cNvPr id="1" name=""/>
        <p:cNvGrpSpPr/>
        <p:nvPr/>
      </p:nvGrpSpPr>
      <p:grpSpPr>
        <a:xfrm>
          <a:off x="0" y="0"/>
          <a:ext cx="0" cy="0"/>
          <a:chOff x="0" y="0"/>
          <a:chExt cx="0" cy="0"/>
        </a:xfrm>
      </p:grpSpPr>
      <p:sp>
        <p:nvSpPr>
          <p:cNvPr name="Freeform 2" id="2"/>
          <p:cNvSpPr/>
          <p:nvPr/>
        </p:nvSpPr>
        <p:spPr>
          <a:xfrm flipH="false" flipV="false" rot="0">
            <a:off x="17293116" y="447580"/>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93116" y="539683"/>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09672" y="430137"/>
            <a:ext cx="337200" cy="392093"/>
          </a:xfrm>
          <a:custGeom>
            <a:avLst/>
            <a:gdLst/>
            <a:ahLst/>
            <a:cxnLst/>
            <a:rect r="r" b="b" t="t" l="l"/>
            <a:pathLst>
              <a:path h="392093" w="337200">
                <a:moveTo>
                  <a:pt x="0" y="0"/>
                </a:moveTo>
                <a:lnTo>
                  <a:pt x="337200" y="0"/>
                </a:lnTo>
                <a:lnTo>
                  <a:pt x="337200" y="392093"/>
                </a:lnTo>
                <a:lnTo>
                  <a:pt x="0" y="392093"/>
                </a:lnTo>
                <a:lnTo>
                  <a:pt x="0" y="0"/>
                </a:lnTo>
                <a:close/>
              </a:path>
            </a:pathLst>
          </a:custGeom>
          <a:blipFill>
            <a:blip r:embed="rId4">
              <a:extLst>
                <a:ext uri="{96DAC541-7B7A-43D3-8B79-37D633B846F1}">
                  <asvg:svgBlip xmlns:asvg="http://schemas.microsoft.com/office/drawing/2016/SVG/main" r:embed="rId5"/>
                </a:ext>
              </a:extLst>
            </a:blip>
            <a:stretch>
              <a:fillRect l="0" t="-166" r="0" b="-166"/>
            </a:stretch>
          </a:blipFill>
        </p:spPr>
      </p:sp>
      <p:sp>
        <p:nvSpPr>
          <p:cNvPr name="Freeform 5" id="5"/>
          <p:cNvSpPr/>
          <p:nvPr/>
        </p:nvSpPr>
        <p:spPr>
          <a:xfrm flipH="false" flipV="false" rot="0">
            <a:off x="3036569" y="-144661"/>
            <a:ext cx="3966325" cy="10431661"/>
          </a:xfrm>
          <a:custGeom>
            <a:avLst/>
            <a:gdLst/>
            <a:ahLst/>
            <a:cxnLst/>
            <a:rect r="r" b="b" t="t" l="l"/>
            <a:pathLst>
              <a:path h="10431661" w="3966325">
                <a:moveTo>
                  <a:pt x="0" y="0"/>
                </a:moveTo>
                <a:lnTo>
                  <a:pt x="3966325" y="0"/>
                </a:lnTo>
                <a:lnTo>
                  <a:pt x="3966325" y="10431661"/>
                </a:lnTo>
                <a:lnTo>
                  <a:pt x="0" y="104316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1118167" y="2444795"/>
            <a:ext cx="7815266" cy="5968909"/>
            <a:chOff x="0" y="0"/>
            <a:chExt cx="10420355" cy="7958545"/>
          </a:xfrm>
        </p:grpSpPr>
        <p:sp>
          <p:nvSpPr>
            <p:cNvPr name="Freeform 7" id="7"/>
            <p:cNvSpPr/>
            <p:nvPr/>
          </p:nvSpPr>
          <p:spPr>
            <a:xfrm flipH="false" flipV="false" rot="0">
              <a:off x="0" y="0"/>
              <a:ext cx="10420350" cy="7958582"/>
            </a:xfrm>
            <a:custGeom>
              <a:avLst/>
              <a:gdLst/>
              <a:ahLst/>
              <a:cxnLst/>
              <a:rect r="r" b="b" t="t" l="l"/>
              <a:pathLst>
                <a:path h="7958582" w="10420350">
                  <a:moveTo>
                    <a:pt x="0" y="0"/>
                  </a:moveTo>
                  <a:lnTo>
                    <a:pt x="10420350" y="0"/>
                  </a:lnTo>
                  <a:lnTo>
                    <a:pt x="10420350" y="7958582"/>
                  </a:lnTo>
                  <a:lnTo>
                    <a:pt x="0" y="7958582"/>
                  </a:lnTo>
                  <a:lnTo>
                    <a:pt x="0" y="0"/>
                  </a:lnTo>
                  <a:close/>
                </a:path>
              </a:pathLst>
            </a:custGeom>
            <a:blipFill>
              <a:blip r:embed="rId8"/>
              <a:stretch>
                <a:fillRect l="0" t="-30" r="0" b="-30"/>
              </a:stretch>
            </a:blipFill>
          </p:spPr>
        </p:sp>
      </p:grpSp>
      <p:grpSp>
        <p:nvGrpSpPr>
          <p:cNvPr name="Group 8" id="8"/>
          <p:cNvGrpSpPr/>
          <p:nvPr/>
        </p:nvGrpSpPr>
        <p:grpSpPr>
          <a:xfrm rot="0">
            <a:off x="1118167" y="1596544"/>
            <a:ext cx="7815266" cy="5173451"/>
            <a:chOff x="0" y="0"/>
            <a:chExt cx="10420355" cy="6897935"/>
          </a:xfrm>
        </p:grpSpPr>
        <p:sp>
          <p:nvSpPr>
            <p:cNvPr name="Freeform 9" id="9"/>
            <p:cNvSpPr/>
            <p:nvPr/>
          </p:nvSpPr>
          <p:spPr>
            <a:xfrm flipH="false" flipV="false" rot="0">
              <a:off x="0" y="0"/>
              <a:ext cx="10420350" cy="6897878"/>
            </a:xfrm>
            <a:custGeom>
              <a:avLst/>
              <a:gdLst/>
              <a:ahLst/>
              <a:cxnLst/>
              <a:rect r="r" b="b" t="t" l="l"/>
              <a:pathLst>
                <a:path h="6897878" w="10420350">
                  <a:moveTo>
                    <a:pt x="0" y="0"/>
                  </a:moveTo>
                  <a:lnTo>
                    <a:pt x="10420350" y="0"/>
                  </a:lnTo>
                  <a:lnTo>
                    <a:pt x="10420350" y="6897878"/>
                  </a:lnTo>
                  <a:lnTo>
                    <a:pt x="0" y="6897878"/>
                  </a:lnTo>
                  <a:lnTo>
                    <a:pt x="0" y="0"/>
                  </a:lnTo>
                  <a:close/>
                </a:path>
              </a:pathLst>
            </a:custGeom>
            <a:blipFill>
              <a:blip r:embed="rId9"/>
              <a:stretch>
                <a:fillRect l="0" t="-10189" r="0" b="-10190"/>
              </a:stretch>
            </a:blipFill>
          </p:spPr>
        </p:sp>
      </p:grpSp>
      <p:grpSp>
        <p:nvGrpSpPr>
          <p:cNvPr name="Group 10" id="10"/>
          <p:cNvGrpSpPr/>
          <p:nvPr/>
        </p:nvGrpSpPr>
        <p:grpSpPr>
          <a:xfrm rot="0">
            <a:off x="1039108" y="517674"/>
            <a:ext cx="1263019" cy="197971"/>
            <a:chOff x="0" y="0"/>
            <a:chExt cx="1684025" cy="263961"/>
          </a:xfrm>
        </p:grpSpPr>
        <p:sp>
          <p:nvSpPr>
            <p:cNvPr name="Freeform 11" id="11"/>
            <p:cNvSpPr/>
            <p:nvPr/>
          </p:nvSpPr>
          <p:spPr>
            <a:xfrm flipH="false" flipV="false" rot="0">
              <a:off x="0" y="0"/>
              <a:ext cx="1684025" cy="263961"/>
            </a:xfrm>
            <a:custGeom>
              <a:avLst/>
              <a:gdLst/>
              <a:ahLst/>
              <a:cxnLst/>
              <a:rect r="r" b="b" t="t" l="l"/>
              <a:pathLst>
                <a:path h="263961" w="1684025">
                  <a:moveTo>
                    <a:pt x="0" y="0"/>
                  </a:moveTo>
                  <a:lnTo>
                    <a:pt x="1684025" y="0"/>
                  </a:lnTo>
                  <a:lnTo>
                    <a:pt x="1684025" y="263961"/>
                  </a:lnTo>
                  <a:lnTo>
                    <a:pt x="0" y="263961"/>
                  </a:lnTo>
                  <a:close/>
                </a:path>
              </a:pathLst>
            </a:custGeom>
            <a:solidFill>
              <a:srgbClr val="000000">
                <a:alpha val="0"/>
              </a:srgbClr>
            </a:solidFill>
          </p:spPr>
        </p:sp>
        <p:sp>
          <p:nvSpPr>
            <p:cNvPr name="TextBox 12" id="12"/>
            <p:cNvSpPr txBox="true"/>
            <p:nvPr/>
          </p:nvSpPr>
          <p:spPr>
            <a:xfrm>
              <a:off x="0" y="-19050"/>
              <a:ext cx="1684025" cy="283011"/>
            </a:xfrm>
            <a:prstGeom prst="rect">
              <a:avLst/>
            </a:prstGeom>
          </p:spPr>
          <p:txBody>
            <a:bodyPr anchor="t" rtlCol="false" tIns="0" lIns="0" bIns="0" rIns="0"/>
            <a:lstStyle/>
            <a:p>
              <a:pPr algn="l">
                <a:lnSpc>
                  <a:spcPts val="1679"/>
                </a:lnSpc>
              </a:pPr>
              <a:r>
                <a:rPr lang="en-US" sz="1200">
                  <a:solidFill>
                    <a:srgbClr val="FFFFFF"/>
                  </a:solidFill>
                  <a:latin typeface="Open Sans"/>
                  <a:ea typeface="Open Sans"/>
                  <a:cs typeface="Open Sans"/>
                  <a:sym typeface="Open Sans"/>
                </a:rPr>
                <a:t>Studio Shodwe</a:t>
              </a:r>
            </a:p>
          </p:txBody>
        </p:sp>
      </p:grpSp>
      <p:grpSp>
        <p:nvGrpSpPr>
          <p:cNvPr name="Group 13" id="13"/>
          <p:cNvGrpSpPr/>
          <p:nvPr/>
        </p:nvGrpSpPr>
        <p:grpSpPr>
          <a:xfrm rot="0">
            <a:off x="17492295" y="9568113"/>
            <a:ext cx="547464" cy="240591"/>
            <a:chOff x="0" y="0"/>
            <a:chExt cx="729952" cy="320788"/>
          </a:xfrm>
        </p:grpSpPr>
        <p:sp>
          <p:nvSpPr>
            <p:cNvPr name="Freeform 14" id="14"/>
            <p:cNvSpPr/>
            <p:nvPr/>
          </p:nvSpPr>
          <p:spPr>
            <a:xfrm flipH="false" flipV="false" rot="0">
              <a:off x="0" y="0"/>
              <a:ext cx="729952" cy="320788"/>
            </a:xfrm>
            <a:custGeom>
              <a:avLst/>
              <a:gdLst/>
              <a:ahLst/>
              <a:cxnLst/>
              <a:rect r="r" b="b" t="t" l="l"/>
              <a:pathLst>
                <a:path h="320788" w="729952">
                  <a:moveTo>
                    <a:pt x="0" y="0"/>
                  </a:moveTo>
                  <a:lnTo>
                    <a:pt x="729952" y="0"/>
                  </a:lnTo>
                  <a:lnTo>
                    <a:pt x="729952" y="320788"/>
                  </a:lnTo>
                  <a:lnTo>
                    <a:pt x="0" y="320788"/>
                  </a:lnTo>
                  <a:close/>
                </a:path>
              </a:pathLst>
            </a:custGeom>
            <a:solidFill>
              <a:srgbClr val="000000">
                <a:alpha val="0"/>
              </a:srgbClr>
            </a:solidFill>
          </p:spPr>
        </p:sp>
        <p:sp>
          <p:nvSpPr>
            <p:cNvPr name="TextBox 15" id="15"/>
            <p:cNvSpPr txBox="true"/>
            <p:nvPr/>
          </p:nvSpPr>
          <p:spPr>
            <a:xfrm>
              <a:off x="0" y="-28575"/>
              <a:ext cx="729952" cy="349363"/>
            </a:xfrm>
            <a:prstGeom prst="rect">
              <a:avLst/>
            </a:prstGeom>
          </p:spPr>
          <p:txBody>
            <a:bodyPr anchor="t" rtlCol="false" tIns="0" lIns="0" bIns="0" rIns="0"/>
            <a:lstStyle/>
            <a:p>
              <a:pPr algn="ctr">
                <a:lnSpc>
                  <a:spcPts val="1959"/>
                </a:lnSpc>
              </a:pPr>
              <a:r>
                <a:rPr lang="en-US" sz="1399" b="true">
                  <a:solidFill>
                    <a:srgbClr val="FFFFFF"/>
                  </a:solidFill>
                  <a:latin typeface="Open Sans Bold"/>
                  <a:ea typeface="Open Sans Bold"/>
                  <a:cs typeface="Open Sans Bold"/>
                  <a:sym typeface="Open Sans Bold"/>
                </a:rPr>
                <a:t>02</a:t>
              </a:r>
            </a:p>
          </p:txBody>
        </p:sp>
      </p:grpSp>
      <p:grpSp>
        <p:nvGrpSpPr>
          <p:cNvPr name="Group 16" id="16"/>
          <p:cNvGrpSpPr/>
          <p:nvPr/>
        </p:nvGrpSpPr>
        <p:grpSpPr>
          <a:xfrm rot="0">
            <a:off x="9691960" y="688881"/>
            <a:ext cx="6549414" cy="635508"/>
            <a:chOff x="0" y="0"/>
            <a:chExt cx="8732552" cy="847344"/>
          </a:xfrm>
        </p:grpSpPr>
        <p:sp>
          <p:nvSpPr>
            <p:cNvPr name="Freeform 17" id="17"/>
            <p:cNvSpPr/>
            <p:nvPr/>
          </p:nvSpPr>
          <p:spPr>
            <a:xfrm flipH="false" flipV="false" rot="0">
              <a:off x="0" y="0"/>
              <a:ext cx="8732552" cy="847344"/>
            </a:xfrm>
            <a:custGeom>
              <a:avLst/>
              <a:gdLst/>
              <a:ahLst/>
              <a:cxnLst/>
              <a:rect r="r" b="b" t="t" l="l"/>
              <a:pathLst>
                <a:path h="847344" w="8732552">
                  <a:moveTo>
                    <a:pt x="0" y="0"/>
                  </a:moveTo>
                  <a:lnTo>
                    <a:pt x="8732552" y="0"/>
                  </a:lnTo>
                  <a:lnTo>
                    <a:pt x="8732552" y="847344"/>
                  </a:lnTo>
                  <a:lnTo>
                    <a:pt x="0" y="847344"/>
                  </a:lnTo>
                  <a:close/>
                </a:path>
              </a:pathLst>
            </a:custGeom>
            <a:solidFill>
              <a:srgbClr val="000000">
                <a:alpha val="0"/>
              </a:srgbClr>
            </a:solidFill>
          </p:spPr>
        </p:sp>
        <p:sp>
          <p:nvSpPr>
            <p:cNvPr name="TextBox 18" id="18"/>
            <p:cNvSpPr txBox="true"/>
            <p:nvPr/>
          </p:nvSpPr>
          <p:spPr>
            <a:xfrm>
              <a:off x="0" y="-133350"/>
              <a:ext cx="8732552" cy="980694"/>
            </a:xfrm>
            <a:prstGeom prst="rect">
              <a:avLst/>
            </a:prstGeom>
          </p:spPr>
          <p:txBody>
            <a:bodyPr anchor="t" rtlCol="false" tIns="0" lIns="0" bIns="0" rIns="0"/>
            <a:lstStyle/>
            <a:p>
              <a:pPr algn="l">
                <a:lnSpc>
                  <a:spcPts val="4355"/>
                </a:lnSpc>
              </a:pPr>
              <a:r>
                <a:rPr lang="en-US" sz="3300" b="true">
                  <a:solidFill>
                    <a:srgbClr val="FFFFFF"/>
                  </a:solidFill>
                  <a:latin typeface="Agrandir Tight Bold"/>
                  <a:ea typeface="Agrandir Tight Bold"/>
                  <a:cs typeface="Agrandir Tight Bold"/>
                  <a:sym typeface="Agrandir Tight Bold"/>
                </a:rPr>
                <a:t>PROBLEM STATEMENT</a:t>
              </a:r>
            </a:p>
          </p:txBody>
        </p:sp>
      </p:grpSp>
      <p:grpSp>
        <p:nvGrpSpPr>
          <p:cNvPr name="Group 19" id="19"/>
          <p:cNvGrpSpPr/>
          <p:nvPr/>
        </p:nvGrpSpPr>
        <p:grpSpPr>
          <a:xfrm rot="0">
            <a:off x="9691960" y="1548919"/>
            <a:ext cx="8347799" cy="3340361"/>
            <a:chOff x="0" y="0"/>
            <a:chExt cx="11130399" cy="4453815"/>
          </a:xfrm>
        </p:grpSpPr>
        <p:sp>
          <p:nvSpPr>
            <p:cNvPr name="Freeform 20" id="20"/>
            <p:cNvSpPr/>
            <p:nvPr/>
          </p:nvSpPr>
          <p:spPr>
            <a:xfrm flipH="false" flipV="false" rot="0">
              <a:off x="0" y="0"/>
              <a:ext cx="11130399" cy="4453815"/>
            </a:xfrm>
            <a:custGeom>
              <a:avLst/>
              <a:gdLst/>
              <a:ahLst/>
              <a:cxnLst/>
              <a:rect r="r" b="b" t="t" l="l"/>
              <a:pathLst>
                <a:path h="4453815" w="11130399">
                  <a:moveTo>
                    <a:pt x="0" y="0"/>
                  </a:moveTo>
                  <a:lnTo>
                    <a:pt x="11130399" y="0"/>
                  </a:lnTo>
                  <a:lnTo>
                    <a:pt x="11130399" y="4453815"/>
                  </a:lnTo>
                  <a:lnTo>
                    <a:pt x="0" y="4453815"/>
                  </a:lnTo>
                  <a:close/>
                </a:path>
              </a:pathLst>
            </a:custGeom>
            <a:solidFill>
              <a:srgbClr val="000000">
                <a:alpha val="0"/>
              </a:srgbClr>
            </a:solidFill>
          </p:spPr>
        </p:sp>
        <p:sp>
          <p:nvSpPr>
            <p:cNvPr name="TextBox 21" id="21"/>
            <p:cNvSpPr txBox="true"/>
            <p:nvPr/>
          </p:nvSpPr>
          <p:spPr>
            <a:xfrm>
              <a:off x="0" y="-47625"/>
              <a:ext cx="11130399" cy="4501440"/>
            </a:xfrm>
            <a:prstGeom prst="rect">
              <a:avLst/>
            </a:prstGeom>
          </p:spPr>
          <p:txBody>
            <a:bodyPr anchor="t" rtlCol="false" tIns="0" lIns="0" bIns="0" rIns="0"/>
            <a:lstStyle/>
            <a:p>
              <a:pPr algn="just">
                <a:lnSpc>
                  <a:spcPts val="3309"/>
                </a:lnSpc>
              </a:pPr>
              <a:r>
                <a:rPr lang="en-US" sz="2365" spc="-99">
                  <a:solidFill>
                    <a:srgbClr val="FFFFFF"/>
                  </a:solidFill>
                  <a:latin typeface="Canva Sans"/>
                  <a:ea typeface="Canva Sans"/>
                  <a:cs typeface="Canva Sans"/>
                  <a:sym typeface="Canva Sans"/>
                </a:rPr>
                <a:t>Many people, particularly the elderly, find it hard to understand their health problems and don’t know which hospital to go to. They also struggle with apps that are too difficult to use. There is no easy tool that listens to their symptoms, gives helpful advice, and shows nearby hospitals. So, we need a smart and simple system that helps people check their symptoms, get health tips, and find hospitals quickly.</a:t>
              </a:r>
            </a:p>
          </p:txBody>
        </p:sp>
      </p:grpSp>
      <p:grpSp>
        <p:nvGrpSpPr>
          <p:cNvPr name="Group 22" id="22"/>
          <p:cNvGrpSpPr/>
          <p:nvPr/>
        </p:nvGrpSpPr>
        <p:grpSpPr>
          <a:xfrm rot="0">
            <a:off x="9691960" y="5843588"/>
            <a:ext cx="8074067" cy="4073994"/>
            <a:chOff x="0" y="0"/>
            <a:chExt cx="10765423" cy="5431992"/>
          </a:xfrm>
        </p:grpSpPr>
        <p:sp>
          <p:nvSpPr>
            <p:cNvPr name="Freeform 23" id="23"/>
            <p:cNvSpPr/>
            <p:nvPr/>
          </p:nvSpPr>
          <p:spPr>
            <a:xfrm flipH="false" flipV="false" rot="0">
              <a:off x="0" y="0"/>
              <a:ext cx="10765423" cy="5431992"/>
            </a:xfrm>
            <a:custGeom>
              <a:avLst/>
              <a:gdLst/>
              <a:ahLst/>
              <a:cxnLst/>
              <a:rect r="r" b="b" t="t" l="l"/>
              <a:pathLst>
                <a:path h="5431992" w="10765423">
                  <a:moveTo>
                    <a:pt x="0" y="0"/>
                  </a:moveTo>
                  <a:lnTo>
                    <a:pt x="10765423" y="0"/>
                  </a:lnTo>
                  <a:lnTo>
                    <a:pt x="10765423" y="5431992"/>
                  </a:lnTo>
                  <a:lnTo>
                    <a:pt x="0" y="5431992"/>
                  </a:lnTo>
                  <a:close/>
                </a:path>
              </a:pathLst>
            </a:custGeom>
            <a:solidFill>
              <a:srgbClr val="000000">
                <a:alpha val="0"/>
              </a:srgbClr>
            </a:solidFill>
          </p:spPr>
        </p:sp>
        <p:sp>
          <p:nvSpPr>
            <p:cNvPr name="TextBox 24" id="24"/>
            <p:cNvSpPr txBox="true"/>
            <p:nvPr/>
          </p:nvSpPr>
          <p:spPr>
            <a:xfrm>
              <a:off x="0" y="-47625"/>
              <a:ext cx="10765423" cy="5479617"/>
            </a:xfrm>
            <a:prstGeom prst="rect">
              <a:avLst/>
            </a:prstGeom>
          </p:spPr>
          <p:txBody>
            <a:bodyPr anchor="t" rtlCol="false" tIns="0" lIns="0" bIns="0" rIns="0"/>
            <a:lstStyle/>
            <a:p>
              <a:pPr algn="just">
                <a:lnSpc>
                  <a:spcPts val="3300"/>
                </a:lnSpc>
              </a:pPr>
              <a:r>
                <a:rPr lang="en-US" sz="2354">
                  <a:solidFill>
                    <a:srgbClr val="FFFFFF"/>
                  </a:solidFill>
                  <a:latin typeface="Canva Sans"/>
                  <a:ea typeface="Canva Sans"/>
                  <a:cs typeface="Canva Sans"/>
                  <a:sym typeface="Canva Sans"/>
                </a:rPr>
                <a:t>We all know how scary it feels when we or our loved ones are sick and don’t know what to do next. Many people especially older adults get confused about their symptoms and are unsure whether to go to the doctor or which hospital to choose. Not everyone has someone to help them all the time. That’s why we wanted to create something that feels like a friend someone who listens, gives health tips, and shows nearby hospitals quickly. Our goal is to make health help easy, fast, and friendly for everyone.</a:t>
              </a:r>
            </a:p>
          </p:txBody>
        </p:sp>
      </p:grpSp>
      <p:grpSp>
        <p:nvGrpSpPr>
          <p:cNvPr name="Group 25" id="25"/>
          <p:cNvGrpSpPr/>
          <p:nvPr/>
        </p:nvGrpSpPr>
        <p:grpSpPr>
          <a:xfrm rot="0">
            <a:off x="9474570" y="5031261"/>
            <a:ext cx="2754530" cy="556050"/>
            <a:chOff x="0" y="0"/>
            <a:chExt cx="3672707" cy="741400"/>
          </a:xfrm>
        </p:grpSpPr>
        <p:sp>
          <p:nvSpPr>
            <p:cNvPr name="Freeform 26" id="26"/>
            <p:cNvSpPr/>
            <p:nvPr/>
          </p:nvSpPr>
          <p:spPr>
            <a:xfrm flipH="false" flipV="false" rot="0">
              <a:off x="0" y="0"/>
              <a:ext cx="3672707" cy="741400"/>
            </a:xfrm>
            <a:custGeom>
              <a:avLst/>
              <a:gdLst/>
              <a:ahLst/>
              <a:cxnLst/>
              <a:rect r="r" b="b" t="t" l="l"/>
              <a:pathLst>
                <a:path h="741400" w="3672707">
                  <a:moveTo>
                    <a:pt x="0" y="0"/>
                  </a:moveTo>
                  <a:lnTo>
                    <a:pt x="3672707" y="0"/>
                  </a:lnTo>
                  <a:lnTo>
                    <a:pt x="3672707" y="741400"/>
                  </a:lnTo>
                  <a:lnTo>
                    <a:pt x="0" y="741400"/>
                  </a:lnTo>
                  <a:close/>
                </a:path>
              </a:pathLst>
            </a:custGeom>
            <a:solidFill>
              <a:srgbClr val="000000">
                <a:alpha val="0"/>
              </a:srgbClr>
            </a:solidFill>
          </p:spPr>
        </p:sp>
        <p:sp>
          <p:nvSpPr>
            <p:cNvPr name="TextBox 27" id="27"/>
            <p:cNvSpPr txBox="true"/>
            <p:nvPr/>
          </p:nvSpPr>
          <p:spPr>
            <a:xfrm>
              <a:off x="0" y="-161925"/>
              <a:ext cx="3672707" cy="903325"/>
            </a:xfrm>
            <a:prstGeom prst="rect">
              <a:avLst/>
            </a:prstGeom>
          </p:spPr>
          <p:txBody>
            <a:bodyPr anchor="t" rtlCol="false" tIns="0" lIns="0" bIns="0" rIns="0"/>
            <a:lstStyle/>
            <a:p>
              <a:pPr algn="ctr">
                <a:lnSpc>
                  <a:spcPts val="4620"/>
                </a:lnSpc>
              </a:pPr>
              <a:r>
                <a:rPr lang="en-US" sz="3300" b="true">
                  <a:solidFill>
                    <a:srgbClr val="FFFFFF"/>
                  </a:solidFill>
                  <a:latin typeface="Agrandir Tight Bold"/>
                  <a:ea typeface="Agrandir Tight Bold"/>
                  <a:cs typeface="Agrandir Tight Bold"/>
                  <a:sym typeface="Agrandir Tight Bold"/>
                </a:rPr>
                <a:t>MOTIVATION</a:t>
              </a:r>
            </a:p>
          </p:txBody>
        </p:sp>
      </p:grpSp>
      <p:sp>
        <p:nvSpPr>
          <p:cNvPr name="Freeform 28" id="28"/>
          <p:cNvSpPr/>
          <p:nvPr/>
        </p:nvSpPr>
        <p:spPr>
          <a:xfrm flipH="false" flipV="false" rot="0">
            <a:off x="9691960" y="1058363"/>
            <a:ext cx="4112801" cy="184593"/>
          </a:xfrm>
          <a:custGeom>
            <a:avLst/>
            <a:gdLst/>
            <a:ahLst/>
            <a:cxnLst/>
            <a:rect r="r" b="b" t="t" l="l"/>
            <a:pathLst>
              <a:path h="184593" w="4112801">
                <a:moveTo>
                  <a:pt x="0" y="0"/>
                </a:moveTo>
                <a:lnTo>
                  <a:pt x="4112801" y="0"/>
                </a:lnTo>
                <a:lnTo>
                  <a:pt x="4112801" y="184593"/>
                </a:lnTo>
                <a:lnTo>
                  <a:pt x="0" y="18459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9" id="29"/>
          <p:cNvSpPr/>
          <p:nvPr/>
        </p:nvSpPr>
        <p:spPr>
          <a:xfrm flipH="false" flipV="false" rot="0">
            <a:off x="9639915" y="5541589"/>
            <a:ext cx="2475885" cy="2278414"/>
          </a:xfrm>
          <a:custGeom>
            <a:avLst/>
            <a:gdLst/>
            <a:ahLst/>
            <a:cxnLst/>
            <a:rect r="r" b="b" t="t" l="l"/>
            <a:pathLst>
              <a:path h="2278414" w="2475885">
                <a:moveTo>
                  <a:pt x="0" y="0"/>
                </a:moveTo>
                <a:lnTo>
                  <a:pt x="2475885" y="0"/>
                </a:lnTo>
                <a:lnTo>
                  <a:pt x="2475885" y="2278414"/>
                </a:lnTo>
                <a:lnTo>
                  <a:pt x="0" y="227841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p:cSld>
    <p:bg>
      <p:bgPr>
        <a:solidFill>
          <a:srgbClr val="3C0E61"/>
        </a:solidFill>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60320"/>
        </a:solidFill>
      </p:bgPr>
    </p:bg>
    <p:spTree>
      <p:nvGrpSpPr>
        <p:cNvPr id="1" name=""/>
        <p:cNvGrpSpPr/>
        <p:nvPr/>
      </p:nvGrpSpPr>
      <p:grpSpPr>
        <a:xfrm>
          <a:off x="0" y="0"/>
          <a:ext cx="0" cy="0"/>
          <a:chOff x="0" y="0"/>
          <a:chExt cx="0" cy="0"/>
        </a:xfrm>
      </p:grpSpPr>
      <p:sp>
        <p:nvSpPr>
          <p:cNvPr name="Freeform 2" id="2"/>
          <p:cNvSpPr/>
          <p:nvPr/>
        </p:nvSpPr>
        <p:spPr>
          <a:xfrm flipH="false" flipV="false" rot="0">
            <a:off x="17293116" y="447580"/>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93116" y="539683"/>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42214" y="7373294"/>
            <a:ext cx="47625" cy="1885006"/>
          </a:xfrm>
          <a:custGeom>
            <a:avLst/>
            <a:gdLst/>
            <a:ahLst/>
            <a:cxnLst/>
            <a:rect r="r" b="b" t="t" l="l"/>
            <a:pathLst>
              <a:path h="1885006" w="47625">
                <a:moveTo>
                  <a:pt x="0" y="0"/>
                </a:moveTo>
                <a:lnTo>
                  <a:pt x="47625" y="0"/>
                </a:lnTo>
                <a:lnTo>
                  <a:pt x="47625" y="1885006"/>
                </a:lnTo>
                <a:lnTo>
                  <a:pt x="0" y="18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09672" y="430137"/>
            <a:ext cx="337200" cy="392093"/>
          </a:xfrm>
          <a:custGeom>
            <a:avLst/>
            <a:gdLst/>
            <a:ahLst/>
            <a:cxnLst/>
            <a:rect r="r" b="b" t="t" l="l"/>
            <a:pathLst>
              <a:path h="392093" w="337200">
                <a:moveTo>
                  <a:pt x="0" y="0"/>
                </a:moveTo>
                <a:lnTo>
                  <a:pt x="337200" y="0"/>
                </a:lnTo>
                <a:lnTo>
                  <a:pt x="337200" y="392093"/>
                </a:lnTo>
                <a:lnTo>
                  <a:pt x="0" y="392093"/>
                </a:lnTo>
                <a:lnTo>
                  <a:pt x="0" y="0"/>
                </a:lnTo>
                <a:close/>
              </a:path>
            </a:pathLst>
          </a:custGeom>
          <a:blipFill>
            <a:blip r:embed="rId6">
              <a:extLst>
                <a:ext uri="{96DAC541-7B7A-43D3-8B79-37D633B846F1}">
                  <asvg:svgBlip xmlns:asvg="http://schemas.microsoft.com/office/drawing/2016/SVG/main" r:embed="rId7"/>
                </a:ext>
              </a:extLst>
            </a:blip>
            <a:stretch>
              <a:fillRect l="0" t="-166" r="0" b="-166"/>
            </a:stretch>
          </a:blipFill>
        </p:spPr>
      </p:sp>
      <p:sp>
        <p:nvSpPr>
          <p:cNvPr name="Freeform 6" id="6"/>
          <p:cNvSpPr/>
          <p:nvPr/>
        </p:nvSpPr>
        <p:spPr>
          <a:xfrm flipH="false" flipV="false" rot="0">
            <a:off x="9027503" y="9050800"/>
            <a:ext cx="8464296" cy="1236200"/>
          </a:xfrm>
          <a:custGeom>
            <a:avLst/>
            <a:gdLst/>
            <a:ahLst/>
            <a:cxnLst/>
            <a:rect r="r" b="b" t="t" l="l"/>
            <a:pathLst>
              <a:path h="1236200" w="8464296">
                <a:moveTo>
                  <a:pt x="0" y="0"/>
                </a:moveTo>
                <a:lnTo>
                  <a:pt x="8464296" y="0"/>
                </a:lnTo>
                <a:lnTo>
                  <a:pt x="8464296" y="1236200"/>
                </a:lnTo>
                <a:lnTo>
                  <a:pt x="0" y="12362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9027503" y="2448128"/>
            <a:ext cx="8464296" cy="5940000"/>
            <a:chOff x="0" y="0"/>
            <a:chExt cx="11285728" cy="7920000"/>
          </a:xfrm>
        </p:grpSpPr>
        <p:sp>
          <p:nvSpPr>
            <p:cNvPr name="Freeform 8" id="8"/>
            <p:cNvSpPr/>
            <p:nvPr/>
          </p:nvSpPr>
          <p:spPr>
            <a:xfrm flipH="false" flipV="false" rot="0">
              <a:off x="0" y="0"/>
              <a:ext cx="11285728" cy="7919974"/>
            </a:xfrm>
            <a:custGeom>
              <a:avLst/>
              <a:gdLst/>
              <a:ahLst/>
              <a:cxnLst/>
              <a:rect r="r" b="b" t="t" l="l"/>
              <a:pathLst>
                <a:path h="7919974" w="11285728">
                  <a:moveTo>
                    <a:pt x="0" y="0"/>
                  </a:moveTo>
                  <a:lnTo>
                    <a:pt x="11285728" y="0"/>
                  </a:lnTo>
                  <a:lnTo>
                    <a:pt x="11285728" y="7919974"/>
                  </a:lnTo>
                  <a:lnTo>
                    <a:pt x="0" y="7919974"/>
                  </a:lnTo>
                  <a:lnTo>
                    <a:pt x="0" y="0"/>
                  </a:lnTo>
                  <a:close/>
                </a:path>
              </a:pathLst>
            </a:custGeom>
            <a:blipFill>
              <a:blip r:embed="rId10"/>
              <a:stretch>
                <a:fillRect l="-12379" t="0" r="-12379" b="0"/>
              </a:stretch>
            </a:blipFill>
          </p:spPr>
        </p:sp>
      </p:grpSp>
      <p:grpSp>
        <p:nvGrpSpPr>
          <p:cNvPr name="Group 9" id="9"/>
          <p:cNvGrpSpPr/>
          <p:nvPr/>
        </p:nvGrpSpPr>
        <p:grpSpPr>
          <a:xfrm rot="0">
            <a:off x="17492295" y="9568113"/>
            <a:ext cx="547464" cy="240591"/>
            <a:chOff x="0" y="0"/>
            <a:chExt cx="729952" cy="320788"/>
          </a:xfrm>
        </p:grpSpPr>
        <p:sp>
          <p:nvSpPr>
            <p:cNvPr name="Freeform 10" id="10"/>
            <p:cNvSpPr/>
            <p:nvPr/>
          </p:nvSpPr>
          <p:spPr>
            <a:xfrm flipH="false" flipV="false" rot="0">
              <a:off x="0" y="0"/>
              <a:ext cx="729952" cy="320788"/>
            </a:xfrm>
            <a:custGeom>
              <a:avLst/>
              <a:gdLst/>
              <a:ahLst/>
              <a:cxnLst/>
              <a:rect r="r" b="b" t="t" l="l"/>
              <a:pathLst>
                <a:path h="320788" w="729952">
                  <a:moveTo>
                    <a:pt x="0" y="0"/>
                  </a:moveTo>
                  <a:lnTo>
                    <a:pt x="729952" y="0"/>
                  </a:lnTo>
                  <a:lnTo>
                    <a:pt x="729952" y="320788"/>
                  </a:lnTo>
                  <a:lnTo>
                    <a:pt x="0" y="320788"/>
                  </a:lnTo>
                  <a:close/>
                </a:path>
              </a:pathLst>
            </a:custGeom>
            <a:solidFill>
              <a:srgbClr val="000000">
                <a:alpha val="0"/>
              </a:srgbClr>
            </a:solidFill>
          </p:spPr>
        </p:sp>
        <p:sp>
          <p:nvSpPr>
            <p:cNvPr name="TextBox 11" id="11"/>
            <p:cNvSpPr txBox="true"/>
            <p:nvPr/>
          </p:nvSpPr>
          <p:spPr>
            <a:xfrm>
              <a:off x="0" y="-28575"/>
              <a:ext cx="729952" cy="349363"/>
            </a:xfrm>
            <a:prstGeom prst="rect">
              <a:avLst/>
            </a:prstGeom>
          </p:spPr>
          <p:txBody>
            <a:bodyPr anchor="t" rtlCol="false" tIns="0" lIns="0" bIns="0" rIns="0"/>
            <a:lstStyle/>
            <a:p>
              <a:pPr algn="ctr">
                <a:lnSpc>
                  <a:spcPts val="1959"/>
                </a:lnSpc>
              </a:pPr>
              <a:r>
                <a:rPr lang="en-US" sz="1399" b="true">
                  <a:solidFill>
                    <a:srgbClr val="FFFFFF"/>
                  </a:solidFill>
                  <a:latin typeface="Open Sans Bold"/>
                  <a:ea typeface="Open Sans Bold"/>
                  <a:cs typeface="Open Sans Bold"/>
                  <a:sym typeface="Open Sans Bold"/>
                </a:rPr>
                <a:t>03</a:t>
              </a:r>
            </a:p>
          </p:txBody>
        </p:sp>
      </p:grpSp>
      <p:grpSp>
        <p:nvGrpSpPr>
          <p:cNvPr name="Group 12" id="12"/>
          <p:cNvGrpSpPr/>
          <p:nvPr/>
        </p:nvGrpSpPr>
        <p:grpSpPr>
          <a:xfrm rot="0">
            <a:off x="678273" y="1745858"/>
            <a:ext cx="7619367" cy="8381730"/>
            <a:chOff x="0" y="0"/>
            <a:chExt cx="10159156" cy="11175640"/>
          </a:xfrm>
        </p:grpSpPr>
        <p:sp>
          <p:nvSpPr>
            <p:cNvPr name="Freeform 13" id="13"/>
            <p:cNvSpPr/>
            <p:nvPr/>
          </p:nvSpPr>
          <p:spPr>
            <a:xfrm flipH="false" flipV="false" rot="0">
              <a:off x="0" y="0"/>
              <a:ext cx="10159156" cy="11175640"/>
            </a:xfrm>
            <a:custGeom>
              <a:avLst/>
              <a:gdLst/>
              <a:ahLst/>
              <a:cxnLst/>
              <a:rect r="r" b="b" t="t" l="l"/>
              <a:pathLst>
                <a:path h="11175640" w="10159156">
                  <a:moveTo>
                    <a:pt x="0" y="0"/>
                  </a:moveTo>
                  <a:lnTo>
                    <a:pt x="10159156" y="0"/>
                  </a:lnTo>
                  <a:lnTo>
                    <a:pt x="10159156" y="11175640"/>
                  </a:lnTo>
                  <a:lnTo>
                    <a:pt x="0" y="11175640"/>
                  </a:lnTo>
                  <a:close/>
                </a:path>
              </a:pathLst>
            </a:custGeom>
            <a:solidFill>
              <a:srgbClr val="000000">
                <a:alpha val="0"/>
              </a:srgbClr>
            </a:solidFill>
          </p:spPr>
        </p:sp>
        <p:sp>
          <p:nvSpPr>
            <p:cNvPr name="TextBox 14" id="14"/>
            <p:cNvSpPr txBox="true"/>
            <p:nvPr/>
          </p:nvSpPr>
          <p:spPr>
            <a:xfrm>
              <a:off x="0" y="-38100"/>
              <a:ext cx="10159156" cy="11213740"/>
            </a:xfrm>
            <a:prstGeom prst="rect">
              <a:avLst/>
            </a:prstGeom>
          </p:spPr>
          <p:txBody>
            <a:bodyPr anchor="t" rtlCol="false" tIns="0" lIns="0" bIns="0" rIns="0"/>
            <a:lstStyle/>
            <a:p>
              <a:pPr algn="just">
                <a:lnSpc>
                  <a:spcPts val="3165"/>
                </a:lnSpc>
              </a:pPr>
              <a:r>
                <a:rPr lang="en-US" sz="2260">
                  <a:solidFill>
                    <a:srgbClr val="FFFFFF"/>
                  </a:solidFill>
                  <a:latin typeface="Canva Sans"/>
                  <a:ea typeface="Canva Sans"/>
                  <a:cs typeface="Canva Sans"/>
                  <a:sym typeface="Canva Sans"/>
                </a:rPr>
                <a:t>Right now, there are some apps and websites that help people check symptoms and find hospitals. Examples include WebMD, Mayo Clinic, and Google health search. These tools ask users questions and give health suggestions. But they have some problems:</a:t>
              </a:r>
            </a:p>
            <a:p>
              <a:pPr algn="just">
                <a:lnSpc>
                  <a:spcPts val="3165"/>
                </a:lnSpc>
              </a:pPr>
            </a:p>
            <a:p>
              <a:pPr algn="just" marL="517144" indent="-172381" lvl="2">
                <a:lnSpc>
                  <a:spcPts val="3165"/>
                </a:lnSpc>
                <a:buFont typeface="Arial"/>
                <a:buChar char="⚬"/>
              </a:pPr>
              <a:r>
                <a:rPr lang="en-US" sz="2260">
                  <a:solidFill>
                    <a:srgbClr val="FFFFFF"/>
                  </a:solidFill>
                  <a:latin typeface="Canva Sans"/>
                  <a:ea typeface="Canva Sans"/>
                  <a:cs typeface="Canva Sans"/>
                  <a:sym typeface="Canva Sans"/>
                </a:rPr>
                <a:t>They are not made for older people or for local needs.</a:t>
              </a:r>
            </a:p>
            <a:p>
              <a:pPr algn="just" marL="517144" indent="-172381" lvl="2">
                <a:lnSpc>
                  <a:spcPts val="3165"/>
                </a:lnSpc>
                <a:buFont typeface="Arial"/>
                <a:buChar char="⚬"/>
              </a:pPr>
              <a:r>
                <a:rPr lang="en-US" sz="2260">
                  <a:solidFill>
                    <a:srgbClr val="FFFFFF"/>
                  </a:solidFill>
                  <a:latin typeface="Canva Sans"/>
                  <a:ea typeface="Canva Sans"/>
                  <a:cs typeface="Canva Sans"/>
                  <a:sym typeface="Canva Sans"/>
                </a:rPr>
                <a:t>Most of them don’t support voice input. Users have to type everything.</a:t>
              </a:r>
            </a:p>
            <a:p>
              <a:pPr algn="just" marL="517144" indent="-172381" lvl="2">
                <a:lnSpc>
                  <a:spcPts val="3165"/>
                </a:lnSpc>
                <a:buFont typeface="Arial"/>
                <a:buChar char="⚬"/>
              </a:pPr>
              <a:r>
                <a:rPr lang="en-US" sz="2260">
                  <a:solidFill>
                    <a:srgbClr val="FFFFFF"/>
                  </a:solidFill>
                  <a:latin typeface="Canva Sans"/>
                  <a:ea typeface="Canva Sans"/>
                  <a:cs typeface="Canva Sans"/>
                  <a:sym typeface="Canva Sans"/>
                </a:rPr>
                <a:t>They give general advice, not based on the person’s exact condition or location.</a:t>
              </a:r>
            </a:p>
            <a:p>
              <a:pPr algn="just" marL="517144" indent="-172381" lvl="2">
                <a:lnSpc>
                  <a:spcPts val="3165"/>
                </a:lnSpc>
                <a:buFont typeface="Arial"/>
                <a:buChar char="⚬"/>
              </a:pPr>
              <a:r>
                <a:rPr lang="en-US" sz="2260">
                  <a:solidFill>
                    <a:srgbClr val="FFFFFF"/>
                  </a:solidFill>
                  <a:latin typeface="Canva Sans"/>
                  <a:ea typeface="Canva Sans"/>
                  <a:cs typeface="Canva Sans"/>
                  <a:sym typeface="Canva Sans"/>
                </a:rPr>
                <a:t>They don’t have features like setting medicine reminders.</a:t>
              </a:r>
            </a:p>
            <a:p>
              <a:pPr algn="just" marL="517144" indent="-172381" lvl="2">
                <a:lnSpc>
                  <a:spcPts val="3165"/>
                </a:lnSpc>
                <a:buFont typeface="Arial"/>
                <a:buChar char="⚬"/>
              </a:pPr>
              <a:r>
                <a:rPr lang="en-US" sz="2260">
                  <a:solidFill>
                    <a:srgbClr val="FFFFFF"/>
                  </a:solidFill>
                  <a:latin typeface="Canva Sans"/>
                  <a:ea typeface="Canva Sans"/>
                  <a:cs typeface="Canva Sans"/>
                  <a:sym typeface="Canva Sans"/>
                </a:rPr>
                <a:t>Hospital finders like Google Maps show nearby places, but they don’t suggest the best hospital based on the user’s symptoms.</a:t>
              </a:r>
            </a:p>
            <a:p>
              <a:pPr algn="just" marL="517144" indent="-172381" lvl="2">
                <a:lnSpc>
                  <a:spcPts val="3165"/>
                </a:lnSpc>
                <a:buFont typeface="Arial"/>
                <a:buChar char="⚬"/>
              </a:pPr>
              <a:r>
                <a:rPr lang="en-US" sz="2260">
                  <a:solidFill>
                    <a:srgbClr val="FFFFFF"/>
                  </a:solidFill>
                  <a:latin typeface="Canva Sans"/>
                  <a:ea typeface="Canva Sans"/>
                  <a:cs typeface="Canva Sans"/>
                  <a:sym typeface="Canva Sans"/>
                </a:rPr>
                <a:t>Most systems use simple if-else logic, so they can’t really understand natural conversations like a real chatbot.</a:t>
              </a:r>
            </a:p>
            <a:p>
              <a:pPr algn="just" marL="517144" indent="-172381" lvl="2">
                <a:lnSpc>
                  <a:spcPts val="3165"/>
                </a:lnSpc>
              </a:pPr>
            </a:p>
          </p:txBody>
        </p:sp>
      </p:grpSp>
      <p:grpSp>
        <p:nvGrpSpPr>
          <p:cNvPr name="Group 15" id="15"/>
          <p:cNvGrpSpPr/>
          <p:nvPr/>
        </p:nvGrpSpPr>
        <p:grpSpPr>
          <a:xfrm rot="0">
            <a:off x="1670617" y="962025"/>
            <a:ext cx="5193133" cy="563880"/>
            <a:chOff x="0" y="0"/>
            <a:chExt cx="6924177" cy="751840"/>
          </a:xfrm>
        </p:grpSpPr>
        <p:sp>
          <p:nvSpPr>
            <p:cNvPr name="Freeform 16" id="16"/>
            <p:cNvSpPr/>
            <p:nvPr/>
          </p:nvSpPr>
          <p:spPr>
            <a:xfrm flipH="false" flipV="false" rot="0">
              <a:off x="0" y="0"/>
              <a:ext cx="6924177" cy="751840"/>
            </a:xfrm>
            <a:custGeom>
              <a:avLst/>
              <a:gdLst/>
              <a:ahLst/>
              <a:cxnLst/>
              <a:rect r="r" b="b" t="t" l="l"/>
              <a:pathLst>
                <a:path h="751840" w="6924177">
                  <a:moveTo>
                    <a:pt x="0" y="0"/>
                  </a:moveTo>
                  <a:lnTo>
                    <a:pt x="6924177" y="0"/>
                  </a:lnTo>
                  <a:lnTo>
                    <a:pt x="6924177" y="751840"/>
                  </a:lnTo>
                  <a:lnTo>
                    <a:pt x="0" y="751840"/>
                  </a:lnTo>
                  <a:close/>
                </a:path>
              </a:pathLst>
            </a:custGeom>
            <a:solidFill>
              <a:srgbClr val="000000">
                <a:alpha val="0"/>
              </a:srgbClr>
            </a:solidFill>
          </p:spPr>
        </p:sp>
        <p:sp>
          <p:nvSpPr>
            <p:cNvPr name="TextBox 17" id="17"/>
            <p:cNvSpPr txBox="true"/>
            <p:nvPr/>
          </p:nvSpPr>
          <p:spPr>
            <a:xfrm>
              <a:off x="0" y="-66675"/>
              <a:ext cx="6924177" cy="818515"/>
            </a:xfrm>
            <a:prstGeom prst="rect">
              <a:avLst/>
            </a:prstGeom>
          </p:spPr>
          <p:txBody>
            <a:bodyPr anchor="t" rtlCol="false" tIns="0" lIns="0" bIns="0" rIns="0"/>
            <a:lstStyle/>
            <a:p>
              <a:pPr algn="ctr">
                <a:lnSpc>
                  <a:spcPts val="4620"/>
                </a:lnSpc>
              </a:pPr>
              <a:r>
                <a:rPr lang="en-US" sz="3300" b="true">
                  <a:solidFill>
                    <a:srgbClr val="FFFFFF"/>
                  </a:solidFill>
                  <a:latin typeface="Canva Sans Bold"/>
                  <a:ea typeface="Canva Sans Bold"/>
                  <a:cs typeface="Canva Sans Bold"/>
                  <a:sym typeface="Canva Sans Bold"/>
                </a:rPr>
                <a:t>EXISTING SYSTEM</a:t>
              </a:r>
            </a:p>
          </p:txBody>
        </p:sp>
      </p:grpSp>
      <p:sp>
        <p:nvSpPr>
          <p:cNvPr name="Freeform 18" id="18"/>
          <p:cNvSpPr/>
          <p:nvPr/>
        </p:nvSpPr>
        <p:spPr>
          <a:xfrm flipH="false" flipV="false" rot="0">
            <a:off x="2400283" y="1497650"/>
            <a:ext cx="3733800" cy="184593"/>
          </a:xfrm>
          <a:custGeom>
            <a:avLst/>
            <a:gdLst/>
            <a:ahLst/>
            <a:cxnLst/>
            <a:rect r="r" b="b" t="t" l="l"/>
            <a:pathLst>
              <a:path h="184593" w="3733800">
                <a:moveTo>
                  <a:pt x="0" y="0"/>
                </a:moveTo>
                <a:lnTo>
                  <a:pt x="3733800" y="0"/>
                </a:lnTo>
                <a:lnTo>
                  <a:pt x="3733800" y="184593"/>
                </a:lnTo>
                <a:lnTo>
                  <a:pt x="0" y="18459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60320"/>
        </a:solidFill>
      </p:bgPr>
    </p:bg>
    <p:spTree>
      <p:nvGrpSpPr>
        <p:cNvPr id="1" name=""/>
        <p:cNvGrpSpPr/>
        <p:nvPr/>
      </p:nvGrpSpPr>
      <p:grpSpPr>
        <a:xfrm>
          <a:off x="0" y="0"/>
          <a:ext cx="0" cy="0"/>
          <a:chOff x="0" y="0"/>
          <a:chExt cx="0" cy="0"/>
        </a:xfrm>
      </p:grpSpPr>
      <p:sp>
        <p:nvSpPr>
          <p:cNvPr name="Freeform 2" id="2"/>
          <p:cNvSpPr/>
          <p:nvPr/>
        </p:nvSpPr>
        <p:spPr>
          <a:xfrm flipH="false" flipV="false" rot="0">
            <a:off x="17293116" y="447580"/>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93116" y="539683"/>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42214" y="7373294"/>
            <a:ext cx="47625" cy="1885006"/>
          </a:xfrm>
          <a:custGeom>
            <a:avLst/>
            <a:gdLst/>
            <a:ahLst/>
            <a:cxnLst/>
            <a:rect r="r" b="b" t="t" l="l"/>
            <a:pathLst>
              <a:path h="1885006" w="47625">
                <a:moveTo>
                  <a:pt x="0" y="0"/>
                </a:moveTo>
                <a:lnTo>
                  <a:pt x="47625" y="0"/>
                </a:lnTo>
                <a:lnTo>
                  <a:pt x="47625" y="1885006"/>
                </a:lnTo>
                <a:lnTo>
                  <a:pt x="0" y="18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09672" y="430137"/>
            <a:ext cx="337200" cy="392093"/>
          </a:xfrm>
          <a:custGeom>
            <a:avLst/>
            <a:gdLst/>
            <a:ahLst/>
            <a:cxnLst/>
            <a:rect r="r" b="b" t="t" l="l"/>
            <a:pathLst>
              <a:path h="392093" w="337200">
                <a:moveTo>
                  <a:pt x="0" y="0"/>
                </a:moveTo>
                <a:lnTo>
                  <a:pt x="337200" y="0"/>
                </a:lnTo>
                <a:lnTo>
                  <a:pt x="337200" y="392093"/>
                </a:lnTo>
                <a:lnTo>
                  <a:pt x="0" y="392093"/>
                </a:lnTo>
                <a:lnTo>
                  <a:pt x="0" y="0"/>
                </a:lnTo>
                <a:close/>
              </a:path>
            </a:pathLst>
          </a:custGeom>
          <a:blipFill>
            <a:blip r:embed="rId6">
              <a:extLst>
                <a:ext uri="{96DAC541-7B7A-43D3-8B79-37D633B846F1}">
                  <asvg:svgBlip xmlns:asvg="http://schemas.microsoft.com/office/drawing/2016/SVG/main" r:embed="rId7"/>
                </a:ext>
              </a:extLst>
            </a:blip>
            <a:stretch>
              <a:fillRect l="0" t="-166" r="0" b="-166"/>
            </a:stretch>
          </a:blipFill>
        </p:spPr>
      </p:sp>
      <p:sp>
        <p:nvSpPr>
          <p:cNvPr name="Freeform 6" id="6"/>
          <p:cNvSpPr/>
          <p:nvPr/>
        </p:nvSpPr>
        <p:spPr>
          <a:xfrm flipH="false" flipV="false" rot="0">
            <a:off x="0" y="3964487"/>
            <a:ext cx="18292643" cy="1006626"/>
          </a:xfrm>
          <a:custGeom>
            <a:avLst/>
            <a:gdLst/>
            <a:ahLst/>
            <a:cxnLst/>
            <a:rect r="r" b="b" t="t" l="l"/>
            <a:pathLst>
              <a:path h="1006626" w="18292643">
                <a:moveTo>
                  <a:pt x="0" y="0"/>
                </a:moveTo>
                <a:lnTo>
                  <a:pt x="18292643" y="0"/>
                </a:lnTo>
                <a:lnTo>
                  <a:pt x="18292643" y="1006626"/>
                </a:lnTo>
                <a:lnTo>
                  <a:pt x="0" y="10066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7454725" y="1370018"/>
            <a:ext cx="2720497" cy="192288"/>
          </a:xfrm>
          <a:custGeom>
            <a:avLst/>
            <a:gdLst/>
            <a:ahLst/>
            <a:cxnLst/>
            <a:rect r="r" b="b" t="t" l="l"/>
            <a:pathLst>
              <a:path h="192288" w="2720497">
                <a:moveTo>
                  <a:pt x="0" y="0"/>
                </a:moveTo>
                <a:lnTo>
                  <a:pt x="2720497" y="0"/>
                </a:lnTo>
                <a:lnTo>
                  <a:pt x="2720497" y="192288"/>
                </a:lnTo>
                <a:lnTo>
                  <a:pt x="0" y="1922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2447094" y="3037454"/>
            <a:ext cx="12998449" cy="3005354"/>
            <a:chOff x="0" y="0"/>
            <a:chExt cx="17331265" cy="4007139"/>
          </a:xfrm>
        </p:grpSpPr>
        <p:sp>
          <p:nvSpPr>
            <p:cNvPr name="Freeform 9" id="9"/>
            <p:cNvSpPr/>
            <p:nvPr/>
          </p:nvSpPr>
          <p:spPr>
            <a:xfrm flipH="false" flipV="false" rot="0">
              <a:off x="0" y="0"/>
              <a:ext cx="17331310" cy="4007104"/>
            </a:xfrm>
            <a:custGeom>
              <a:avLst/>
              <a:gdLst/>
              <a:ahLst/>
              <a:cxnLst/>
              <a:rect r="r" b="b" t="t" l="l"/>
              <a:pathLst>
                <a:path h="4007104" w="17331310">
                  <a:moveTo>
                    <a:pt x="0" y="0"/>
                  </a:moveTo>
                  <a:lnTo>
                    <a:pt x="17331310" y="0"/>
                  </a:lnTo>
                  <a:lnTo>
                    <a:pt x="17331310" y="4007104"/>
                  </a:lnTo>
                  <a:lnTo>
                    <a:pt x="0" y="4007104"/>
                  </a:lnTo>
                  <a:lnTo>
                    <a:pt x="0" y="0"/>
                  </a:lnTo>
                  <a:close/>
                </a:path>
              </a:pathLst>
            </a:custGeom>
            <a:blipFill>
              <a:blip r:embed="rId12"/>
              <a:stretch>
                <a:fillRect l="0" t="-10042" r="0" b="-10043"/>
              </a:stretch>
            </a:blipFill>
          </p:spPr>
        </p:sp>
      </p:grpSp>
      <p:grpSp>
        <p:nvGrpSpPr>
          <p:cNvPr name="Group 10" id="10"/>
          <p:cNvGrpSpPr/>
          <p:nvPr/>
        </p:nvGrpSpPr>
        <p:grpSpPr>
          <a:xfrm rot="0">
            <a:off x="1039108" y="517674"/>
            <a:ext cx="1263019" cy="197971"/>
            <a:chOff x="0" y="0"/>
            <a:chExt cx="1684025" cy="263961"/>
          </a:xfrm>
        </p:grpSpPr>
        <p:sp>
          <p:nvSpPr>
            <p:cNvPr name="Freeform 11" id="11"/>
            <p:cNvSpPr/>
            <p:nvPr/>
          </p:nvSpPr>
          <p:spPr>
            <a:xfrm flipH="false" flipV="false" rot="0">
              <a:off x="0" y="0"/>
              <a:ext cx="1684025" cy="263961"/>
            </a:xfrm>
            <a:custGeom>
              <a:avLst/>
              <a:gdLst/>
              <a:ahLst/>
              <a:cxnLst/>
              <a:rect r="r" b="b" t="t" l="l"/>
              <a:pathLst>
                <a:path h="263961" w="1684025">
                  <a:moveTo>
                    <a:pt x="0" y="0"/>
                  </a:moveTo>
                  <a:lnTo>
                    <a:pt x="1684025" y="0"/>
                  </a:lnTo>
                  <a:lnTo>
                    <a:pt x="1684025" y="263961"/>
                  </a:lnTo>
                  <a:lnTo>
                    <a:pt x="0" y="263961"/>
                  </a:lnTo>
                  <a:close/>
                </a:path>
              </a:pathLst>
            </a:custGeom>
            <a:solidFill>
              <a:srgbClr val="000000">
                <a:alpha val="0"/>
              </a:srgbClr>
            </a:solidFill>
          </p:spPr>
        </p:sp>
        <p:sp>
          <p:nvSpPr>
            <p:cNvPr name="TextBox 12" id="12"/>
            <p:cNvSpPr txBox="true"/>
            <p:nvPr/>
          </p:nvSpPr>
          <p:spPr>
            <a:xfrm>
              <a:off x="0" y="-19050"/>
              <a:ext cx="1684025" cy="283011"/>
            </a:xfrm>
            <a:prstGeom prst="rect">
              <a:avLst/>
            </a:prstGeom>
          </p:spPr>
          <p:txBody>
            <a:bodyPr anchor="t" rtlCol="false" tIns="0" lIns="0" bIns="0" rIns="0"/>
            <a:lstStyle/>
            <a:p>
              <a:pPr algn="l">
                <a:lnSpc>
                  <a:spcPts val="1679"/>
                </a:lnSpc>
              </a:pPr>
              <a:r>
                <a:rPr lang="en-US" sz="1200">
                  <a:solidFill>
                    <a:srgbClr val="FFFFFF"/>
                  </a:solidFill>
                  <a:latin typeface="Open Sans"/>
                  <a:ea typeface="Open Sans"/>
                  <a:cs typeface="Open Sans"/>
                  <a:sym typeface="Open Sans"/>
                </a:rPr>
                <a:t>Studio Shodwe</a:t>
              </a:r>
            </a:p>
          </p:txBody>
        </p:sp>
      </p:grpSp>
      <p:grpSp>
        <p:nvGrpSpPr>
          <p:cNvPr name="Group 13" id="13"/>
          <p:cNvGrpSpPr/>
          <p:nvPr/>
        </p:nvGrpSpPr>
        <p:grpSpPr>
          <a:xfrm rot="0">
            <a:off x="17492295" y="9568113"/>
            <a:ext cx="547464" cy="240591"/>
            <a:chOff x="0" y="0"/>
            <a:chExt cx="729952" cy="320788"/>
          </a:xfrm>
        </p:grpSpPr>
        <p:sp>
          <p:nvSpPr>
            <p:cNvPr name="Freeform 14" id="14"/>
            <p:cNvSpPr/>
            <p:nvPr/>
          </p:nvSpPr>
          <p:spPr>
            <a:xfrm flipH="false" flipV="false" rot="0">
              <a:off x="0" y="0"/>
              <a:ext cx="729952" cy="320788"/>
            </a:xfrm>
            <a:custGeom>
              <a:avLst/>
              <a:gdLst/>
              <a:ahLst/>
              <a:cxnLst/>
              <a:rect r="r" b="b" t="t" l="l"/>
              <a:pathLst>
                <a:path h="320788" w="729952">
                  <a:moveTo>
                    <a:pt x="0" y="0"/>
                  </a:moveTo>
                  <a:lnTo>
                    <a:pt x="729952" y="0"/>
                  </a:lnTo>
                  <a:lnTo>
                    <a:pt x="729952" y="320788"/>
                  </a:lnTo>
                  <a:lnTo>
                    <a:pt x="0" y="320788"/>
                  </a:lnTo>
                  <a:close/>
                </a:path>
              </a:pathLst>
            </a:custGeom>
            <a:solidFill>
              <a:srgbClr val="000000">
                <a:alpha val="0"/>
              </a:srgbClr>
            </a:solidFill>
          </p:spPr>
        </p:sp>
        <p:sp>
          <p:nvSpPr>
            <p:cNvPr name="TextBox 15" id="15"/>
            <p:cNvSpPr txBox="true"/>
            <p:nvPr/>
          </p:nvSpPr>
          <p:spPr>
            <a:xfrm>
              <a:off x="0" y="-28575"/>
              <a:ext cx="729952" cy="349363"/>
            </a:xfrm>
            <a:prstGeom prst="rect">
              <a:avLst/>
            </a:prstGeom>
          </p:spPr>
          <p:txBody>
            <a:bodyPr anchor="t" rtlCol="false" tIns="0" lIns="0" bIns="0" rIns="0"/>
            <a:lstStyle/>
            <a:p>
              <a:pPr algn="ctr">
                <a:lnSpc>
                  <a:spcPts val="1959"/>
                </a:lnSpc>
              </a:pPr>
              <a:r>
                <a:rPr lang="en-US" sz="1399" b="true">
                  <a:solidFill>
                    <a:srgbClr val="FFFFFF"/>
                  </a:solidFill>
                  <a:latin typeface="Open Sans Bold"/>
                  <a:ea typeface="Open Sans Bold"/>
                  <a:cs typeface="Open Sans Bold"/>
                  <a:sym typeface="Open Sans Bold"/>
                </a:rPr>
                <a:t>04</a:t>
              </a:r>
            </a:p>
          </p:txBody>
        </p:sp>
      </p:grpSp>
      <p:grpSp>
        <p:nvGrpSpPr>
          <p:cNvPr name="Group 16" id="16"/>
          <p:cNvGrpSpPr/>
          <p:nvPr/>
        </p:nvGrpSpPr>
        <p:grpSpPr>
          <a:xfrm rot="0">
            <a:off x="3483744" y="784131"/>
            <a:ext cx="10662458" cy="540258"/>
            <a:chOff x="0" y="0"/>
            <a:chExt cx="14216611" cy="720344"/>
          </a:xfrm>
        </p:grpSpPr>
        <p:sp>
          <p:nvSpPr>
            <p:cNvPr name="Freeform 17" id="17"/>
            <p:cNvSpPr/>
            <p:nvPr/>
          </p:nvSpPr>
          <p:spPr>
            <a:xfrm flipH="false" flipV="false" rot="0">
              <a:off x="0" y="0"/>
              <a:ext cx="14216611" cy="720344"/>
            </a:xfrm>
            <a:custGeom>
              <a:avLst/>
              <a:gdLst/>
              <a:ahLst/>
              <a:cxnLst/>
              <a:rect r="r" b="b" t="t" l="l"/>
              <a:pathLst>
                <a:path h="720344" w="14216611">
                  <a:moveTo>
                    <a:pt x="0" y="0"/>
                  </a:moveTo>
                  <a:lnTo>
                    <a:pt x="14216611" y="0"/>
                  </a:lnTo>
                  <a:lnTo>
                    <a:pt x="14216611" y="720344"/>
                  </a:lnTo>
                  <a:lnTo>
                    <a:pt x="0" y="720344"/>
                  </a:lnTo>
                  <a:close/>
                </a:path>
              </a:pathLst>
            </a:custGeom>
            <a:solidFill>
              <a:srgbClr val="000000">
                <a:alpha val="0"/>
              </a:srgbClr>
            </a:solidFill>
          </p:spPr>
        </p:sp>
        <p:sp>
          <p:nvSpPr>
            <p:cNvPr name="TextBox 18" id="18"/>
            <p:cNvSpPr txBox="true"/>
            <p:nvPr/>
          </p:nvSpPr>
          <p:spPr>
            <a:xfrm>
              <a:off x="0" y="-38100"/>
              <a:ext cx="14216611" cy="758444"/>
            </a:xfrm>
            <a:prstGeom prst="rect">
              <a:avLst/>
            </a:prstGeom>
          </p:spPr>
          <p:txBody>
            <a:bodyPr anchor="t" rtlCol="false" tIns="0" lIns="0" bIns="0" rIns="0"/>
            <a:lstStyle/>
            <a:p>
              <a:pPr algn="ctr">
                <a:lnSpc>
                  <a:spcPts val="4355"/>
                </a:lnSpc>
              </a:pPr>
              <a:r>
                <a:rPr lang="en-US" sz="3300">
                  <a:solidFill>
                    <a:srgbClr val="FFFFFF"/>
                  </a:solidFill>
                  <a:latin typeface="Canva Sans"/>
                  <a:ea typeface="Canva Sans"/>
                  <a:cs typeface="Canva Sans"/>
                  <a:sym typeface="Canva Sans"/>
                </a:rPr>
                <a:t>OBJECTIVE</a:t>
              </a:r>
            </a:p>
          </p:txBody>
        </p:sp>
      </p:grpSp>
      <p:grpSp>
        <p:nvGrpSpPr>
          <p:cNvPr name="Group 19" id="19"/>
          <p:cNvGrpSpPr/>
          <p:nvPr/>
        </p:nvGrpSpPr>
        <p:grpSpPr>
          <a:xfrm rot="0">
            <a:off x="922999" y="6997782"/>
            <a:ext cx="16046639" cy="1653541"/>
            <a:chOff x="0" y="0"/>
            <a:chExt cx="21395519" cy="2204721"/>
          </a:xfrm>
        </p:grpSpPr>
        <p:sp>
          <p:nvSpPr>
            <p:cNvPr name="Freeform 20" id="20"/>
            <p:cNvSpPr/>
            <p:nvPr/>
          </p:nvSpPr>
          <p:spPr>
            <a:xfrm flipH="false" flipV="false" rot="0">
              <a:off x="0" y="0"/>
              <a:ext cx="21395519" cy="2204721"/>
            </a:xfrm>
            <a:custGeom>
              <a:avLst/>
              <a:gdLst/>
              <a:ahLst/>
              <a:cxnLst/>
              <a:rect r="r" b="b" t="t" l="l"/>
              <a:pathLst>
                <a:path h="2204721" w="21395519">
                  <a:moveTo>
                    <a:pt x="0" y="0"/>
                  </a:moveTo>
                  <a:lnTo>
                    <a:pt x="21395519" y="0"/>
                  </a:lnTo>
                  <a:lnTo>
                    <a:pt x="21395519" y="2204721"/>
                  </a:lnTo>
                  <a:lnTo>
                    <a:pt x="0" y="2204721"/>
                  </a:lnTo>
                  <a:close/>
                </a:path>
              </a:pathLst>
            </a:custGeom>
            <a:solidFill>
              <a:srgbClr val="000000">
                <a:alpha val="0"/>
              </a:srgbClr>
            </a:solidFill>
          </p:spPr>
        </p:sp>
        <p:sp>
          <p:nvSpPr>
            <p:cNvPr name="TextBox 21" id="21"/>
            <p:cNvSpPr txBox="true"/>
            <p:nvPr/>
          </p:nvSpPr>
          <p:spPr>
            <a:xfrm>
              <a:off x="0" y="-38100"/>
              <a:ext cx="21395519" cy="2242821"/>
            </a:xfrm>
            <a:prstGeom prst="rect">
              <a:avLst/>
            </a:prstGeom>
          </p:spPr>
          <p:txBody>
            <a:bodyPr anchor="t" rtlCol="false" tIns="0" lIns="0" bIns="0" rIns="0"/>
            <a:lstStyle/>
            <a:p>
              <a:pPr algn="just">
                <a:lnSpc>
                  <a:spcPts val="3359"/>
                </a:lnSpc>
              </a:pPr>
              <a:r>
                <a:rPr lang="en-US" sz="2400">
                  <a:solidFill>
                    <a:srgbClr val="FFFFFF"/>
                  </a:solidFill>
                  <a:latin typeface="Canva Sans"/>
                  <a:ea typeface="Canva Sans"/>
                  <a:cs typeface="Canva Sans"/>
                  <a:sym typeface="Canva Sans"/>
                </a:rPr>
                <a:t>The main goal of this project is to create a smart and easy-to-use web app that helps people especially older adults check their symptoms, get health advice, and find nearby hospitals based on their condition and location. The system will also allow voice input, set medicine reminders, and give personalized support through a chatbot, making healthcare access faster and simpler.</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60320"/>
        </a:solidFill>
      </p:bgPr>
    </p:bg>
    <p:spTree>
      <p:nvGrpSpPr>
        <p:cNvPr id="1" name=""/>
        <p:cNvGrpSpPr/>
        <p:nvPr/>
      </p:nvGrpSpPr>
      <p:grpSpPr>
        <a:xfrm>
          <a:off x="0" y="0"/>
          <a:ext cx="0" cy="0"/>
          <a:chOff x="0" y="0"/>
          <a:chExt cx="0" cy="0"/>
        </a:xfrm>
      </p:grpSpPr>
      <p:sp>
        <p:nvSpPr>
          <p:cNvPr name="Freeform 2" id="2"/>
          <p:cNvSpPr/>
          <p:nvPr/>
        </p:nvSpPr>
        <p:spPr>
          <a:xfrm flipH="false" flipV="false" rot="0">
            <a:off x="17293116" y="447580"/>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93116" y="539683"/>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42214" y="7373294"/>
            <a:ext cx="47625" cy="1885006"/>
          </a:xfrm>
          <a:custGeom>
            <a:avLst/>
            <a:gdLst/>
            <a:ahLst/>
            <a:cxnLst/>
            <a:rect r="r" b="b" t="t" l="l"/>
            <a:pathLst>
              <a:path h="1885006" w="47625">
                <a:moveTo>
                  <a:pt x="0" y="0"/>
                </a:moveTo>
                <a:lnTo>
                  <a:pt x="47625" y="0"/>
                </a:lnTo>
                <a:lnTo>
                  <a:pt x="47625" y="1885006"/>
                </a:lnTo>
                <a:lnTo>
                  <a:pt x="0" y="18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09672" y="430137"/>
            <a:ext cx="337200" cy="392093"/>
          </a:xfrm>
          <a:custGeom>
            <a:avLst/>
            <a:gdLst/>
            <a:ahLst/>
            <a:cxnLst/>
            <a:rect r="r" b="b" t="t" l="l"/>
            <a:pathLst>
              <a:path h="392093" w="337200">
                <a:moveTo>
                  <a:pt x="0" y="0"/>
                </a:moveTo>
                <a:lnTo>
                  <a:pt x="337200" y="0"/>
                </a:lnTo>
                <a:lnTo>
                  <a:pt x="337200" y="392093"/>
                </a:lnTo>
                <a:lnTo>
                  <a:pt x="0" y="392093"/>
                </a:lnTo>
                <a:lnTo>
                  <a:pt x="0" y="0"/>
                </a:lnTo>
                <a:close/>
              </a:path>
            </a:pathLst>
          </a:custGeom>
          <a:blipFill>
            <a:blip r:embed="rId6">
              <a:extLst>
                <a:ext uri="{96DAC541-7B7A-43D3-8B79-37D633B846F1}">
                  <asvg:svgBlip xmlns:asvg="http://schemas.microsoft.com/office/drawing/2016/SVG/main" r:embed="rId7"/>
                </a:ext>
              </a:extLst>
            </a:blip>
            <a:stretch>
              <a:fillRect l="0" t="-166" r="0" b="-166"/>
            </a:stretch>
          </a:blipFill>
        </p:spPr>
      </p:sp>
      <p:sp>
        <p:nvSpPr>
          <p:cNvPr name="Freeform 6" id="6"/>
          <p:cNvSpPr/>
          <p:nvPr/>
        </p:nvSpPr>
        <p:spPr>
          <a:xfrm flipH="false" flipV="false" rot="0">
            <a:off x="0" y="1707627"/>
            <a:ext cx="1066045" cy="6727084"/>
          </a:xfrm>
          <a:custGeom>
            <a:avLst/>
            <a:gdLst/>
            <a:ahLst/>
            <a:cxnLst/>
            <a:rect r="r" b="b" t="t" l="l"/>
            <a:pathLst>
              <a:path h="6727084" w="1066045">
                <a:moveTo>
                  <a:pt x="0" y="0"/>
                </a:moveTo>
                <a:lnTo>
                  <a:pt x="1066045" y="0"/>
                </a:lnTo>
                <a:lnTo>
                  <a:pt x="1066045" y="6727084"/>
                </a:lnTo>
                <a:lnTo>
                  <a:pt x="0" y="67270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0599011" y="1419564"/>
            <a:ext cx="2109279" cy="184593"/>
          </a:xfrm>
          <a:custGeom>
            <a:avLst/>
            <a:gdLst/>
            <a:ahLst/>
            <a:cxnLst/>
            <a:rect r="r" b="b" t="t" l="l"/>
            <a:pathLst>
              <a:path h="184593" w="2109279">
                <a:moveTo>
                  <a:pt x="0" y="0"/>
                </a:moveTo>
                <a:lnTo>
                  <a:pt x="2109279" y="0"/>
                </a:lnTo>
                <a:lnTo>
                  <a:pt x="2109279" y="184593"/>
                </a:lnTo>
                <a:lnTo>
                  <a:pt x="0" y="18459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9428489" y="2347805"/>
            <a:ext cx="807124" cy="844958"/>
          </a:xfrm>
          <a:custGeom>
            <a:avLst/>
            <a:gdLst/>
            <a:ahLst/>
            <a:cxnLst/>
            <a:rect r="r" b="b" t="t" l="l"/>
            <a:pathLst>
              <a:path h="844958" w="807124">
                <a:moveTo>
                  <a:pt x="0" y="0"/>
                </a:moveTo>
                <a:lnTo>
                  <a:pt x="807124" y="0"/>
                </a:lnTo>
                <a:lnTo>
                  <a:pt x="807124" y="844958"/>
                </a:lnTo>
                <a:lnTo>
                  <a:pt x="0" y="84495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9" id="9"/>
          <p:cNvGrpSpPr/>
          <p:nvPr/>
        </p:nvGrpSpPr>
        <p:grpSpPr>
          <a:xfrm rot="0">
            <a:off x="1329619" y="1852288"/>
            <a:ext cx="7835296" cy="6582423"/>
            <a:chOff x="0" y="0"/>
            <a:chExt cx="10447061" cy="8776564"/>
          </a:xfrm>
        </p:grpSpPr>
        <p:sp>
          <p:nvSpPr>
            <p:cNvPr name="Freeform 10" id="10"/>
            <p:cNvSpPr/>
            <p:nvPr/>
          </p:nvSpPr>
          <p:spPr>
            <a:xfrm flipH="false" flipV="false" rot="0">
              <a:off x="0" y="0"/>
              <a:ext cx="10447020" cy="8776589"/>
            </a:xfrm>
            <a:custGeom>
              <a:avLst/>
              <a:gdLst/>
              <a:ahLst/>
              <a:cxnLst/>
              <a:rect r="r" b="b" t="t" l="l"/>
              <a:pathLst>
                <a:path h="8776589" w="10447020">
                  <a:moveTo>
                    <a:pt x="0" y="0"/>
                  </a:moveTo>
                  <a:lnTo>
                    <a:pt x="10447020" y="0"/>
                  </a:lnTo>
                  <a:lnTo>
                    <a:pt x="10447020" y="8776589"/>
                  </a:lnTo>
                  <a:lnTo>
                    <a:pt x="0" y="8776589"/>
                  </a:lnTo>
                  <a:lnTo>
                    <a:pt x="0" y="0"/>
                  </a:lnTo>
                  <a:close/>
                </a:path>
              </a:pathLst>
            </a:custGeom>
            <a:blipFill>
              <a:blip r:embed="rId14"/>
              <a:stretch>
                <a:fillRect l="-24805" t="0" r="-24805" b="0"/>
              </a:stretch>
            </a:blipFill>
          </p:spPr>
        </p:sp>
      </p:grpSp>
      <p:grpSp>
        <p:nvGrpSpPr>
          <p:cNvPr name="Group 11" id="11"/>
          <p:cNvGrpSpPr/>
          <p:nvPr/>
        </p:nvGrpSpPr>
        <p:grpSpPr>
          <a:xfrm rot="0">
            <a:off x="1039108" y="517674"/>
            <a:ext cx="1263019" cy="197971"/>
            <a:chOff x="0" y="0"/>
            <a:chExt cx="1684025" cy="263961"/>
          </a:xfrm>
        </p:grpSpPr>
        <p:sp>
          <p:nvSpPr>
            <p:cNvPr name="Freeform 12" id="12"/>
            <p:cNvSpPr/>
            <p:nvPr/>
          </p:nvSpPr>
          <p:spPr>
            <a:xfrm flipH="false" flipV="false" rot="0">
              <a:off x="0" y="0"/>
              <a:ext cx="1684025" cy="263961"/>
            </a:xfrm>
            <a:custGeom>
              <a:avLst/>
              <a:gdLst/>
              <a:ahLst/>
              <a:cxnLst/>
              <a:rect r="r" b="b" t="t" l="l"/>
              <a:pathLst>
                <a:path h="263961" w="1684025">
                  <a:moveTo>
                    <a:pt x="0" y="0"/>
                  </a:moveTo>
                  <a:lnTo>
                    <a:pt x="1684025" y="0"/>
                  </a:lnTo>
                  <a:lnTo>
                    <a:pt x="1684025" y="263961"/>
                  </a:lnTo>
                  <a:lnTo>
                    <a:pt x="0" y="263961"/>
                  </a:lnTo>
                  <a:close/>
                </a:path>
              </a:pathLst>
            </a:custGeom>
            <a:solidFill>
              <a:srgbClr val="000000">
                <a:alpha val="0"/>
              </a:srgbClr>
            </a:solidFill>
          </p:spPr>
        </p:sp>
        <p:sp>
          <p:nvSpPr>
            <p:cNvPr name="TextBox 13" id="13"/>
            <p:cNvSpPr txBox="true"/>
            <p:nvPr/>
          </p:nvSpPr>
          <p:spPr>
            <a:xfrm>
              <a:off x="0" y="-19050"/>
              <a:ext cx="1684025" cy="283011"/>
            </a:xfrm>
            <a:prstGeom prst="rect">
              <a:avLst/>
            </a:prstGeom>
          </p:spPr>
          <p:txBody>
            <a:bodyPr anchor="t" rtlCol="false" tIns="0" lIns="0" bIns="0" rIns="0"/>
            <a:lstStyle/>
            <a:p>
              <a:pPr algn="l">
                <a:lnSpc>
                  <a:spcPts val="1679"/>
                </a:lnSpc>
              </a:pPr>
              <a:r>
                <a:rPr lang="en-US" sz="1200">
                  <a:solidFill>
                    <a:srgbClr val="FFFFFF"/>
                  </a:solidFill>
                  <a:latin typeface="Open Sans"/>
                  <a:ea typeface="Open Sans"/>
                  <a:cs typeface="Open Sans"/>
                  <a:sym typeface="Open Sans"/>
                </a:rPr>
                <a:t>Studio Shodwe</a:t>
              </a:r>
            </a:p>
          </p:txBody>
        </p:sp>
      </p:grpSp>
      <p:grpSp>
        <p:nvGrpSpPr>
          <p:cNvPr name="Group 14" id="14"/>
          <p:cNvGrpSpPr/>
          <p:nvPr/>
        </p:nvGrpSpPr>
        <p:grpSpPr>
          <a:xfrm rot="0">
            <a:off x="17492295" y="9568113"/>
            <a:ext cx="547464" cy="240591"/>
            <a:chOff x="0" y="0"/>
            <a:chExt cx="729952" cy="320788"/>
          </a:xfrm>
        </p:grpSpPr>
        <p:sp>
          <p:nvSpPr>
            <p:cNvPr name="Freeform 15" id="15"/>
            <p:cNvSpPr/>
            <p:nvPr/>
          </p:nvSpPr>
          <p:spPr>
            <a:xfrm flipH="false" flipV="false" rot="0">
              <a:off x="0" y="0"/>
              <a:ext cx="729952" cy="320788"/>
            </a:xfrm>
            <a:custGeom>
              <a:avLst/>
              <a:gdLst/>
              <a:ahLst/>
              <a:cxnLst/>
              <a:rect r="r" b="b" t="t" l="l"/>
              <a:pathLst>
                <a:path h="320788" w="729952">
                  <a:moveTo>
                    <a:pt x="0" y="0"/>
                  </a:moveTo>
                  <a:lnTo>
                    <a:pt x="729952" y="0"/>
                  </a:lnTo>
                  <a:lnTo>
                    <a:pt x="729952" y="320788"/>
                  </a:lnTo>
                  <a:lnTo>
                    <a:pt x="0" y="320788"/>
                  </a:lnTo>
                  <a:close/>
                </a:path>
              </a:pathLst>
            </a:custGeom>
            <a:solidFill>
              <a:srgbClr val="000000">
                <a:alpha val="0"/>
              </a:srgbClr>
            </a:solidFill>
          </p:spPr>
        </p:sp>
        <p:sp>
          <p:nvSpPr>
            <p:cNvPr name="TextBox 16" id="16"/>
            <p:cNvSpPr txBox="true"/>
            <p:nvPr/>
          </p:nvSpPr>
          <p:spPr>
            <a:xfrm>
              <a:off x="0" y="-28575"/>
              <a:ext cx="729952" cy="349363"/>
            </a:xfrm>
            <a:prstGeom prst="rect">
              <a:avLst/>
            </a:prstGeom>
          </p:spPr>
          <p:txBody>
            <a:bodyPr anchor="t" rtlCol="false" tIns="0" lIns="0" bIns="0" rIns="0"/>
            <a:lstStyle/>
            <a:p>
              <a:pPr algn="ctr">
                <a:lnSpc>
                  <a:spcPts val="1959"/>
                </a:lnSpc>
              </a:pPr>
              <a:r>
                <a:rPr lang="en-US" sz="1399" b="true">
                  <a:solidFill>
                    <a:srgbClr val="FFFFFF"/>
                  </a:solidFill>
                  <a:latin typeface="Open Sans Bold"/>
                  <a:ea typeface="Open Sans Bold"/>
                  <a:cs typeface="Open Sans Bold"/>
                  <a:sym typeface="Open Sans Bold"/>
                </a:rPr>
                <a:t>05</a:t>
              </a:r>
            </a:p>
          </p:txBody>
        </p:sp>
      </p:grpSp>
      <p:grpSp>
        <p:nvGrpSpPr>
          <p:cNvPr name="Group 17" id="17"/>
          <p:cNvGrpSpPr/>
          <p:nvPr/>
        </p:nvGrpSpPr>
        <p:grpSpPr>
          <a:xfrm rot="0">
            <a:off x="10599011" y="991334"/>
            <a:ext cx="4102576" cy="540258"/>
            <a:chOff x="0" y="0"/>
            <a:chExt cx="5470101" cy="720344"/>
          </a:xfrm>
        </p:grpSpPr>
        <p:sp>
          <p:nvSpPr>
            <p:cNvPr name="Freeform 18" id="18"/>
            <p:cNvSpPr/>
            <p:nvPr/>
          </p:nvSpPr>
          <p:spPr>
            <a:xfrm flipH="false" flipV="false" rot="0">
              <a:off x="0" y="0"/>
              <a:ext cx="5470101" cy="720344"/>
            </a:xfrm>
            <a:custGeom>
              <a:avLst/>
              <a:gdLst/>
              <a:ahLst/>
              <a:cxnLst/>
              <a:rect r="r" b="b" t="t" l="l"/>
              <a:pathLst>
                <a:path h="720344" w="5470101">
                  <a:moveTo>
                    <a:pt x="0" y="0"/>
                  </a:moveTo>
                  <a:lnTo>
                    <a:pt x="5470101" y="0"/>
                  </a:lnTo>
                  <a:lnTo>
                    <a:pt x="5470101" y="720344"/>
                  </a:lnTo>
                  <a:lnTo>
                    <a:pt x="0" y="720344"/>
                  </a:lnTo>
                  <a:close/>
                </a:path>
              </a:pathLst>
            </a:custGeom>
            <a:solidFill>
              <a:srgbClr val="000000">
                <a:alpha val="0"/>
              </a:srgbClr>
            </a:solidFill>
          </p:spPr>
        </p:sp>
        <p:sp>
          <p:nvSpPr>
            <p:cNvPr name="TextBox 19" id="19"/>
            <p:cNvSpPr txBox="true"/>
            <p:nvPr/>
          </p:nvSpPr>
          <p:spPr>
            <a:xfrm>
              <a:off x="0" y="-38100"/>
              <a:ext cx="5470101" cy="758444"/>
            </a:xfrm>
            <a:prstGeom prst="rect">
              <a:avLst/>
            </a:prstGeom>
          </p:spPr>
          <p:txBody>
            <a:bodyPr anchor="t" rtlCol="false" tIns="0" lIns="0" bIns="0" rIns="0"/>
            <a:lstStyle/>
            <a:p>
              <a:pPr algn="l">
                <a:lnSpc>
                  <a:spcPts val="4355"/>
                </a:lnSpc>
              </a:pPr>
              <a:r>
                <a:rPr lang="en-US" sz="3300">
                  <a:solidFill>
                    <a:srgbClr val="FFFFFF"/>
                  </a:solidFill>
                  <a:latin typeface="Canva Sans"/>
                  <a:ea typeface="Canva Sans"/>
                  <a:cs typeface="Canva Sans"/>
                  <a:sym typeface="Canva Sans"/>
                </a:rPr>
                <a:t>ABSTRACT</a:t>
              </a:r>
            </a:p>
          </p:txBody>
        </p:sp>
      </p:grpSp>
      <p:grpSp>
        <p:nvGrpSpPr>
          <p:cNvPr name="Group 20" id="20"/>
          <p:cNvGrpSpPr/>
          <p:nvPr/>
        </p:nvGrpSpPr>
        <p:grpSpPr>
          <a:xfrm rot="0">
            <a:off x="9555985" y="2584383"/>
            <a:ext cx="552131" cy="371537"/>
            <a:chOff x="0" y="0"/>
            <a:chExt cx="736175" cy="495383"/>
          </a:xfrm>
        </p:grpSpPr>
        <p:sp>
          <p:nvSpPr>
            <p:cNvPr name="Freeform 21" id="21"/>
            <p:cNvSpPr/>
            <p:nvPr/>
          </p:nvSpPr>
          <p:spPr>
            <a:xfrm flipH="false" flipV="false" rot="0">
              <a:off x="0" y="0"/>
              <a:ext cx="736175" cy="495383"/>
            </a:xfrm>
            <a:custGeom>
              <a:avLst/>
              <a:gdLst/>
              <a:ahLst/>
              <a:cxnLst/>
              <a:rect r="r" b="b" t="t" l="l"/>
              <a:pathLst>
                <a:path h="495383" w="736175">
                  <a:moveTo>
                    <a:pt x="0" y="0"/>
                  </a:moveTo>
                  <a:lnTo>
                    <a:pt x="736175" y="0"/>
                  </a:lnTo>
                  <a:lnTo>
                    <a:pt x="736175" y="495383"/>
                  </a:lnTo>
                  <a:lnTo>
                    <a:pt x="0" y="495383"/>
                  </a:lnTo>
                  <a:close/>
                </a:path>
              </a:pathLst>
            </a:custGeom>
            <a:solidFill>
              <a:srgbClr val="000000">
                <a:alpha val="0"/>
              </a:srgbClr>
            </a:solidFill>
          </p:spPr>
        </p:sp>
        <p:sp>
          <p:nvSpPr>
            <p:cNvPr name="TextBox 22" id="22"/>
            <p:cNvSpPr txBox="true"/>
            <p:nvPr/>
          </p:nvSpPr>
          <p:spPr>
            <a:xfrm>
              <a:off x="0" y="-38100"/>
              <a:ext cx="736175" cy="533483"/>
            </a:xfrm>
            <a:prstGeom prst="rect">
              <a:avLst/>
            </a:prstGeom>
          </p:spPr>
          <p:txBody>
            <a:bodyPr anchor="t" rtlCol="false" tIns="0" lIns="0" bIns="0" rIns="0"/>
            <a:lstStyle/>
            <a:p>
              <a:pPr algn="ctr">
                <a:lnSpc>
                  <a:spcPts val="3094"/>
                </a:lnSpc>
              </a:pPr>
              <a:r>
                <a:rPr lang="en-US" sz="2210" b="true">
                  <a:solidFill>
                    <a:srgbClr val="FFFFFF"/>
                  </a:solidFill>
                  <a:latin typeface="Open Sans Bold"/>
                  <a:ea typeface="Open Sans Bold"/>
                  <a:cs typeface="Open Sans Bold"/>
                  <a:sym typeface="Open Sans Bold"/>
                </a:rPr>
                <a:t>01</a:t>
              </a:r>
            </a:p>
          </p:txBody>
        </p:sp>
      </p:grpSp>
      <p:grpSp>
        <p:nvGrpSpPr>
          <p:cNvPr name="Group 23" id="23"/>
          <p:cNvGrpSpPr/>
          <p:nvPr/>
        </p:nvGrpSpPr>
        <p:grpSpPr>
          <a:xfrm rot="0">
            <a:off x="10726508" y="2347539"/>
            <a:ext cx="6520144" cy="7101841"/>
            <a:chOff x="0" y="0"/>
            <a:chExt cx="8693525" cy="9469121"/>
          </a:xfrm>
        </p:grpSpPr>
        <p:sp>
          <p:nvSpPr>
            <p:cNvPr name="Freeform 24" id="24"/>
            <p:cNvSpPr/>
            <p:nvPr/>
          </p:nvSpPr>
          <p:spPr>
            <a:xfrm flipH="false" flipV="false" rot="0">
              <a:off x="0" y="0"/>
              <a:ext cx="8693525" cy="9469121"/>
            </a:xfrm>
            <a:custGeom>
              <a:avLst/>
              <a:gdLst/>
              <a:ahLst/>
              <a:cxnLst/>
              <a:rect r="r" b="b" t="t" l="l"/>
              <a:pathLst>
                <a:path h="9469121" w="8693525">
                  <a:moveTo>
                    <a:pt x="0" y="0"/>
                  </a:moveTo>
                  <a:lnTo>
                    <a:pt x="8693525" y="0"/>
                  </a:lnTo>
                  <a:lnTo>
                    <a:pt x="8693525" y="9469121"/>
                  </a:lnTo>
                  <a:lnTo>
                    <a:pt x="0" y="9469121"/>
                  </a:lnTo>
                  <a:close/>
                </a:path>
              </a:pathLst>
            </a:custGeom>
            <a:solidFill>
              <a:srgbClr val="000000">
                <a:alpha val="0"/>
              </a:srgbClr>
            </a:solidFill>
          </p:spPr>
        </p:sp>
        <p:sp>
          <p:nvSpPr>
            <p:cNvPr name="TextBox 25" id="25"/>
            <p:cNvSpPr txBox="true"/>
            <p:nvPr/>
          </p:nvSpPr>
          <p:spPr>
            <a:xfrm>
              <a:off x="0" y="-38100"/>
              <a:ext cx="8693525" cy="9507221"/>
            </a:xfrm>
            <a:prstGeom prst="rect">
              <a:avLst/>
            </a:prstGeom>
          </p:spPr>
          <p:txBody>
            <a:bodyPr anchor="t" rtlCol="false" tIns="0" lIns="0" bIns="0" rIns="0"/>
            <a:lstStyle/>
            <a:p>
              <a:pPr algn="just">
                <a:lnSpc>
                  <a:spcPts val="3359"/>
                </a:lnSpc>
              </a:pPr>
              <a:r>
                <a:rPr lang="en-US" sz="2400">
                  <a:solidFill>
                    <a:srgbClr val="FFFFFF"/>
                  </a:solidFill>
                  <a:latin typeface="Open Sans"/>
                  <a:ea typeface="Open Sans"/>
                  <a:cs typeface="Open Sans"/>
                  <a:sym typeface="Open Sans"/>
                </a:rPr>
                <a:t>MediAssist is a smart web-base healthcare chatbot designed to help users especially older adults get quick and reliable health support. The system allows users to enter their symptoms using text or voice. It then gives health advice based on the input and helps locate nearby hospitals based on the user’s location. The chatbot also includes useful features like setting medicine reminders, storing chat history, and offering a friendly, easy-to-use interface. Unlike existing tools, MediAssist provides personalized care by using AI to understand natural conversation and user needs. This project aims to make healthcare more accessible, especially for people who may struggle with using regular health apps.</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60320"/>
        </a:solidFill>
      </p:bgPr>
    </p:bg>
    <p:spTree>
      <p:nvGrpSpPr>
        <p:cNvPr id="1" name=""/>
        <p:cNvGrpSpPr/>
        <p:nvPr/>
      </p:nvGrpSpPr>
      <p:grpSpPr>
        <a:xfrm>
          <a:off x="0" y="0"/>
          <a:ext cx="0" cy="0"/>
          <a:chOff x="0" y="0"/>
          <a:chExt cx="0" cy="0"/>
        </a:xfrm>
      </p:grpSpPr>
      <p:sp>
        <p:nvSpPr>
          <p:cNvPr name="Freeform 2" id="2"/>
          <p:cNvSpPr/>
          <p:nvPr/>
        </p:nvSpPr>
        <p:spPr>
          <a:xfrm flipH="false" flipV="false" rot="0">
            <a:off x="17293116" y="447580"/>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93116" y="539683"/>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42214" y="7373294"/>
            <a:ext cx="47625" cy="1885006"/>
          </a:xfrm>
          <a:custGeom>
            <a:avLst/>
            <a:gdLst/>
            <a:ahLst/>
            <a:cxnLst/>
            <a:rect r="r" b="b" t="t" l="l"/>
            <a:pathLst>
              <a:path h="1885006" w="47625">
                <a:moveTo>
                  <a:pt x="0" y="0"/>
                </a:moveTo>
                <a:lnTo>
                  <a:pt x="47625" y="0"/>
                </a:lnTo>
                <a:lnTo>
                  <a:pt x="47625" y="1885006"/>
                </a:lnTo>
                <a:lnTo>
                  <a:pt x="0" y="18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09672" y="430137"/>
            <a:ext cx="337200" cy="392093"/>
          </a:xfrm>
          <a:custGeom>
            <a:avLst/>
            <a:gdLst/>
            <a:ahLst/>
            <a:cxnLst/>
            <a:rect r="r" b="b" t="t" l="l"/>
            <a:pathLst>
              <a:path h="392093" w="337200">
                <a:moveTo>
                  <a:pt x="0" y="0"/>
                </a:moveTo>
                <a:lnTo>
                  <a:pt x="337200" y="0"/>
                </a:lnTo>
                <a:lnTo>
                  <a:pt x="337200" y="392093"/>
                </a:lnTo>
                <a:lnTo>
                  <a:pt x="0" y="392093"/>
                </a:lnTo>
                <a:lnTo>
                  <a:pt x="0" y="0"/>
                </a:lnTo>
                <a:close/>
              </a:path>
            </a:pathLst>
          </a:custGeom>
          <a:blipFill>
            <a:blip r:embed="rId6">
              <a:extLst>
                <a:ext uri="{96DAC541-7B7A-43D3-8B79-37D633B846F1}">
                  <asvg:svgBlip xmlns:asvg="http://schemas.microsoft.com/office/drawing/2016/SVG/main" r:embed="rId7"/>
                </a:ext>
              </a:extLst>
            </a:blip>
            <a:stretch>
              <a:fillRect l="0" t="-166" r="0" b="-166"/>
            </a:stretch>
          </a:blipFill>
        </p:spPr>
      </p:sp>
      <p:sp>
        <p:nvSpPr>
          <p:cNvPr name="Freeform 6" id="6"/>
          <p:cNvSpPr/>
          <p:nvPr/>
        </p:nvSpPr>
        <p:spPr>
          <a:xfrm flipH="false" flipV="false" rot="0">
            <a:off x="1962036" y="1472105"/>
            <a:ext cx="4093610" cy="192288"/>
          </a:xfrm>
          <a:custGeom>
            <a:avLst/>
            <a:gdLst/>
            <a:ahLst/>
            <a:cxnLst/>
            <a:rect r="r" b="b" t="t" l="l"/>
            <a:pathLst>
              <a:path h="192288" w="4093610">
                <a:moveTo>
                  <a:pt x="0" y="0"/>
                </a:moveTo>
                <a:lnTo>
                  <a:pt x="4093610" y="0"/>
                </a:lnTo>
                <a:lnTo>
                  <a:pt x="4093610" y="192288"/>
                </a:lnTo>
                <a:lnTo>
                  <a:pt x="0" y="1922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678273" y="2025524"/>
            <a:ext cx="807124" cy="844958"/>
          </a:xfrm>
          <a:custGeom>
            <a:avLst/>
            <a:gdLst/>
            <a:ahLst/>
            <a:cxnLst/>
            <a:rect r="r" b="b" t="t" l="l"/>
            <a:pathLst>
              <a:path h="844958" w="807124">
                <a:moveTo>
                  <a:pt x="0" y="0"/>
                </a:moveTo>
                <a:lnTo>
                  <a:pt x="807124" y="0"/>
                </a:lnTo>
                <a:lnTo>
                  <a:pt x="807124" y="844958"/>
                </a:lnTo>
                <a:lnTo>
                  <a:pt x="0" y="8449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9552732" y="2063358"/>
            <a:ext cx="7706568" cy="7533330"/>
            <a:chOff x="0" y="0"/>
            <a:chExt cx="10275424" cy="10044440"/>
          </a:xfrm>
        </p:grpSpPr>
        <p:sp>
          <p:nvSpPr>
            <p:cNvPr name="Freeform 9" id="9"/>
            <p:cNvSpPr/>
            <p:nvPr/>
          </p:nvSpPr>
          <p:spPr>
            <a:xfrm flipH="false" flipV="false" rot="0">
              <a:off x="0" y="0"/>
              <a:ext cx="10275443" cy="10044430"/>
            </a:xfrm>
            <a:custGeom>
              <a:avLst/>
              <a:gdLst/>
              <a:ahLst/>
              <a:cxnLst/>
              <a:rect r="r" b="b" t="t" l="l"/>
              <a:pathLst>
                <a:path h="10044430" w="10275443">
                  <a:moveTo>
                    <a:pt x="0" y="0"/>
                  </a:moveTo>
                  <a:lnTo>
                    <a:pt x="10275443" y="0"/>
                  </a:lnTo>
                  <a:lnTo>
                    <a:pt x="10275443" y="10044430"/>
                  </a:lnTo>
                  <a:lnTo>
                    <a:pt x="0" y="10044430"/>
                  </a:lnTo>
                  <a:lnTo>
                    <a:pt x="0" y="0"/>
                  </a:lnTo>
                  <a:close/>
                </a:path>
              </a:pathLst>
            </a:custGeom>
            <a:blipFill>
              <a:blip r:embed="rId12"/>
              <a:stretch>
                <a:fillRect l="-1152" t="0" r="-1152" b="0"/>
              </a:stretch>
            </a:blipFill>
          </p:spPr>
        </p:sp>
      </p:grpSp>
      <p:grpSp>
        <p:nvGrpSpPr>
          <p:cNvPr name="Group 10" id="10"/>
          <p:cNvGrpSpPr/>
          <p:nvPr/>
        </p:nvGrpSpPr>
        <p:grpSpPr>
          <a:xfrm rot="0">
            <a:off x="1039108" y="517674"/>
            <a:ext cx="1263019" cy="197971"/>
            <a:chOff x="0" y="0"/>
            <a:chExt cx="1684025" cy="263961"/>
          </a:xfrm>
        </p:grpSpPr>
        <p:sp>
          <p:nvSpPr>
            <p:cNvPr name="Freeform 11" id="11"/>
            <p:cNvSpPr/>
            <p:nvPr/>
          </p:nvSpPr>
          <p:spPr>
            <a:xfrm flipH="false" flipV="false" rot="0">
              <a:off x="0" y="0"/>
              <a:ext cx="1684025" cy="263961"/>
            </a:xfrm>
            <a:custGeom>
              <a:avLst/>
              <a:gdLst/>
              <a:ahLst/>
              <a:cxnLst/>
              <a:rect r="r" b="b" t="t" l="l"/>
              <a:pathLst>
                <a:path h="263961" w="1684025">
                  <a:moveTo>
                    <a:pt x="0" y="0"/>
                  </a:moveTo>
                  <a:lnTo>
                    <a:pt x="1684025" y="0"/>
                  </a:lnTo>
                  <a:lnTo>
                    <a:pt x="1684025" y="263961"/>
                  </a:lnTo>
                  <a:lnTo>
                    <a:pt x="0" y="263961"/>
                  </a:lnTo>
                  <a:close/>
                </a:path>
              </a:pathLst>
            </a:custGeom>
            <a:solidFill>
              <a:srgbClr val="000000">
                <a:alpha val="0"/>
              </a:srgbClr>
            </a:solidFill>
          </p:spPr>
        </p:sp>
        <p:sp>
          <p:nvSpPr>
            <p:cNvPr name="TextBox 12" id="12"/>
            <p:cNvSpPr txBox="true"/>
            <p:nvPr/>
          </p:nvSpPr>
          <p:spPr>
            <a:xfrm>
              <a:off x="0" y="-19050"/>
              <a:ext cx="1684025" cy="283011"/>
            </a:xfrm>
            <a:prstGeom prst="rect">
              <a:avLst/>
            </a:prstGeom>
          </p:spPr>
          <p:txBody>
            <a:bodyPr anchor="t" rtlCol="false" tIns="0" lIns="0" bIns="0" rIns="0"/>
            <a:lstStyle/>
            <a:p>
              <a:pPr algn="l">
                <a:lnSpc>
                  <a:spcPts val="1679"/>
                </a:lnSpc>
              </a:pPr>
              <a:r>
                <a:rPr lang="en-US" sz="1200">
                  <a:solidFill>
                    <a:srgbClr val="FFFFFF"/>
                  </a:solidFill>
                  <a:latin typeface="Open Sans"/>
                  <a:ea typeface="Open Sans"/>
                  <a:cs typeface="Open Sans"/>
                  <a:sym typeface="Open Sans"/>
                </a:rPr>
                <a:t>Studio Shodwe</a:t>
              </a:r>
            </a:p>
          </p:txBody>
        </p:sp>
      </p:grpSp>
      <p:grpSp>
        <p:nvGrpSpPr>
          <p:cNvPr name="Group 13" id="13"/>
          <p:cNvGrpSpPr/>
          <p:nvPr/>
        </p:nvGrpSpPr>
        <p:grpSpPr>
          <a:xfrm rot="0">
            <a:off x="17492295" y="9568113"/>
            <a:ext cx="547464" cy="240591"/>
            <a:chOff x="0" y="0"/>
            <a:chExt cx="729952" cy="320788"/>
          </a:xfrm>
        </p:grpSpPr>
        <p:sp>
          <p:nvSpPr>
            <p:cNvPr name="Freeform 14" id="14"/>
            <p:cNvSpPr/>
            <p:nvPr/>
          </p:nvSpPr>
          <p:spPr>
            <a:xfrm flipH="false" flipV="false" rot="0">
              <a:off x="0" y="0"/>
              <a:ext cx="729952" cy="320788"/>
            </a:xfrm>
            <a:custGeom>
              <a:avLst/>
              <a:gdLst/>
              <a:ahLst/>
              <a:cxnLst/>
              <a:rect r="r" b="b" t="t" l="l"/>
              <a:pathLst>
                <a:path h="320788" w="729952">
                  <a:moveTo>
                    <a:pt x="0" y="0"/>
                  </a:moveTo>
                  <a:lnTo>
                    <a:pt x="729952" y="0"/>
                  </a:lnTo>
                  <a:lnTo>
                    <a:pt x="729952" y="320788"/>
                  </a:lnTo>
                  <a:lnTo>
                    <a:pt x="0" y="320788"/>
                  </a:lnTo>
                  <a:close/>
                </a:path>
              </a:pathLst>
            </a:custGeom>
            <a:solidFill>
              <a:srgbClr val="000000">
                <a:alpha val="0"/>
              </a:srgbClr>
            </a:solidFill>
          </p:spPr>
        </p:sp>
        <p:sp>
          <p:nvSpPr>
            <p:cNvPr name="TextBox 15" id="15"/>
            <p:cNvSpPr txBox="true"/>
            <p:nvPr/>
          </p:nvSpPr>
          <p:spPr>
            <a:xfrm>
              <a:off x="0" y="-28575"/>
              <a:ext cx="729952" cy="349363"/>
            </a:xfrm>
            <a:prstGeom prst="rect">
              <a:avLst/>
            </a:prstGeom>
          </p:spPr>
          <p:txBody>
            <a:bodyPr anchor="t" rtlCol="false" tIns="0" lIns="0" bIns="0" rIns="0"/>
            <a:lstStyle/>
            <a:p>
              <a:pPr algn="ctr">
                <a:lnSpc>
                  <a:spcPts val="1959"/>
                </a:lnSpc>
              </a:pPr>
              <a:r>
                <a:rPr lang="en-US" sz="1399" b="true">
                  <a:solidFill>
                    <a:srgbClr val="FFFFFF"/>
                  </a:solidFill>
                  <a:latin typeface="Open Sans Bold"/>
                  <a:ea typeface="Open Sans Bold"/>
                  <a:cs typeface="Open Sans Bold"/>
                  <a:sym typeface="Open Sans Bold"/>
                </a:rPr>
                <a:t>06</a:t>
              </a:r>
            </a:p>
          </p:txBody>
        </p:sp>
      </p:grpSp>
      <p:grpSp>
        <p:nvGrpSpPr>
          <p:cNvPr name="Group 16" id="16"/>
          <p:cNvGrpSpPr/>
          <p:nvPr/>
        </p:nvGrpSpPr>
        <p:grpSpPr>
          <a:xfrm rot="0">
            <a:off x="1962036" y="1076510"/>
            <a:ext cx="5757345" cy="540258"/>
            <a:chOff x="0" y="0"/>
            <a:chExt cx="7676460" cy="720344"/>
          </a:xfrm>
        </p:grpSpPr>
        <p:sp>
          <p:nvSpPr>
            <p:cNvPr name="Freeform 17" id="17"/>
            <p:cNvSpPr/>
            <p:nvPr/>
          </p:nvSpPr>
          <p:spPr>
            <a:xfrm flipH="false" flipV="false" rot="0">
              <a:off x="0" y="0"/>
              <a:ext cx="7676460" cy="720344"/>
            </a:xfrm>
            <a:custGeom>
              <a:avLst/>
              <a:gdLst/>
              <a:ahLst/>
              <a:cxnLst/>
              <a:rect r="r" b="b" t="t" l="l"/>
              <a:pathLst>
                <a:path h="720344" w="7676460">
                  <a:moveTo>
                    <a:pt x="0" y="0"/>
                  </a:moveTo>
                  <a:lnTo>
                    <a:pt x="7676460" y="0"/>
                  </a:lnTo>
                  <a:lnTo>
                    <a:pt x="7676460" y="720344"/>
                  </a:lnTo>
                  <a:lnTo>
                    <a:pt x="0" y="720344"/>
                  </a:lnTo>
                  <a:close/>
                </a:path>
              </a:pathLst>
            </a:custGeom>
            <a:solidFill>
              <a:srgbClr val="000000">
                <a:alpha val="0"/>
              </a:srgbClr>
            </a:solidFill>
          </p:spPr>
        </p:sp>
        <p:sp>
          <p:nvSpPr>
            <p:cNvPr name="TextBox 18" id="18"/>
            <p:cNvSpPr txBox="true"/>
            <p:nvPr/>
          </p:nvSpPr>
          <p:spPr>
            <a:xfrm>
              <a:off x="0" y="-38100"/>
              <a:ext cx="7676460" cy="758444"/>
            </a:xfrm>
            <a:prstGeom prst="rect">
              <a:avLst/>
            </a:prstGeom>
          </p:spPr>
          <p:txBody>
            <a:bodyPr anchor="t" rtlCol="false" tIns="0" lIns="0" bIns="0" rIns="0"/>
            <a:lstStyle/>
            <a:p>
              <a:pPr algn="l">
                <a:lnSpc>
                  <a:spcPts val="4355"/>
                </a:lnSpc>
              </a:pPr>
              <a:r>
                <a:rPr lang="en-US" sz="3300">
                  <a:solidFill>
                    <a:srgbClr val="FFFFFF"/>
                  </a:solidFill>
                  <a:latin typeface="Canva Sans"/>
                  <a:ea typeface="Canva Sans"/>
                  <a:cs typeface="Canva Sans"/>
                  <a:sym typeface="Canva Sans"/>
                </a:rPr>
                <a:t>PROPOSED SYSTEM</a:t>
              </a:r>
            </a:p>
          </p:txBody>
        </p:sp>
      </p:grpSp>
      <p:grpSp>
        <p:nvGrpSpPr>
          <p:cNvPr name="Group 19" id="19"/>
          <p:cNvGrpSpPr/>
          <p:nvPr/>
        </p:nvGrpSpPr>
        <p:grpSpPr>
          <a:xfrm rot="0">
            <a:off x="805769" y="2262020"/>
            <a:ext cx="552131" cy="371701"/>
            <a:chOff x="0" y="0"/>
            <a:chExt cx="736175" cy="495601"/>
          </a:xfrm>
        </p:grpSpPr>
        <p:sp>
          <p:nvSpPr>
            <p:cNvPr name="Freeform 20" id="20"/>
            <p:cNvSpPr/>
            <p:nvPr/>
          </p:nvSpPr>
          <p:spPr>
            <a:xfrm flipH="false" flipV="false" rot="0">
              <a:off x="0" y="0"/>
              <a:ext cx="736175" cy="495601"/>
            </a:xfrm>
            <a:custGeom>
              <a:avLst/>
              <a:gdLst/>
              <a:ahLst/>
              <a:cxnLst/>
              <a:rect r="r" b="b" t="t" l="l"/>
              <a:pathLst>
                <a:path h="495601" w="736175">
                  <a:moveTo>
                    <a:pt x="0" y="0"/>
                  </a:moveTo>
                  <a:lnTo>
                    <a:pt x="736175" y="0"/>
                  </a:lnTo>
                  <a:lnTo>
                    <a:pt x="736175" y="495601"/>
                  </a:lnTo>
                  <a:lnTo>
                    <a:pt x="0" y="495601"/>
                  </a:lnTo>
                  <a:close/>
                </a:path>
              </a:pathLst>
            </a:custGeom>
            <a:solidFill>
              <a:srgbClr val="000000">
                <a:alpha val="0"/>
              </a:srgbClr>
            </a:solidFill>
          </p:spPr>
        </p:sp>
        <p:sp>
          <p:nvSpPr>
            <p:cNvPr name="TextBox 21" id="21"/>
            <p:cNvSpPr txBox="true"/>
            <p:nvPr/>
          </p:nvSpPr>
          <p:spPr>
            <a:xfrm>
              <a:off x="0" y="-38100"/>
              <a:ext cx="736175" cy="533701"/>
            </a:xfrm>
            <a:prstGeom prst="rect">
              <a:avLst/>
            </a:prstGeom>
          </p:spPr>
          <p:txBody>
            <a:bodyPr anchor="t" rtlCol="false" tIns="0" lIns="0" bIns="0" rIns="0"/>
            <a:lstStyle/>
            <a:p>
              <a:pPr algn="ctr">
                <a:lnSpc>
                  <a:spcPts val="3094"/>
                </a:lnSpc>
              </a:pPr>
              <a:r>
                <a:rPr lang="en-US" sz="2210" b="true">
                  <a:solidFill>
                    <a:srgbClr val="FFFFFF"/>
                  </a:solidFill>
                  <a:latin typeface="Open Sans Bold"/>
                  <a:ea typeface="Open Sans Bold"/>
                  <a:cs typeface="Open Sans Bold"/>
                  <a:sym typeface="Open Sans Bold"/>
                </a:rPr>
                <a:t>01</a:t>
              </a:r>
            </a:p>
          </p:txBody>
        </p:sp>
      </p:grpSp>
      <p:grpSp>
        <p:nvGrpSpPr>
          <p:cNvPr name="Group 22" id="22"/>
          <p:cNvGrpSpPr/>
          <p:nvPr/>
        </p:nvGrpSpPr>
        <p:grpSpPr>
          <a:xfrm rot="0">
            <a:off x="1670617" y="2025258"/>
            <a:ext cx="7154552" cy="9197340"/>
            <a:chOff x="0" y="0"/>
            <a:chExt cx="9539403" cy="12263120"/>
          </a:xfrm>
        </p:grpSpPr>
        <p:sp>
          <p:nvSpPr>
            <p:cNvPr name="Freeform 23" id="23"/>
            <p:cNvSpPr/>
            <p:nvPr/>
          </p:nvSpPr>
          <p:spPr>
            <a:xfrm flipH="false" flipV="false" rot="0">
              <a:off x="0" y="0"/>
              <a:ext cx="9539403" cy="12263120"/>
            </a:xfrm>
            <a:custGeom>
              <a:avLst/>
              <a:gdLst/>
              <a:ahLst/>
              <a:cxnLst/>
              <a:rect r="r" b="b" t="t" l="l"/>
              <a:pathLst>
                <a:path h="12263120" w="9539403">
                  <a:moveTo>
                    <a:pt x="0" y="0"/>
                  </a:moveTo>
                  <a:lnTo>
                    <a:pt x="9539403" y="0"/>
                  </a:lnTo>
                  <a:lnTo>
                    <a:pt x="9539403" y="12263120"/>
                  </a:lnTo>
                  <a:lnTo>
                    <a:pt x="0" y="12263120"/>
                  </a:lnTo>
                  <a:close/>
                </a:path>
              </a:pathLst>
            </a:custGeom>
            <a:solidFill>
              <a:srgbClr val="000000">
                <a:alpha val="0"/>
              </a:srgbClr>
            </a:solidFill>
          </p:spPr>
        </p:sp>
        <p:sp>
          <p:nvSpPr>
            <p:cNvPr name="TextBox 24" id="24"/>
            <p:cNvSpPr txBox="true"/>
            <p:nvPr/>
          </p:nvSpPr>
          <p:spPr>
            <a:xfrm>
              <a:off x="0" y="-38100"/>
              <a:ext cx="9539403" cy="12301220"/>
            </a:xfrm>
            <a:prstGeom prst="rect">
              <a:avLst/>
            </a:prstGeom>
          </p:spPr>
          <p:txBody>
            <a:bodyPr anchor="t" rtlCol="false" tIns="0" lIns="0" bIns="0" rIns="0"/>
            <a:lstStyle/>
            <a:p>
              <a:pPr algn="just">
                <a:lnSpc>
                  <a:spcPts val="3359"/>
                </a:lnSpc>
              </a:pPr>
              <a:r>
                <a:rPr lang="en-US" sz="2400">
                  <a:solidFill>
                    <a:srgbClr val="FFFFFF"/>
                  </a:solidFill>
                  <a:latin typeface="Open Sans"/>
                  <a:ea typeface="Open Sans"/>
                  <a:cs typeface="Open Sans"/>
                  <a:sym typeface="Open Sans"/>
                </a:rPr>
                <a:t>The proposed system is an AI-powered web application called MediAssist that helps users especially older adults check their symptoms and find nearby hospitals easily. The system includes the following features:</a:t>
              </a:r>
            </a:p>
            <a:p>
              <a:pPr algn="just">
                <a:lnSpc>
                  <a:spcPts val="3359"/>
                </a:lnSpc>
              </a:pPr>
            </a:p>
            <a:p>
              <a:pPr algn="just" marL="548640" indent="-182880" lvl="2">
                <a:lnSpc>
                  <a:spcPts val="3359"/>
                </a:lnSpc>
                <a:buFont typeface="Arial"/>
                <a:buChar char="⚬"/>
              </a:pPr>
              <a:r>
                <a:rPr lang="en-US" sz="2400">
                  <a:solidFill>
                    <a:srgbClr val="FFFFFF"/>
                  </a:solidFill>
                  <a:latin typeface="Open Sans"/>
                  <a:ea typeface="Open Sans"/>
                  <a:cs typeface="Open Sans"/>
                  <a:sym typeface="Open Sans"/>
                </a:rPr>
                <a:t>Voice and Text Input: Users can speak or type their symptoms, making it easy for older people to use.</a:t>
              </a:r>
            </a:p>
            <a:p>
              <a:pPr algn="just" marL="548640" indent="-182880" lvl="2">
                <a:lnSpc>
                  <a:spcPts val="3359"/>
                </a:lnSpc>
                <a:buFont typeface="Arial"/>
                <a:buChar char="⚬"/>
              </a:pPr>
              <a:r>
                <a:rPr lang="en-US" sz="2400">
                  <a:solidFill>
                    <a:srgbClr val="FFFFFF"/>
                  </a:solidFill>
                  <a:latin typeface="Open Sans"/>
                  <a:ea typeface="Open Sans"/>
                  <a:cs typeface="Open Sans"/>
                  <a:sym typeface="Open Sans"/>
                </a:rPr>
                <a:t>Smart Health Advice: The chatbot gives personalized health suggestions using AI, based on the user's symptoms.</a:t>
              </a:r>
            </a:p>
            <a:p>
              <a:pPr algn="just" marL="548640" indent="-182880" lvl="2">
                <a:lnSpc>
                  <a:spcPts val="3359"/>
                </a:lnSpc>
                <a:buFont typeface="Arial"/>
                <a:buChar char="⚬"/>
              </a:pPr>
              <a:r>
                <a:rPr lang="en-US" sz="2400">
                  <a:solidFill>
                    <a:srgbClr val="FFFFFF"/>
                  </a:solidFill>
                  <a:latin typeface="Open Sans"/>
                  <a:ea typeface="Open Sans"/>
                  <a:cs typeface="Open Sans"/>
                  <a:sym typeface="Open Sans"/>
                </a:rPr>
                <a:t>Hospital Finder: The system finds nearby hospitals based on the  location and condition.</a:t>
              </a:r>
            </a:p>
            <a:p>
              <a:pPr algn="just" marL="548640" indent="-182880" lvl="2">
                <a:lnSpc>
                  <a:spcPts val="3359"/>
                </a:lnSpc>
                <a:buFont typeface="Arial"/>
                <a:buChar char="⚬"/>
              </a:pPr>
              <a:r>
                <a:rPr lang="en-US" sz="2400">
                  <a:solidFill>
                    <a:srgbClr val="FFFFFF"/>
                  </a:solidFill>
                  <a:latin typeface="Open Sans"/>
                  <a:ea typeface="Open Sans"/>
                  <a:cs typeface="Open Sans"/>
                  <a:sym typeface="Open Sans"/>
                </a:rPr>
                <a:t>Medicine Reminders: Users can set reminders to take their medicines on time.</a:t>
              </a:r>
            </a:p>
            <a:p>
              <a:pPr algn="just" marL="548640" indent="-182880" lvl="2">
                <a:lnSpc>
                  <a:spcPts val="3359"/>
                </a:lnSpc>
                <a:buFont typeface="Arial"/>
                <a:buChar char="⚬"/>
              </a:pPr>
              <a:r>
                <a:rPr lang="en-US" sz="2400">
                  <a:solidFill>
                    <a:srgbClr val="FFFFFF"/>
                  </a:solidFill>
                  <a:latin typeface="Open Sans"/>
                  <a:ea typeface="Open Sans"/>
                  <a:cs typeface="Open Sans"/>
                  <a:sym typeface="Open Sans"/>
                </a:rPr>
                <a:t>User-Friendly Design: The interface is simple, clean, and designed for easy use by older adults</a:t>
              </a:r>
            </a:p>
            <a:p>
              <a:pPr algn="just" marL="548640" indent="-182880" lvl="2">
                <a:lnSpc>
                  <a:spcPts val="3359"/>
                </a:lnSpc>
              </a:pPr>
            </a:p>
            <a:p>
              <a:pPr algn="just" marL="548640" indent="-182880" lvl="2">
                <a:lnSpc>
                  <a:spcPts val="3359"/>
                </a:lnSpc>
              </a:pPr>
            </a:p>
            <a:p>
              <a:pPr algn="just" marL="548640" indent="-182880" lvl="2">
                <a:lnSpc>
                  <a:spcPts val="3359"/>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60320"/>
        </a:solidFill>
      </p:bgPr>
    </p:bg>
    <p:spTree>
      <p:nvGrpSpPr>
        <p:cNvPr id="1" name=""/>
        <p:cNvGrpSpPr/>
        <p:nvPr/>
      </p:nvGrpSpPr>
      <p:grpSpPr>
        <a:xfrm>
          <a:off x="0" y="0"/>
          <a:ext cx="0" cy="0"/>
          <a:chOff x="0" y="0"/>
          <a:chExt cx="0" cy="0"/>
        </a:xfrm>
      </p:grpSpPr>
      <p:sp>
        <p:nvSpPr>
          <p:cNvPr name="Freeform 2" id="2"/>
          <p:cNvSpPr/>
          <p:nvPr/>
        </p:nvSpPr>
        <p:spPr>
          <a:xfrm flipH="false" flipV="false" rot="0">
            <a:off x="17293116" y="447580"/>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93116" y="539683"/>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42214" y="7373294"/>
            <a:ext cx="47625" cy="1885006"/>
          </a:xfrm>
          <a:custGeom>
            <a:avLst/>
            <a:gdLst/>
            <a:ahLst/>
            <a:cxnLst/>
            <a:rect r="r" b="b" t="t" l="l"/>
            <a:pathLst>
              <a:path h="1885006" w="47625">
                <a:moveTo>
                  <a:pt x="0" y="0"/>
                </a:moveTo>
                <a:lnTo>
                  <a:pt x="47625" y="0"/>
                </a:lnTo>
                <a:lnTo>
                  <a:pt x="47625" y="1885006"/>
                </a:lnTo>
                <a:lnTo>
                  <a:pt x="0" y="18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09672" y="430137"/>
            <a:ext cx="337200" cy="392093"/>
          </a:xfrm>
          <a:custGeom>
            <a:avLst/>
            <a:gdLst/>
            <a:ahLst/>
            <a:cxnLst/>
            <a:rect r="r" b="b" t="t" l="l"/>
            <a:pathLst>
              <a:path h="392093" w="337200">
                <a:moveTo>
                  <a:pt x="0" y="0"/>
                </a:moveTo>
                <a:lnTo>
                  <a:pt x="337200" y="0"/>
                </a:lnTo>
                <a:lnTo>
                  <a:pt x="337200" y="392093"/>
                </a:lnTo>
                <a:lnTo>
                  <a:pt x="0" y="392093"/>
                </a:lnTo>
                <a:lnTo>
                  <a:pt x="0" y="0"/>
                </a:lnTo>
                <a:close/>
              </a:path>
            </a:pathLst>
          </a:custGeom>
          <a:blipFill>
            <a:blip r:embed="rId6">
              <a:extLst>
                <a:ext uri="{96DAC541-7B7A-43D3-8B79-37D633B846F1}">
                  <asvg:svgBlip xmlns:asvg="http://schemas.microsoft.com/office/drawing/2016/SVG/main" r:embed="rId7"/>
                </a:ext>
              </a:extLst>
            </a:blip>
            <a:stretch>
              <a:fillRect l="0" t="-166" r="0" b="-166"/>
            </a:stretch>
          </a:blipFill>
        </p:spPr>
      </p:sp>
      <p:sp>
        <p:nvSpPr>
          <p:cNvPr name="Freeform 6" id="6"/>
          <p:cNvSpPr/>
          <p:nvPr/>
        </p:nvSpPr>
        <p:spPr>
          <a:xfrm flipH="false" flipV="false" rot="0">
            <a:off x="6239670" y="1377224"/>
            <a:ext cx="4903971" cy="192288"/>
          </a:xfrm>
          <a:custGeom>
            <a:avLst/>
            <a:gdLst/>
            <a:ahLst/>
            <a:cxnLst/>
            <a:rect r="r" b="b" t="t" l="l"/>
            <a:pathLst>
              <a:path h="192288" w="4903971">
                <a:moveTo>
                  <a:pt x="0" y="0"/>
                </a:moveTo>
                <a:lnTo>
                  <a:pt x="4903971" y="0"/>
                </a:lnTo>
                <a:lnTo>
                  <a:pt x="4903971" y="192288"/>
                </a:lnTo>
                <a:lnTo>
                  <a:pt x="0" y="1922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2838241" y="2077886"/>
            <a:ext cx="12077053" cy="7350752"/>
            <a:chOff x="0" y="0"/>
            <a:chExt cx="16102737" cy="9801003"/>
          </a:xfrm>
        </p:grpSpPr>
        <p:sp>
          <p:nvSpPr>
            <p:cNvPr name="Freeform 8" id="8"/>
            <p:cNvSpPr/>
            <p:nvPr/>
          </p:nvSpPr>
          <p:spPr>
            <a:xfrm flipH="false" flipV="false" rot="0">
              <a:off x="0" y="0"/>
              <a:ext cx="16102712" cy="9800971"/>
            </a:xfrm>
            <a:custGeom>
              <a:avLst/>
              <a:gdLst/>
              <a:ahLst/>
              <a:cxnLst/>
              <a:rect r="r" b="b" t="t" l="l"/>
              <a:pathLst>
                <a:path h="9800971" w="16102712">
                  <a:moveTo>
                    <a:pt x="0" y="0"/>
                  </a:moveTo>
                  <a:lnTo>
                    <a:pt x="16102712" y="0"/>
                  </a:lnTo>
                  <a:lnTo>
                    <a:pt x="16102712" y="9800971"/>
                  </a:lnTo>
                  <a:lnTo>
                    <a:pt x="0" y="9800971"/>
                  </a:lnTo>
                  <a:lnTo>
                    <a:pt x="0" y="0"/>
                  </a:lnTo>
                  <a:close/>
                </a:path>
              </a:pathLst>
            </a:custGeom>
            <a:blipFill>
              <a:blip r:embed="rId10"/>
              <a:stretch>
                <a:fillRect l="0" t="-4765" r="0" b="-4765"/>
              </a:stretch>
            </a:blipFill>
          </p:spPr>
        </p:sp>
      </p:grpSp>
      <p:grpSp>
        <p:nvGrpSpPr>
          <p:cNvPr name="Group 9" id="9"/>
          <p:cNvGrpSpPr/>
          <p:nvPr/>
        </p:nvGrpSpPr>
        <p:grpSpPr>
          <a:xfrm rot="0">
            <a:off x="1039108" y="517674"/>
            <a:ext cx="1263019" cy="197971"/>
            <a:chOff x="0" y="0"/>
            <a:chExt cx="1684025" cy="263961"/>
          </a:xfrm>
        </p:grpSpPr>
        <p:sp>
          <p:nvSpPr>
            <p:cNvPr name="Freeform 10" id="10"/>
            <p:cNvSpPr/>
            <p:nvPr/>
          </p:nvSpPr>
          <p:spPr>
            <a:xfrm flipH="false" flipV="false" rot="0">
              <a:off x="0" y="0"/>
              <a:ext cx="1684025" cy="263961"/>
            </a:xfrm>
            <a:custGeom>
              <a:avLst/>
              <a:gdLst/>
              <a:ahLst/>
              <a:cxnLst/>
              <a:rect r="r" b="b" t="t" l="l"/>
              <a:pathLst>
                <a:path h="263961" w="1684025">
                  <a:moveTo>
                    <a:pt x="0" y="0"/>
                  </a:moveTo>
                  <a:lnTo>
                    <a:pt x="1684025" y="0"/>
                  </a:lnTo>
                  <a:lnTo>
                    <a:pt x="1684025" y="263961"/>
                  </a:lnTo>
                  <a:lnTo>
                    <a:pt x="0" y="263961"/>
                  </a:lnTo>
                  <a:close/>
                </a:path>
              </a:pathLst>
            </a:custGeom>
            <a:solidFill>
              <a:srgbClr val="000000">
                <a:alpha val="0"/>
              </a:srgbClr>
            </a:solidFill>
          </p:spPr>
        </p:sp>
        <p:sp>
          <p:nvSpPr>
            <p:cNvPr name="TextBox 11" id="11"/>
            <p:cNvSpPr txBox="true"/>
            <p:nvPr/>
          </p:nvSpPr>
          <p:spPr>
            <a:xfrm>
              <a:off x="0" y="-19050"/>
              <a:ext cx="1684025" cy="283011"/>
            </a:xfrm>
            <a:prstGeom prst="rect">
              <a:avLst/>
            </a:prstGeom>
          </p:spPr>
          <p:txBody>
            <a:bodyPr anchor="t" rtlCol="false" tIns="0" lIns="0" bIns="0" rIns="0"/>
            <a:lstStyle/>
            <a:p>
              <a:pPr algn="l">
                <a:lnSpc>
                  <a:spcPts val="1679"/>
                </a:lnSpc>
              </a:pPr>
              <a:r>
                <a:rPr lang="en-US" sz="1200">
                  <a:solidFill>
                    <a:srgbClr val="FFFFFF"/>
                  </a:solidFill>
                  <a:latin typeface="Open Sans"/>
                  <a:ea typeface="Open Sans"/>
                  <a:cs typeface="Open Sans"/>
                  <a:sym typeface="Open Sans"/>
                </a:rPr>
                <a:t>Studio Shodwe</a:t>
              </a:r>
            </a:p>
          </p:txBody>
        </p:sp>
      </p:grpSp>
      <p:grpSp>
        <p:nvGrpSpPr>
          <p:cNvPr name="Group 12" id="12"/>
          <p:cNvGrpSpPr/>
          <p:nvPr/>
        </p:nvGrpSpPr>
        <p:grpSpPr>
          <a:xfrm rot="0">
            <a:off x="17492295" y="9568113"/>
            <a:ext cx="547464" cy="240591"/>
            <a:chOff x="0" y="0"/>
            <a:chExt cx="729952" cy="320788"/>
          </a:xfrm>
        </p:grpSpPr>
        <p:sp>
          <p:nvSpPr>
            <p:cNvPr name="Freeform 13" id="13"/>
            <p:cNvSpPr/>
            <p:nvPr/>
          </p:nvSpPr>
          <p:spPr>
            <a:xfrm flipH="false" flipV="false" rot="0">
              <a:off x="0" y="0"/>
              <a:ext cx="729952" cy="320788"/>
            </a:xfrm>
            <a:custGeom>
              <a:avLst/>
              <a:gdLst/>
              <a:ahLst/>
              <a:cxnLst/>
              <a:rect r="r" b="b" t="t" l="l"/>
              <a:pathLst>
                <a:path h="320788" w="729952">
                  <a:moveTo>
                    <a:pt x="0" y="0"/>
                  </a:moveTo>
                  <a:lnTo>
                    <a:pt x="729952" y="0"/>
                  </a:lnTo>
                  <a:lnTo>
                    <a:pt x="729952" y="320788"/>
                  </a:lnTo>
                  <a:lnTo>
                    <a:pt x="0" y="320788"/>
                  </a:lnTo>
                  <a:close/>
                </a:path>
              </a:pathLst>
            </a:custGeom>
            <a:solidFill>
              <a:srgbClr val="000000">
                <a:alpha val="0"/>
              </a:srgbClr>
            </a:solidFill>
          </p:spPr>
        </p:sp>
        <p:sp>
          <p:nvSpPr>
            <p:cNvPr name="TextBox 14" id="14"/>
            <p:cNvSpPr txBox="true"/>
            <p:nvPr/>
          </p:nvSpPr>
          <p:spPr>
            <a:xfrm>
              <a:off x="0" y="-28575"/>
              <a:ext cx="729952" cy="349363"/>
            </a:xfrm>
            <a:prstGeom prst="rect">
              <a:avLst/>
            </a:prstGeom>
          </p:spPr>
          <p:txBody>
            <a:bodyPr anchor="t" rtlCol="false" tIns="0" lIns="0" bIns="0" rIns="0"/>
            <a:lstStyle/>
            <a:p>
              <a:pPr algn="ctr">
                <a:lnSpc>
                  <a:spcPts val="1959"/>
                </a:lnSpc>
              </a:pPr>
              <a:r>
                <a:rPr lang="en-US" sz="1399" b="true">
                  <a:solidFill>
                    <a:srgbClr val="FFFFFF"/>
                  </a:solidFill>
                  <a:latin typeface="Open Sans Bold"/>
                  <a:ea typeface="Open Sans Bold"/>
                  <a:cs typeface="Open Sans Bold"/>
                  <a:sym typeface="Open Sans Bold"/>
                </a:rPr>
                <a:t>07</a:t>
              </a:r>
            </a:p>
          </p:txBody>
        </p:sp>
      </p:grpSp>
      <p:grpSp>
        <p:nvGrpSpPr>
          <p:cNvPr name="Group 15" id="15"/>
          <p:cNvGrpSpPr/>
          <p:nvPr/>
        </p:nvGrpSpPr>
        <p:grpSpPr>
          <a:xfrm rot="0">
            <a:off x="5787326" y="981075"/>
            <a:ext cx="5808659" cy="540812"/>
            <a:chOff x="0" y="0"/>
            <a:chExt cx="7744879" cy="721083"/>
          </a:xfrm>
        </p:grpSpPr>
        <p:sp>
          <p:nvSpPr>
            <p:cNvPr name="Freeform 16" id="16"/>
            <p:cNvSpPr/>
            <p:nvPr/>
          </p:nvSpPr>
          <p:spPr>
            <a:xfrm flipH="false" flipV="false" rot="0">
              <a:off x="0" y="0"/>
              <a:ext cx="7744878" cy="721083"/>
            </a:xfrm>
            <a:custGeom>
              <a:avLst/>
              <a:gdLst/>
              <a:ahLst/>
              <a:cxnLst/>
              <a:rect r="r" b="b" t="t" l="l"/>
              <a:pathLst>
                <a:path h="721083" w="7744878">
                  <a:moveTo>
                    <a:pt x="0" y="0"/>
                  </a:moveTo>
                  <a:lnTo>
                    <a:pt x="7744878" y="0"/>
                  </a:lnTo>
                  <a:lnTo>
                    <a:pt x="7744878" y="721083"/>
                  </a:lnTo>
                  <a:lnTo>
                    <a:pt x="0" y="721083"/>
                  </a:lnTo>
                  <a:close/>
                </a:path>
              </a:pathLst>
            </a:custGeom>
            <a:solidFill>
              <a:srgbClr val="000000">
                <a:alpha val="0"/>
              </a:srgbClr>
            </a:solidFill>
          </p:spPr>
        </p:sp>
        <p:sp>
          <p:nvSpPr>
            <p:cNvPr name="TextBox 17" id="17"/>
            <p:cNvSpPr txBox="true"/>
            <p:nvPr/>
          </p:nvSpPr>
          <p:spPr>
            <a:xfrm>
              <a:off x="0" y="-47625"/>
              <a:ext cx="7744879" cy="768708"/>
            </a:xfrm>
            <a:prstGeom prst="rect">
              <a:avLst/>
            </a:prstGeom>
          </p:spPr>
          <p:txBody>
            <a:bodyPr anchor="t" rtlCol="false" tIns="0" lIns="0" bIns="0" rIns="0"/>
            <a:lstStyle/>
            <a:p>
              <a:pPr algn="ctr">
                <a:lnSpc>
                  <a:spcPts val="4310"/>
                </a:lnSpc>
              </a:pPr>
              <a:r>
                <a:rPr lang="en-US" sz="3265">
                  <a:solidFill>
                    <a:srgbClr val="FFFFFF"/>
                  </a:solidFill>
                  <a:latin typeface="Canva Sans"/>
                  <a:ea typeface="Canva Sans"/>
                  <a:cs typeface="Canva Sans"/>
                  <a:sym typeface="Canva Sans"/>
                </a:rPr>
                <a:t>SYSTEM ARCHITECTURE</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60320"/>
        </a:solidFill>
      </p:bgPr>
    </p:bg>
    <p:spTree>
      <p:nvGrpSpPr>
        <p:cNvPr id="1" name=""/>
        <p:cNvGrpSpPr/>
        <p:nvPr/>
      </p:nvGrpSpPr>
      <p:grpSpPr>
        <a:xfrm>
          <a:off x="0" y="0"/>
          <a:ext cx="0" cy="0"/>
          <a:chOff x="0" y="0"/>
          <a:chExt cx="0" cy="0"/>
        </a:xfrm>
      </p:grpSpPr>
      <p:sp>
        <p:nvSpPr>
          <p:cNvPr name="Freeform 2" id="2"/>
          <p:cNvSpPr/>
          <p:nvPr/>
        </p:nvSpPr>
        <p:spPr>
          <a:xfrm flipH="false" flipV="false" rot="0">
            <a:off x="17293116" y="447580"/>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93116" y="539683"/>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42214" y="7373294"/>
            <a:ext cx="47625" cy="1885006"/>
          </a:xfrm>
          <a:custGeom>
            <a:avLst/>
            <a:gdLst/>
            <a:ahLst/>
            <a:cxnLst/>
            <a:rect r="r" b="b" t="t" l="l"/>
            <a:pathLst>
              <a:path h="1885006" w="47625">
                <a:moveTo>
                  <a:pt x="0" y="0"/>
                </a:moveTo>
                <a:lnTo>
                  <a:pt x="47625" y="0"/>
                </a:lnTo>
                <a:lnTo>
                  <a:pt x="47625" y="1885006"/>
                </a:lnTo>
                <a:lnTo>
                  <a:pt x="0" y="18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09672" y="430137"/>
            <a:ext cx="337200" cy="392093"/>
          </a:xfrm>
          <a:custGeom>
            <a:avLst/>
            <a:gdLst/>
            <a:ahLst/>
            <a:cxnLst/>
            <a:rect r="r" b="b" t="t" l="l"/>
            <a:pathLst>
              <a:path h="392093" w="337200">
                <a:moveTo>
                  <a:pt x="0" y="0"/>
                </a:moveTo>
                <a:lnTo>
                  <a:pt x="337200" y="0"/>
                </a:lnTo>
                <a:lnTo>
                  <a:pt x="337200" y="392093"/>
                </a:lnTo>
                <a:lnTo>
                  <a:pt x="0" y="392093"/>
                </a:lnTo>
                <a:lnTo>
                  <a:pt x="0" y="0"/>
                </a:lnTo>
                <a:close/>
              </a:path>
            </a:pathLst>
          </a:custGeom>
          <a:blipFill>
            <a:blip r:embed="rId6">
              <a:extLst>
                <a:ext uri="{96DAC541-7B7A-43D3-8B79-37D633B846F1}">
                  <asvg:svgBlip xmlns:asvg="http://schemas.microsoft.com/office/drawing/2016/SVG/main" r:embed="rId7"/>
                </a:ext>
              </a:extLst>
            </a:blip>
            <a:stretch>
              <a:fillRect l="0" t="-166" r="0" b="-166"/>
            </a:stretch>
          </a:blipFill>
        </p:spPr>
      </p:sp>
      <p:grpSp>
        <p:nvGrpSpPr>
          <p:cNvPr name="Group 6" id="6"/>
          <p:cNvGrpSpPr/>
          <p:nvPr/>
        </p:nvGrpSpPr>
        <p:grpSpPr>
          <a:xfrm rot="0">
            <a:off x="1039108" y="517674"/>
            <a:ext cx="1263019" cy="197971"/>
            <a:chOff x="0" y="0"/>
            <a:chExt cx="1684025" cy="263961"/>
          </a:xfrm>
        </p:grpSpPr>
        <p:sp>
          <p:nvSpPr>
            <p:cNvPr name="Freeform 7" id="7"/>
            <p:cNvSpPr/>
            <p:nvPr/>
          </p:nvSpPr>
          <p:spPr>
            <a:xfrm flipH="false" flipV="false" rot="0">
              <a:off x="0" y="0"/>
              <a:ext cx="1684025" cy="263961"/>
            </a:xfrm>
            <a:custGeom>
              <a:avLst/>
              <a:gdLst/>
              <a:ahLst/>
              <a:cxnLst/>
              <a:rect r="r" b="b" t="t" l="l"/>
              <a:pathLst>
                <a:path h="263961" w="1684025">
                  <a:moveTo>
                    <a:pt x="0" y="0"/>
                  </a:moveTo>
                  <a:lnTo>
                    <a:pt x="1684025" y="0"/>
                  </a:lnTo>
                  <a:lnTo>
                    <a:pt x="1684025" y="263961"/>
                  </a:lnTo>
                  <a:lnTo>
                    <a:pt x="0" y="263961"/>
                  </a:lnTo>
                  <a:close/>
                </a:path>
              </a:pathLst>
            </a:custGeom>
            <a:solidFill>
              <a:srgbClr val="000000">
                <a:alpha val="0"/>
              </a:srgbClr>
            </a:solidFill>
          </p:spPr>
        </p:sp>
        <p:sp>
          <p:nvSpPr>
            <p:cNvPr name="TextBox 8" id="8"/>
            <p:cNvSpPr txBox="true"/>
            <p:nvPr/>
          </p:nvSpPr>
          <p:spPr>
            <a:xfrm>
              <a:off x="0" y="-19050"/>
              <a:ext cx="1684025" cy="283011"/>
            </a:xfrm>
            <a:prstGeom prst="rect">
              <a:avLst/>
            </a:prstGeom>
          </p:spPr>
          <p:txBody>
            <a:bodyPr anchor="t" rtlCol="false" tIns="0" lIns="0" bIns="0" rIns="0"/>
            <a:lstStyle/>
            <a:p>
              <a:pPr algn="l">
                <a:lnSpc>
                  <a:spcPts val="1679"/>
                </a:lnSpc>
              </a:pPr>
              <a:r>
                <a:rPr lang="en-US" sz="1200">
                  <a:solidFill>
                    <a:srgbClr val="FFFFFF"/>
                  </a:solidFill>
                  <a:latin typeface="Open Sans"/>
                  <a:ea typeface="Open Sans"/>
                  <a:cs typeface="Open Sans"/>
                  <a:sym typeface="Open Sans"/>
                </a:rPr>
                <a:t>Studio Shodwe</a:t>
              </a:r>
            </a:p>
          </p:txBody>
        </p:sp>
      </p:grpSp>
      <p:grpSp>
        <p:nvGrpSpPr>
          <p:cNvPr name="Group 9" id="9"/>
          <p:cNvGrpSpPr/>
          <p:nvPr/>
        </p:nvGrpSpPr>
        <p:grpSpPr>
          <a:xfrm rot="0">
            <a:off x="17492295" y="9568113"/>
            <a:ext cx="547464" cy="240591"/>
            <a:chOff x="0" y="0"/>
            <a:chExt cx="729952" cy="320788"/>
          </a:xfrm>
        </p:grpSpPr>
        <p:sp>
          <p:nvSpPr>
            <p:cNvPr name="Freeform 10" id="10"/>
            <p:cNvSpPr/>
            <p:nvPr/>
          </p:nvSpPr>
          <p:spPr>
            <a:xfrm flipH="false" flipV="false" rot="0">
              <a:off x="0" y="0"/>
              <a:ext cx="729952" cy="320788"/>
            </a:xfrm>
            <a:custGeom>
              <a:avLst/>
              <a:gdLst/>
              <a:ahLst/>
              <a:cxnLst/>
              <a:rect r="r" b="b" t="t" l="l"/>
              <a:pathLst>
                <a:path h="320788" w="729952">
                  <a:moveTo>
                    <a:pt x="0" y="0"/>
                  </a:moveTo>
                  <a:lnTo>
                    <a:pt x="729952" y="0"/>
                  </a:lnTo>
                  <a:lnTo>
                    <a:pt x="729952" y="320788"/>
                  </a:lnTo>
                  <a:lnTo>
                    <a:pt x="0" y="320788"/>
                  </a:lnTo>
                  <a:close/>
                </a:path>
              </a:pathLst>
            </a:custGeom>
            <a:solidFill>
              <a:srgbClr val="000000">
                <a:alpha val="0"/>
              </a:srgbClr>
            </a:solidFill>
          </p:spPr>
        </p:sp>
        <p:sp>
          <p:nvSpPr>
            <p:cNvPr name="TextBox 11" id="11"/>
            <p:cNvSpPr txBox="true"/>
            <p:nvPr/>
          </p:nvSpPr>
          <p:spPr>
            <a:xfrm>
              <a:off x="0" y="-28575"/>
              <a:ext cx="729952" cy="349363"/>
            </a:xfrm>
            <a:prstGeom prst="rect">
              <a:avLst/>
            </a:prstGeom>
          </p:spPr>
          <p:txBody>
            <a:bodyPr anchor="t" rtlCol="false" tIns="0" lIns="0" bIns="0" rIns="0"/>
            <a:lstStyle/>
            <a:p>
              <a:pPr algn="ctr">
                <a:lnSpc>
                  <a:spcPts val="1959"/>
                </a:lnSpc>
              </a:pPr>
              <a:r>
                <a:rPr lang="en-US" sz="1399" b="true">
                  <a:solidFill>
                    <a:srgbClr val="FFFFFF"/>
                  </a:solidFill>
                  <a:latin typeface="Open Sans Bold"/>
                  <a:ea typeface="Open Sans Bold"/>
                  <a:cs typeface="Open Sans Bold"/>
                  <a:sym typeface="Open Sans Bold"/>
                </a:rPr>
                <a:t>08</a:t>
              </a:r>
            </a:p>
          </p:txBody>
        </p:sp>
      </p:grpSp>
      <p:grpSp>
        <p:nvGrpSpPr>
          <p:cNvPr name="Group 12" id="12"/>
          <p:cNvGrpSpPr/>
          <p:nvPr/>
        </p:nvGrpSpPr>
        <p:grpSpPr>
          <a:xfrm rot="0">
            <a:off x="5301129" y="1138172"/>
            <a:ext cx="7685743" cy="540258"/>
            <a:chOff x="0" y="0"/>
            <a:chExt cx="10247657" cy="720344"/>
          </a:xfrm>
        </p:grpSpPr>
        <p:sp>
          <p:nvSpPr>
            <p:cNvPr name="Freeform 13" id="13"/>
            <p:cNvSpPr/>
            <p:nvPr/>
          </p:nvSpPr>
          <p:spPr>
            <a:xfrm flipH="false" flipV="false" rot="0">
              <a:off x="0" y="0"/>
              <a:ext cx="10247657" cy="720344"/>
            </a:xfrm>
            <a:custGeom>
              <a:avLst/>
              <a:gdLst/>
              <a:ahLst/>
              <a:cxnLst/>
              <a:rect r="r" b="b" t="t" l="l"/>
              <a:pathLst>
                <a:path h="720344" w="10247657">
                  <a:moveTo>
                    <a:pt x="0" y="0"/>
                  </a:moveTo>
                  <a:lnTo>
                    <a:pt x="10247657" y="0"/>
                  </a:lnTo>
                  <a:lnTo>
                    <a:pt x="10247657" y="720344"/>
                  </a:lnTo>
                  <a:lnTo>
                    <a:pt x="0" y="720344"/>
                  </a:lnTo>
                  <a:close/>
                </a:path>
              </a:pathLst>
            </a:custGeom>
            <a:solidFill>
              <a:srgbClr val="000000">
                <a:alpha val="0"/>
              </a:srgbClr>
            </a:solidFill>
          </p:spPr>
        </p:sp>
        <p:sp>
          <p:nvSpPr>
            <p:cNvPr name="TextBox 14" id="14"/>
            <p:cNvSpPr txBox="true"/>
            <p:nvPr/>
          </p:nvSpPr>
          <p:spPr>
            <a:xfrm>
              <a:off x="0" y="-38100"/>
              <a:ext cx="10247657" cy="758444"/>
            </a:xfrm>
            <a:prstGeom prst="rect">
              <a:avLst/>
            </a:prstGeom>
          </p:spPr>
          <p:txBody>
            <a:bodyPr anchor="t" rtlCol="false" tIns="0" lIns="0" bIns="0" rIns="0"/>
            <a:lstStyle/>
            <a:p>
              <a:pPr algn="ctr">
                <a:lnSpc>
                  <a:spcPts val="4355"/>
                </a:lnSpc>
              </a:pPr>
              <a:r>
                <a:rPr lang="en-US" sz="3300">
                  <a:solidFill>
                    <a:srgbClr val="FFFFFF"/>
                  </a:solidFill>
                  <a:latin typeface="Canva Sans"/>
                  <a:ea typeface="Canva Sans"/>
                  <a:cs typeface="Canva Sans"/>
                  <a:sym typeface="Canva Sans"/>
                </a:rPr>
                <a:t>LIST OF MODULES</a:t>
              </a:r>
            </a:p>
          </p:txBody>
        </p:sp>
      </p:grpSp>
      <p:sp>
        <p:nvSpPr>
          <p:cNvPr name="Freeform 15" id="15"/>
          <p:cNvSpPr/>
          <p:nvPr/>
        </p:nvSpPr>
        <p:spPr>
          <a:xfrm flipH="false" flipV="false" rot="0">
            <a:off x="7277100" y="1678422"/>
            <a:ext cx="3733800" cy="184593"/>
          </a:xfrm>
          <a:custGeom>
            <a:avLst/>
            <a:gdLst/>
            <a:ahLst/>
            <a:cxnLst/>
            <a:rect r="r" b="b" t="t" l="l"/>
            <a:pathLst>
              <a:path h="184593" w="3733800">
                <a:moveTo>
                  <a:pt x="0" y="0"/>
                </a:moveTo>
                <a:lnTo>
                  <a:pt x="3733800" y="0"/>
                </a:lnTo>
                <a:lnTo>
                  <a:pt x="3733800" y="184593"/>
                </a:lnTo>
                <a:lnTo>
                  <a:pt x="0" y="18459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6" id="16"/>
          <p:cNvGrpSpPr/>
          <p:nvPr/>
        </p:nvGrpSpPr>
        <p:grpSpPr>
          <a:xfrm rot="0">
            <a:off x="1670617" y="2304154"/>
            <a:ext cx="13200341" cy="7101596"/>
            <a:chOff x="0" y="0"/>
            <a:chExt cx="17600455" cy="9468795"/>
          </a:xfrm>
        </p:grpSpPr>
        <p:sp>
          <p:nvSpPr>
            <p:cNvPr name="Freeform 17" id="17"/>
            <p:cNvSpPr/>
            <p:nvPr/>
          </p:nvSpPr>
          <p:spPr>
            <a:xfrm flipH="false" flipV="false" rot="0">
              <a:off x="0" y="0"/>
              <a:ext cx="17600454" cy="9468795"/>
            </a:xfrm>
            <a:custGeom>
              <a:avLst/>
              <a:gdLst/>
              <a:ahLst/>
              <a:cxnLst/>
              <a:rect r="r" b="b" t="t" l="l"/>
              <a:pathLst>
                <a:path h="9468795" w="17600454">
                  <a:moveTo>
                    <a:pt x="0" y="0"/>
                  </a:moveTo>
                  <a:lnTo>
                    <a:pt x="17600454" y="0"/>
                  </a:lnTo>
                  <a:lnTo>
                    <a:pt x="17600454" y="9468795"/>
                  </a:lnTo>
                  <a:lnTo>
                    <a:pt x="0" y="9468795"/>
                  </a:lnTo>
                  <a:close/>
                </a:path>
              </a:pathLst>
            </a:custGeom>
            <a:solidFill>
              <a:srgbClr val="000000">
                <a:alpha val="0"/>
              </a:srgbClr>
            </a:solidFill>
          </p:spPr>
        </p:sp>
        <p:sp>
          <p:nvSpPr>
            <p:cNvPr name="TextBox 18" id="18"/>
            <p:cNvSpPr txBox="true"/>
            <p:nvPr/>
          </p:nvSpPr>
          <p:spPr>
            <a:xfrm>
              <a:off x="0" y="-38100"/>
              <a:ext cx="17600455" cy="9506895"/>
            </a:xfrm>
            <a:prstGeom prst="rect">
              <a:avLst/>
            </a:prstGeom>
          </p:spPr>
          <p:txBody>
            <a:bodyPr anchor="t" rtlCol="false" tIns="0" lIns="0" bIns="0" rIns="0"/>
            <a:lstStyle/>
            <a:p>
              <a:pPr algn="just">
                <a:lnSpc>
                  <a:spcPts val="3375"/>
                </a:lnSpc>
              </a:pPr>
              <a:r>
                <a:rPr lang="en-US" sz="2410">
                  <a:solidFill>
                    <a:srgbClr val="FFFFFF"/>
                  </a:solidFill>
                  <a:latin typeface="Canva Sans"/>
                  <a:ea typeface="Canva Sans"/>
                  <a:cs typeface="Canva Sans"/>
                  <a:sym typeface="Canva Sans"/>
                </a:rPr>
                <a:t>User Interface (UI) Module</a:t>
              </a:r>
            </a:p>
            <a:p>
              <a:pPr algn="just" marL="550482" indent="-183494" lvl="2">
                <a:lnSpc>
                  <a:spcPts val="3375"/>
                </a:lnSpc>
                <a:buFont typeface="Arial"/>
                <a:buChar char="⚬"/>
              </a:pPr>
              <a:r>
                <a:rPr lang="en-US" sz="2410">
                  <a:solidFill>
                    <a:srgbClr val="FFFFFF"/>
                  </a:solidFill>
                  <a:latin typeface="Canva Sans"/>
                  <a:ea typeface="Canva Sans"/>
                  <a:cs typeface="Canva Sans"/>
                  <a:sym typeface="Canva Sans"/>
                </a:rPr>
                <a:t>Handles user interactions (text and voice input).</a:t>
              </a:r>
            </a:p>
            <a:p>
              <a:pPr algn="just" marL="550482" indent="-183494" lvl="2">
                <a:lnSpc>
                  <a:spcPts val="3375"/>
                </a:lnSpc>
                <a:buFont typeface="Arial"/>
                <a:buChar char="⚬"/>
              </a:pPr>
              <a:r>
                <a:rPr lang="en-US" sz="2410">
                  <a:solidFill>
                    <a:srgbClr val="FFFFFF"/>
                  </a:solidFill>
                  <a:latin typeface="Canva Sans"/>
                  <a:ea typeface="Canva Sans"/>
                  <a:cs typeface="Canva Sans"/>
                  <a:sym typeface="Canva Sans"/>
                </a:rPr>
                <a:t>Displays health advice, hospital suggestions, and reminders.</a:t>
              </a:r>
            </a:p>
            <a:p>
              <a:pPr algn="just" marL="550482" indent="-183494" lvl="2">
                <a:lnSpc>
                  <a:spcPts val="3375"/>
                </a:lnSpc>
              </a:pPr>
              <a:r>
                <a:rPr lang="en-US" sz="2410">
                  <a:solidFill>
                    <a:srgbClr val="FFFFFF"/>
                  </a:solidFill>
                  <a:latin typeface="Canva Sans"/>
                  <a:ea typeface="Canva Sans"/>
                  <a:cs typeface="Canva Sans"/>
                  <a:sym typeface="Canva Sans"/>
                </a:rPr>
                <a:t>Voice Input Module</a:t>
              </a:r>
            </a:p>
            <a:p>
              <a:pPr algn="just" marL="550482" indent="-183494" lvl="2">
                <a:lnSpc>
                  <a:spcPts val="3375"/>
                </a:lnSpc>
                <a:buFont typeface="Arial"/>
                <a:buChar char="⚬"/>
              </a:pPr>
              <a:r>
                <a:rPr lang="en-US" sz="2410">
                  <a:solidFill>
                    <a:srgbClr val="FFFFFF"/>
                  </a:solidFill>
                  <a:latin typeface="Canva Sans"/>
                  <a:ea typeface="Canva Sans"/>
                  <a:cs typeface="Canva Sans"/>
                  <a:sym typeface="Canva Sans"/>
                </a:rPr>
                <a:t>Captures and processes voice input from users.</a:t>
              </a:r>
            </a:p>
            <a:p>
              <a:pPr algn="just" marL="550482" indent="-183494" lvl="2">
                <a:lnSpc>
                  <a:spcPts val="3375"/>
                </a:lnSpc>
                <a:buFont typeface="Arial"/>
                <a:buChar char="⚬"/>
              </a:pPr>
              <a:r>
                <a:rPr lang="en-US" sz="2410">
                  <a:solidFill>
                    <a:srgbClr val="FFFFFF"/>
                  </a:solidFill>
                  <a:latin typeface="Canva Sans"/>
                  <a:ea typeface="Canva Sans"/>
                  <a:cs typeface="Canva Sans"/>
                  <a:sym typeface="Canva Sans"/>
                </a:rPr>
                <a:t>Converts speech to text for further processing.</a:t>
              </a:r>
            </a:p>
            <a:p>
              <a:pPr algn="just" marL="550482" indent="-183494" lvl="2">
                <a:lnSpc>
                  <a:spcPts val="3375"/>
                </a:lnSpc>
              </a:pPr>
              <a:r>
                <a:rPr lang="en-US" sz="2410">
                  <a:solidFill>
                    <a:srgbClr val="FFFFFF"/>
                  </a:solidFill>
                  <a:latin typeface="Canva Sans"/>
                  <a:ea typeface="Canva Sans"/>
                  <a:cs typeface="Canva Sans"/>
                  <a:sym typeface="Canva Sans"/>
                </a:rPr>
                <a:t>Symptom Checker Module</a:t>
              </a:r>
            </a:p>
            <a:p>
              <a:pPr algn="just" marL="550482" indent="-183494" lvl="2">
                <a:lnSpc>
                  <a:spcPts val="3375"/>
                </a:lnSpc>
                <a:buFont typeface="Arial"/>
                <a:buChar char="⚬"/>
              </a:pPr>
              <a:r>
                <a:rPr lang="en-US" sz="2410">
                  <a:solidFill>
                    <a:srgbClr val="FFFFFF"/>
                  </a:solidFill>
                  <a:latin typeface="Canva Sans"/>
                  <a:ea typeface="Canva Sans"/>
                  <a:cs typeface="Canva Sans"/>
                  <a:sym typeface="Canva Sans"/>
                </a:rPr>
                <a:t>Analyzes user input (symptoms) using AI to suggest possible health conditions.</a:t>
              </a:r>
            </a:p>
            <a:p>
              <a:pPr algn="just" marL="550482" indent="-183494" lvl="2">
                <a:lnSpc>
                  <a:spcPts val="3375"/>
                </a:lnSpc>
                <a:buFont typeface="Arial"/>
                <a:buChar char="⚬"/>
              </a:pPr>
              <a:r>
                <a:rPr lang="en-US" sz="2410">
                  <a:solidFill>
                    <a:srgbClr val="FFFFFF"/>
                  </a:solidFill>
                  <a:latin typeface="Canva Sans"/>
                  <a:ea typeface="Canva Sans"/>
                  <a:cs typeface="Canva Sans"/>
                  <a:sym typeface="Canva Sans"/>
                </a:rPr>
                <a:t>Provides health advice based on the user’s symptoms.</a:t>
              </a:r>
            </a:p>
            <a:p>
              <a:pPr algn="just" marL="550482" indent="-183494" lvl="2">
                <a:lnSpc>
                  <a:spcPts val="3375"/>
                </a:lnSpc>
              </a:pPr>
              <a:r>
                <a:rPr lang="en-US" sz="2410">
                  <a:solidFill>
                    <a:srgbClr val="FFFFFF"/>
                  </a:solidFill>
                  <a:latin typeface="Canva Sans"/>
                  <a:ea typeface="Canva Sans"/>
                  <a:cs typeface="Canva Sans"/>
                  <a:sym typeface="Canva Sans"/>
                </a:rPr>
                <a:t>Hospital Locator Module</a:t>
              </a:r>
            </a:p>
            <a:p>
              <a:pPr algn="just" marL="550482" indent="-183494" lvl="2">
                <a:lnSpc>
                  <a:spcPts val="3375"/>
                </a:lnSpc>
                <a:buFont typeface="Arial"/>
                <a:buChar char="⚬"/>
              </a:pPr>
              <a:r>
                <a:rPr lang="en-US" sz="2410">
                  <a:solidFill>
                    <a:srgbClr val="FFFFFF"/>
                  </a:solidFill>
                  <a:latin typeface="Canva Sans"/>
                  <a:ea typeface="Canva Sans"/>
                  <a:cs typeface="Canva Sans"/>
                  <a:sym typeface="Canva Sans"/>
                </a:rPr>
                <a:t>Finds and displays nearby hospitals based on the user’s location and health condition.</a:t>
              </a:r>
            </a:p>
            <a:p>
              <a:pPr algn="just" marL="550482" indent="-183494" lvl="2">
                <a:lnSpc>
                  <a:spcPts val="3375"/>
                </a:lnSpc>
                <a:buFont typeface="Arial"/>
                <a:buChar char="⚬"/>
              </a:pPr>
              <a:r>
                <a:rPr lang="en-US" sz="2410">
                  <a:solidFill>
                    <a:srgbClr val="FFFFFF"/>
                  </a:solidFill>
                  <a:latin typeface="Canva Sans"/>
                  <a:ea typeface="Canva Sans"/>
                  <a:cs typeface="Canva Sans"/>
                  <a:sym typeface="Canva Sans"/>
                </a:rPr>
                <a:t>Uses location data to suggest the most relevant hospitals.</a:t>
              </a:r>
            </a:p>
            <a:p>
              <a:pPr algn="just" marL="550482" indent="-183494" lvl="2">
                <a:lnSpc>
                  <a:spcPts val="3375"/>
                </a:lnSpc>
              </a:pPr>
              <a:r>
                <a:rPr lang="en-US" sz="2410">
                  <a:solidFill>
                    <a:srgbClr val="FFFFFF"/>
                  </a:solidFill>
                  <a:latin typeface="Canva Sans"/>
                  <a:ea typeface="Canva Sans"/>
                  <a:cs typeface="Canva Sans"/>
                  <a:sym typeface="Canva Sans"/>
                </a:rPr>
                <a:t>Medicine Reminder Module</a:t>
              </a:r>
            </a:p>
            <a:p>
              <a:pPr algn="just" marL="550482" indent="-183494" lvl="2">
                <a:lnSpc>
                  <a:spcPts val="3375"/>
                </a:lnSpc>
                <a:buFont typeface="Arial"/>
                <a:buChar char="⚬"/>
              </a:pPr>
              <a:r>
                <a:rPr lang="en-US" sz="2410">
                  <a:solidFill>
                    <a:srgbClr val="FFFFFF"/>
                  </a:solidFill>
                  <a:latin typeface="Canva Sans"/>
                  <a:ea typeface="Canva Sans"/>
                  <a:cs typeface="Canva Sans"/>
                  <a:sym typeface="Canva Sans"/>
                </a:rPr>
                <a:t>Allows users to set medication reminders (AM/PM format).</a:t>
              </a:r>
            </a:p>
            <a:p>
              <a:pPr algn="just" marL="550482" indent="-183494" lvl="2">
                <a:lnSpc>
                  <a:spcPts val="3375"/>
                </a:lnSpc>
                <a:buFont typeface="Arial"/>
                <a:buChar char="⚬"/>
              </a:pPr>
              <a:r>
                <a:rPr lang="en-US" sz="2410">
                  <a:solidFill>
                    <a:srgbClr val="FFFFFF"/>
                  </a:solidFill>
                  <a:latin typeface="Canva Sans"/>
                  <a:ea typeface="Canva Sans"/>
                  <a:cs typeface="Canva Sans"/>
                  <a:sym typeface="Canva Sans"/>
                </a:rPr>
                <a:t>Sends notifications for reminders.</a:t>
              </a:r>
            </a:p>
            <a:p>
              <a:pPr algn="just" marL="550482" indent="-183494" lvl="2">
                <a:lnSpc>
                  <a:spcPts val="3375"/>
                </a:lnSpc>
              </a:pPr>
            </a:p>
            <a:p>
              <a:pPr algn="just" marL="550482" indent="-183494" lvl="2">
                <a:lnSpc>
                  <a:spcPts val="3375"/>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60320"/>
        </a:solidFill>
      </p:bgPr>
    </p:bg>
    <p:spTree>
      <p:nvGrpSpPr>
        <p:cNvPr id="1" name=""/>
        <p:cNvGrpSpPr/>
        <p:nvPr/>
      </p:nvGrpSpPr>
      <p:grpSpPr>
        <a:xfrm>
          <a:off x="0" y="0"/>
          <a:ext cx="0" cy="0"/>
          <a:chOff x="0" y="0"/>
          <a:chExt cx="0" cy="0"/>
        </a:xfrm>
      </p:grpSpPr>
      <p:grpSp>
        <p:nvGrpSpPr>
          <p:cNvPr name="Group 2" id="2"/>
          <p:cNvGrpSpPr/>
          <p:nvPr/>
        </p:nvGrpSpPr>
        <p:grpSpPr>
          <a:xfrm rot="0">
            <a:off x="2286000" y="876300"/>
            <a:ext cx="12581930" cy="1144906"/>
            <a:chOff x="0" y="0"/>
            <a:chExt cx="16775907" cy="1526541"/>
          </a:xfrm>
        </p:grpSpPr>
        <p:sp>
          <p:nvSpPr>
            <p:cNvPr name="Freeform 3" id="3"/>
            <p:cNvSpPr/>
            <p:nvPr/>
          </p:nvSpPr>
          <p:spPr>
            <a:xfrm flipH="false" flipV="false" rot="0">
              <a:off x="0" y="0"/>
              <a:ext cx="16775906" cy="1526541"/>
            </a:xfrm>
            <a:custGeom>
              <a:avLst/>
              <a:gdLst/>
              <a:ahLst/>
              <a:cxnLst/>
              <a:rect r="r" b="b" t="t" l="l"/>
              <a:pathLst>
                <a:path h="1526541" w="16775906">
                  <a:moveTo>
                    <a:pt x="0" y="0"/>
                  </a:moveTo>
                  <a:lnTo>
                    <a:pt x="16775906" y="0"/>
                  </a:lnTo>
                  <a:lnTo>
                    <a:pt x="16775906" y="1526541"/>
                  </a:lnTo>
                  <a:lnTo>
                    <a:pt x="0" y="1526541"/>
                  </a:lnTo>
                  <a:close/>
                </a:path>
              </a:pathLst>
            </a:custGeom>
            <a:solidFill>
              <a:srgbClr val="000000">
                <a:alpha val="0"/>
              </a:srgbClr>
            </a:solidFill>
          </p:spPr>
        </p:sp>
        <p:sp>
          <p:nvSpPr>
            <p:cNvPr name="TextBox 4" id="4"/>
            <p:cNvSpPr txBox="true"/>
            <p:nvPr/>
          </p:nvSpPr>
          <p:spPr>
            <a:xfrm>
              <a:off x="0" y="-66675"/>
              <a:ext cx="16775907" cy="1593216"/>
            </a:xfrm>
            <a:prstGeom prst="rect">
              <a:avLst/>
            </a:prstGeom>
          </p:spPr>
          <p:txBody>
            <a:bodyPr anchor="t" rtlCol="false" tIns="0" lIns="0" bIns="0" rIns="0"/>
            <a:lstStyle/>
            <a:p>
              <a:pPr algn="ctr">
                <a:lnSpc>
                  <a:spcPts val="4620"/>
                </a:lnSpc>
              </a:pPr>
              <a:r>
                <a:rPr lang="en-US" sz="3300" b="true">
                  <a:solidFill>
                    <a:srgbClr val="FFFFFF"/>
                  </a:solidFill>
                  <a:latin typeface="Canva Sans Bold"/>
                  <a:ea typeface="Canva Sans Bold"/>
                  <a:cs typeface="Canva Sans Bold"/>
                  <a:sym typeface="Canva Sans Bold"/>
                </a:rPr>
                <a:t>Functional Description for each modules with DFD </a:t>
              </a:r>
            </a:p>
          </p:txBody>
        </p:sp>
      </p:grpSp>
      <p:grpSp>
        <p:nvGrpSpPr>
          <p:cNvPr name="Group 5" id="5"/>
          <p:cNvGrpSpPr/>
          <p:nvPr/>
        </p:nvGrpSpPr>
        <p:grpSpPr>
          <a:xfrm rot="0">
            <a:off x="1749215" y="3157576"/>
            <a:ext cx="14353050" cy="4587146"/>
            <a:chOff x="0" y="0"/>
            <a:chExt cx="19137400" cy="6116195"/>
          </a:xfrm>
        </p:grpSpPr>
        <p:sp>
          <p:nvSpPr>
            <p:cNvPr name="Freeform 6" id="6"/>
            <p:cNvSpPr/>
            <p:nvPr/>
          </p:nvSpPr>
          <p:spPr>
            <a:xfrm flipH="false" flipV="false" rot="0">
              <a:off x="0" y="0"/>
              <a:ext cx="19137401" cy="6116195"/>
            </a:xfrm>
            <a:custGeom>
              <a:avLst/>
              <a:gdLst/>
              <a:ahLst/>
              <a:cxnLst/>
              <a:rect r="r" b="b" t="t" l="l"/>
              <a:pathLst>
                <a:path h="6116195" w="19137401">
                  <a:moveTo>
                    <a:pt x="0" y="0"/>
                  </a:moveTo>
                  <a:lnTo>
                    <a:pt x="19137401" y="0"/>
                  </a:lnTo>
                  <a:lnTo>
                    <a:pt x="19137401" y="6116195"/>
                  </a:lnTo>
                  <a:lnTo>
                    <a:pt x="0" y="6116195"/>
                  </a:lnTo>
                  <a:close/>
                </a:path>
              </a:pathLst>
            </a:custGeom>
            <a:solidFill>
              <a:srgbClr val="000000">
                <a:alpha val="0"/>
              </a:srgbClr>
            </a:solidFill>
          </p:spPr>
        </p:sp>
        <p:sp>
          <p:nvSpPr>
            <p:cNvPr name="TextBox 7" id="7"/>
            <p:cNvSpPr txBox="true"/>
            <p:nvPr/>
          </p:nvSpPr>
          <p:spPr>
            <a:xfrm>
              <a:off x="0" y="-38100"/>
              <a:ext cx="19137400" cy="6154295"/>
            </a:xfrm>
            <a:prstGeom prst="rect">
              <a:avLst/>
            </a:prstGeom>
          </p:spPr>
          <p:txBody>
            <a:bodyPr anchor="t" rtlCol="false" tIns="0" lIns="0" bIns="0" rIns="0"/>
            <a:lstStyle/>
            <a:p>
              <a:pPr algn="just">
                <a:lnSpc>
                  <a:spcPts val="3365"/>
                </a:lnSpc>
              </a:pPr>
              <a:r>
                <a:rPr lang="en-US" sz="2404">
                  <a:solidFill>
                    <a:srgbClr val="FFFFFF"/>
                  </a:solidFill>
                  <a:latin typeface="Canva Sans"/>
                  <a:ea typeface="Canva Sans"/>
                  <a:cs typeface="Canva Sans"/>
                  <a:sym typeface="Canva Sans"/>
                </a:rPr>
                <a:t>The activity diagram illustrates the flow of operations within the AI-based healthcare chatbot system. It starts when a user inputs their symptoms and location through a web interface. The system validates the input, and if symptoms are provided, it generates a structured prompt for the Gemini AI model. The AI processes this prompt and returns health advice, including diagnosis, recommendations, and lifestyle tips. Based on the user's location, the system also retrieves a list of nearby hospitals. The final output—AI-generated advice and hospital suggestions—is then displayed to the user. If input is invalid or an error occurs, the system returns an appropriate error message. This flow ensures a clear, responsive, and supportive user experience.The AI processes this prompt and returns health advice, including diagnosis, recommendations, and lifestyle tips.</a:t>
              </a:r>
            </a:p>
          </p:txBody>
        </p:sp>
      </p:grpSp>
      <p:sp>
        <p:nvSpPr>
          <p:cNvPr name="Freeform 8" id="8"/>
          <p:cNvSpPr/>
          <p:nvPr/>
        </p:nvSpPr>
        <p:spPr>
          <a:xfrm flipH="false" flipV="false" rot="0">
            <a:off x="2663671" y="1606321"/>
            <a:ext cx="11893858" cy="180079"/>
          </a:xfrm>
          <a:custGeom>
            <a:avLst/>
            <a:gdLst/>
            <a:ahLst/>
            <a:cxnLst/>
            <a:rect r="r" b="b" t="t" l="l"/>
            <a:pathLst>
              <a:path h="180079" w="11893858">
                <a:moveTo>
                  <a:pt x="0" y="0"/>
                </a:moveTo>
                <a:lnTo>
                  <a:pt x="11893858" y="0"/>
                </a:lnTo>
                <a:lnTo>
                  <a:pt x="11893858" y="180079"/>
                </a:lnTo>
                <a:lnTo>
                  <a:pt x="0" y="1800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DAGm7CIgzZI</dc:identifier>
  <dcterms:modified xsi:type="dcterms:W3CDTF">2011-08-01T06:04:30Z</dcterms:modified>
  <cp:revision>1</cp:revision>
  <dc:title>Purple Black Futuristic Artificial Intelligence Presentation[1].pptx</dc:title>
</cp:coreProperties>
</file>