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ags/tag13.xml" ContentType="application/vnd.openxmlformats-officedocument.presentationml.tags+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2"/>
  </p:notesMasterIdLst>
  <p:handoutMasterIdLst>
    <p:handoutMasterId r:id="rId13"/>
  </p:handoutMasterIdLst>
  <p:sldIdLst>
    <p:sldId id="259" r:id="rId6"/>
    <p:sldId id="262" r:id="rId7"/>
    <p:sldId id="265" r:id="rId8"/>
    <p:sldId id="266"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EA5C4-735E-4C6A-B8A8-7133D7E60337}" v="106" dt="2021-10-20T15:31:44.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660"/>
  </p:normalViewPr>
  <p:slideViewPr>
    <p:cSldViewPr snapToGrid="0">
      <p:cViewPr varScale="1">
        <p:scale>
          <a:sx n="67" d="100"/>
          <a:sy n="67" d="100"/>
        </p:scale>
        <p:origin x="7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 userId="f5985acb-6547-48c8-8b59-2056601c7279" providerId="ADAL" clId="{291EA5C4-735E-4C6A-B8A8-7133D7E60337}"/>
    <pc:docChg chg="undo custSel delSld modSld">
      <pc:chgData name="Utkarsh ." userId="f5985acb-6547-48c8-8b59-2056601c7279" providerId="ADAL" clId="{291EA5C4-735E-4C6A-B8A8-7133D7E60337}" dt="2021-10-20T15:36:57.348" v="4780" actId="20577"/>
      <pc:docMkLst>
        <pc:docMk/>
      </pc:docMkLst>
      <pc:sldChg chg="modSp mod">
        <pc:chgData name="Utkarsh ." userId="f5985acb-6547-48c8-8b59-2056601c7279" providerId="ADAL" clId="{291EA5C4-735E-4C6A-B8A8-7133D7E60337}" dt="2021-10-20T15:23:15.150" v="4324" actId="20577"/>
        <pc:sldMkLst>
          <pc:docMk/>
          <pc:sldMk cId="3152820832" sldId="259"/>
        </pc:sldMkLst>
        <pc:graphicFrameChg chg="modGraphic">
          <ac:chgData name="Utkarsh ." userId="f5985acb-6547-48c8-8b59-2056601c7279" providerId="ADAL" clId="{291EA5C4-735E-4C6A-B8A8-7133D7E60337}" dt="2021-10-20T10:30:54.712" v="8" actId="20577"/>
          <ac:graphicFrameMkLst>
            <pc:docMk/>
            <pc:sldMk cId="3152820832" sldId="259"/>
            <ac:graphicFrameMk id="5" creationId="{00000000-0000-0000-0000-000000000000}"/>
          </ac:graphicFrameMkLst>
        </pc:graphicFrameChg>
        <pc:graphicFrameChg chg="modGraphic">
          <ac:chgData name="Utkarsh ." userId="f5985acb-6547-48c8-8b59-2056601c7279" providerId="ADAL" clId="{291EA5C4-735E-4C6A-B8A8-7133D7E60337}" dt="2021-10-20T10:31:13.867" v="49" actId="20577"/>
          <ac:graphicFrameMkLst>
            <pc:docMk/>
            <pc:sldMk cId="3152820832" sldId="259"/>
            <ac:graphicFrameMk id="7" creationId="{00000000-0000-0000-0000-000000000000}"/>
          </ac:graphicFrameMkLst>
        </pc:graphicFrameChg>
        <pc:graphicFrameChg chg="mod modGraphic">
          <ac:chgData name="Utkarsh ." userId="f5985acb-6547-48c8-8b59-2056601c7279" providerId="ADAL" clId="{291EA5C4-735E-4C6A-B8A8-7133D7E60337}" dt="2021-10-20T15:23:15.150" v="4324" actId="20577"/>
          <ac:graphicFrameMkLst>
            <pc:docMk/>
            <pc:sldMk cId="3152820832" sldId="259"/>
            <ac:graphicFrameMk id="8" creationId="{00000000-0000-0000-0000-000000000000}"/>
          </ac:graphicFrameMkLst>
        </pc:graphicFrameChg>
        <pc:graphicFrameChg chg="mod modGraphic">
          <ac:chgData name="Utkarsh ." userId="f5985acb-6547-48c8-8b59-2056601c7279" providerId="ADAL" clId="{291EA5C4-735E-4C6A-B8A8-7133D7E60337}" dt="2021-10-20T15:21:46.805" v="4314" actId="20577"/>
          <ac:graphicFrameMkLst>
            <pc:docMk/>
            <pc:sldMk cId="3152820832" sldId="259"/>
            <ac:graphicFrameMk id="9" creationId="{00000000-0000-0000-0000-000000000000}"/>
          </ac:graphicFrameMkLst>
        </pc:graphicFrameChg>
      </pc:sldChg>
      <pc:sldChg chg="modSp mod">
        <pc:chgData name="Utkarsh ." userId="f5985acb-6547-48c8-8b59-2056601c7279" providerId="ADAL" clId="{291EA5C4-735E-4C6A-B8A8-7133D7E60337}" dt="2021-10-20T15:26:41.708" v="4391" actId="20577"/>
        <pc:sldMkLst>
          <pc:docMk/>
          <pc:sldMk cId="1567340648" sldId="262"/>
        </pc:sldMkLst>
        <pc:graphicFrameChg chg="mod modGraphic">
          <ac:chgData name="Utkarsh ." userId="f5985acb-6547-48c8-8b59-2056601c7279" providerId="ADAL" clId="{291EA5C4-735E-4C6A-B8A8-7133D7E60337}" dt="2021-10-20T15:26:41.708" v="4391" actId="20577"/>
          <ac:graphicFrameMkLst>
            <pc:docMk/>
            <pc:sldMk cId="1567340648" sldId="262"/>
            <ac:graphicFrameMk id="11" creationId="{00000000-0000-0000-0000-000000000000}"/>
          </ac:graphicFrameMkLst>
        </pc:graphicFrameChg>
      </pc:sldChg>
      <pc:sldChg chg="modSp mod">
        <pc:chgData name="Utkarsh ." userId="f5985acb-6547-48c8-8b59-2056601c7279" providerId="ADAL" clId="{291EA5C4-735E-4C6A-B8A8-7133D7E60337}" dt="2021-10-20T15:30:37.839" v="4503" actId="20577"/>
        <pc:sldMkLst>
          <pc:docMk/>
          <pc:sldMk cId="3999688120" sldId="265"/>
        </pc:sldMkLst>
        <pc:graphicFrameChg chg="mod modGraphic">
          <ac:chgData name="Utkarsh ." userId="f5985acb-6547-48c8-8b59-2056601c7279" providerId="ADAL" clId="{291EA5C4-735E-4C6A-B8A8-7133D7E60337}" dt="2021-10-20T15:30:37.839" v="4503" actId="20577"/>
          <ac:graphicFrameMkLst>
            <pc:docMk/>
            <pc:sldMk cId="3999688120" sldId="265"/>
            <ac:graphicFrameMk id="11" creationId="{00000000-0000-0000-0000-000000000000}"/>
          </ac:graphicFrameMkLst>
        </pc:graphicFrameChg>
      </pc:sldChg>
      <pc:sldChg chg="modSp mod">
        <pc:chgData name="Utkarsh ." userId="f5985acb-6547-48c8-8b59-2056601c7279" providerId="ADAL" clId="{291EA5C4-735E-4C6A-B8A8-7133D7E60337}" dt="2021-10-20T15:33:26.850" v="4690" actId="20577"/>
        <pc:sldMkLst>
          <pc:docMk/>
          <pc:sldMk cId="2329567069" sldId="266"/>
        </pc:sldMkLst>
        <pc:graphicFrameChg chg="mod modGraphic">
          <ac:chgData name="Utkarsh ." userId="f5985acb-6547-48c8-8b59-2056601c7279" providerId="ADAL" clId="{291EA5C4-735E-4C6A-B8A8-7133D7E60337}" dt="2021-10-20T15:33:26.850" v="4690" actId="20577"/>
          <ac:graphicFrameMkLst>
            <pc:docMk/>
            <pc:sldMk cId="2329567069" sldId="266"/>
            <ac:graphicFrameMk id="11" creationId="{00000000-0000-0000-0000-000000000000}"/>
          </ac:graphicFrameMkLst>
        </pc:graphicFrameChg>
      </pc:sldChg>
      <pc:sldChg chg="modSp mod">
        <pc:chgData name="Utkarsh ." userId="f5985acb-6547-48c8-8b59-2056601c7279" providerId="ADAL" clId="{291EA5C4-735E-4C6A-B8A8-7133D7E60337}" dt="2021-10-20T15:36:57.348" v="4780" actId="20577"/>
        <pc:sldMkLst>
          <pc:docMk/>
          <pc:sldMk cId="261660332" sldId="268"/>
        </pc:sldMkLst>
        <pc:graphicFrameChg chg="mod modGraphic">
          <ac:chgData name="Utkarsh ." userId="f5985acb-6547-48c8-8b59-2056601c7279" providerId="ADAL" clId="{291EA5C4-735E-4C6A-B8A8-7133D7E60337}" dt="2021-10-20T15:36:57.348" v="4780" actId="20577"/>
          <ac:graphicFrameMkLst>
            <pc:docMk/>
            <pc:sldMk cId="261660332" sldId="268"/>
            <ac:graphicFrameMk id="11" creationId="{00000000-0000-0000-0000-000000000000}"/>
          </ac:graphicFrameMkLst>
        </pc:graphicFrameChg>
      </pc:sldChg>
      <pc:sldChg chg="modSp mod">
        <pc:chgData name="Utkarsh ." userId="f5985acb-6547-48c8-8b59-2056601c7279" providerId="ADAL" clId="{291EA5C4-735E-4C6A-B8A8-7133D7E60337}" dt="2021-10-20T15:34:14.065" v="4717" actId="20577"/>
        <pc:sldMkLst>
          <pc:docMk/>
          <pc:sldMk cId="2524600356" sldId="269"/>
        </pc:sldMkLst>
        <pc:graphicFrameChg chg="mod modGraphic">
          <ac:chgData name="Utkarsh ." userId="f5985acb-6547-48c8-8b59-2056601c7279" providerId="ADAL" clId="{291EA5C4-735E-4C6A-B8A8-7133D7E60337}" dt="2021-10-20T15:34:14.065" v="4717" actId="20577"/>
          <ac:graphicFrameMkLst>
            <pc:docMk/>
            <pc:sldMk cId="2524600356" sldId="269"/>
            <ac:graphicFrameMk id="11" creationId="{00000000-0000-0000-0000-000000000000}"/>
          </ac:graphicFrameMkLst>
        </pc:graphicFrameChg>
      </pc:sldChg>
      <pc:sldChg chg="del">
        <pc:chgData name="Utkarsh ." userId="f5985acb-6547-48c8-8b59-2056601c7279" providerId="ADAL" clId="{291EA5C4-735E-4C6A-B8A8-7133D7E60337}" dt="2021-10-20T14:46:30.367" v="4041" actId="2696"/>
        <pc:sldMkLst>
          <pc:docMk/>
          <pc:sldMk cId="3579079579" sldId="270"/>
        </pc:sldMkLst>
      </pc:sldChg>
      <pc:sldChg chg="del">
        <pc:chgData name="Utkarsh ." userId="f5985acb-6547-48c8-8b59-2056601c7279" providerId="ADAL" clId="{291EA5C4-735E-4C6A-B8A8-7133D7E60337}" dt="2021-10-20T14:46:35.477" v="4042" actId="2696"/>
        <pc:sldMkLst>
          <pc:docMk/>
          <pc:sldMk cId="1040896569" sldId="271"/>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CF9A2-C1F2-483A-BB52-7270A30B11EC}" type="datetimeFigureOut">
              <a:rPr lang="en-US" smtClean="0"/>
              <a:t>12/1/2021</a:t>
            </a:fld>
            <a:endParaRPr lang="en-US"/>
          </a:p>
        </p:txBody>
      </p:sp>
      <p:sp>
        <p:nvSpPr>
          <p:cNvPr id="4" name="Footer Placeholder 3"/>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16F789-316D-49A5-8812-76FDA690863E}" type="slidenum">
              <a:rPr lang="en-US" smtClean="0"/>
              <a:t>‹#›</a:t>
            </a:fld>
            <a:endParaRPr lang="en-US"/>
          </a:p>
        </p:txBody>
      </p:sp>
    </p:spTree>
    <p:extLst>
      <p:ext uri="{BB962C8B-B14F-4D97-AF65-F5344CB8AC3E}">
        <p14:creationId xmlns:p14="http://schemas.microsoft.com/office/powerpoint/2010/main" val="177226053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3C846-6140-4986-8B69-AADA6F59ECDA}"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7DF54-63A6-4A2E-A5CD-BFD1689E09EF}" type="slidenum">
              <a:rPr lang="en-US" smtClean="0"/>
              <a:t>‹#›</a:t>
            </a:fld>
            <a:endParaRPr lang="en-US"/>
          </a:p>
        </p:txBody>
      </p:sp>
    </p:spTree>
    <p:extLst>
      <p:ext uri="{BB962C8B-B14F-4D97-AF65-F5344CB8AC3E}">
        <p14:creationId xmlns:p14="http://schemas.microsoft.com/office/powerpoint/2010/main" val="343216001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1</a:t>
            </a:fld>
            <a:endParaRPr lang="en-US"/>
          </a:p>
        </p:txBody>
      </p:sp>
    </p:spTree>
    <p:extLst>
      <p:ext uri="{BB962C8B-B14F-4D97-AF65-F5344CB8AC3E}">
        <p14:creationId xmlns:p14="http://schemas.microsoft.com/office/powerpoint/2010/main" val="263619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2</a:t>
            </a:fld>
            <a:endParaRPr lang="en-US"/>
          </a:p>
        </p:txBody>
      </p:sp>
    </p:spTree>
    <p:extLst>
      <p:ext uri="{BB962C8B-B14F-4D97-AF65-F5344CB8AC3E}">
        <p14:creationId xmlns:p14="http://schemas.microsoft.com/office/powerpoint/2010/main" val="334084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3</a:t>
            </a:fld>
            <a:endParaRPr lang="en-US"/>
          </a:p>
        </p:txBody>
      </p:sp>
    </p:spTree>
    <p:extLst>
      <p:ext uri="{BB962C8B-B14F-4D97-AF65-F5344CB8AC3E}">
        <p14:creationId xmlns:p14="http://schemas.microsoft.com/office/powerpoint/2010/main" val="399643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4</a:t>
            </a:fld>
            <a:endParaRPr lang="en-US"/>
          </a:p>
        </p:txBody>
      </p:sp>
    </p:spTree>
    <p:extLst>
      <p:ext uri="{BB962C8B-B14F-4D97-AF65-F5344CB8AC3E}">
        <p14:creationId xmlns:p14="http://schemas.microsoft.com/office/powerpoint/2010/main" val="140541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5</a:t>
            </a:fld>
            <a:endParaRPr lang="en-US"/>
          </a:p>
        </p:txBody>
      </p:sp>
    </p:spTree>
    <p:extLst>
      <p:ext uri="{BB962C8B-B14F-4D97-AF65-F5344CB8AC3E}">
        <p14:creationId xmlns:p14="http://schemas.microsoft.com/office/powerpoint/2010/main" val="202906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hidden="1"/>
          <p:cNvSpPr>
            <a:spLocks noGrp="1"/>
          </p:cNvSpPr>
          <p:nvPr>
            <p:ph type="ftr" sz="quarter" idx="11"/>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12"/>
          </p:nvPr>
        </p:nvSpPr>
        <p:spPr/>
        <p:txBody>
          <a:bodyPr/>
          <a:lstStyle/>
          <a:p>
            <a:fld id="{C307DF54-63A6-4A2E-A5CD-BFD1689E09EF}" type="slidenum">
              <a:rPr lang="en-US" smtClean="0"/>
              <a:t>6</a:t>
            </a:fld>
            <a:endParaRPr lang="en-US"/>
          </a:p>
        </p:txBody>
      </p:sp>
    </p:spTree>
    <p:extLst>
      <p:ext uri="{BB962C8B-B14F-4D97-AF65-F5344CB8AC3E}">
        <p14:creationId xmlns:p14="http://schemas.microsoft.com/office/powerpoint/2010/main" val="4054656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12DE6D-E5A3-4493-A13F-16A175107D0D}" type="datetimeFigureOut">
              <a:rPr lang="en-US" smtClean="0"/>
              <a:t>12/1/2021</a:t>
            </a:fld>
            <a:endParaRPr lang="en-US"/>
          </a:p>
        </p:txBody>
      </p:sp>
      <p:sp>
        <p:nvSpPr>
          <p:cNvPr id="5" name="Footer Placeholder 4"/>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360562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2DE6D-E5A3-4493-A13F-16A175107D0D}" type="datetimeFigureOut">
              <a:rPr lang="en-US" smtClean="0"/>
              <a:t>12/1/2021</a:t>
            </a:fld>
            <a:endParaRPr lang="en-US"/>
          </a:p>
        </p:txBody>
      </p:sp>
      <p:sp>
        <p:nvSpPr>
          <p:cNvPr id="5" name="Footer Placeholder 4"/>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147119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2DE6D-E5A3-4493-A13F-16A175107D0D}" type="datetimeFigureOut">
              <a:rPr lang="en-US" smtClean="0"/>
              <a:t>12/1/2021</a:t>
            </a:fld>
            <a:endParaRPr lang="en-US"/>
          </a:p>
        </p:txBody>
      </p:sp>
      <p:sp>
        <p:nvSpPr>
          <p:cNvPr id="5" name="Footer Placeholder 4"/>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218163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2DE6D-E5A3-4493-A13F-16A175107D0D}" type="datetimeFigureOut">
              <a:rPr lang="en-US" smtClean="0"/>
              <a:t>12/1/2021</a:t>
            </a:fld>
            <a:endParaRPr lang="en-US"/>
          </a:p>
        </p:txBody>
      </p:sp>
      <p:sp>
        <p:nvSpPr>
          <p:cNvPr id="5" name="Footer Placeholder 4"/>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318796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2DE6D-E5A3-4493-A13F-16A175107D0D}" type="datetimeFigureOut">
              <a:rPr lang="en-US" smtClean="0"/>
              <a:t>12/1/2021</a:t>
            </a:fld>
            <a:endParaRPr lang="en-US"/>
          </a:p>
        </p:txBody>
      </p:sp>
      <p:sp>
        <p:nvSpPr>
          <p:cNvPr id="5" name="Footer Placeholder 4"/>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115548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12DE6D-E5A3-4493-A13F-16A175107D0D}" type="datetimeFigureOut">
              <a:rPr lang="en-US" smtClean="0"/>
              <a:t>12/1/2021</a:t>
            </a:fld>
            <a:endParaRPr lang="en-US"/>
          </a:p>
        </p:txBody>
      </p:sp>
      <p:sp>
        <p:nvSpPr>
          <p:cNvPr id="6" name="Footer Placeholder 5"/>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7" name="Slide Number Placeholder 6"/>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223233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12DE6D-E5A3-4493-A13F-16A175107D0D}" type="datetimeFigureOut">
              <a:rPr lang="en-US" smtClean="0"/>
              <a:t>12/1/2021</a:t>
            </a:fld>
            <a:endParaRPr lang="en-US"/>
          </a:p>
        </p:txBody>
      </p:sp>
      <p:sp>
        <p:nvSpPr>
          <p:cNvPr id="8" name="Footer Placeholder 7"/>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9" name="Slide Number Placeholder 8"/>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238985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12DE6D-E5A3-4493-A13F-16A175107D0D}" type="datetimeFigureOut">
              <a:rPr lang="en-US" smtClean="0"/>
              <a:t>12/1/2021</a:t>
            </a:fld>
            <a:endParaRPr lang="en-US"/>
          </a:p>
        </p:txBody>
      </p:sp>
      <p:sp>
        <p:nvSpPr>
          <p:cNvPr id="4" name="Footer Placeholder 3"/>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5" name="Slide Number Placeholder 4"/>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425680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2DE6D-E5A3-4493-A13F-16A175107D0D}" type="datetimeFigureOut">
              <a:rPr lang="en-US" smtClean="0"/>
              <a:t>12/1/2021</a:t>
            </a:fld>
            <a:endParaRPr lang="en-US"/>
          </a:p>
        </p:txBody>
      </p:sp>
      <p:sp>
        <p:nvSpPr>
          <p:cNvPr id="3" name="Footer Placeholder 2"/>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4" name="Slide Number Placeholder 3"/>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69528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2DE6D-E5A3-4493-A13F-16A175107D0D}" type="datetimeFigureOut">
              <a:rPr lang="en-US" smtClean="0"/>
              <a:t>12/1/2021</a:t>
            </a:fld>
            <a:endParaRPr lang="en-US"/>
          </a:p>
        </p:txBody>
      </p:sp>
      <p:sp>
        <p:nvSpPr>
          <p:cNvPr id="6" name="Footer Placeholder 5"/>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7" name="Slide Number Placeholder 6"/>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7197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2DE6D-E5A3-4493-A13F-16A175107D0D}" type="datetimeFigureOut">
              <a:rPr lang="en-US" smtClean="0"/>
              <a:t>12/1/2021</a:t>
            </a:fld>
            <a:endParaRPr lang="en-US"/>
          </a:p>
        </p:txBody>
      </p:sp>
      <p:sp>
        <p:nvSpPr>
          <p:cNvPr id="6" name="Footer Placeholder 5"/>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endParaRPr lang="en-US"/>
          </a:p>
        </p:txBody>
      </p:sp>
      <p:sp>
        <p:nvSpPr>
          <p:cNvPr id="7" name="Slide Number Placeholder 6"/>
          <p:cNvSpPr>
            <a:spLocks noGrp="1"/>
          </p:cNvSpPr>
          <p:nvPr>
            <p:ph type="sldNum" sz="quarter" idx="12"/>
          </p:nvPr>
        </p:nvSpPr>
        <p:spPr/>
        <p:txBody>
          <a:bodyPr/>
          <a:lstStyle/>
          <a:p>
            <a:fld id="{552663A1-9534-4529-9D75-34E55C125DFA}" type="slidenum">
              <a:rPr lang="en-US" smtClean="0"/>
              <a:t>‹#›</a:t>
            </a:fld>
            <a:endParaRPr lang="en-US"/>
          </a:p>
        </p:txBody>
      </p:sp>
    </p:spTree>
    <p:extLst>
      <p:ext uri="{BB962C8B-B14F-4D97-AF65-F5344CB8AC3E}">
        <p14:creationId xmlns:p14="http://schemas.microsoft.com/office/powerpoint/2010/main" val="366225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2DE6D-E5A3-4493-A13F-16A175107D0D}" type="datetimeFigureOut">
              <a:rPr lang="en-US" smtClean="0"/>
              <a:t>12/1/2021</a:t>
            </a:fld>
            <a:endParaRPr lang="en-US"/>
          </a:p>
        </p:txBody>
      </p:sp>
      <p:sp>
        <p:nvSpPr>
          <p:cNvPr id="5" name="Footer Placeholder 4"/>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l">
              <a:defRPr lang="en-US" sz="600" b="0" i="0" u="none">
                <a:solidFill>
                  <a:srgbClr val="000000"/>
                </a:solidFill>
                <a:latin typeface="Verdana" panose="020B0604030504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663A1-9534-4529-9D75-34E55C125DFA}" type="slidenum">
              <a:rPr lang="en-US" smtClean="0"/>
              <a:t>‹#›</a:t>
            </a:fld>
            <a:endParaRPr lang="en-US"/>
          </a:p>
        </p:txBody>
      </p:sp>
    </p:spTree>
    <p:extLst>
      <p:ext uri="{BB962C8B-B14F-4D97-AF65-F5344CB8AC3E}">
        <p14:creationId xmlns:p14="http://schemas.microsoft.com/office/powerpoint/2010/main" val="3025226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84377292"/>
              </p:ext>
            </p:extLst>
          </p:nvPr>
        </p:nvGraphicFramePr>
        <p:xfrm>
          <a:off x="287889" y="529358"/>
          <a:ext cx="6149856" cy="1391810"/>
        </p:xfrm>
        <a:graphic>
          <a:graphicData uri="http://schemas.openxmlformats.org/drawingml/2006/table">
            <a:tbl>
              <a:tblPr firstRow="1" firstCol="1" bandRow="1">
                <a:tableStyleId>{5940675A-B579-460E-94D1-54222C63F5DA}</a:tableStyleId>
              </a:tblPr>
              <a:tblGrid>
                <a:gridCol w="2048355">
                  <a:extLst>
                    <a:ext uri="{9D8B030D-6E8A-4147-A177-3AD203B41FA5}">
                      <a16:colId xmlns:a16="http://schemas.microsoft.com/office/drawing/2014/main" val="20000"/>
                    </a:ext>
                  </a:extLst>
                </a:gridCol>
                <a:gridCol w="4101501">
                  <a:extLst>
                    <a:ext uri="{9D8B030D-6E8A-4147-A177-3AD203B41FA5}">
                      <a16:colId xmlns:a16="http://schemas.microsoft.com/office/drawing/2014/main" val="20001"/>
                    </a:ext>
                  </a:extLst>
                </a:gridCol>
              </a:tblGrid>
              <a:tr h="278362">
                <a:tc>
                  <a:txBody>
                    <a:bodyPr/>
                    <a:lstStyle/>
                    <a:p>
                      <a:pPr>
                        <a:lnSpc>
                          <a:spcPct val="107000"/>
                        </a:lnSpc>
                        <a:spcAft>
                          <a:spcPts val="0"/>
                        </a:spcAft>
                      </a:pPr>
                      <a:r>
                        <a:rPr lang="en-US" sz="1200" b="0" dirty="0">
                          <a:effectLst/>
                          <a:latin typeface="+mn-lt"/>
                          <a:ea typeface="Calibri" panose="020F0502020204030204" pitchFamily="34" charset="0"/>
                          <a:cs typeface="Times New Roman" panose="02020603050405020304" pitchFamily="18" charset="0"/>
                        </a:rPr>
                        <a:t>Date</a:t>
                      </a:r>
                      <a:r>
                        <a:rPr lang="en-US" sz="1200" b="0" baseline="0" dirty="0">
                          <a:effectLst/>
                          <a:latin typeface="+mn-lt"/>
                          <a:ea typeface="Calibri" panose="020F0502020204030204" pitchFamily="34" charset="0"/>
                          <a:cs typeface="Times New Roman" panose="02020603050405020304" pitchFamily="18" charset="0"/>
                        </a:rPr>
                        <a:t> Send to PET-ICT</a:t>
                      </a:r>
                      <a:endParaRPr lang="en-US" sz="1200" b="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b="0" baseline="0" dirty="0">
                          <a:effectLst/>
                          <a:latin typeface="+mn-lt"/>
                        </a:rPr>
                        <a:t>21</a:t>
                      </a:r>
                      <a:r>
                        <a:rPr lang="en-US" sz="1200" b="0" baseline="30000" dirty="0">
                          <a:effectLst/>
                          <a:latin typeface="+mn-lt"/>
                        </a:rPr>
                        <a:t>st</a:t>
                      </a:r>
                      <a:r>
                        <a:rPr lang="en-US" sz="1200" b="0" baseline="0" dirty="0">
                          <a:effectLst/>
                          <a:latin typeface="+mn-lt"/>
                        </a:rPr>
                        <a:t> of October, 2021</a:t>
                      </a:r>
                      <a:endParaRPr lang="en-US" sz="1200" b="0" dirty="0">
                        <a:effectLst/>
                        <a:latin typeface="+mn-lt"/>
                      </a:endParaRPr>
                    </a:p>
                  </a:txBody>
                  <a:tcPr marL="68580" marR="68580" marT="0" marB="0" anchor="ctr"/>
                </a:tc>
                <a:extLst>
                  <a:ext uri="{0D108BD9-81ED-4DB2-BD59-A6C34878D82A}">
                    <a16:rowId xmlns:a16="http://schemas.microsoft.com/office/drawing/2014/main" val="3168099543"/>
                  </a:ext>
                </a:extLst>
              </a:tr>
              <a:tr h="278362">
                <a:tc>
                  <a:txBody>
                    <a:bodyPr/>
                    <a:lstStyle/>
                    <a:p>
                      <a:pPr>
                        <a:lnSpc>
                          <a:spcPct val="107000"/>
                        </a:lnSpc>
                        <a:spcAft>
                          <a:spcPts val="0"/>
                        </a:spcAft>
                      </a:pPr>
                      <a:r>
                        <a:rPr lang="en-US" sz="1200" b="0" dirty="0">
                          <a:effectLst/>
                          <a:latin typeface="+mn-lt"/>
                        </a:rPr>
                        <a:t>Name    </a:t>
                      </a:r>
                      <a:endParaRPr lang="en-US" sz="1200" b="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endParaRPr lang="en-US" sz="1200" b="0" dirty="0">
                        <a:effectLst/>
                        <a:latin typeface="+mn-lt"/>
                      </a:endParaRPr>
                    </a:p>
                  </a:txBody>
                  <a:tcPr marL="68580" marR="68580" marT="0" marB="0" anchor="ctr"/>
                </a:tc>
                <a:extLst>
                  <a:ext uri="{0D108BD9-81ED-4DB2-BD59-A6C34878D82A}">
                    <a16:rowId xmlns:a16="http://schemas.microsoft.com/office/drawing/2014/main" val="10000"/>
                  </a:ext>
                </a:extLst>
              </a:tr>
              <a:tr h="278362">
                <a:tc>
                  <a:txBody>
                    <a:bodyPr/>
                    <a:lstStyle/>
                    <a:p>
                      <a:pPr>
                        <a:lnSpc>
                          <a:spcPct val="107000"/>
                        </a:lnSpc>
                        <a:spcAft>
                          <a:spcPts val="0"/>
                        </a:spcAft>
                      </a:pPr>
                      <a:r>
                        <a:rPr lang="en-US" sz="1200" b="0" dirty="0">
                          <a:effectLst/>
                          <a:latin typeface="+mn-lt"/>
                        </a:rPr>
                        <a:t>Position Proposed </a:t>
                      </a:r>
                      <a:endParaRPr lang="en-US" sz="1200" b="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r>
                        <a:rPr lang="en-US" sz="1200" b="0" dirty="0">
                          <a:effectLst/>
                          <a:latin typeface="+mn-lt"/>
                        </a:rPr>
                        <a:t>Senior Data </a:t>
                      </a:r>
                      <a:r>
                        <a:rPr lang="en-US" sz="1200" b="0" baseline="0" dirty="0">
                          <a:effectLst/>
                          <a:latin typeface="+mn-lt"/>
                        </a:rPr>
                        <a:t>Engineer</a:t>
                      </a:r>
                      <a:endParaRPr lang="en-US" sz="1200" b="0" dirty="0">
                        <a:effectLst/>
                        <a:latin typeface="+mn-lt"/>
                      </a:endParaRPr>
                    </a:p>
                  </a:txBody>
                  <a:tcPr marL="68580" marR="68580" marT="0" marB="0" anchor="ctr"/>
                </a:tc>
                <a:extLst>
                  <a:ext uri="{0D108BD9-81ED-4DB2-BD59-A6C34878D82A}">
                    <a16:rowId xmlns:a16="http://schemas.microsoft.com/office/drawing/2014/main" val="10001"/>
                  </a:ext>
                </a:extLst>
              </a:tr>
              <a:tr h="278362">
                <a:tc>
                  <a:txBody>
                    <a:bodyPr/>
                    <a:lstStyle/>
                    <a:p>
                      <a:pPr>
                        <a:lnSpc>
                          <a:spcPct val="107000"/>
                        </a:lnSpc>
                        <a:spcAft>
                          <a:spcPts val="0"/>
                        </a:spcAft>
                      </a:pPr>
                      <a:r>
                        <a:rPr lang="en-US" sz="1200" b="0" dirty="0">
                          <a:effectLst/>
                          <a:latin typeface="+mn-lt"/>
                        </a:rPr>
                        <a:t>Years of Experience</a:t>
                      </a:r>
                      <a:endParaRPr lang="en-US" sz="1200" b="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r>
                        <a:rPr lang="en-US" sz="1200" b="0" dirty="0">
                          <a:effectLst/>
                          <a:latin typeface="+mn-lt"/>
                        </a:rPr>
                        <a:t>8</a:t>
                      </a:r>
                      <a:r>
                        <a:rPr lang="en-US" sz="1200" b="0">
                          <a:effectLst/>
                          <a:latin typeface="+mn-lt"/>
                        </a:rPr>
                        <a:t>+ </a:t>
                      </a:r>
                      <a:endParaRPr lang="en-US" sz="1200" b="0" dirty="0">
                        <a:effectLst/>
                        <a:latin typeface="+mn-lt"/>
                      </a:endParaRPr>
                    </a:p>
                  </a:txBody>
                  <a:tcPr marL="68580" marR="68580" marT="0" marB="0" anchor="ctr"/>
                </a:tc>
                <a:extLst>
                  <a:ext uri="{0D108BD9-81ED-4DB2-BD59-A6C34878D82A}">
                    <a16:rowId xmlns:a16="http://schemas.microsoft.com/office/drawing/2014/main" val="10002"/>
                  </a:ext>
                </a:extLst>
              </a:tr>
              <a:tr h="278362">
                <a:tc>
                  <a:txBody>
                    <a:bodyPr/>
                    <a:lstStyle/>
                    <a:p>
                      <a:pPr>
                        <a:lnSpc>
                          <a:spcPct val="107000"/>
                        </a:lnSpc>
                        <a:spcAft>
                          <a:spcPts val="0"/>
                        </a:spcAft>
                      </a:pPr>
                      <a:r>
                        <a:rPr lang="en-US" sz="1200" b="0" dirty="0">
                          <a:effectLst/>
                          <a:latin typeface="+mn-lt"/>
                        </a:rPr>
                        <a:t>Availability           </a:t>
                      </a:r>
                      <a:endParaRPr lang="en-US" sz="1200" b="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r>
                        <a:rPr lang="en-US" sz="1200" b="0" dirty="0">
                          <a:effectLst/>
                          <a:latin typeface="+mn-lt"/>
                        </a:rPr>
                        <a:t>Immediate</a:t>
                      </a:r>
                    </a:p>
                  </a:txBody>
                  <a:tcPr marL="68580" marR="68580" marT="0" marB="0" anchor="ctr"/>
                </a:tc>
                <a:extLst>
                  <a:ext uri="{0D108BD9-81ED-4DB2-BD59-A6C34878D82A}">
                    <a16:rowId xmlns:a16="http://schemas.microsoft.com/office/drawing/2014/main" val="10003"/>
                  </a:ext>
                </a:extLst>
              </a:tr>
            </a:tbl>
          </a:graphicData>
        </a:graphic>
      </p:graphicFrame>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graphicFrame>
        <p:nvGraphicFramePr>
          <p:cNvPr id="7" name="Table 6"/>
          <p:cNvGraphicFramePr>
            <a:graphicFrameLocks noGrp="1"/>
          </p:cNvGraphicFramePr>
          <p:nvPr>
            <p:extLst>
              <p:ext uri="{D42A27DB-BD31-4B8C-83A1-F6EECF244321}">
                <p14:modId xmlns:p14="http://schemas.microsoft.com/office/powerpoint/2010/main" val="2909254176"/>
              </p:ext>
            </p:extLst>
          </p:nvPr>
        </p:nvGraphicFramePr>
        <p:xfrm>
          <a:off x="290945" y="1921168"/>
          <a:ext cx="6146800" cy="1005840"/>
        </p:xfrm>
        <a:graphic>
          <a:graphicData uri="http://schemas.openxmlformats.org/drawingml/2006/table">
            <a:tbl>
              <a:tblPr firstRow="1" bandRow="1">
                <a:tableStyleId>{5940675A-B579-460E-94D1-54222C63F5DA}</a:tableStyleId>
              </a:tblPr>
              <a:tblGrid>
                <a:gridCol w="6146800">
                  <a:extLst>
                    <a:ext uri="{9D8B030D-6E8A-4147-A177-3AD203B41FA5}">
                      <a16:colId xmlns:a16="http://schemas.microsoft.com/office/drawing/2014/main" val="20000"/>
                    </a:ext>
                  </a:extLst>
                </a:gridCol>
              </a:tblGrid>
              <a:tr h="0">
                <a:tc>
                  <a:txBody>
                    <a:bodyPr/>
                    <a:lstStyle/>
                    <a:p>
                      <a:pPr algn="ctr"/>
                      <a:r>
                        <a:rPr lang="en-US" sz="1800" b="1" baseline="0" dirty="0">
                          <a:solidFill>
                            <a:schemeClr val="bg1"/>
                          </a:solidFill>
                        </a:rPr>
                        <a:t>EDUCATION</a:t>
                      </a:r>
                      <a:endParaRPr lang="en-US" sz="1800" b="1" dirty="0">
                        <a:solidFill>
                          <a:schemeClr val="bg1"/>
                        </a:solidFill>
                      </a:endParaRPr>
                    </a:p>
                  </a:txBody>
                  <a:tcPr>
                    <a:solidFill>
                      <a:srgbClr val="009999"/>
                    </a:solidFill>
                  </a:tcPr>
                </a:tc>
                <a:extLst>
                  <a:ext uri="{0D108BD9-81ED-4DB2-BD59-A6C34878D82A}">
                    <a16:rowId xmlns:a16="http://schemas.microsoft.com/office/drawing/2014/main" val="10000"/>
                  </a:ext>
                </a:extLst>
              </a:tr>
              <a:tr h="224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200" b="1" kern="1200" dirty="0">
                          <a:solidFill>
                            <a:schemeClr val="tx1"/>
                          </a:solidFill>
                          <a:effectLst/>
                          <a:latin typeface="+mn-lt"/>
                          <a:ea typeface="+mn-ea"/>
                          <a:cs typeface="+mn-cs"/>
                        </a:rPr>
                        <a:t>Degree: </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200" b="1" kern="1200" dirty="0">
                          <a:solidFill>
                            <a:schemeClr val="tx1"/>
                          </a:solidFill>
                          <a:effectLst/>
                          <a:latin typeface="+mn-lt"/>
                          <a:ea typeface="+mn-ea"/>
                          <a:cs typeface="+mn-cs"/>
                        </a:rPr>
                        <a:t>College/University: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200" b="1" kern="1200" dirty="0">
                          <a:solidFill>
                            <a:schemeClr val="tx1"/>
                          </a:solidFill>
                          <a:effectLst/>
                          <a:latin typeface="+mn-lt"/>
                          <a:ea typeface="+mn-ea"/>
                          <a:cs typeface="+mn-cs"/>
                        </a:rPr>
                        <a:t>Year: </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04008727"/>
              </p:ext>
            </p:extLst>
          </p:nvPr>
        </p:nvGraphicFramePr>
        <p:xfrm>
          <a:off x="287889" y="3024444"/>
          <a:ext cx="6149857" cy="3200400"/>
        </p:xfrm>
        <a:graphic>
          <a:graphicData uri="http://schemas.openxmlformats.org/drawingml/2006/table">
            <a:tbl>
              <a:tblPr firstRow="1" bandRow="1">
                <a:tableStyleId>{5940675A-B579-460E-94D1-54222C63F5DA}</a:tableStyleId>
              </a:tblPr>
              <a:tblGrid>
                <a:gridCol w="2880184">
                  <a:extLst>
                    <a:ext uri="{9D8B030D-6E8A-4147-A177-3AD203B41FA5}">
                      <a16:colId xmlns:a16="http://schemas.microsoft.com/office/drawing/2014/main" val="20000"/>
                    </a:ext>
                  </a:extLst>
                </a:gridCol>
                <a:gridCol w="1874983">
                  <a:extLst>
                    <a:ext uri="{9D8B030D-6E8A-4147-A177-3AD203B41FA5}">
                      <a16:colId xmlns:a16="http://schemas.microsoft.com/office/drawing/2014/main" val="1443675984"/>
                    </a:ext>
                  </a:extLst>
                </a:gridCol>
                <a:gridCol w="1394690">
                  <a:extLst>
                    <a:ext uri="{9D8B030D-6E8A-4147-A177-3AD203B41FA5}">
                      <a16:colId xmlns:a16="http://schemas.microsoft.com/office/drawing/2014/main" val="20001"/>
                    </a:ext>
                  </a:extLst>
                </a:gridCol>
              </a:tblGrid>
              <a:tr h="0">
                <a:tc gridSpan="3">
                  <a:txBody>
                    <a:bodyPr/>
                    <a:lstStyle/>
                    <a:p>
                      <a:pPr algn="ctr"/>
                      <a:r>
                        <a:rPr lang="en-US" sz="1800" b="1" dirty="0">
                          <a:solidFill>
                            <a:schemeClr val="bg1"/>
                          </a:solidFill>
                        </a:rPr>
                        <a:t>SPECIFIC KNOWLEDGE &amp; SKILLS</a:t>
                      </a:r>
                    </a:p>
                  </a:txBody>
                  <a:tcPr>
                    <a:solidFill>
                      <a:srgbClr val="0099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ctr">
                        <a:spcAft>
                          <a:spcPts val="0"/>
                        </a:spcAft>
                      </a:pPr>
                      <a:r>
                        <a:rPr lang="en-US" sz="1200" b="1" dirty="0">
                          <a:effectLst/>
                          <a:latin typeface="+mn-lt"/>
                          <a:ea typeface="Calibri" panose="020F0502020204030204" pitchFamily="34" charset="0"/>
                          <a:cs typeface="Times New Roman" panose="02020603050405020304" pitchFamily="18" charset="0"/>
                        </a:rPr>
                        <a:t>Functional Skill Set               </a:t>
                      </a:r>
                    </a:p>
                  </a:txBody>
                  <a:tcPr marL="68580" marR="68580" marT="0" marB="0" anchor="ctr"/>
                </a:tc>
                <a:tc>
                  <a:txBody>
                    <a:bodyPr/>
                    <a:lstStyle/>
                    <a:p>
                      <a:pPr algn="ctr">
                        <a:spcAft>
                          <a:spcPts val="0"/>
                        </a:spcAft>
                      </a:pPr>
                      <a:r>
                        <a:rPr lang="en-US" sz="1200" b="1" dirty="0">
                          <a:effectLst/>
                          <a:latin typeface="+mn-lt"/>
                          <a:ea typeface="Calibri" panose="020F0502020204030204" pitchFamily="34" charset="0"/>
                          <a:cs typeface="Times New Roman" panose="02020603050405020304" pitchFamily="18" charset="0"/>
                        </a:rPr>
                        <a:t>Year</a:t>
                      </a:r>
                      <a:r>
                        <a:rPr lang="en-US" sz="1200" b="1" baseline="0" dirty="0">
                          <a:effectLst/>
                          <a:latin typeface="+mn-lt"/>
                          <a:ea typeface="Calibri" panose="020F0502020204030204" pitchFamily="34" charset="0"/>
                          <a:cs typeface="Times New Roman" panose="02020603050405020304" pitchFamily="18" charset="0"/>
                        </a:rPr>
                        <a:t> </a:t>
                      </a:r>
                      <a:r>
                        <a:rPr lang="en-US" sz="1200" b="1" baseline="0">
                          <a:effectLst/>
                          <a:latin typeface="+mn-lt"/>
                          <a:ea typeface="Calibri" panose="020F0502020204030204" pitchFamily="34" charset="0"/>
                          <a:cs typeface="Times New Roman" panose="02020603050405020304" pitchFamily="18" charset="0"/>
                        </a:rPr>
                        <a:t>of Experience</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200" b="1" dirty="0">
                          <a:effectLst/>
                          <a:latin typeface="+mn-lt"/>
                          <a:ea typeface="Calibri" panose="020F0502020204030204" pitchFamily="34" charset="0"/>
                          <a:cs typeface="Times New Roman" panose="02020603050405020304" pitchFamily="18" charset="0"/>
                        </a:rPr>
                        <a:t>Industry Experience</a:t>
                      </a:r>
                    </a:p>
                  </a:txBody>
                  <a:tcPr marL="68580" marR="68580" marT="0" marB="0" anchor="ctr"/>
                </a:tc>
                <a:extLst>
                  <a:ext uri="{0D108BD9-81ED-4DB2-BD59-A6C34878D82A}">
                    <a16:rowId xmlns:a16="http://schemas.microsoft.com/office/drawing/2014/main" val="10001"/>
                  </a:ext>
                </a:extLst>
              </a:tr>
              <a:tr h="1835557">
                <a:tc>
                  <a:txBody>
                    <a:bodyPr/>
                    <a:lstStyle/>
                    <a:p>
                      <a:r>
                        <a:rPr lang="en-MY" sz="1200" kern="1200" dirty="0">
                          <a:solidFill>
                            <a:schemeClr val="tx1"/>
                          </a:solidFill>
                          <a:effectLst/>
                          <a:latin typeface="+mn-lt"/>
                          <a:ea typeface="+mn-ea"/>
                          <a:cs typeface="+mn-cs"/>
                        </a:rPr>
                        <a:t>Data Warehousing tools: Talend DI, Talend ESB 7.3.1, Talend </a:t>
                      </a:r>
                      <a:r>
                        <a:rPr lang="en-MY" sz="1200" kern="1200" dirty="0" err="1">
                          <a:solidFill>
                            <a:schemeClr val="tx1"/>
                          </a:solidFill>
                          <a:effectLst/>
                          <a:latin typeface="+mn-lt"/>
                          <a:ea typeface="+mn-ea"/>
                          <a:cs typeface="+mn-cs"/>
                        </a:rPr>
                        <a:t>BigData</a:t>
                      </a:r>
                      <a:r>
                        <a:rPr lang="en-MY" sz="1200" kern="1200" dirty="0">
                          <a:solidFill>
                            <a:schemeClr val="tx1"/>
                          </a:solidFill>
                          <a:effectLst/>
                          <a:latin typeface="+mn-lt"/>
                          <a:ea typeface="+mn-ea"/>
                          <a:cs typeface="+mn-cs"/>
                        </a:rPr>
                        <a:t> (v6.3/7.0), Talend DQ (v7.0/7.1), Alteryx and ADF</a:t>
                      </a:r>
                    </a:p>
                    <a:p>
                      <a:r>
                        <a:rPr lang="en-MY" sz="1200" kern="1200" dirty="0">
                          <a:solidFill>
                            <a:schemeClr val="tx1"/>
                          </a:solidFill>
                          <a:effectLst/>
                          <a:latin typeface="+mn-lt"/>
                          <a:ea typeface="+mn-ea"/>
                          <a:cs typeface="+mn-cs"/>
                        </a:rPr>
                        <a:t>Databases: Oracle 11g, </a:t>
                      </a:r>
                      <a:r>
                        <a:rPr lang="en-MY" sz="1200" kern="1200" dirty="0" err="1">
                          <a:solidFill>
                            <a:schemeClr val="tx1"/>
                          </a:solidFill>
                          <a:effectLst/>
                          <a:latin typeface="+mn-lt"/>
                          <a:ea typeface="+mn-ea"/>
                          <a:cs typeface="+mn-cs"/>
                        </a:rPr>
                        <a:t>MySql</a:t>
                      </a:r>
                      <a:r>
                        <a:rPr lang="en-MY" sz="1200" kern="1200" dirty="0">
                          <a:solidFill>
                            <a:schemeClr val="tx1"/>
                          </a:solidFill>
                          <a:effectLst/>
                          <a:latin typeface="+mn-lt"/>
                          <a:ea typeface="+mn-ea"/>
                          <a:cs typeface="+mn-cs"/>
                        </a:rPr>
                        <a:t>, MSSQL, Greenplum</a:t>
                      </a:r>
                    </a:p>
                    <a:p>
                      <a:r>
                        <a:rPr lang="en-MY" sz="1200" kern="1200" dirty="0">
                          <a:solidFill>
                            <a:schemeClr val="tx1"/>
                          </a:solidFill>
                          <a:effectLst/>
                          <a:latin typeface="+mn-lt"/>
                          <a:ea typeface="+mn-ea"/>
                          <a:cs typeface="+mn-cs"/>
                        </a:rPr>
                        <a:t>Applications: Salesforce</a:t>
                      </a:r>
                    </a:p>
                    <a:p>
                      <a:r>
                        <a:rPr lang="en-IN" sz="1200" kern="1200" dirty="0">
                          <a:solidFill>
                            <a:schemeClr val="tx1"/>
                          </a:solidFill>
                          <a:effectLst/>
                          <a:latin typeface="+mn-lt"/>
                          <a:ea typeface="+mn-ea"/>
                          <a:cs typeface="+mn-cs"/>
                        </a:rPr>
                        <a:t>Bigdata –MapReduce, Hive, HBase, Sqoop, Pig</a:t>
                      </a:r>
                      <a:endParaRPr lang="en-MY" sz="1200" kern="1200" dirty="0">
                        <a:solidFill>
                          <a:schemeClr val="tx1"/>
                        </a:solidFill>
                        <a:effectLst/>
                        <a:latin typeface="+mn-lt"/>
                        <a:ea typeface="+mn-ea"/>
                        <a:cs typeface="+mn-cs"/>
                      </a:endParaRPr>
                    </a:p>
                    <a:p>
                      <a:r>
                        <a:rPr lang="en-MY" sz="1200" kern="1200" dirty="0">
                          <a:solidFill>
                            <a:schemeClr val="tx1"/>
                          </a:solidFill>
                          <a:effectLst/>
                          <a:latin typeface="+mn-lt"/>
                          <a:ea typeface="+mn-ea"/>
                          <a:cs typeface="+mn-cs"/>
                        </a:rPr>
                        <a:t>Functional Areas: </a:t>
                      </a:r>
                      <a:r>
                        <a:rPr lang="en-IN" sz="1200" kern="1200" dirty="0">
                          <a:solidFill>
                            <a:schemeClr val="tx1"/>
                          </a:solidFill>
                          <a:effectLst/>
                          <a:latin typeface="+mn-lt"/>
                          <a:ea typeface="+mn-ea"/>
                          <a:cs typeface="+mn-cs"/>
                        </a:rPr>
                        <a:t>Banking &amp; Financial Services, Telecom, Healthcare, Aviation</a:t>
                      </a:r>
                      <a:endParaRPr lang="en-MY" sz="1200" kern="1200" dirty="0">
                        <a:solidFill>
                          <a:schemeClr val="tx1"/>
                        </a:solidFill>
                        <a:effectLst/>
                        <a:latin typeface="+mn-lt"/>
                        <a:ea typeface="+mn-ea"/>
                        <a:cs typeface="+mn-cs"/>
                      </a:endParaRPr>
                    </a:p>
                    <a:p>
                      <a:r>
                        <a:rPr lang="en-MY" sz="1200" kern="1200" dirty="0">
                          <a:solidFill>
                            <a:schemeClr val="tx1"/>
                          </a:solidFill>
                          <a:effectLst/>
                          <a:latin typeface="+mn-lt"/>
                          <a:ea typeface="+mn-ea"/>
                          <a:cs typeface="+mn-cs"/>
                        </a:rPr>
                        <a:t>Programming Languages: SQL, JAVA, Unix shell scripting</a:t>
                      </a:r>
                    </a:p>
                    <a:p>
                      <a:r>
                        <a:rPr lang="en-MY" sz="1200" kern="1200" dirty="0">
                          <a:solidFill>
                            <a:schemeClr val="tx1"/>
                          </a:solidFill>
                          <a:effectLst/>
                          <a:latin typeface="+mn-lt"/>
                          <a:ea typeface="+mn-ea"/>
                          <a:cs typeface="+mn-cs"/>
                        </a:rPr>
                        <a:t>Messaging: Kafka</a:t>
                      </a:r>
                    </a:p>
                    <a:p>
                      <a:r>
                        <a:rPr lang="en-MY" sz="1200" kern="1200" dirty="0">
                          <a:solidFill>
                            <a:schemeClr val="tx1"/>
                          </a:solidFill>
                          <a:effectLst/>
                          <a:latin typeface="+mn-lt"/>
                          <a:ea typeface="+mn-ea"/>
                          <a:cs typeface="+mn-cs"/>
                        </a:rPr>
                        <a:t>Cloud: ADF, Databricks, Synapse, AWS S3</a:t>
                      </a:r>
                      <a:endParaRPr lang="en-US" sz="1200" b="0" kern="1200" baseline="0" dirty="0">
                        <a:solidFill>
                          <a:schemeClr val="tx1"/>
                        </a:solidFill>
                        <a:effectLst/>
                        <a:latin typeface="+mn-lt"/>
                        <a:ea typeface="+mn-ea"/>
                        <a:cs typeface="+mn-cs"/>
                      </a:endParaRPr>
                    </a:p>
                  </a:txBody>
                  <a:tcPr marL="68580" marR="68580" marT="91440" marB="0"/>
                </a:tc>
                <a:tc>
                  <a:txBody>
                    <a:bodyPr/>
                    <a:lstStyle/>
                    <a:p>
                      <a:pPr marL="10287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200" b="0" kern="1200" baseline="0" dirty="0">
                          <a:solidFill>
                            <a:schemeClr val="tx1"/>
                          </a:solidFill>
                          <a:effectLst/>
                          <a:latin typeface="+mn-lt"/>
                          <a:ea typeface="+mn-ea"/>
                          <a:cs typeface="+mn-cs"/>
                        </a:rPr>
                        <a:t>8+ </a:t>
                      </a:r>
                      <a:r>
                        <a:rPr lang="en-US" sz="1200" b="0" kern="1200" dirty="0">
                          <a:solidFill>
                            <a:schemeClr val="tx1"/>
                          </a:solidFill>
                          <a:effectLst/>
                          <a:latin typeface="+mn-lt"/>
                          <a:ea typeface="+mn-ea"/>
                          <a:cs typeface="+mn-cs"/>
                        </a:rPr>
                        <a:t>Years</a:t>
                      </a:r>
                    </a:p>
                  </a:txBody>
                  <a:tcPr marL="68580" marR="68580" marT="91440" marB="0"/>
                </a:tc>
                <a:tc>
                  <a:txBody>
                    <a:bodyPr/>
                    <a:lstStyle/>
                    <a:p>
                      <a:pPr marL="10287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IT Consulting</a:t>
                      </a:r>
                    </a:p>
                  </a:txBody>
                  <a:tcPr marL="68580" marR="68580" marT="91440" marB="0"/>
                </a:tc>
                <a:extLst>
                  <a:ext uri="{0D108BD9-81ED-4DB2-BD59-A6C34878D82A}">
                    <a16:rowId xmlns:a16="http://schemas.microsoft.com/office/drawing/2014/main" val="10002"/>
                  </a:ext>
                </a:extLst>
              </a:tr>
            </a:tbl>
          </a:graphicData>
        </a:graphic>
      </p:graphicFrame>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9" name="Table 8"/>
          <p:cNvGraphicFramePr>
            <a:graphicFrameLocks noGrp="1"/>
          </p:cNvGraphicFramePr>
          <p:nvPr>
            <p:extLst>
              <p:ext uri="{D42A27DB-BD31-4B8C-83A1-F6EECF244321}">
                <p14:modId xmlns:p14="http://schemas.microsoft.com/office/powerpoint/2010/main" val="876063139"/>
              </p:ext>
            </p:extLst>
          </p:nvPr>
        </p:nvGraphicFramePr>
        <p:xfrm>
          <a:off x="6530109" y="529358"/>
          <a:ext cx="5491844" cy="5699760"/>
        </p:xfrm>
        <a:graphic>
          <a:graphicData uri="http://schemas.openxmlformats.org/drawingml/2006/table">
            <a:tbl>
              <a:tblPr firstRow="1" bandRow="1">
                <a:tableStyleId>{5940675A-B579-460E-94D1-54222C63F5DA}</a:tableStyleId>
              </a:tblPr>
              <a:tblGrid>
                <a:gridCol w="5491844">
                  <a:extLst>
                    <a:ext uri="{9D8B030D-6E8A-4147-A177-3AD203B41FA5}">
                      <a16:colId xmlns:a16="http://schemas.microsoft.com/office/drawing/2014/main" val="20000"/>
                    </a:ext>
                  </a:extLst>
                </a:gridCol>
              </a:tblGrid>
              <a:tr h="0">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1213765">
                <a:tc>
                  <a:txBody>
                    <a:bodyPr/>
                    <a:lstStyle/>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Having 8+ years of experience and has worked as a Talend SME on Data Analytics projects for various clients across different domains. Has proven expertise in drafting methodologies for performing </a:t>
                      </a:r>
                      <a:r>
                        <a:rPr lang="en-IN" sz="1100" b="1" kern="1200" dirty="0">
                          <a:solidFill>
                            <a:schemeClr val="tx1"/>
                          </a:solidFill>
                          <a:effectLst/>
                          <a:latin typeface="+mn-lt"/>
                          <a:ea typeface="+mn-ea"/>
                          <a:cs typeface="+mn-cs"/>
                        </a:rPr>
                        <a:t>Data Migration, Data Profiling</a:t>
                      </a:r>
                      <a:r>
                        <a:rPr lang="en-IN" sz="1100" b="0" kern="1200" dirty="0">
                          <a:solidFill>
                            <a:schemeClr val="tx1"/>
                          </a:solidFill>
                          <a:effectLst/>
                          <a:latin typeface="+mn-lt"/>
                          <a:ea typeface="+mn-ea"/>
                          <a:cs typeface="+mn-cs"/>
                        </a:rPr>
                        <a:t>, extraction, transformation, and loading using Talend</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Well versed with </a:t>
                      </a:r>
                      <a:r>
                        <a:rPr lang="en-IN" sz="1100" b="1" kern="1200" dirty="0">
                          <a:solidFill>
                            <a:schemeClr val="tx1"/>
                          </a:solidFill>
                          <a:effectLst/>
                          <a:latin typeface="+mn-lt"/>
                          <a:ea typeface="+mn-ea"/>
                          <a:cs typeface="+mn-cs"/>
                        </a:rPr>
                        <a:t>Telecom and Banking &amp; Financial Service domain </a:t>
                      </a:r>
                      <a:r>
                        <a:rPr lang="en-IN" sz="1100" b="0" kern="1200" dirty="0">
                          <a:solidFill>
                            <a:schemeClr val="tx1"/>
                          </a:solidFill>
                          <a:effectLst/>
                          <a:latin typeface="+mn-lt"/>
                          <a:ea typeface="+mn-ea"/>
                          <a:cs typeface="+mn-cs"/>
                        </a:rPr>
                        <a:t>with sound knowledge on Security trade processing &amp; trade lifecycle, SWIFT messaging, stock lending &amp; borrowing, funds and derivatives</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Has sound experience in designing, developing &amp; tuning complex Talend jobs capable of handling large volume of data. Holds hands-on experience in SQL programming</a:t>
                      </a:r>
                    </a:p>
                    <a:p>
                      <a:pPr marL="171450" lvl="0" indent="-171450" fontAlgn="base">
                        <a:buFont typeface="Arial" panose="020B0604020202020204" pitchFamily="34" charset="0"/>
                        <a:buChar char="•"/>
                      </a:pPr>
                      <a:r>
                        <a:rPr lang="en-US" sz="1100" kern="1200" dirty="0">
                          <a:solidFill>
                            <a:schemeClr val="tx1"/>
                          </a:solidFill>
                          <a:effectLst/>
                          <a:latin typeface="+mn-lt"/>
                          <a:ea typeface="+mn-ea"/>
                          <a:cs typeface="+mn-cs"/>
                        </a:rPr>
                        <a:t>Experienced in Talend Admin Center (TAC) for </a:t>
                      </a:r>
                      <a:r>
                        <a:rPr lang="en-US" sz="1100" b="1" kern="1200" dirty="0">
                          <a:solidFill>
                            <a:schemeClr val="tx1"/>
                          </a:solidFill>
                          <a:effectLst/>
                          <a:latin typeface="+mn-lt"/>
                          <a:ea typeface="+mn-ea"/>
                          <a:cs typeface="+mn-cs"/>
                        </a:rPr>
                        <a:t>deployment, scheduling and monitoring of Talend jobs</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Has proven expertise in implementing Talend framework using metadata-driven design patterns for modularity, reuse, and portability</a:t>
                      </a:r>
                    </a:p>
                    <a:p>
                      <a:pPr marL="171450" lvl="0" indent="-171450" fontAlgn="base">
                        <a:buFont typeface="Arial" panose="020B0604020202020204" pitchFamily="34" charset="0"/>
                        <a:buChar char="•"/>
                      </a:pPr>
                      <a:r>
                        <a:rPr lang="en-US" sz="1100" b="0" kern="1200" dirty="0">
                          <a:solidFill>
                            <a:schemeClr val="tx1"/>
                          </a:solidFill>
                          <a:effectLst/>
                          <a:latin typeface="+mn-lt"/>
                          <a:ea typeface="+mn-ea"/>
                          <a:cs typeface="+mn-cs"/>
                        </a:rPr>
                        <a:t>Has extensively worked on developing end to end flows for data extraction from heterogenous systems like MySQL, Hive, Oracle, Greenplum, HBase etc., implementing complex transformation and ingesting into </a:t>
                      </a:r>
                      <a:r>
                        <a:rPr lang="en-US" sz="1100" b="1" kern="1200" dirty="0">
                          <a:solidFill>
                            <a:schemeClr val="tx1"/>
                          </a:solidFill>
                          <a:effectLst/>
                          <a:latin typeface="+mn-lt"/>
                          <a:ea typeface="+mn-ea"/>
                          <a:cs typeface="+mn-cs"/>
                        </a:rPr>
                        <a:t>Finance Data lake</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Was involved in a migration project and worked closely in defining data migration strategy from legacy system- </a:t>
                      </a:r>
                      <a:r>
                        <a:rPr lang="en-IN" sz="1100" b="1" kern="1200" dirty="0">
                          <a:solidFill>
                            <a:schemeClr val="tx1"/>
                          </a:solidFill>
                          <a:effectLst/>
                          <a:latin typeface="+mn-lt"/>
                          <a:ea typeface="+mn-ea"/>
                          <a:cs typeface="+mn-cs"/>
                        </a:rPr>
                        <a:t>AS400 to Salesforce</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Automated the data loading from staging layer to presentation layer by incorporating </a:t>
                      </a:r>
                      <a:r>
                        <a:rPr lang="en-IN" sz="1100" b="1" kern="1200" dirty="0">
                          <a:solidFill>
                            <a:schemeClr val="tx1"/>
                          </a:solidFill>
                          <a:effectLst/>
                          <a:latin typeface="+mn-lt"/>
                          <a:ea typeface="+mn-ea"/>
                          <a:cs typeface="+mn-cs"/>
                        </a:rPr>
                        <a:t>Greenplum Functions/Stored Procedures</a:t>
                      </a:r>
                      <a:r>
                        <a:rPr lang="en-IN" sz="1100" b="0" kern="1200" dirty="0">
                          <a:solidFill>
                            <a:schemeClr val="tx1"/>
                          </a:solidFill>
                          <a:effectLst/>
                          <a:latin typeface="+mn-lt"/>
                          <a:ea typeface="+mn-ea"/>
                          <a:cs typeface="+mn-cs"/>
                        </a:rPr>
                        <a:t> into Talend jobs and creating execution plan using Talend Administrative Console</a:t>
                      </a:r>
                      <a:endParaRPr lang="en-US" sz="1100" b="0" kern="1200" dirty="0">
                        <a:solidFill>
                          <a:schemeClr val="tx1"/>
                        </a:solidFill>
                        <a:effectLst/>
                        <a:latin typeface="+mn-lt"/>
                        <a:ea typeface="+mn-ea"/>
                        <a:cs typeface="+mn-cs"/>
                      </a:endParaRPr>
                    </a:p>
                    <a:p>
                      <a:pPr marL="171450" lvl="0" indent="-171450" fontAlgn="base">
                        <a:buFont typeface="Arial" panose="020B0604020202020204" pitchFamily="34" charset="0"/>
                        <a:buChar char="•"/>
                      </a:pPr>
                      <a:r>
                        <a:rPr lang="en-IN" sz="1100" kern="1200" dirty="0">
                          <a:solidFill>
                            <a:schemeClr val="tx1"/>
                          </a:solidFill>
                          <a:effectLst/>
                          <a:latin typeface="+mn-lt"/>
                          <a:ea typeface="+mn-ea"/>
                          <a:cs typeface="+mn-cs"/>
                        </a:rPr>
                        <a:t>Performed data validity, accuracy &amp; integrity tests, Source system analysis, Business Rules Validation, Functional Dependency and Column analysis using </a:t>
                      </a:r>
                      <a:r>
                        <a:rPr lang="en-IN" sz="1100" b="1" kern="1200" dirty="0">
                          <a:solidFill>
                            <a:schemeClr val="tx1"/>
                          </a:solidFill>
                          <a:effectLst/>
                          <a:latin typeface="+mn-lt"/>
                          <a:ea typeface="+mn-ea"/>
                          <a:cs typeface="+mn-cs"/>
                        </a:rPr>
                        <a:t>Talend DQ</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Implemented camel routes in Talend ESB for moving the files between S3 buckets and dequeuing the message from </a:t>
                      </a:r>
                      <a:r>
                        <a:rPr lang="en-IN" sz="1100" b="1" kern="1200" dirty="0">
                          <a:solidFill>
                            <a:schemeClr val="tx1"/>
                          </a:solidFill>
                          <a:effectLst/>
                          <a:latin typeface="+mn-lt"/>
                          <a:ea typeface="+mn-ea"/>
                          <a:cs typeface="+mn-cs"/>
                        </a:rPr>
                        <a:t>JMS queue</a:t>
                      </a:r>
                    </a:p>
                    <a:p>
                      <a:pPr marL="171450" lvl="0" indent="-171450" fontAlgn="base">
                        <a:buFont typeface="Arial" panose="020B0604020202020204" pitchFamily="34" charset="0"/>
                        <a:buChar char="•"/>
                      </a:pPr>
                      <a:r>
                        <a:rPr lang="en-IN" sz="1100" b="0" kern="1200" dirty="0">
                          <a:solidFill>
                            <a:schemeClr val="tx1"/>
                          </a:solidFill>
                          <a:effectLst/>
                          <a:latin typeface="+mn-lt"/>
                          <a:ea typeface="+mn-ea"/>
                          <a:cs typeface="+mn-cs"/>
                        </a:rPr>
                        <a:t>Has worked on incorporating parallelism, exception handling and </a:t>
                      </a:r>
                      <a:r>
                        <a:rPr lang="en-IN" sz="1100" b="0" kern="1200" dirty="0" err="1">
                          <a:solidFill>
                            <a:schemeClr val="tx1"/>
                          </a:solidFill>
                          <a:effectLst/>
                          <a:latin typeface="+mn-lt"/>
                          <a:ea typeface="+mn-ea"/>
                          <a:cs typeface="+mn-cs"/>
                        </a:rPr>
                        <a:t>restartability</a:t>
                      </a:r>
                      <a:r>
                        <a:rPr lang="en-IN" sz="1100" b="0" kern="1200" dirty="0">
                          <a:solidFill>
                            <a:schemeClr val="tx1"/>
                          </a:solidFill>
                          <a:effectLst/>
                          <a:latin typeface="+mn-lt"/>
                          <a:ea typeface="+mn-ea"/>
                          <a:cs typeface="+mn-cs"/>
                        </a:rPr>
                        <a:t> functionality in the Talend jobs</a:t>
                      </a:r>
                      <a:endParaRPr lang="en-MY" sz="1100" b="1" kern="1200" dirty="0">
                        <a:solidFill>
                          <a:schemeClr val="tx1"/>
                        </a:solidFill>
                        <a:effectLst/>
                        <a:latin typeface="+mn-lt"/>
                        <a:ea typeface="+mn-ea"/>
                        <a:cs typeface="+mn-cs"/>
                      </a:endParaRPr>
                    </a:p>
                    <a:p>
                      <a:pPr marL="171450" lvl="0" indent="-171450" fontAlgn="base">
                        <a:buFont typeface="Arial" panose="020B0604020202020204" pitchFamily="34" charset="0"/>
                        <a:buChar char="•"/>
                      </a:pPr>
                      <a:r>
                        <a:rPr lang="en-US" sz="1100" kern="1200" dirty="0">
                          <a:solidFill>
                            <a:schemeClr val="tx1"/>
                          </a:solidFill>
                          <a:effectLst/>
                          <a:latin typeface="+mn-lt"/>
                          <a:ea typeface="+mn-ea"/>
                          <a:cs typeface="+mn-cs"/>
                        </a:rPr>
                        <a:t>Designed real time streaming for using </a:t>
                      </a:r>
                      <a:r>
                        <a:rPr lang="en-US" sz="1100" b="1" kern="1200" dirty="0">
                          <a:solidFill>
                            <a:schemeClr val="tx1"/>
                          </a:solidFill>
                          <a:effectLst/>
                          <a:latin typeface="+mn-lt"/>
                          <a:ea typeface="+mn-ea"/>
                          <a:cs typeface="+mn-cs"/>
                        </a:rPr>
                        <a:t>Kafka messaging service with Talend ESB</a:t>
                      </a:r>
                      <a:r>
                        <a:rPr lang="en-US" sz="1100" kern="1200" dirty="0">
                          <a:solidFill>
                            <a:schemeClr val="tx1"/>
                          </a:solidFill>
                          <a:effectLst/>
                          <a:latin typeface="+mn-lt"/>
                          <a:ea typeface="+mn-ea"/>
                          <a:cs typeface="+mn-cs"/>
                        </a:rPr>
                        <a:t> and integrating core modules in large cross platform application for transmission of encrypted data (HTTPS, SSL/TLS) in JSON format</a:t>
                      </a:r>
                    </a:p>
                    <a:p>
                      <a:pPr marL="171450" lvl="0" indent="-171450" fontAlgn="base">
                        <a:buFont typeface="Arial" panose="020B0604020202020204" pitchFamily="34" charset="0"/>
                        <a:buChar char="•"/>
                      </a:pPr>
                      <a:endParaRPr lang="en-MY" sz="1100" kern="1200" dirty="0">
                        <a:solidFill>
                          <a:schemeClr val="tx1"/>
                        </a:solidFill>
                        <a:effectLst/>
                        <a:latin typeface="+mn-lt"/>
                        <a:ea typeface="+mn-ea"/>
                        <a:cs typeface="+mn-cs"/>
                      </a:endParaRPr>
                    </a:p>
                  </a:txBody>
                  <a:tcPr marL="182880" marR="182880" marT="9144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282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11" name="Table 10"/>
          <p:cNvGraphicFramePr>
            <a:graphicFrameLocks noGrp="1"/>
          </p:cNvGraphicFramePr>
          <p:nvPr>
            <p:extLst>
              <p:ext uri="{D42A27DB-BD31-4B8C-83A1-F6EECF244321}">
                <p14:modId xmlns:p14="http://schemas.microsoft.com/office/powerpoint/2010/main" val="2129845273"/>
              </p:ext>
            </p:extLst>
          </p:nvPr>
        </p:nvGraphicFramePr>
        <p:xfrm>
          <a:off x="194100" y="529358"/>
          <a:ext cx="11924010" cy="4724400"/>
        </p:xfrm>
        <a:graphic>
          <a:graphicData uri="http://schemas.openxmlformats.org/drawingml/2006/table">
            <a:tbl>
              <a:tblPr firstRow="1" bandRow="1">
                <a:tableStyleId>{5940675A-B579-460E-94D1-54222C63F5DA}</a:tableStyleId>
              </a:tblPr>
              <a:tblGrid>
                <a:gridCol w="11924010">
                  <a:extLst>
                    <a:ext uri="{9D8B030D-6E8A-4147-A177-3AD203B41FA5}">
                      <a16:colId xmlns:a16="http://schemas.microsoft.com/office/drawing/2014/main" val="20000"/>
                    </a:ext>
                  </a:extLst>
                </a:gridCol>
              </a:tblGrid>
              <a:tr h="270358">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3127391">
                <a:tc>
                  <a:txBody>
                    <a:bodyPr/>
                    <a:lstStyle/>
                    <a:p>
                      <a:pPr marL="0" indent="0">
                        <a:buFont typeface="Arial" panose="020B0604020202020204" pitchFamily="34" charset="0"/>
                        <a:buNone/>
                      </a:pPr>
                      <a:endParaRPr lang="en-MY" sz="1100" b="0"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Project #1      </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 </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Project Name  	          : </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Customer	          : </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Role                              :  </a:t>
                      </a:r>
                      <a:r>
                        <a:rPr lang="en-IN" sz="1100" b="1" kern="1200" dirty="0">
                          <a:solidFill>
                            <a:schemeClr val="tx1"/>
                          </a:solidFill>
                          <a:effectLst/>
                          <a:latin typeface="+mn-lt"/>
                          <a:ea typeface="+mn-ea"/>
                          <a:cs typeface="+mn-cs"/>
                        </a:rPr>
                        <a:t>Senior Data Engineer</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Environment               :  Talend DI (7.3.1), </a:t>
                      </a:r>
                      <a:r>
                        <a:rPr lang="en-IN" sz="1100" b="1" kern="1200" dirty="0">
                          <a:solidFill>
                            <a:schemeClr val="tx1"/>
                          </a:solidFill>
                          <a:effectLst/>
                          <a:latin typeface="+mn-lt"/>
                          <a:ea typeface="+mn-ea"/>
                          <a:cs typeface="+mn-cs"/>
                        </a:rPr>
                        <a:t>MSSQL, Azure</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Duration	    </a:t>
                      </a:r>
                      <a:r>
                        <a:rPr lang="en-US" sz="1100" b="1" kern="1200" baseline="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  Jan-2021 to July-2021</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 </a:t>
                      </a:r>
                      <a:endParaRPr lang="en-MY"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Project Description:  </a:t>
                      </a:r>
                    </a:p>
                    <a:p>
                      <a:endParaRPr lang="en-MY" sz="1100" b="1" kern="1200" dirty="0">
                        <a:solidFill>
                          <a:schemeClr val="tx1"/>
                        </a:solidFill>
                        <a:effectLst/>
                        <a:latin typeface="+mn-lt"/>
                        <a:ea typeface="+mn-ea"/>
                        <a:cs typeface="+mn-cs"/>
                      </a:endParaRPr>
                    </a:p>
                    <a:p>
                      <a:pPr fontAlgn="base"/>
                      <a:r>
                        <a:rPr lang="en-IN" sz="1100" b="1" kern="1200" dirty="0">
                          <a:solidFill>
                            <a:schemeClr val="tx1"/>
                          </a:solidFill>
                          <a:effectLst/>
                          <a:latin typeface="+mn-lt"/>
                          <a:ea typeface="+mn-ea"/>
                          <a:cs typeface="+mn-cs"/>
                        </a:rPr>
                        <a:t>MBNL is jointly owned by EE and Three, two of the UK’s leading and most innovative mobile operators. Established in 2007 as the industry’s first network-sharing joint venture, MBNL’s mission is to provide best-in-class mobile infrastructure services to EE and Three for serving their tens of millions of customers in the UK</a:t>
                      </a:r>
                      <a:endParaRPr lang="en-US"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Roles and Responsibilities:</a:t>
                      </a:r>
                      <a:endParaRPr lang="en-MY" sz="1100" b="1"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IN" sz="1100" kern="1200" dirty="0">
                          <a:solidFill>
                            <a:schemeClr val="tx1"/>
                          </a:solidFill>
                          <a:effectLst/>
                          <a:latin typeface="+mn-lt"/>
                          <a:ea typeface="+mn-ea"/>
                          <a:cs typeface="+mn-cs"/>
                        </a:rPr>
                        <a:t>Project scope was migration of legacy data from MSSQL to Azure Synapse</a:t>
                      </a:r>
                    </a:p>
                    <a:p>
                      <a:pPr marL="171450" lvl="0" indent="-171450">
                        <a:buFont typeface="Arial" panose="020B0604020202020204" pitchFamily="34" charset="0"/>
                        <a:buChar char="•"/>
                      </a:pPr>
                      <a:r>
                        <a:rPr lang="en-IN" sz="1100" kern="1200" dirty="0">
                          <a:solidFill>
                            <a:schemeClr val="tx1"/>
                          </a:solidFill>
                          <a:effectLst/>
                          <a:latin typeface="+mn-lt"/>
                          <a:ea typeface="+mn-ea"/>
                          <a:cs typeface="+mn-cs"/>
                        </a:rPr>
                        <a:t>Implemented Slowly changing dimension using Talend SCD components in the serving layer</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Designed and developed Talend jobs to extract, transform and loading the data, from MSSQL to Azure Data Lake Storage Gen2 as Parquet files</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Worked extensively on developing a generic solution for data extraction using dynamic schema</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IN" sz="1100" kern="1200" dirty="0">
                          <a:solidFill>
                            <a:schemeClr val="tx1"/>
                          </a:solidFill>
                          <a:effectLst/>
                          <a:latin typeface="+mn-lt"/>
                          <a:ea typeface="+mn-ea"/>
                          <a:cs typeface="+mn-cs"/>
                        </a:rPr>
                        <a:t>Developed database connection retry mechanism using </a:t>
                      </a:r>
                      <a:r>
                        <a:rPr lang="en-IN" sz="1100" kern="1200" dirty="0" err="1">
                          <a:solidFill>
                            <a:schemeClr val="tx1"/>
                          </a:solidFill>
                          <a:effectLst/>
                          <a:latin typeface="+mn-lt"/>
                          <a:ea typeface="+mn-ea"/>
                          <a:cs typeface="+mn-cs"/>
                        </a:rPr>
                        <a:t>tLoop</a:t>
                      </a:r>
                      <a:r>
                        <a:rPr lang="en-IN" sz="1100" kern="1200" dirty="0">
                          <a:solidFill>
                            <a:schemeClr val="tx1"/>
                          </a:solidFill>
                          <a:effectLst/>
                          <a:latin typeface="+mn-lt"/>
                          <a:ea typeface="+mn-ea"/>
                          <a:cs typeface="+mn-cs"/>
                        </a:rPr>
                        <a:t> and </a:t>
                      </a:r>
                      <a:r>
                        <a:rPr lang="en-IN" sz="1100" kern="1200" dirty="0" err="1">
                          <a:solidFill>
                            <a:schemeClr val="tx1"/>
                          </a:solidFill>
                          <a:effectLst/>
                          <a:latin typeface="+mn-lt"/>
                          <a:ea typeface="+mn-ea"/>
                          <a:cs typeface="+mn-cs"/>
                        </a:rPr>
                        <a:t>tJavaFlex</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Was responsible for deploying, scheduling, monitoring the jobs on TAC</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Created execution plan to orchestrate multiple jobs’ execution</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Worked closely with </a:t>
                      </a:r>
                      <a:r>
                        <a:rPr lang="en-IN" sz="1100" kern="1200" dirty="0">
                          <a:solidFill>
                            <a:schemeClr val="tx1"/>
                          </a:solidFill>
                          <a:effectLst/>
                          <a:latin typeface="+mn-lt"/>
                          <a:ea typeface="+mn-ea"/>
                          <a:cs typeface="+mn-cs"/>
                        </a:rPr>
                        <a:t>the team and product owner for Backlog grooming and sprint planning ceremonies</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Prepared High Level Design Documents, Technical Design Documents, </a:t>
                      </a:r>
                      <a:r>
                        <a:rPr lang="en-IN" sz="1100" kern="1200" dirty="0">
                          <a:solidFill>
                            <a:schemeClr val="tx1"/>
                          </a:solidFill>
                          <a:effectLst/>
                          <a:latin typeface="+mn-lt"/>
                          <a:ea typeface="+mn-ea"/>
                          <a:cs typeface="+mn-cs"/>
                        </a:rPr>
                        <a:t>and Gap analysis documents</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Preparing Unit test cases and Unit test results and participating in SIT reviews</a:t>
                      </a:r>
                      <a:endParaRPr lang="en-MY"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Supported testing team in SIT and supported operations support team with L2 and L3 bugs fixes</a:t>
                      </a:r>
                      <a:endParaRPr lang="en-MY" sz="11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734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11" name="Table 10"/>
          <p:cNvGraphicFramePr>
            <a:graphicFrameLocks noGrp="1"/>
          </p:cNvGraphicFramePr>
          <p:nvPr>
            <p:extLst>
              <p:ext uri="{D42A27DB-BD31-4B8C-83A1-F6EECF244321}">
                <p14:modId xmlns:p14="http://schemas.microsoft.com/office/powerpoint/2010/main" val="1892251150"/>
              </p:ext>
            </p:extLst>
          </p:nvPr>
        </p:nvGraphicFramePr>
        <p:xfrm>
          <a:off x="194100" y="529358"/>
          <a:ext cx="11924010" cy="5532120"/>
        </p:xfrm>
        <a:graphic>
          <a:graphicData uri="http://schemas.openxmlformats.org/drawingml/2006/table">
            <a:tbl>
              <a:tblPr firstRow="1" bandRow="1">
                <a:tableStyleId>{5940675A-B579-460E-94D1-54222C63F5DA}</a:tableStyleId>
              </a:tblPr>
              <a:tblGrid>
                <a:gridCol w="11924010">
                  <a:extLst>
                    <a:ext uri="{9D8B030D-6E8A-4147-A177-3AD203B41FA5}">
                      <a16:colId xmlns:a16="http://schemas.microsoft.com/office/drawing/2014/main" val="20000"/>
                    </a:ext>
                  </a:extLst>
                </a:gridCol>
              </a:tblGrid>
              <a:tr h="228650">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2158447">
                <a:tc>
                  <a:txBody>
                    <a:bodyPr/>
                    <a:lstStyle/>
                    <a:p>
                      <a:r>
                        <a:rPr lang="en-MY" sz="1100" b="1" kern="1200" dirty="0">
                          <a:solidFill>
                            <a:schemeClr val="tx1"/>
                          </a:solidFill>
                          <a:effectLst/>
                          <a:latin typeface="+mn-lt"/>
                          <a:ea typeface="+mn-ea"/>
                          <a:cs typeface="+mn-cs"/>
                        </a:rPr>
                        <a:t>Project #2</a:t>
                      </a:r>
                    </a:p>
                    <a:p>
                      <a:r>
                        <a:rPr lang="en-MY" sz="1100" b="1" kern="1200" dirty="0">
                          <a:solidFill>
                            <a:schemeClr val="tx1"/>
                          </a:solidFill>
                          <a:effectLst/>
                          <a:latin typeface="+mn-lt"/>
                          <a:ea typeface="+mn-ea"/>
                          <a:cs typeface="+mn-cs"/>
                        </a:rPr>
                        <a:t> </a:t>
                      </a:r>
                    </a:p>
                    <a:p>
                      <a:r>
                        <a:rPr lang="en-MY" sz="1100" b="1" kern="1200" dirty="0">
                          <a:solidFill>
                            <a:schemeClr val="tx1"/>
                          </a:solidFill>
                          <a:effectLst/>
                          <a:latin typeface="+mn-lt"/>
                          <a:ea typeface="+mn-ea"/>
                          <a:cs typeface="+mn-cs"/>
                        </a:rPr>
                        <a:t>Project Name  	                             :  </a:t>
                      </a:r>
                    </a:p>
                    <a:p>
                      <a:r>
                        <a:rPr lang="en-MY" sz="1100" b="1" kern="1200" dirty="0">
                          <a:solidFill>
                            <a:schemeClr val="tx1"/>
                          </a:solidFill>
                          <a:effectLst/>
                          <a:latin typeface="+mn-lt"/>
                          <a:ea typeface="+mn-ea"/>
                          <a:cs typeface="+mn-cs"/>
                        </a:rPr>
                        <a:t>Customer		:  </a:t>
                      </a:r>
                    </a:p>
                    <a:p>
                      <a:r>
                        <a:rPr lang="en-MY" sz="1100" b="1" kern="1200" dirty="0">
                          <a:solidFill>
                            <a:schemeClr val="tx1"/>
                          </a:solidFill>
                          <a:effectLst/>
                          <a:latin typeface="+mn-lt"/>
                          <a:ea typeface="+mn-ea"/>
                          <a:cs typeface="+mn-cs"/>
                        </a:rPr>
                        <a:t>Role                           	:  Senior Data Engineer</a:t>
                      </a:r>
                    </a:p>
                    <a:p>
                      <a:r>
                        <a:rPr lang="en-MY" sz="1100" b="1" kern="1200" dirty="0">
                          <a:solidFill>
                            <a:schemeClr val="tx1"/>
                          </a:solidFill>
                          <a:effectLst/>
                          <a:latin typeface="+mn-lt"/>
                          <a:ea typeface="+mn-ea"/>
                          <a:cs typeface="+mn-cs"/>
                        </a:rPr>
                        <a:t>Environment        	:  Talend ESB  (7.3.1) , Kafka, MySQL, Hive, Oracle, Greenplum, HBase </a:t>
                      </a:r>
                    </a:p>
                    <a:p>
                      <a:r>
                        <a:rPr lang="en-MY" sz="1100" b="1" kern="1200" dirty="0">
                          <a:solidFill>
                            <a:schemeClr val="tx1"/>
                          </a:solidFill>
                          <a:effectLst/>
                          <a:latin typeface="+mn-lt"/>
                          <a:ea typeface="+mn-ea"/>
                          <a:cs typeface="+mn-cs"/>
                        </a:rPr>
                        <a:t>Duration	    	:  Apr-2020 to Dec-2020 </a:t>
                      </a:r>
                    </a:p>
                    <a:p>
                      <a:endParaRPr lang="en-MY" sz="1100" b="1" kern="1200" dirty="0">
                        <a:solidFill>
                          <a:schemeClr val="tx1"/>
                        </a:solidFill>
                        <a:effectLst/>
                        <a:latin typeface="+mn-lt"/>
                        <a:ea typeface="+mn-ea"/>
                        <a:cs typeface="+mn-cs"/>
                      </a:endParaRPr>
                    </a:p>
                    <a:p>
                      <a:r>
                        <a:rPr lang="en-MY" sz="1100" b="1" kern="1200" dirty="0">
                          <a:solidFill>
                            <a:schemeClr val="tx1"/>
                          </a:solidFill>
                          <a:effectLst/>
                          <a:latin typeface="+mn-lt"/>
                          <a:ea typeface="+mn-ea"/>
                          <a:cs typeface="+mn-cs"/>
                        </a:rPr>
                        <a:t>Project Description:  </a:t>
                      </a:r>
                    </a:p>
                    <a:p>
                      <a:endParaRPr lang="en-MY" sz="1100" b="1" kern="1200" dirty="0">
                        <a:solidFill>
                          <a:schemeClr val="tx1"/>
                        </a:solidFill>
                        <a:effectLst/>
                        <a:latin typeface="+mn-lt"/>
                        <a:ea typeface="+mn-ea"/>
                        <a:cs typeface="+mn-cs"/>
                      </a:endParaRPr>
                    </a:p>
                    <a:p>
                      <a:r>
                        <a:rPr lang="en-IN" sz="1100" b="1" kern="1200" dirty="0">
                          <a:solidFill>
                            <a:schemeClr val="tx1"/>
                          </a:solidFill>
                          <a:effectLst/>
                          <a:latin typeface="+mn-lt"/>
                          <a:ea typeface="+mn-ea"/>
                          <a:cs typeface="+mn-cs"/>
                        </a:rPr>
                        <a:t>EE is a British mobile network operator and internet service provider, which is a brand within the BT Group. EE is the largest mobile network operator in the United Kingdom, with 25.8 million subscribers as of July 2021. The EE company was formed in 2010 as a joint venture between Deutsche Telekom and France </a:t>
                      </a:r>
                      <a:r>
                        <a:rPr lang="en-IN" sz="1100" b="1" kern="1200" dirty="0" err="1">
                          <a:solidFill>
                            <a:schemeClr val="tx1"/>
                          </a:solidFill>
                          <a:effectLst/>
                          <a:latin typeface="+mn-lt"/>
                          <a:ea typeface="+mn-ea"/>
                          <a:cs typeface="+mn-cs"/>
                        </a:rPr>
                        <a:t>Télécom</a:t>
                      </a:r>
                      <a:endParaRPr lang="en-IN" sz="1100" b="1" kern="1200" dirty="0">
                        <a:solidFill>
                          <a:schemeClr val="tx1"/>
                        </a:solidFill>
                        <a:effectLst/>
                        <a:latin typeface="+mn-lt"/>
                        <a:ea typeface="+mn-ea"/>
                        <a:cs typeface="+mn-cs"/>
                      </a:endParaRPr>
                    </a:p>
                    <a:p>
                      <a:endParaRPr lang="en-MY" sz="1100" b="1" kern="1200" dirty="0">
                        <a:solidFill>
                          <a:schemeClr val="tx1"/>
                        </a:solidFill>
                        <a:effectLst/>
                        <a:latin typeface="+mn-lt"/>
                        <a:ea typeface="+mn-ea"/>
                        <a:cs typeface="+mn-cs"/>
                      </a:endParaRPr>
                    </a:p>
                    <a:p>
                      <a:r>
                        <a:rPr lang="en-MY" sz="1100" b="1" kern="1200" dirty="0">
                          <a:solidFill>
                            <a:schemeClr val="tx1"/>
                          </a:solidFill>
                          <a:effectLst/>
                          <a:latin typeface="+mn-lt"/>
                          <a:ea typeface="+mn-ea"/>
                          <a:cs typeface="+mn-cs"/>
                        </a:rPr>
                        <a:t>Roles and Responsibilities:</a:t>
                      </a:r>
                    </a:p>
                    <a:p>
                      <a:endParaRPr lang="en-MY" sz="11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kern="1200" dirty="0">
                          <a:solidFill>
                            <a:schemeClr val="tx1"/>
                          </a:solidFill>
                          <a:effectLst/>
                          <a:latin typeface="+mn-lt"/>
                          <a:ea typeface="+mn-ea"/>
                          <a:cs typeface="+mn-cs"/>
                        </a:rPr>
                        <a:t>Worked on developing Talend DI jobs for pulling the data from heterogenous systems like MySQL, Hive, Oracle, Greenplum, HBase etc.</a:t>
                      </a:r>
                    </a:p>
                    <a:p>
                      <a:pPr marL="171450" indent="-171450">
                        <a:buFont typeface="Arial" panose="020B0604020202020204" pitchFamily="34" charset="0"/>
                        <a:buChar char="•"/>
                      </a:pPr>
                      <a:r>
                        <a:rPr lang="en-US" sz="1100" b="0" kern="1200" dirty="0">
                          <a:solidFill>
                            <a:schemeClr val="tx1"/>
                          </a:solidFill>
                          <a:effectLst/>
                          <a:latin typeface="+mn-lt"/>
                          <a:ea typeface="+mn-ea"/>
                          <a:cs typeface="+mn-cs"/>
                        </a:rPr>
                        <a:t>Implemented complex transformation and data ingestion into Datawarehouse fact and dimension tables for daily dashboard </a:t>
                      </a:r>
                      <a:endParaRPr lang="en-MY" sz="1100" b="0" kern="1200" dirty="0">
                        <a:solidFill>
                          <a:schemeClr val="tx1"/>
                        </a:solidFill>
                        <a:effectLst/>
                        <a:latin typeface="+mn-lt"/>
                        <a:ea typeface="+mn-ea"/>
                        <a:cs typeface="+mn-cs"/>
                      </a:endParaRP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Developed SOAP and REST webservices in Talend ESB to consume the events produced by Kafka producer implemented at Telecom system</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Loading the streaming data into third-party system for Incident management and real time dashboarding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sz="1100" b="0" kern="1200" dirty="0">
                          <a:solidFill>
                            <a:schemeClr val="tx1"/>
                          </a:solidFill>
                          <a:effectLst/>
                          <a:latin typeface="+mn-lt"/>
                          <a:ea typeface="+mn-ea"/>
                          <a:cs typeface="+mn-cs"/>
                        </a:rPr>
                        <a:t>Proposing optimum solution for the issues highlighted in SIT and UAT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sz="1100" b="0" kern="1200" dirty="0">
                          <a:solidFill>
                            <a:schemeClr val="tx1"/>
                          </a:solidFill>
                          <a:effectLst/>
                          <a:latin typeface="+mn-lt"/>
                          <a:ea typeface="+mn-ea"/>
                          <a:cs typeface="+mn-cs"/>
                        </a:rPr>
                        <a:t>Developed circuit breaker for seamless data exchange between upstream and downstream systems</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Implemented data enqueue and dequeue for asynchronous webservice call using Talend DI job</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Worked on developing Base64 authentication mechanism in job</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Deployed webservices on Runtime server through Talend Admin Center (TAC)</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Prepared Low Level Design Document and data mapping sheet</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Provided support for handover of operational activities to Operation team</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Supported testing team and fixed bugs</a:t>
                      </a:r>
                    </a:p>
                    <a:p>
                      <a:pPr marL="171450" indent="-171450">
                        <a:buFont typeface="Arial" panose="020B0604020202020204" pitchFamily="34" charset="0"/>
                        <a:buChar char="•"/>
                      </a:pPr>
                      <a:r>
                        <a:rPr lang="en-MY" sz="1100" b="0" kern="1200" dirty="0">
                          <a:solidFill>
                            <a:schemeClr val="tx1"/>
                          </a:solidFill>
                          <a:effectLst/>
                          <a:latin typeface="+mn-lt"/>
                          <a:ea typeface="+mn-ea"/>
                          <a:cs typeface="+mn-cs"/>
                        </a:rPr>
                        <a:t>Prepared the run book for seamless deployment during the first execution cycle</a:t>
                      </a:r>
                    </a:p>
                    <a:p>
                      <a:endParaRPr lang="en-MY" sz="1100" b="1" kern="1200" dirty="0">
                        <a:solidFill>
                          <a:schemeClr val="tx1"/>
                        </a:solidFill>
                        <a:effectLst/>
                        <a:latin typeface="+mn-lt"/>
                        <a:ea typeface="+mn-ea"/>
                        <a:cs typeface="+mn-cs"/>
                      </a:endParaRPr>
                    </a:p>
                    <a:p>
                      <a:endParaRPr lang="en-MY" sz="1100" b="1" kern="1200" dirty="0">
                        <a:solidFill>
                          <a:schemeClr val="tx1"/>
                        </a:solidFill>
                        <a:effectLst/>
                        <a:latin typeface="+mn-lt"/>
                        <a:ea typeface="+mn-ea"/>
                        <a:cs typeface="+mn-cs"/>
                      </a:endParaRPr>
                    </a:p>
                  </a:txBody>
                  <a:tcPr marL="182880" marR="182880" marT="9144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968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11" name="Table 10"/>
          <p:cNvGraphicFramePr>
            <a:graphicFrameLocks noGrp="1"/>
          </p:cNvGraphicFramePr>
          <p:nvPr>
            <p:extLst>
              <p:ext uri="{D42A27DB-BD31-4B8C-83A1-F6EECF244321}">
                <p14:modId xmlns:p14="http://schemas.microsoft.com/office/powerpoint/2010/main" val="2154481121"/>
              </p:ext>
            </p:extLst>
          </p:nvPr>
        </p:nvGraphicFramePr>
        <p:xfrm>
          <a:off x="194100" y="529358"/>
          <a:ext cx="11924010" cy="5029200"/>
        </p:xfrm>
        <a:graphic>
          <a:graphicData uri="http://schemas.openxmlformats.org/drawingml/2006/table">
            <a:tbl>
              <a:tblPr firstRow="1" bandRow="1">
                <a:tableStyleId>{5940675A-B579-460E-94D1-54222C63F5DA}</a:tableStyleId>
              </a:tblPr>
              <a:tblGrid>
                <a:gridCol w="11924010">
                  <a:extLst>
                    <a:ext uri="{9D8B030D-6E8A-4147-A177-3AD203B41FA5}">
                      <a16:colId xmlns:a16="http://schemas.microsoft.com/office/drawing/2014/main" val="20000"/>
                    </a:ext>
                  </a:extLst>
                </a:gridCol>
              </a:tblGrid>
              <a:tr h="228650">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2158447">
                <a:tc>
                  <a:txBody>
                    <a:bodyPr/>
                    <a:lstStyle/>
                    <a:p>
                      <a:pPr latinLnBrk="1"/>
                      <a:r>
                        <a:rPr lang="en-MY" sz="1100" b="1" kern="1200" dirty="0">
                          <a:solidFill>
                            <a:schemeClr val="tx1"/>
                          </a:solidFill>
                          <a:effectLst/>
                          <a:latin typeface="+mn-lt"/>
                          <a:ea typeface="+mn-ea"/>
                          <a:cs typeface="+mn-cs"/>
                        </a:rPr>
                        <a:t>Project #3</a:t>
                      </a:r>
                    </a:p>
                    <a:p>
                      <a:pPr latinLnBrk="1"/>
                      <a:r>
                        <a:rPr lang="en-MY" sz="1100" b="1" kern="1200" dirty="0">
                          <a:solidFill>
                            <a:schemeClr val="tx1"/>
                          </a:solidFill>
                          <a:effectLst/>
                          <a:latin typeface="+mn-lt"/>
                          <a:ea typeface="+mn-ea"/>
                          <a:cs typeface="+mn-cs"/>
                        </a:rPr>
                        <a:t> </a:t>
                      </a:r>
                    </a:p>
                    <a:p>
                      <a:pPr latinLnBrk="1"/>
                      <a:r>
                        <a:rPr lang="en-MY" sz="1100" b="1" kern="1200" dirty="0">
                          <a:solidFill>
                            <a:schemeClr val="tx1"/>
                          </a:solidFill>
                          <a:effectLst/>
                          <a:latin typeface="+mn-lt"/>
                          <a:ea typeface="+mn-ea"/>
                          <a:cs typeface="+mn-cs"/>
                        </a:rPr>
                        <a:t>Project Name  	                             : </a:t>
                      </a:r>
                      <a:r>
                        <a:rPr lang="en-MY" sz="1100" b="1" kern="1200" dirty="0" err="1">
                          <a:solidFill>
                            <a:schemeClr val="tx1"/>
                          </a:solidFill>
                          <a:effectLst/>
                          <a:latin typeface="+mn-lt"/>
                          <a:ea typeface="+mn-ea"/>
                          <a:cs typeface="+mn-cs"/>
                        </a:rPr>
                        <a:t>Locken</a:t>
                      </a:r>
                      <a:r>
                        <a:rPr lang="en-MY" sz="1100" b="1" kern="1200" dirty="0">
                          <a:solidFill>
                            <a:schemeClr val="tx1"/>
                          </a:solidFill>
                          <a:effectLst/>
                          <a:latin typeface="+mn-lt"/>
                          <a:ea typeface="+mn-ea"/>
                          <a:cs typeface="+mn-cs"/>
                        </a:rPr>
                        <a:t> Mechatronic Lock</a:t>
                      </a:r>
                    </a:p>
                    <a:p>
                      <a:pPr latinLnBrk="1"/>
                      <a:r>
                        <a:rPr lang="en-MY" sz="1100" b="1" kern="1200" dirty="0">
                          <a:solidFill>
                            <a:schemeClr val="tx1"/>
                          </a:solidFill>
                          <a:effectLst/>
                          <a:latin typeface="+mn-lt"/>
                          <a:ea typeface="+mn-ea"/>
                          <a:cs typeface="+mn-cs"/>
                        </a:rPr>
                        <a:t>Customer		:  Three</a:t>
                      </a:r>
                    </a:p>
                    <a:p>
                      <a:pPr latinLnBrk="1"/>
                      <a:r>
                        <a:rPr lang="en-MY" sz="1100" b="1" kern="1200" dirty="0">
                          <a:solidFill>
                            <a:schemeClr val="tx1"/>
                          </a:solidFill>
                          <a:effectLst/>
                          <a:latin typeface="+mn-lt"/>
                          <a:ea typeface="+mn-ea"/>
                          <a:cs typeface="+mn-cs"/>
                        </a:rPr>
                        <a:t>Role                           	:  Senior Data Engineer</a:t>
                      </a:r>
                    </a:p>
                    <a:p>
                      <a:pPr latinLnBrk="1"/>
                      <a:r>
                        <a:rPr lang="en-MY" sz="1100" b="1" kern="1200" dirty="0">
                          <a:solidFill>
                            <a:schemeClr val="tx1"/>
                          </a:solidFill>
                          <a:effectLst/>
                          <a:latin typeface="+mn-lt"/>
                          <a:ea typeface="+mn-ea"/>
                          <a:cs typeface="+mn-cs"/>
                        </a:rPr>
                        <a:t>Environment        	:  Talend DI (7.0), Talend DQ (7.0) Azure</a:t>
                      </a:r>
                    </a:p>
                    <a:p>
                      <a:pPr latinLnBrk="1"/>
                      <a:r>
                        <a:rPr lang="en-MY" sz="1100" b="1" kern="1200" dirty="0">
                          <a:solidFill>
                            <a:schemeClr val="tx1"/>
                          </a:solidFill>
                          <a:effectLst/>
                          <a:latin typeface="+mn-lt"/>
                          <a:ea typeface="+mn-ea"/>
                          <a:cs typeface="+mn-cs"/>
                        </a:rPr>
                        <a:t>Duration	    	:  Dec-2019 to Mar 2020</a:t>
                      </a:r>
                    </a:p>
                    <a:p>
                      <a:pPr latinLnBrk="1"/>
                      <a:endParaRPr lang="en-MY" sz="1100" b="1" kern="1200" dirty="0">
                        <a:solidFill>
                          <a:schemeClr val="tx1"/>
                        </a:solidFill>
                        <a:effectLst/>
                        <a:latin typeface="+mn-lt"/>
                        <a:ea typeface="+mn-ea"/>
                        <a:cs typeface="+mn-cs"/>
                      </a:endParaRPr>
                    </a:p>
                    <a:p>
                      <a:pPr latinLnBrk="1"/>
                      <a:r>
                        <a:rPr lang="en-MY" sz="1100" b="1" kern="1200" dirty="0">
                          <a:solidFill>
                            <a:schemeClr val="tx1"/>
                          </a:solidFill>
                          <a:effectLst/>
                          <a:latin typeface="+mn-lt"/>
                          <a:ea typeface="+mn-ea"/>
                          <a:cs typeface="+mn-cs"/>
                        </a:rPr>
                        <a:t>Project Description:  </a:t>
                      </a:r>
                    </a:p>
                    <a:p>
                      <a:pPr latinLnBrk="1"/>
                      <a:endParaRPr lang="en-MY" sz="1100" b="1" kern="1200" dirty="0">
                        <a:solidFill>
                          <a:schemeClr val="tx1"/>
                        </a:solidFill>
                        <a:effectLst/>
                        <a:latin typeface="+mn-lt"/>
                        <a:ea typeface="+mn-ea"/>
                        <a:cs typeface="+mn-cs"/>
                      </a:endParaRPr>
                    </a:p>
                    <a:p>
                      <a:pPr algn="just" latinLnBrk="1"/>
                      <a:r>
                        <a:rPr lang="en-IN" sz="1100" b="1" kern="1200" dirty="0">
                          <a:solidFill>
                            <a:schemeClr val="tx1"/>
                          </a:solidFill>
                          <a:effectLst/>
                          <a:latin typeface="+mn-lt"/>
                          <a:ea typeface="+mn-ea"/>
                          <a:cs typeface="+mn-cs"/>
                        </a:rPr>
                        <a:t>Hutchison 3G UK Limited is a British telecommunications and internet service provider currently based in Reading, England. It is a subsidiary of CK Hutchison Holdings, operating under the global </a:t>
                      </a:r>
                      <a:r>
                        <a:rPr lang="en-IN" sz="1100" b="1" kern="1200" dirty="0" err="1">
                          <a:solidFill>
                            <a:schemeClr val="tx1"/>
                          </a:solidFill>
                          <a:effectLst/>
                          <a:latin typeface="+mn-lt"/>
                          <a:ea typeface="+mn-ea"/>
                          <a:cs typeface="+mn-cs"/>
                        </a:rPr>
                        <a:t>Thre</a:t>
                      </a:r>
                      <a:r>
                        <a:rPr lang="en-IN" sz="1100" b="1" kern="1200" dirty="0">
                          <a:solidFill>
                            <a:schemeClr val="tx1"/>
                          </a:solidFill>
                          <a:effectLst/>
                          <a:latin typeface="+mn-lt"/>
                          <a:ea typeface="+mn-ea"/>
                          <a:cs typeface="+mn-cs"/>
                        </a:rPr>
                        <a:t>-e brand. Three is the fourth-largest mobile network operator in the United Kingdom, with 13.3 million subscribers as of July 2020. The company launched on 3 March 2003 as the United Kingdom's first commercial 100% 3G network. It provides 3G, 4G and 5G services through its own network infrastructure.</a:t>
                      </a:r>
                    </a:p>
                    <a:p>
                      <a:pPr algn="just" latinLnBrk="1"/>
                      <a:r>
                        <a:rPr lang="en-IN" sz="1100" b="1" kern="1200" dirty="0" err="1">
                          <a:solidFill>
                            <a:schemeClr val="tx1"/>
                          </a:solidFill>
                          <a:effectLst/>
                          <a:latin typeface="+mn-lt"/>
                          <a:ea typeface="+mn-ea"/>
                          <a:cs typeface="+mn-cs"/>
                        </a:rPr>
                        <a:t>Locken</a:t>
                      </a:r>
                      <a:r>
                        <a:rPr lang="en-IN" sz="1100" b="1" kern="1200" dirty="0">
                          <a:solidFill>
                            <a:schemeClr val="tx1"/>
                          </a:solidFill>
                          <a:effectLst/>
                          <a:latin typeface="+mn-lt"/>
                          <a:ea typeface="+mn-ea"/>
                          <a:cs typeface="+mn-cs"/>
                        </a:rPr>
                        <a:t> electronic key is both the system’s brain and energy source. With a mechanical and electronic design, the key offers the following benefits: replaces large bunches of keys and provide real time access rights update through the Bluetooth module and </a:t>
                      </a:r>
                      <a:r>
                        <a:rPr lang="en-IN" sz="1100" b="1" kern="1200" dirty="0" err="1">
                          <a:solidFill>
                            <a:schemeClr val="tx1"/>
                          </a:solidFill>
                          <a:effectLst/>
                          <a:latin typeface="+mn-lt"/>
                          <a:ea typeface="+mn-ea"/>
                          <a:cs typeface="+mn-cs"/>
                        </a:rPr>
                        <a:t>MyLocken</a:t>
                      </a:r>
                      <a:r>
                        <a:rPr lang="en-IN" sz="1100" b="1" kern="1200" dirty="0">
                          <a:solidFill>
                            <a:schemeClr val="tx1"/>
                          </a:solidFill>
                          <a:effectLst/>
                          <a:latin typeface="+mn-lt"/>
                          <a:ea typeface="+mn-ea"/>
                          <a:cs typeface="+mn-cs"/>
                        </a:rPr>
                        <a:t> App</a:t>
                      </a:r>
                    </a:p>
                    <a:p>
                      <a:pPr latinLnBrk="1"/>
                      <a:endParaRPr lang="en-MY" sz="1100" b="1" kern="1200" dirty="0">
                        <a:solidFill>
                          <a:schemeClr val="tx1"/>
                        </a:solidFill>
                        <a:effectLst/>
                        <a:latin typeface="+mn-lt"/>
                        <a:ea typeface="+mn-ea"/>
                        <a:cs typeface="+mn-cs"/>
                      </a:endParaRPr>
                    </a:p>
                    <a:p>
                      <a:pPr latinLnBrk="1"/>
                      <a:r>
                        <a:rPr lang="en-MY" sz="1100" b="1" kern="1200" dirty="0">
                          <a:solidFill>
                            <a:schemeClr val="tx1"/>
                          </a:solidFill>
                          <a:effectLst/>
                          <a:latin typeface="+mn-lt"/>
                          <a:ea typeface="+mn-ea"/>
                          <a:cs typeface="+mn-cs"/>
                        </a:rPr>
                        <a:t>Roles and Responsibilities:</a:t>
                      </a:r>
                    </a:p>
                    <a:p>
                      <a:pPr latinLnBrk="1"/>
                      <a:endParaRPr lang="en-MY" sz="1100" kern="1200" dirty="0">
                        <a:solidFill>
                          <a:schemeClr val="tx1"/>
                        </a:solidFill>
                        <a:effectLst/>
                        <a:latin typeface="+mn-lt"/>
                        <a:ea typeface="+mn-ea"/>
                        <a:cs typeface="+mn-cs"/>
                      </a:endParaRPr>
                    </a:p>
                    <a:p>
                      <a:pPr marL="171450" indent="-171450" latinLnBrk="1">
                        <a:buFont typeface="Arial" panose="020B0604020202020204" pitchFamily="34" charset="0"/>
                        <a:buChar char="•"/>
                      </a:pPr>
                      <a:r>
                        <a:rPr lang="en-MY" sz="1100" kern="1200" dirty="0">
                          <a:solidFill>
                            <a:schemeClr val="tx1"/>
                          </a:solidFill>
                          <a:effectLst/>
                          <a:latin typeface="+mn-lt"/>
                          <a:ea typeface="+mn-ea"/>
                          <a:cs typeface="+mn-cs"/>
                        </a:rPr>
                        <a:t>Project scope included cleansing and preparation of data to be used by </a:t>
                      </a:r>
                      <a:r>
                        <a:rPr lang="en-MY" sz="1100" kern="1200" dirty="0" err="1">
                          <a:solidFill>
                            <a:schemeClr val="tx1"/>
                          </a:solidFill>
                          <a:effectLst/>
                          <a:latin typeface="+mn-lt"/>
                          <a:ea typeface="+mn-ea"/>
                          <a:cs typeface="+mn-cs"/>
                        </a:rPr>
                        <a:t>Locken</a:t>
                      </a:r>
                      <a:r>
                        <a:rPr lang="en-MY" sz="1100" kern="1200" dirty="0">
                          <a:solidFill>
                            <a:schemeClr val="tx1"/>
                          </a:solidFill>
                          <a:effectLst/>
                          <a:latin typeface="+mn-lt"/>
                          <a:ea typeface="+mn-ea"/>
                          <a:cs typeface="+mn-cs"/>
                        </a:rPr>
                        <a:t> Android app using Talend DI jobs</a:t>
                      </a:r>
                    </a:p>
                    <a:p>
                      <a:pPr marL="171450" indent="-171450" latinLnBrk="1">
                        <a:buFont typeface="Arial" panose="020B0604020202020204" pitchFamily="34" charset="0"/>
                        <a:buChar char="•"/>
                      </a:pPr>
                      <a:r>
                        <a:rPr lang="en-MY" sz="1100" kern="1200" dirty="0">
                          <a:solidFill>
                            <a:schemeClr val="tx1"/>
                          </a:solidFill>
                          <a:effectLst/>
                          <a:latin typeface="+mn-lt"/>
                          <a:ea typeface="+mn-ea"/>
                          <a:cs typeface="+mn-cs"/>
                        </a:rPr>
                        <a:t>Handling of CSV files (that were provided by BMC Remedy tool over ADLS container) using Talend orchestration components</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Worked on developing end to end solution for data extraction from incremental CSV files placed on ADLS container</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Implemented complex transformation like aggregation (</a:t>
                      </a:r>
                      <a:r>
                        <a:rPr lang="en-IN" sz="1100" kern="1200" dirty="0" err="1">
                          <a:solidFill>
                            <a:schemeClr val="tx1"/>
                          </a:solidFill>
                          <a:effectLst/>
                          <a:latin typeface="+mn-lt"/>
                          <a:ea typeface="+mn-ea"/>
                          <a:cs typeface="+mn-cs"/>
                        </a:rPr>
                        <a:t>tAggregateRow</a:t>
                      </a:r>
                      <a:r>
                        <a:rPr lang="en-IN" sz="1100" kern="1200" dirty="0">
                          <a:solidFill>
                            <a:schemeClr val="tx1"/>
                          </a:solidFill>
                          <a:effectLst/>
                          <a:latin typeface="+mn-lt"/>
                          <a:ea typeface="+mn-ea"/>
                          <a:cs typeface="+mn-cs"/>
                        </a:rPr>
                        <a:t>), duplicate row removal (</a:t>
                      </a:r>
                      <a:r>
                        <a:rPr lang="en-IN" sz="1100" kern="1200" dirty="0" err="1">
                          <a:solidFill>
                            <a:schemeClr val="tx1"/>
                          </a:solidFill>
                          <a:effectLst/>
                          <a:latin typeface="+mn-lt"/>
                          <a:ea typeface="+mn-ea"/>
                          <a:cs typeface="+mn-cs"/>
                        </a:rPr>
                        <a:t>tUnique</a:t>
                      </a:r>
                      <a:r>
                        <a:rPr lang="en-IN" sz="1100" kern="1200" dirty="0">
                          <a:solidFill>
                            <a:schemeClr val="tx1"/>
                          </a:solidFill>
                          <a:effectLst/>
                          <a:latin typeface="+mn-lt"/>
                          <a:ea typeface="+mn-ea"/>
                          <a:cs typeface="+mn-cs"/>
                        </a:rPr>
                        <a:t>) and data comparison between two rows using </a:t>
                      </a:r>
                      <a:r>
                        <a:rPr lang="en-IN" sz="1100" kern="1200" dirty="0" err="1">
                          <a:solidFill>
                            <a:schemeClr val="tx1"/>
                          </a:solidFill>
                          <a:effectLst/>
                          <a:latin typeface="+mn-lt"/>
                          <a:ea typeface="+mn-ea"/>
                          <a:cs typeface="+mn-cs"/>
                        </a:rPr>
                        <a:t>tMemorizeRow</a:t>
                      </a:r>
                      <a:endParaRPr lang="en-IN" sz="1100" kern="1200" dirty="0">
                        <a:solidFill>
                          <a:schemeClr val="tx1"/>
                        </a:solidFill>
                        <a:effectLst/>
                        <a:latin typeface="+mn-lt"/>
                        <a:ea typeface="+mn-ea"/>
                        <a:cs typeface="+mn-cs"/>
                      </a:endParaRPr>
                    </a:p>
                    <a:p>
                      <a:pPr marL="171450" indent="-171450" latinLnBrk="1">
                        <a:buFont typeface="Arial" panose="020B0604020202020204" pitchFamily="34" charset="0"/>
                        <a:buChar char="•"/>
                      </a:pPr>
                      <a:r>
                        <a:rPr lang="en-MY" sz="1100" kern="1200" dirty="0">
                          <a:solidFill>
                            <a:schemeClr val="tx1"/>
                          </a:solidFill>
                          <a:effectLst/>
                          <a:latin typeface="+mn-lt"/>
                          <a:ea typeface="+mn-ea"/>
                          <a:cs typeface="+mn-cs"/>
                        </a:rPr>
                        <a:t>Troubleshoot data integration issue and bugs, </a:t>
                      </a:r>
                      <a:r>
                        <a:rPr lang="en-MY" sz="1100" kern="1200" dirty="0" err="1">
                          <a:solidFill>
                            <a:schemeClr val="tx1"/>
                          </a:solidFill>
                          <a:effectLst/>
                          <a:latin typeface="+mn-lt"/>
                          <a:ea typeface="+mn-ea"/>
                          <a:cs typeface="+mn-cs"/>
                        </a:rPr>
                        <a:t>analyze</a:t>
                      </a:r>
                      <a:r>
                        <a:rPr lang="en-MY" sz="1100" kern="1200" dirty="0">
                          <a:solidFill>
                            <a:schemeClr val="tx1"/>
                          </a:solidFill>
                          <a:effectLst/>
                          <a:latin typeface="+mn-lt"/>
                          <a:ea typeface="+mn-ea"/>
                          <a:cs typeface="+mn-cs"/>
                        </a:rPr>
                        <a:t> reasons of job failure, implement optimal solutions and revise procedures and documentation </a:t>
                      </a:r>
                    </a:p>
                    <a:p>
                      <a:pPr marL="171450" indent="-171450" latinLnBrk="1">
                        <a:buFont typeface="Arial" panose="020B0604020202020204" pitchFamily="34" charset="0"/>
                        <a:buChar char="•"/>
                      </a:pPr>
                      <a:r>
                        <a:rPr lang="en-MY" sz="1100" kern="1200" dirty="0">
                          <a:solidFill>
                            <a:schemeClr val="tx1"/>
                          </a:solidFill>
                          <a:effectLst/>
                          <a:latin typeface="+mn-lt"/>
                          <a:ea typeface="+mn-ea"/>
                          <a:cs typeface="+mn-cs"/>
                        </a:rPr>
                        <a:t>Optimisation of the long running jobs using best practices of Talend</a:t>
                      </a:r>
                    </a:p>
                    <a:p>
                      <a:pPr marL="171450" indent="-171450" latinLnBrk="1">
                        <a:buFont typeface="Arial" panose="020B0604020202020204" pitchFamily="34" charset="0"/>
                        <a:buChar char="•"/>
                      </a:pPr>
                      <a:r>
                        <a:rPr lang="en-MY" sz="1100" kern="1200" dirty="0">
                          <a:solidFill>
                            <a:schemeClr val="tx1"/>
                          </a:solidFill>
                          <a:effectLst/>
                          <a:latin typeface="+mn-lt"/>
                          <a:ea typeface="+mn-ea"/>
                          <a:cs typeface="+mn-cs"/>
                        </a:rPr>
                        <a:t>Monitored and supported the Talend jobs scheduled through Talend Admin Center(TAC)</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Performed data validity, accuracy &amp; integrity tests and Source system analysis using Talend DQ</a:t>
                      </a:r>
                      <a:endParaRPr lang="en-MY" sz="1100" kern="1200" dirty="0">
                        <a:solidFill>
                          <a:schemeClr val="tx1"/>
                        </a:solidFill>
                        <a:effectLst/>
                        <a:latin typeface="+mn-lt"/>
                        <a:ea typeface="+mn-ea"/>
                        <a:cs typeface="+mn-cs"/>
                      </a:endParaRPr>
                    </a:p>
                    <a:p>
                      <a:pPr latinLnBrk="1"/>
                      <a:endParaRPr lang="en-MY" sz="1100" b="1" kern="1200" dirty="0">
                        <a:solidFill>
                          <a:schemeClr val="tx1"/>
                        </a:solidFill>
                        <a:effectLst/>
                        <a:latin typeface="+mn-lt"/>
                        <a:ea typeface="+mn-ea"/>
                        <a:cs typeface="+mn-cs"/>
                      </a:endParaRPr>
                    </a:p>
                  </a:txBody>
                  <a:tcPr marL="182880" marR="182880" marT="9144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2956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11" name="Table 10"/>
          <p:cNvGraphicFramePr>
            <a:graphicFrameLocks noGrp="1"/>
          </p:cNvGraphicFramePr>
          <p:nvPr>
            <p:extLst>
              <p:ext uri="{D42A27DB-BD31-4B8C-83A1-F6EECF244321}">
                <p14:modId xmlns:p14="http://schemas.microsoft.com/office/powerpoint/2010/main" val="3829133491"/>
              </p:ext>
            </p:extLst>
          </p:nvPr>
        </p:nvGraphicFramePr>
        <p:xfrm>
          <a:off x="194100" y="529358"/>
          <a:ext cx="11924010" cy="5364480"/>
        </p:xfrm>
        <a:graphic>
          <a:graphicData uri="http://schemas.openxmlformats.org/drawingml/2006/table">
            <a:tbl>
              <a:tblPr firstRow="1" bandRow="1">
                <a:tableStyleId>{5940675A-B579-460E-94D1-54222C63F5DA}</a:tableStyleId>
              </a:tblPr>
              <a:tblGrid>
                <a:gridCol w="11924010">
                  <a:extLst>
                    <a:ext uri="{9D8B030D-6E8A-4147-A177-3AD203B41FA5}">
                      <a16:colId xmlns:a16="http://schemas.microsoft.com/office/drawing/2014/main" val="20000"/>
                    </a:ext>
                  </a:extLst>
                </a:gridCol>
              </a:tblGrid>
              <a:tr h="228650">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2158447">
                <a:tc>
                  <a:txBody>
                    <a:bodyPr/>
                    <a:lstStyle/>
                    <a:p>
                      <a:pPr hangingPunct="0"/>
                      <a:r>
                        <a:rPr lang="en-MY" sz="1100" b="1" kern="1200" dirty="0">
                          <a:solidFill>
                            <a:schemeClr val="tx1"/>
                          </a:solidFill>
                          <a:effectLst/>
                          <a:latin typeface="+mn-lt"/>
                          <a:ea typeface="+mn-ea"/>
                          <a:cs typeface="+mn-cs"/>
                        </a:rPr>
                        <a:t>Project #4</a:t>
                      </a:r>
                    </a:p>
                    <a:p>
                      <a:pPr hangingPunct="0"/>
                      <a:endParaRPr lang="en-MY" sz="1100" b="1" kern="1200" dirty="0">
                        <a:solidFill>
                          <a:schemeClr val="tx1"/>
                        </a:solidFill>
                        <a:effectLst/>
                        <a:latin typeface="+mn-lt"/>
                        <a:ea typeface="+mn-ea"/>
                        <a:cs typeface="+mn-cs"/>
                      </a:endParaRPr>
                    </a:p>
                    <a:p>
                      <a:pPr hangingPunct="0"/>
                      <a:r>
                        <a:rPr lang="en-MY" sz="1100" b="1" kern="1200" dirty="0">
                          <a:solidFill>
                            <a:schemeClr val="tx1"/>
                          </a:solidFill>
                          <a:effectLst/>
                          <a:latin typeface="+mn-lt"/>
                          <a:ea typeface="+mn-ea"/>
                          <a:cs typeface="+mn-cs"/>
                        </a:rPr>
                        <a:t>Project Name  	                             :  Property Taxation Modernisation</a:t>
                      </a:r>
                    </a:p>
                    <a:p>
                      <a:pPr hangingPunct="0"/>
                      <a:r>
                        <a:rPr lang="en-MY" sz="1100" b="1" kern="1200" dirty="0">
                          <a:solidFill>
                            <a:schemeClr val="tx1"/>
                          </a:solidFill>
                          <a:effectLst/>
                          <a:latin typeface="+mn-lt"/>
                          <a:ea typeface="+mn-ea"/>
                          <a:cs typeface="+mn-cs"/>
                        </a:rPr>
                        <a:t>Customer		:  San-Mateo County</a:t>
                      </a:r>
                    </a:p>
                    <a:p>
                      <a:pPr hangingPunct="0"/>
                      <a:r>
                        <a:rPr lang="en-MY" sz="1100" b="1" kern="1200" dirty="0">
                          <a:solidFill>
                            <a:schemeClr val="tx1"/>
                          </a:solidFill>
                          <a:effectLst/>
                          <a:latin typeface="+mn-lt"/>
                          <a:ea typeface="+mn-ea"/>
                          <a:cs typeface="+mn-cs"/>
                        </a:rPr>
                        <a:t>Role                           	:  Senior Data Engineer</a:t>
                      </a:r>
                    </a:p>
                    <a:p>
                      <a:pPr latinLnBrk="1"/>
                      <a:r>
                        <a:rPr lang="en-MY" sz="1100" b="1" kern="1200" dirty="0">
                          <a:solidFill>
                            <a:schemeClr val="tx1"/>
                          </a:solidFill>
                          <a:effectLst/>
                          <a:latin typeface="+mn-lt"/>
                          <a:ea typeface="+mn-ea"/>
                          <a:cs typeface="+mn-cs"/>
                        </a:rPr>
                        <a:t>Environment        	:  Talend DI (7.0), Talend DQ(7.0), Salesforce, </a:t>
                      </a:r>
                      <a:r>
                        <a:rPr lang="en-MY" sz="1100" b="1" kern="1200" dirty="0" err="1">
                          <a:solidFill>
                            <a:schemeClr val="tx1"/>
                          </a:solidFill>
                          <a:effectLst/>
                          <a:latin typeface="+mn-lt"/>
                          <a:ea typeface="+mn-ea"/>
                          <a:cs typeface="+mn-cs"/>
                        </a:rPr>
                        <a:t>ControlM</a:t>
                      </a:r>
                      <a:endParaRPr lang="en-MY" sz="1100" b="1" kern="1200" dirty="0">
                        <a:solidFill>
                          <a:schemeClr val="tx1"/>
                        </a:solidFill>
                        <a:effectLst/>
                        <a:latin typeface="+mn-lt"/>
                        <a:ea typeface="+mn-ea"/>
                        <a:cs typeface="+mn-cs"/>
                      </a:endParaRPr>
                    </a:p>
                    <a:p>
                      <a:pPr hangingPunct="0"/>
                      <a:r>
                        <a:rPr lang="en-MY" sz="1100" b="1" kern="1200" dirty="0">
                          <a:solidFill>
                            <a:schemeClr val="tx1"/>
                          </a:solidFill>
                          <a:effectLst/>
                          <a:latin typeface="+mn-lt"/>
                          <a:ea typeface="+mn-ea"/>
                          <a:cs typeface="+mn-cs"/>
                        </a:rPr>
                        <a:t>Duration	    	:  Jan-2019 to Nov -2019</a:t>
                      </a:r>
                    </a:p>
                    <a:p>
                      <a:pPr hangingPunct="0"/>
                      <a:endParaRPr lang="en-MY" sz="1100" b="1" kern="1200" dirty="0">
                        <a:solidFill>
                          <a:schemeClr val="tx1"/>
                        </a:solidFill>
                        <a:effectLst/>
                        <a:latin typeface="+mn-lt"/>
                        <a:ea typeface="+mn-ea"/>
                        <a:cs typeface="+mn-cs"/>
                      </a:endParaRPr>
                    </a:p>
                    <a:p>
                      <a:pPr hangingPunct="0"/>
                      <a:r>
                        <a:rPr lang="en-MY" sz="1100" b="1" kern="1200" dirty="0">
                          <a:solidFill>
                            <a:schemeClr val="tx1"/>
                          </a:solidFill>
                          <a:effectLst/>
                          <a:latin typeface="+mn-lt"/>
                          <a:ea typeface="+mn-ea"/>
                          <a:cs typeface="+mn-cs"/>
                        </a:rPr>
                        <a:t>Project Description:</a:t>
                      </a:r>
                    </a:p>
                    <a:p>
                      <a:pPr hangingPunct="0"/>
                      <a:endParaRPr lang="en-MY" sz="1100" b="1" kern="1200" dirty="0">
                        <a:solidFill>
                          <a:schemeClr val="tx1"/>
                        </a:solidFill>
                        <a:effectLst/>
                        <a:latin typeface="+mn-lt"/>
                        <a:ea typeface="+mn-ea"/>
                        <a:cs typeface="+mn-cs"/>
                      </a:endParaRPr>
                    </a:p>
                    <a:p>
                      <a:pPr hangingPunct="0"/>
                      <a:r>
                        <a:rPr lang="en-IN" sz="1100" b="1" kern="1200" dirty="0">
                          <a:solidFill>
                            <a:schemeClr val="tx1"/>
                          </a:solidFill>
                          <a:effectLst/>
                          <a:latin typeface="+mn-lt"/>
                          <a:ea typeface="+mn-ea"/>
                          <a:cs typeface="+mn-cs"/>
                        </a:rPr>
                        <a:t>San Mateo County, officially the County of San Mateo, is a county located in the U.S. state of California. As of the 2010 census, the population was 718,451. The county seat is Redwood </a:t>
                      </a:r>
                      <a:r>
                        <a:rPr lang="en-IN" sz="1100" b="1" kern="1200" dirty="0" err="1">
                          <a:solidFill>
                            <a:schemeClr val="tx1"/>
                          </a:solidFill>
                          <a:effectLst/>
                          <a:latin typeface="+mn-lt"/>
                          <a:ea typeface="+mn-ea"/>
                          <a:cs typeface="+mn-cs"/>
                        </a:rPr>
                        <a:t>City.San</a:t>
                      </a:r>
                      <a:r>
                        <a:rPr lang="en-IN" sz="1100" b="1" kern="1200" dirty="0">
                          <a:solidFill>
                            <a:schemeClr val="tx1"/>
                          </a:solidFill>
                          <a:effectLst/>
                          <a:latin typeface="+mn-lt"/>
                          <a:ea typeface="+mn-ea"/>
                          <a:cs typeface="+mn-cs"/>
                        </a:rPr>
                        <a:t> Mateo County is included in the San Francisco-Oakland-Berkeley, CA MSA (metropolitan statistical area), Silicon Valley, and is part of the San Francisco Bay Area, the nine counties bordering San Francisco Bay. It covers most of the San Francisco Peninsula. San Francisco International Airport is located at the northern end of the county. The county's built-up areas are mostly suburban with some areas being very urban, and are home to several corporate campuses.</a:t>
                      </a:r>
                    </a:p>
                    <a:p>
                      <a:pPr hangingPunct="0"/>
                      <a:endParaRPr lang="en-MY" sz="1100" b="1" kern="1200" dirty="0">
                        <a:solidFill>
                          <a:schemeClr val="tx1"/>
                        </a:solidFill>
                        <a:effectLst/>
                        <a:latin typeface="+mn-lt"/>
                        <a:ea typeface="+mn-ea"/>
                        <a:cs typeface="+mn-cs"/>
                      </a:endParaRPr>
                    </a:p>
                    <a:p>
                      <a:pPr hangingPunct="0"/>
                      <a:r>
                        <a:rPr lang="en-MY" sz="1100" b="1" kern="1200" dirty="0">
                          <a:solidFill>
                            <a:schemeClr val="tx1"/>
                          </a:solidFill>
                          <a:effectLst/>
                          <a:latin typeface="+mn-lt"/>
                          <a:ea typeface="+mn-ea"/>
                          <a:cs typeface="+mn-cs"/>
                        </a:rPr>
                        <a:t>Roles and Responsibilities:</a:t>
                      </a:r>
                    </a:p>
                    <a:p>
                      <a:pPr hangingPunct="0"/>
                      <a:endParaRPr lang="en-MY" sz="1100" b="1" kern="1200" dirty="0">
                        <a:solidFill>
                          <a:schemeClr val="tx1"/>
                        </a:solidFill>
                        <a:effectLst/>
                        <a:latin typeface="+mn-lt"/>
                        <a:ea typeface="+mn-ea"/>
                        <a:cs typeface="+mn-cs"/>
                      </a:endParaRP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Used Talend DQ for performing Data Profiling of source systems </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Design and Develop data cleansing approach in Talend Data Integration using reusable code routines and custom components</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Implemented ETL methodologies to load the data into Datawarehouse using SCD components</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Extensively worked on data extraction, transformation and loading from MySQL, Flat Files into Salesforce objects</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Worked closely with testing team for Integration Testing</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Worked extensively on different types of Talend components</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Setup Bitbucket and Nexus repository </a:t>
                      </a:r>
                    </a:p>
                    <a:p>
                      <a:pPr marL="171450" indent="-171450" hangingPunct="0">
                        <a:buFont typeface="Arial" panose="020B0604020202020204" pitchFamily="34" charset="0"/>
                        <a:buChar char="•"/>
                      </a:pPr>
                      <a:r>
                        <a:rPr lang="en-MY" sz="1100" b="0" kern="1200" dirty="0">
                          <a:solidFill>
                            <a:schemeClr val="tx1"/>
                          </a:solidFill>
                          <a:effectLst/>
                          <a:latin typeface="+mn-lt"/>
                          <a:ea typeface="+mn-ea"/>
                          <a:cs typeface="+mn-cs"/>
                        </a:rPr>
                        <a:t>Involved in setting up and configuration of Git and Nexus repository on Talend Admin Console (TAC)</a:t>
                      </a:r>
                    </a:p>
                    <a:p>
                      <a:pPr marL="171450" marR="0" lvl="0" indent="-1714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MY" sz="1100" b="0" kern="1200" dirty="0">
                          <a:solidFill>
                            <a:schemeClr val="tx1"/>
                          </a:solidFill>
                          <a:effectLst/>
                          <a:latin typeface="+mn-lt"/>
                          <a:ea typeface="+mn-ea"/>
                          <a:cs typeface="+mn-cs"/>
                        </a:rPr>
                        <a:t>Scheduled Talend jobs on </a:t>
                      </a:r>
                      <a:r>
                        <a:rPr lang="en-MY" sz="1100" b="0" kern="1200" dirty="0" err="1">
                          <a:solidFill>
                            <a:schemeClr val="tx1"/>
                          </a:solidFill>
                          <a:effectLst/>
                          <a:latin typeface="+mn-lt"/>
                          <a:ea typeface="+mn-ea"/>
                          <a:cs typeface="+mn-cs"/>
                        </a:rPr>
                        <a:t>ControlM</a:t>
                      </a:r>
                      <a:r>
                        <a:rPr lang="en-MY" sz="1100" b="0" kern="1200" dirty="0">
                          <a:solidFill>
                            <a:schemeClr val="tx1"/>
                          </a:solidFill>
                          <a:effectLst/>
                          <a:latin typeface="+mn-lt"/>
                          <a:ea typeface="+mn-ea"/>
                          <a:cs typeface="+mn-cs"/>
                        </a:rPr>
                        <a:t> as part of Proof of Concept</a:t>
                      </a:r>
                    </a:p>
                    <a:p>
                      <a:pPr marL="171450" indent="-171450" hangingPunct="0">
                        <a:buFont typeface="Arial" panose="020B0604020202020204" pitchFamily="34" charset="0"/>
                        <a:buChar char="•"/>
                      </a:pPr>
                      <a:endParaRPr lang="en-MY" sz="1100" b="0" kern="1200" dirty="0">
                        <a:solidFill>
                          <a:schemeClr val="tx1"/>
                        </a:solidFill>
                        <a:effectLst/>
                        <a:latin typeface="+mn-lt"/>
                        <a:ea typeface="+mn-ea"/>
                        <a:cs typeface="+mn-cs"/>
                      </a:endParaRPr>
                    </a:p>
                    <a:p>
                      <a:pPr hangingPunct="0"/>
                      <a:endParaRPr lang="en-MY" sz="1100" b="1" kern="1200" dirty="0">
                        <a:solidFill>
                          <a:schemeClr val="tx1"/>
                        </a:solidFill>
                        <a:effectLst/>
                        <a:latin typeface="+mn-lt"/>
                        <a:ea typeface="+mn-ea"/>
                        <a:cs typeface="+mn-cs"/>
                      </a:endParaRPr>
                    </a:p>
                    <a:p>
                      <a:pPr hangingPunct="0"/>
                      <a:endParaRPr lang="en-MY" sz="1100" b="1" kern="1200" dirty="0">
                        <a:solidFill>
                          <a:schemeClr val="tx1"/>
                        </a:solidFill>
                        <a:effectLst/>
                        <a:latin typeface="+mn-lt"/>
                        <a:ea typeface="+mn-ea"/>
                        <a:cs typeface="+mn-cs"/>
                      </a:endParaRPr>
                    </a:p>
                  </a:txBody>
                  <a:tcPr marL="182880" marR="182880" marT="9144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460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099" y="55290"/>
            <a:ext cx="3012141" cy="400110"/>
          </a:xfrm>
          <a:prstGeom prst="rect">
            <a:avLst/>
          </a:prstGeom>
          <a:noFill/>
        </p:spPr>
        <p:txBody>
          <a:bodyPr wrap="square" rtlCol="0">
            <a:spAutoFit/>
          </a:bodyPr>
          <a:lstStyle/>
          <a:p>
            <a:r>
              <a:rPr lang="en-US" sz="2000" b="1" dirty="0"/>
              <a:t>RESOURCE PROFILE</a:t>
            </a:r>
          </a:p>
        </p:txBody>
      </p:sp>
      <p:sp>
        <p:nvSpPr>
          <p:cNvPr id="10" name="TextBox 9"/>
          <p:cNvSpPr txBox="1"/>
          <p:nvPr/>
        </p:nvSpPr>
        <p:spPr>
          <a:xfrm>
            <a:off x="92498" y="6324201"/>
            <a:ext cx="12025611" cy="584775"/>
          </a:xfrm>
          <a:prstGeom prst="rect">
            <a:avLst/>
          </a:prstGeom>
          <a:noFill/>
        </p:spPr>
        <p:txBody>
          <a:bodyPr wrap="square" rtlCol="0">
            <a:spAutoFit/>
          </a:bodyPr>
          <a:lstStyle/>
          <a:p>
            <a:r>
              <a:rPr lang="en-US" sz="800" b="1" u="sng" dirty="0"/>
              <a:t>Disclaimer Statement </a:t>
            </a:r>
            <a:endParaRPr lang="en-US" sz="800" dirty="0"/>
          </a:p>
          <a:p>
            <a:r>
              <a:rPr lang="en-US" sz="800" dirty="0"/>
              <a:t>This Document and its attachment(s) contains personal data and other details which are confidential and/or privileged information and solely being used for reviewing profiles. It is protected by the personal data protection laws including our Malaysian Personal Data Protection Act 2010 and any other laws. Its receipt of possession does not convey any rights or possession to use (other than the purpose stated), to reproduce or to disclose its contents. Any form of use (other than the purpose stated), reproduction, dissemination, copying, modification, distribution and/or storage of this Document and its attachment(s) is strictly prohibited. This Document and its attachment(s) must be disposed off immediately and efficiently by using the shredding machine or other suitable method once it is no longer required to be used for the purpose stated. </a:t>
            </a:r>
          </a:p>
        </p:txBody>
      </p:sp>
      <p:graphicFrame>
        <p:nvGraphicFramePr>
          <p:cNvPr id="11" name="Table 10"/>
          <p:cNvGraphicFramePr>
            <a:graphicFrameLocks noGrp="1"/>
          </p:cNvGraphicFramePr>
          <p:nvPr>
            <p:extLst>
              <p:ext uri="{D42A27DB-BD31-4B8C-83A1-F6EECF244321}">
                <p14:modId xmlns:p14="http://schemas.microsoft.com/office/powerpoint/2010/main" val="804128021"/>
              </p:ext>
            </p:extLst>
          </p:nvPr>
        </p:nvGraphicFramePr>
        <p:xfrm>
          <a:off x="194100" y="529358"/>
          <a:ext cx="11924010" cy="4693920"/>
        </p:xfrm>
        <a:graphic>
          <a:graphicData uri="http://schemas.openxmlformats.org/drawingml/2006/table">
            <a:tbl>
              <a:tblPr firstRow="1" bandRow="1">
                <a:tableStyleId>{5940675A-B579-460E-94D1-54222C63F5DA}</a:tableStyleId>
              </a:tblPr>
              <a:tblGrid>
                <a:gridCol w="11924010">
                  <a:extLst>
                    <a:ext uri="{9D8B030D-6E8A-4147-A177-3AD203B41FA5}">
                      <a16:colId xmlns:a16="http://schemas.microsoft.com/office/drawing/2014/main" val="20000"/>
                    </a:ext>
                  </a:extLst>
                </a:gridCol>
              </a:tblGrid>
              <a:tr h="265416">
                <a:tc>
                  <a:txBody>
                    <a:bodyPr/>
                    <a:lstStyle/>
                    <a:p>
                      <a:pPr algn="ctr"/>
                      <a:r>
                        <a:rPr lang="en-US" sz="1800" b="1" dirty="0">
                          <a:solidFill>
                            <a:schemeClr val="bg1"/>
                          </a:solidFill>
                          <a:latin typeface="+mn-lt"/>
                        </a:rPr>
                        <a:t>PROFESSIONAL</a:t>
                      </a:r>
                      <a:r>
                        <a:rPr lang="en-US" sz="1800" b="1" baseline="0" dirty="0">
                          <a:solidFill>
                            <a:schemeClr val="bg1"/>
                          </a:solidFill>
                          <a:latin typeface="+mn-lt"/>
                        </a:rPr>
                        <a:t> HISTORY</a:t>
                      </a:r>
                      <a:endParaRPr lang="en-US" sz="1800" b="1" dirty="0">
                        <a:solidFill>
                          <a:schemeClr val="bg1"/>
                        </a:solidFill>
                        <a:latin typeface="+mn-lt"/>
                      </a:endParaRPr>
                    </a:p>
                  </a:txBody>
                  <a:tcPr>
                    <a:solidFill>
                      <a:srgbClr val="009999"/>
                    </a:solidFill>
                  </a:tcPr>
                </a:tc>
                <a:extLst>
                  <a:ext uri="{0D108BD9-81ED-4DB2-BD59-A6C34878D82A}">
                    <a16:rowId xmlns:a16="http://schemas.microsoft.com/office/drawing/2014/main" val="10000"/>
                  </a:ext>
                </a:extLst>
              </a:tr>
              <a:tr h="2687335">
                <a:tc>
                  <a:txBody>
                    <a:bodyPr/>
                    <a:lstStyle/>
                    <a:p>
                      <a:pPr latinLnBrk="1"/>
                      <a:r>
                        <a:rPr lang="en-MY" sz="1100" b="1" kern="1200" dirty="0">
                          <a:solidFill>
                            <a:schemeClr val="tx1"/>
                          </a:solidFill>
                          <a:effectLst/>
                          <a:latin typeface="+mn-lt"/>
                          <a:ea typeface="+mn-ea"/>
                          <a:cs typeface="+mn-cs"/>
                        </a:rPr>
                        <a:t>Project #5</a:t>
                      </a:r>
                    </a:p>
                    <a:p>
                      <a:pPr latinLnBrk="1"/>
                      <a:endParaRPr lang="en-MY" sz="1100" b="1" kern="1200" dirty="0">
                        <a:solidFill>
                          <a:schemeClr val="tx1"/>
                        </a:solidFill>
                        <a:effectLst/>
                        <a:latin typeface="+mn-lt"/>
                        <a:ea typeface="+mn-ea"/>
                        <a:cs typeface="+mn-cs"/>
                      </a:endParaRPr>
                    </a:p>
                    <a:p>
                      <a:pPr latinLnBrk="1"/>
                      <a:r>
                        <a:rPr lang="en-MY" sz="1100" b="1" kern="1200" dirty="0">
                          <a:solidFill>
                            <a:schemeClr val="tx1"/>
                          </a:solidFill>
                          <a:effectLst/>
                          <a:latin typeface="+mn-lt"/>
                          <a:ea typeface="+mn-ea"/>
                          <a:cs typeface="+mn-cs"/>
                        </a:rPr>
                        <a:t>Project Name  	                             :  Aviation Finance Data Lake                                                              </a:t>
                      </a:r>
                    </a:p>
                    <a:p>
                      <a:pPr latinLnBrk="1"/>
                      <a:r>
                        <a:rPr lang="en-MY" sz="1100" b="1" kern="1200" dirty="0">
                          <a:solidFill>
                            <a:schemeClr val="tx1"/>
                          </a:solidFill>
                          <a:effectLst/>
                          <a:latin typeface="+mn-lt"/>
                          <a:ea typeface="+mn-ea"/>
                          <a:cs typeface="+mn-cs"/>
                        </a:rPr>
                        <a:t>Customer		:  GE</a:t>
                      </a:r>
                    </a:p>
                    <a:p>
                      <a:pPr latinLnBrk="1"/>
                      <a:r>
                        <a:rPr lang="en-MY" sz="1100" b="1" kern="1200" dirty="0">
                          <a:solidFill>
                            <a:schemeClr val="tx1"/>
                          </a:solidFill>
                          <a:effectLst/>
                          <a:latin typeface="+mn-lt"/>
                          <a:ea typeface="+mn-ea"/>
                          <a:cs typeface="+mn-cs"/>
                        </a:rPr>
                        <a:t>Role                           	:  Data Engineer</a:t>
                      </a:r>
                    </a:p>
                    <a:p>
                      <a:pPr latinLnBrk="1"/>
                      <a:r>
                        <a:rPr lang="en-MY" sz="1100" b="1" kern="1200" dirty="0">
                          <a:solidFill>
                            <a:schemeClr val="tx1"/>
                          </a:solidFill>
                          <a:effectLst/>
                          <a:latin typeface="+mn-lt"/>
                          <a:ea typeface="+mn-ea"/>
                          <a:cs typeface="+mn-cs"/>
                        </a:rPr>
                        <a:t>Environment        	:  Talend DI 6.0/6.3, Greenplum</a:t>
                      </a:r>
                    </a:p>
                    <a:p>
                      <a:pPr latinLnBrk="1"/>
                      <a:r>
                        <a:rPr lang="en-MY" sz="1100" b="1" kern="1200" dirty="0">
                          <a:solidFill>
                            <a:schemeClr val="tx1"/>
                          </a:solidFill>
                          <a:effectLst/>
                          <a:latin typeface="+mn-lt"/>
                          <a:ea typeface="+mn-ea"/>
                          <a:cs typeface="+mn-cs"/>
                        </a:rPr>
                        <a:t>Duration	    	:  Apr-2017 to Dec-2018</a:t>
                      </a:r>
                    </a:p>
                    <a:p>
                      <a:pPr latinLnBrk="1"/>
                      <a:endParaRPr lang="en-MY" sz="1100" b="1" kern="1200" dirty="0">
                        <a:solidFill>
                          <a:schemeClr val="tx1"/>
                        </a:solidFill>
                        <a:effectLst/>
                        <a:latin typeface="+mn-lt"/>
                        <a:ea typeface="+mn-ea"/>
                        <a:cs typeface="+mn-cs"/>
                      </a:endParaRPr>
                    </a:p>
                    <a:p>
                      <a:pPr latinLnBrk="1"/>
                      <a:r>
                        <a:rPr lang="en-MY" sz="1100" b="1" kern="1200" dirty="0">
                          <a:solidFill>
                            <a:schemeClr val="tx1"/>
                          </a:solidFill>
                          <a:effectLst/>
                          <a:latin typeface="+mn-lt"/>
                          <a:ea typeface="+mn-ea"/>
                          <a:cs typeface="+mn-cs"/>
                        </a:rPr>
                        <a:t>Project Description:-</a:t>
                      </a:r>
                    </a:p>
                    <a:p>
                      <a:pPr latinLnBrk="1"/>
                      <a:endParaRPr lang="en-MY" sz="1100" b="1" kern="1200" dirty="0">
                        <a:solidFill>
                          <a:schemeClr val="tx1"/>
                        </a:solidFill>
                        <a:effectLst/>
                        <a:latin typeface="+mn-lt"/>
                        <a:ea typeface="+mn-ea"/>
                        <a:cs typeface="+mn-cs"/>
                      </a:endParaRPr>
                    </a:p>
                    <a:p>
                      <a:pPr latinLnBrk="1"/>
                      <a:r>
                        <a:rPr lang="en-IN" sz="1100" b="1" kern="1200" dirty="0">
                          <a:solidFill>
                            <a:schemeClr val="tx1"/>
                          </a:solidFill>
                          <a:effectLst/>
                          <a:latin typeface="+mn-lt"/>
                          <a:ea typeface="+mn-ea"/>
                          <a:cs typeface="+mn-cs"/>
                        </a:rPr>
                        <a:t>The General Electric Company (GE) is an American multinational company. For more than 125 years, GE has invented the future of industry. Today, GE is best known for its work in the Power, Renewable Energy, Aviation and Healthcare industries.</a:t>
                      </a:r>
                    </a:p>
                    <a:p>
                      <a:pPr latinLnBrk="1"/>
                      <a:endParaRPr lang="en-IN" sz="1100" b="1" kern="1200" dirty="0">
                        <a:solidFill>
                          <a:schemeClr val="tx1"/>
                        </a:solidFill>
                        <a:effectLst/>
                        <a:latin typeface="+mn-lt"/>
                        <a:ea typeface="+mn-ea"/>
                        <a:cs typeface="+mn-cs"/>
                      </a:endParaRPr>
                    </a:p>
                    <a:p>
                      <a:pPr latinLnBrk="1"/>
                      <a:r>
                        <a:rPr lang="en-MY" sz="1100" b="1" kern="1200" dirty="0">
                          <a:solidFill>
                            <a:schemeClr val="tx1"/>
                          </a:solidFill>
                          <a:effectLst/>
                          <a:latin typeface="+mn-lt"/>
                          <a:ea typeface="+mn-ea"/>
                          <a:cs typeface="+mn-cs"/>
                        </a:rPr>
                        <a:t> </a:t>
                      </a:r>
                    </a:p>
                    <a:p>
                      <a:pPr latinLnBrk="1"/>
                      <a:r>
                        <a:rPr lang="en-MY" sz="1100" b="1" kern="1200" dirty="0">
                          <a:solidFill>
                            <a:schemeClr val="tx1"/>
                          </a:solidFill>
                          <a:effectLst/>
                          <a:latin typeface="+mn-lt"/>
                          <a:ea typeface="+mn-ea"/>
                          <a:cs typeface="+mn-cs"/>
                        </a:rPr>
                        <a:t>Roles and Responsibilities:-</a:t>
                      </a:r>
                    </a:p>
                    <a:p>
                      <a:pPr latinLnBrk="1"/>
                      <a:endParaRPr lang="en-MY" sz="1100" kern="1200" dirty="0">
                        <a:solidFill>
                          <a:schemeClr val="tx1"/>
                        </a:solidFill>
                        <a:effectLst/>
                        <a:latin typeface="+mn-lt"/>
                        <a:ea typeface="+mn-ea"/>
                        <a:cs typeface="+mn-cs"/>
                      </a:endParaRP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Analyse the business requirements and prepare ETL specifications to convert them into Data Warehouse requirements </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Estimating ETL requirements, designing and architecting integration solutions</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Understand and assess source data integration requirements and implement these requirements into Talend Job</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Extensively used ETL methodology for performing Data Migration, Extraction, Transformation and Loading from wide variety of source System like  Greenplum and flat &amp; excel files </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Manage Talend metadata and reusable child jobs, Routines, Configuring Context Variable using different Talend components</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Performed data validation and comparison against Oracle Hyperion reports</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Deployment, configuring tasks, contexts, execution plan and scheduling using Talend Administrative console</a:t>
                      </a:r>
                    </a:p>
                    <a:p>
                      <a:pPr marL="171450" indent="-171450" latinLnBrk="1">
                        <a:buFont typeface="Arial" panose="020B0604020202020204" pitchFamily="34" charset="0"/>
                        <a:buChar char="•"/>
                      </a:pPr>
                      <a:r>
                        <a:rPr lang="en-IN" sz="1100" kern="1200" dirty="0">
                          <a:solidFill>
                            <a:schemeClr val="tx1"/>
                          </a:solidFill>
                          <a:effectLst/>
                          <a:latin typeface="+mn-lt"/>
                          <a:ea typeface="+mn-ea"/>
                          <a:cs typeface="+mn-cs"/>
                        </a:rPr>
                        <a:t>Redesigning of existing jobs for leveraging multi-thread execution feature to run Jobs in parallel</a:t>
                      </a:r>
                      <a:endParaRPr lang="en-MY" sz="1100" b="1" kern="1200" dirty="0">
                        <a:solidFill>
                          <a:schemeClr val="tx1"/>
                        </a:solidFill>
                        <a:effectLst/>
                        <a:latin typeface="+mn-lt"/>
                        <a:ea typeface="+mn-ea"/>
                        <a:cs typeface="+mn-cs"/>
                      </a:endParaRPr>
                    </a:p>
                    <a:p>
                      <a:pPr latinLnBrk="1"/>
                      <a:endParaRPr lang="en-MY" sz="1100" kern="1200" dirty="0">
                        <a:solidFill>
                          <a:schemeClr val="tx1"/>
                        </a:solidFill>
                        <a:effectLst/>
                        <a:latin typeface="+mn-lt"/>
                        <a:ea typeface="+mn-ea"/>
                        <a:cs typeface="+mn-cs"/>
                      </a:endParaRPr>
                    </a:p>
                  </a:txBody>
                  <a:tcPr marL="182880" marR="182880" marT="9144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660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i="http://www.w3.org/2001/XMLSchema-instance" xmlns:xsd="http://www.w3.org/2001/XMLSchema" xmlns="http://www.boldonjames.com/2008/01/sie/internal/label" sislVersion="0" policy="a894df29-9e07-45ae-95a6-4e7eb881815a">
  <element uid="01a40373-b9dd-4b9b-9ec4-eb7a27c52a46" value=""/>
  <element uid="88b1ccf5-78db-4d3a-a0cb-abb5249bc791" value=""/>
</sis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5993CB9DA20A34C9B84ADAC5DD89D99" ma:contentTypeVersion="8" ma:contentTypeDescription="Create a new document." ma:contentTypeScope="" ma:versionID="feb800b54fa6d0aab19efd56341385a9">
  <xsd:schema xmlns:xsd="http://www.w3.org/2001/XMLSchema" xmlns:xs="http://www.w3.org/2001/XMLSchema" xmlns:p="http://schemas.microsoft.com/office/2006/metadata/properties" xmlns:ns2="3ceeab16-aa5a-4c60-8823-60e3df454a6b" xmlns:ns3="a394bfdf-7508-4096-9a56-cf41ed0f4d9a" targetNamespace="http://schemas.microsoft.com/office/2006/metadata/properties" ma:root="true" ma:fieldsID="b3db90b3c9ee3670b9d84de8ab38da12" ns2:_="" ns3:_="">
    <xsd:import namespace="3ceeab16-aa5a-4c60-8823-60e3df454a6b"/>
    <xsd:import namespace="a394bfdf-7508-4096-9a56-cf41ed0f4d9a"/>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eeab16-aa5a-4c60-8823-60e3df454a6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394bfdf-7508-4096-9a56-cf41ed0f4d9a"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A32C5B-4C6D-44CB-81BA-B31155EEC48F}">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402CFAD2-4C1E-4DE4-99AE-A21367E72B75}">
  <ds:schemaRefs>
    <ds:schemaRef ds:uri="http://schemas.openxmlformats.org/package/2006/metadata/core-properties"/>
    <ds:schemaRef ds:uri="http://purl.org/dc/elements/1.1/"/>
    <ds:schemaRef ds:uri="3ceeab16-aa5a-4c60-8823-60e3df454a6b"/>
    <ds:schemaRef ds:uri="a394bfdf-7508-4096-9a56-cf41ed0f4d9a"/>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A5ACA6E-4AE3-4148-8466-945497706716}">
  <ds:schemaRefs>
    <ds:schemaRef ds:uri="http://schemas.microsoft.com/sharepoint/v3/contenttype/forms"/>
  </ds:schemaRefs>
</ds:datastoreItem>
</file>

<file path=customXml/itemProps4.xml><?xml version="1.0" encoding="utf-8"?>
<ds:datastoreItem xmlns:ds="http://schemas.openxmlformats.org/officeDocument/2006/customXml" ds:itemID="{B3759595-DD57-4637-8F8D-872A95077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eeab16-aa5a-4c60-8823-60e3df454a6b"/>
    <ds:schemaRef ds:uri="a394bfdf-7508-4096-9a56-cf41ed0f4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99573</vt:lpwstr>
  </property>
  <property fmtid="{D5CDD505-2E9C-101B-9397-08002B2CF9AE}" pid="4" name="OptimizationTime">
    <vt:lpwstr>20220922_1123</vt:lpwstr>
  </property>
</Properties>
</file>

<file path=docProps/app.xml><?xml version="1.0" encoding="utf-8"?>
<Properties xmlns="http://schemas.openxmlformats.org/officeDocument/2006/extended-properties" xmlns:vt="http://schemas.openxmlformats.org/officeDocument/2006/docPropsVTypes">
  <TotalTime>1272</TotalTime>
  <Words>2780</Words>
  <Application>Microsoft Office PowerPoint</Application>
  <PresentationFormat>Widescreen</PresentationFormat>
  <Paragraphs>191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 Muhamad Ashman Ku Aziz</dc:creator>
  <cp:keywords>P37r0n45DCS_OpenExternal</cp:keywords>
  <cp:lastModifiedBy>Sreekanth Kesavan Nampoothiri</cp:lastModifiedBy>
  <cp:revision>126</cp:revision>
  <dcterms:created xsi:type="dcterms:W3CDTF">2016-11-07T09:47:51Z</dcterms:created>
  <dcterms:modified xsi:type="dcterms:W3CDTF">2021-12-01T05:29:25Z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764de3fa-4d26-4ae0-a287-8098a42a5c51</vt:lpwstr>
  </property>
  <property fmtid="{D5CDD505-2E9C-101B-9397-08002B2CF9AE}" pid="3" name="bjSaver">
    <vt:lpwstr>+WIFoX6Bh63Y8zJg44SLXxeQXRxqlt6I</vt:lpwstr>
  </property>
  <property fmtid="{D5CDD505-2E9C-101B-9397-08002B2CF9AE}" pid="4" name="ContentTypeId">
    <vt:lpwstr>0x01010005993CB9DA20A34C9B84ADAC5DD89D99</vt:lpwstr>
  </property>
  <property fmtid="{D5CDD505-2E9C-101B-9397-08002B2CF9AE}" pid="5" name="bjDocumentLabelXML">
    <vt:lpwstr>&lt;?xml version="1.0" encoding="us-ascii"?&gt;&lt;sisl xmlns:xsi="http://www.w3.org/2001/XMLSchema-instance" xmlns:xsd="http://www.w3.org/2001/XMLSchema" sislVersion="0" policy="a894df29-9e07-45ae-95a6-4e7eb881815a" xmlns="http://www.boldonjames.com/2008/01/sie/i</vt:lpwstr>
  </property>
  <property fmtid="{D5CDD505-2E9C-101B-9397-08002B2CF9AE}" pid="6" name="bjDocumentLabelXML-0">
    <vt:lpwstr>nternal/label"&gt;&lt;element uid="01a40373-b9dd-4b9b-9ec4-eb7a27c52a46" value="" /&gt;&lt;element uid="88b1ccf5-78db-4d3a-a0cb-abb5249bc791" value="" /&gt;&lt;/sisl&gt;</vt:lpwstr>
  </property>
  <property fmtid="{D5CDD505-2E9C-101B-9397-08002B2CF9AE}" pid="7" name="bjDocumentSecurityLabel">
    <vt:lpwstr>[Open] </vt:lpwstr>
  </property>
  <property fmtid="{D5CDD505-2E9C-101B-9397-08002B2CF9AE}" pid="8" name="DCSMetadata">
    <vt:lpwstr>P37r0n45DCS_OpenExternal</vt:lpwstr>
  </property>
</Properties>
</file>