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7" r:id="rId4"/>
    <p:sldMasterId id="2147483850" r:id="rId5"/>
  </p:sldMasterIdLst>
  <p:notesMasterIdLst>
    <p:notesMasterId r:id="rId15"/>
  </p:notesMasterIdLst>
  <p:handoutMasterIdLst>
    <p:handoutMasterId r:id="rId16"/>
  </p:handoutMasterIdLst>
  <p:sldIdLst>
    <p:sldId id="279" r:id="rId6"/>
    <p:sldId id="300" r:id="rId7"/>
    <p:sldId id="295" r:id="rId8"/>
    <p:sldId id="297" r:id="rId9"/>
    <p:sldId id="257" r:id="rId10"/>
    <p:sldId id="291" r:id="rId11"/>
    <p:sldId id="294" r:id="rId12"/>
    <p:sldId id="298" r:id="rId13"/>
    <p:sldId id="299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840" userDrawn="1">
          <p15:clr>
            <a:srgbClr val="A4A3A4"/>
          </p15:clr>
        </p15:guide>
        <p15:guide id="5" orient="horz" pos="175" userDrawn="1">
          <p15:clr>
            <a:srgbClr val="A4A3A4"/>
          </p15:clr>
        </p15:guide>
        <p15:guide id="6" orient="horz" pos="3988" userDrawn="1">
          <p15:clr>
            <a:srgbClr val="A4A3A4"/>
          </p15:clr>
        </p15:guide>
        <p15:guide id="7" orient="horz" pos="4195" userDrawn="1">
          <p15:clr>
            <a:srgbClr val="A4A3A4"/>
          </p15:clr>
        </p15:guide>
        <p15:guide id="9" pos="286">
          <p15:clr>
            <a:srgbClr val="A4A3A4"/>
          </p15:clr>
        </p15:guide>
        <p15:guide id="10" pos="5475" userDrawn="1">
          <p15:clr>
            <a:srgbClr val="A4A3A4"/>
          </p15:clr>
        </p15:guide>
        <p15:guide id="11" orient="horz" pos="715" userDrawn="1">
          <p15:clr>
            <a:srgbClr val="A4A3A4"/>
          </p15:clr>
        </p15:guide>
        <p15:guide id="1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660066"/>
    <a:srgbClr val="FFFFFF"/>
    <a:srgbClr val="2E2E38"/>
    <a:srgbClr val="000000"/>
    <a:srgbClr val="C4C4CD"/>
    <a:srgbClr val="747480"/>
    <a:srgbClr val="FFE600"/>
    <a:srgbClr val="333333"/>
    <a:srgbClr val="DEB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53279-1CEB-495F-88E0-37A70274C419}" v="46" dt="2021-08-06T10:49:04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933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348" y="72"/>
      </p:cViewPr>
      <p:guideLst>
        <p:guide orient="horz" pos="3840"/>
        <p:guide orient="horz" pos="175"/>
        <p:guide orient="horz" pos="3988"/>
        <p:guide orient="horz" pos="4195"/>
        <p:guide pos="286"/>
        <p:guide pos="5475"/>
        <p:guide orient="horz" pos="7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606"/>
    </p:cViewPr>
  </p:sorterViewPr>
  <p:notesViewPr>
    <p:cSldViewPr snapToGrid="0" snapToObjects="1" showGuides="1">
      <p:cViewPr>
        <p:scale>
          <a:sx n="200" d="100"/>
          <a:sy n="200" d="100"/>
        </p:scale>
        <p:origin x="-413" y="-417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09/08/2021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09/08/2021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7600" y="1476000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7600" y="2422800"/>
            <a:ext cx="4064949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3E29AD5-5674-43BC-BAB7-283258EDA66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4FBD6C78-F04C-4815-BE19-609CCECF12F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D249F6F-CCC4-49C3-8CD7-1ACB01976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183FEE3-95B0-42EA-BD04-9B803DAC28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0962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0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17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752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7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AED42-E3EC-45E3-BF82-DA3139C375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2ADB85B-42D5-410F-B89A-BC35E7FCCE72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 August 2021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E33DFF29-371C-43FC-9A73-E320FEA92E6F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8F1F430-500B-46CA-891A-5A3CE9B5F85C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8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CCF107F9-C94D-455B-BEDB-A020D8CDE18D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 August 2021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9005AFC-895B-4EDA-9A43-77811C01655C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A577A96-F56F-4422-BCCA-504BEFB21AE2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39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DC4E272-5E22-4B3C-94CE-7BFF319FA1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7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E9B660A-29E5-49A2-9D87-2D7C78CC11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28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C976817-4856-4880-A98A-B5A5C7C5542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rgbClr val="FFE600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17BE7DF-E067-42BE-86C9-5E49A33A0BAF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5BDD25-228C-421A-BA27-E07AC1CA18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5" y="1476597"/>
            <a:ext cx="4170153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BD2205D-98B4-4946-A01D-362BEB8CC2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6" y="2422864"/>
            <a:ext cx="4170153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924D49C5-5C7C-4D03-A729-7DF37E9395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9772FC4C-82A7-46E0-BB79-B46A2485146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0E9487-EF65-476C-AD59-3F153E1759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D8C128F-4530-496B-AAE6-E9F535B030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406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4B06CAE-5FB1-4603-B59C-091CBDD47D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43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22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399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59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8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809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057747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BFE52-8B9C-459B-B350-E3ADCFE74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789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66A06-263B-4A4A-913D-FDC2AFF12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35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113FC-110C-4156-AE54-B6BF4096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04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3F0033-64C5-4615-9CFC-0EA4B1E28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87" r="19587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61446E67-8167-4366-83FC-9C4F800A6A3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71F2AC-D283-420B-86C8-EE494EB2A92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389DE1-D971-494D-9CEF-DB4F66217D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4E82C37-A4D5-48D2-87D4-BB561B4AA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81078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442718"/>
            <a:ext cx="3716193" cy="426745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7311" y="399049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7311" y="4233140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5" y="3882880"/>
            <a:ext cx="583915" cy="585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442718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939806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79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FE654FB-261F-44E5-8EF9-237DB835D7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23353" y="907750"/>
            <a:ext cx="669263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55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31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936" y="2050889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936" y="3312530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90419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6385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0DE8-8F4D-4084-8CB3-259B738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222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B8FD-A627-4E68-876D-346FA2BE3A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fld id="{08E4C5DD-8E03-4FAA-8921-CB640E00BA12}" type="datetime3">
              <a:rPr lang="en-IN" smtClean="0"/>
              <a:pPr/>
              <a:t>9 August 2021</a:t>
            </a:fld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149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6CA07-01DF-4C36-9571-08C3B5DD56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013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F898568-1B78-454B-9FE7-9E37EEF85A89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05A121-2DA3-4610-BC32-EBB7F8ABAF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1BB2EE4-E5D4-4DD9-97C5-CF16A0A232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03A0AAB-2D99-480E-8BCB-0300B2E4CA7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36D971F-E278-4FE8-BAE4-2AD4D04270F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54568E-D3F2-4EA1-8901-CBA2FF03D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19C9D94-B5B9-4323-A444-8300077366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14F1DE27-AD0C-4A9A-9D8D-4F823ECEA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39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30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630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0A7550-5D67-4923-A7BC-21E832215440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57A982A-5252-472B-BD55-97D515321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809C9F7-7674-4F00-8A7B-4EBDB5F94F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FBA4DFB-2D74-4887-91FA-9FE36EADD25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223B0E3-13DC-4092-840F-C19C33D0170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20F86E7-783D-48A5-9A99-BBE51AD8B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EA618E4-F6E6-47C9-85C3-E1EF97EB6D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60086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124D3F-55E3-408F-9994-F4C512352B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28701" b="11281"/>
          <a:stretch/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9144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3823928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38239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27C5A3D-F97A-4F85-9F88-240C243986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C6DB76C-CBBC-4DF1-B94D-D8EA671BC7B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42B1994D-E3AA-4BF1-A9EB-7918AA1CF5C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437F3EB-8B2B-458A-8889-0B98874396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B6E4153-9EB5-4B95-9DBB-34F7A2E763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1211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EAA736A0-D2E9-4CA1-BF9F-5E33CF39B8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grpSp>
        <p:nvGrpSpPr>
          <p:cNvPr id="79" name="Group 4">
            <a:extLst>
              <a:ext uri="{FF2B5EF4-FFF2-40B4-BE49-F238E27FC236}">
                <a16:creationId xmlns:a16="http://schemas.microsoft.com/office/drawing/2014/main" id="{A159D8C9-C19B-4DF7-9C5A-22EDB8A5FB9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D95FB310-FD8D-4315-8C3A-8966DC1515A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B0F72F2B-2B88-4D56-A5C3-5C83787BA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00DB62A-8F2A-4742-9C40-2FC7AA1823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23B9FB7E-B586-4378-AE43-0A9B9CA0B9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sp>
        <p:nvSpPr>
          <p:cNvPr id="124" name="Subtitle 2">
            <a:extLst>
              <a:ext uri="{FF2B5EF4-FFF2-40B4-BE49-F238E27FC236}">
                <a16:creationId xmlns:a16="http://schemas.microsoft.com/office/drawing/2014/main" id="{DE813F69-7E98-49B9-A563-B5D22423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2825612"/>
            <a:ext cx="389215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6135F81D-3120-4669-8305-5AB7CAA0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1855166"/>
            <a:ext cx="3892153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51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4">
            <a:extLst>
              <a:ext uri="{FF2B5EF4-FFF2-40B4-BE49-F238E27FC236}">
                <a16:creationId xmlns:a16="http://schemas.microsoft.com/office/drawing/2014/main" id="{916D9572-5294-4C0A-83C4-99E45F8949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6" name="AutoShape 3">
              <a:extLst>
                <a:ext uri="{FF2B5EF4-FFF2-40B4-BE49-F238E27FC236}">
                  <a16:creationId xmlns:a16="http://schemas.microsoft.com/office/drawing/2014/main" id="{5667BEF9-3DFA-4239-A852-71BA27EC8E1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7E85CBCB-BA9A-4374-A431-F4DC5F8079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5C0EF3BA-6104-4E1B-9F18-E642314A9A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BEA87971-BB0B-4ED2-8AC3-71D5B1159A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90" name="Subtitle 2">
            <a:extLst>
              <a:ext uri="{FF2B5EF4-FFF2-40B4-BE49-F238E27FC236}">
                <a16:creationId xmlns:a16="http://schemas.microsoft.com/office/drawing/2014/main" id="{D57E11BD-E2D9-41B1-9EF5-FF1EA0B8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9E850DE9-7D5E-499B-8FA1-4143F639E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20AFF6A-D70F-482C-ACA4-D71330481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335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90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5789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026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418" y="907750"/>
            <a:ext cx="666552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528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811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5512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6701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5128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81C513F-D0C9-46EE-93E2-83D5128319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04B28E-7010-45B1-9A81-2C543F9490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75" name="Subtitle 2">
            <a:extLst>
              <a:ext uri="{FF2B5EF4-FFF2-40B4-BE49-F238E27FC236}">
                <a16:creationId xmlns:a16="http://schemas.microsoft.com/office/drawing/2014/main" id="{24F2EA79-0822-4B81-90D8-1FA02CFB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C2B6F8E-BD78-40B0-B08A-973D8535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79" name="Picture 278">
            <a:extLst>
              <a:ext uri="{FF2B5EF4-FFF2-40B4-BE49-F238E27FC236}">
                <a16:creationId xmlns:a16="http://schemas.microsoft.com/office/drawing/2014/main" id="{5A33645C-A5C8-4EA5-A3D8-D74C0FE66C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39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12pt,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70E81591-07D5-438D-AAD4-4B9A889F44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194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B8FD-A627-4E68-876D-346FA2BE3A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fld id="{08E4C5DD-8E03-4FAA-8921-CB640E00BA12}" type="datetime3">
              <a:rPr lang="en-IN" smtClean="0"/>
              <a:pPr/>
              <a:t>9 August 2021</a:t>
            </a:fld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181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09667CEE-F273-4416-9D45-A0E825F149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43F5A26-EE33-4654-ACA2-880B36B27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25D6EF1-9951-4386-9E98-24FDBF582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2CC147-C47E-4B17-9D76-D39D3C36C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66F131C-C01D-4483-B889-FF40A29F9A6E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9 August 2021</a:t>
            </a:fld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08596E0-C38C-4406-B9C5-35C94E722A40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solidFill>
                  <a:schemeClr val="bg1"/>
                </a:solidFill>
                <a:latin typeface="EYInterstate" panose="02000503020000020004" pitchFamily="2" charset="0"/>
              </a:rPr>
              <a:t>Presentation title</a:t>
            </a:r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68EE539-09DC-4F47-8F2A-774BA7B76575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‹#›</a:t>
            </a:fld>
            <a:endParaRPr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544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FF60CB08-2DD7-4911-8D80-BCAC794454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7E6D8E8-E311-4EB7-AFAA-50963EA7B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3EFA7D4-C8AD-4C58-A0EE-C2B700393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459CDB2-C2F0-4E1A-AC90-F93C856AA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Date Placeholder 15">
            <a:extLst>
              <a:ext uri="{FF2B5EF4-FFF2-40B4-BE49-F238E27FC236}">
                <a16:creationId xmlns:a16="http://schemas.microsoft.com/office/drawing/2014/main" id="{B2B544DB-62DE-4CBF-9AFA-13E4F63B3533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9 August 2021</a:t>
            </a:fld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4" name="Footer Placeholder 16">
            <a:extLst>
              <a:ext uri="{FF2B5EF4-FFF2-40B4-BE49-F238E27FC236}">
                <a16:creationId xmlns:a16="http://schemas.microsoft.com/office/drawing/2014/main" id="{6B58758D-989E-4927-8D82-694DE020C90B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solidFill>
                  <a:schemeClr val="bg1"/>
                </a:solidFill>
                <a:latin typeface="EYInterstate" panose="02000503020000020004" pitchFamily="2" charset="0"/>
              </a:rPr>
              <a:t>Presentation title</a:t>
            </a:r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5" name="Slide Number Placeholder 17">
            <a:extLst>
              <a:ext uri="{FF2B5EF4-FFF2-40B4-BE49-F238E27FC236}">
                <a16:creationId xmlns:a16="http://schemas.microsoft.com/office/drawing/2014/main" id="{3CB38E7A-B20A-445C-A39D-7FEE01D567B2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‹#›</a:t>
            </a:fld>
            <a:endParaRPr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515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073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167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254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344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0659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4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126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919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08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922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271794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C72D4-8941-4841-A1D6-780403604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9143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BBDB2-BA66-4CAF-998B-9D64B00D14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8664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D09E6-0A52-4BB2-A361-86380E62A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5295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666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7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29C318B-FAE0-4A50-A714-607EF622AF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559340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8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13F91-AFC9-4CB0-B48E-B4031BDF7D7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4160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A56E9B-FDEB-4900-88BD-F0B34334DB41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1F8FB650-5772-4CFF-A59E-E50003D5B7E8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 August 2021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1CB2FF26-5F1A-4997-840E-AF8798A83614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EB029DD-FCC6-4DDC-AAD8-F1860192A33F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85" r:id="rId15"/>
    <p:sldLayoutId id="2147483883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  <p:sldLayoutId id="2147483840" r:id="rId26"/>
    <p:sldLayoutId id="2147483893" r:id="rId27"/>
    <p:sldLayoutId id="2147483841" r:id="rId28"/>
    <p:sldLayoutId id="2147483892" r:id="rId29"/>
    <p:sldLayoutId id="2147483845" r:id="rId30"/>
    <p:sldLayoutId id="2147483846" r:id="rId31"/>
    <p:sldLayoutId id="2147483847" r:id="rId32"/>
    <p:sldLayoutId id="2147483848" r:id="rId33"/>
    <p:sldLayoutId id="2147483849" r:id="rId34"/>
    <p:sldLayoutId id="2147483878" r:id="rId35"/>
    <p:sldLayoutId id="2147483894" r:id="rId36"/>
    <p:sldLayoutId id="2147483895" r:id="rId37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281567AF-9C2B-482E-9EE4-622E5FD82259}"/>
              </a:ext>
            </a:extLst>
          </p:cNvPr>
          <p:cNvSpPr txBox="1">
            <a:spLocks/>
          </p:cNvSpPr>
          <p:nvPr userDrawn="1"/>
        </p:nvSpPr>
        <p:spPr>
          <a:xfrm>
            <a:off x="1892301" y="6536120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B312C75-4EC6-4CE9-A7D2-0A1F3DCB4510}" type="datetime3">
              <a:rPr lang="en-US" smtClean="0"/>
              <a:pPr lvl="0"/>
              <a:t>9 August 2021</a:t>
            </a:fld>
            <a:endParaRPr lang="en-IN" dirty="0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54A5B65C-2B05-47B9-8231-B3481E855208}"/>
              </a:ext>
            </a:extLst>
          </p:cNvPr>
          <p:cNvSpPr txBox="1">
            <a:spLocks/>
          </p:cNvSpPr>
          <p:nvPr userDrawn="1"/>
        </p:nvSpPr>
        <p:spPr>
          <a:xfrm>
            <a:off x="3321561" y="6536120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dirty="0"/>
              <a:t>Presentation title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BDA9A850-2505-4DF6-BDA3-12FF1906CBE8}"/>
              </a:ext>
            </a:extLst>
          </p:cNvPr>
          <p:cNvSpPr txBox="1">
            <a:spLocks/>
          </p:cNvSpPr>
          <p:nvPr userDrawn="1"/>
        </p:nvSpPr>
        <p:spPr>
          <a:xfrm>
            <a:off x="363093" y="6536120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Page </a:t>
            </a:r>
            <a:fld id="{F1BC30E3-FFE5-4B91-AA19-87A149EBB9EE}" type="slidenum">
              <a:rPr smtClean="0"/>
              <a:pPr lvl="0"/>
              <a:t>‹#›</a:t>
            </a:fld>
            <a:endParaRPr dirty="0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8A2EFB73-9C23-4BC8-ADCD-50ED8C05DC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83587" y="6356350"/>
            <a:ext cx="303213" cy="311150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B4C1266-D373-443A-8331-04B52B46D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96DA27E-B890-4969-8934-B64E62C0A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11CC22B-D6C4-4652-A3C7-61874EDB83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665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84" r:id="rId15"/>
    <p:sldLayoutId id="2147483886" r:id="rId16"/>
    <p:sldLayoutId id="2147483865" r:id="rId17"/>
    <p:sldLayoutId id="2147483866" r:id="rId18"/>
    <p:sldLayoutId id="2147483867" r:id="rId19"/>
    <p:sldLayoutId id="2147483868" r:id="rId20"/>
    <p:sldLayoutId id="2147483869" r:id="rId21"/>
    <p:sldLayoutId id="2147483870" r:id="rId22"/>
    <p:sldLayoutId id="2147483871" r:id="rId23"/>
    <p:sldLayoutId id="2147483872" r:id="rId24"/>
    <p:sldLayoutId id="2147483873" r:id="rId25"/>
    <p:sldLayoutId id="2147483874" r:id="rId26"/>
    <p:sldLayoutId id="2147483891" r:id="rId27"/>
    <p:sldLayoutId id="2147483875" r:id="rId28"/>
    <p:sldLayoutId id="2147483890" r:id="rId29"/>
    <p:sldLayoutId id="2147483876" r:id="rId30"/>
    <p:sldLayoutId id="2147483880" r:id="rId31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85" userDrawn="1">
          <p15:clr>
            <a:srgbClr val="F26B43"/>
          </p15:clr>
        </p15:guide>
        <p15:guide id="4" pos="5475" userDrawn="1">
          <p15:clr>
            <a:srgbClr val="F26B43"/>
          </p15:clr>
        </p15:guide>
        <p15:guide id="5" orient="horz" pos="712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  <p15:guide id="7" orient="horz" pos="173" userDrawn="1">
          <p15:clr>
            <a:srgbClr val="F26B43"/>
          </p15:clr>
        </p15:guide>
        <p15:guide id="8" orient="horz" pos="4193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9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ygb.sharepoint.com/sites/TheBrandingZone/SitePages/BetterQuestionsLibrary.aspx" TargetMode="Externa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ylearning.udemy.com/course/az900-azure/" TargetMode="Externa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hyperlink" Target="mailto:sandeep.kh@gds.ey.com" TargetMode="External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hyperlink" Target="mailto:prasoon.k@gds.ey.com" TargetMode="External"/><Relationship Id="rId5" Type="http://schemas.openxmlformats.org/officeDocument/2006/relationships/oleObject" Target="../embeddings/oleObject2.bin"/><Relationship Id="rId10" Type="http://schemas.openxmlformats.org/officeDocument/2006/relationships/hyperlink" Target="mailto:utkarsh.krishna@gds.ey.com" TargetMode="External"/><Relationship Id="rId4" Type="http://schemas.openxmlformats.org/officeDocument/2006/relationships/image" Target="../media/image12.wmf"/><Relationship Id="rId9" Type="http://schemas.openxmlformats.org/officeDocument/2006/relationships/hyperlink" Target="mailto:hari.viapak.garg@gds.ey.com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juno.devassy@gds.ey.com" TargetMode="External"/><Relationship Id="rId13" Type="http://schemas.openxmlformats.org/officeDocument/2006/relationships/hyperlink" Target="mailto:Sunny.yadav@gds.ey.com" TargetMode="External"/><Relationship Id="rId18" Type="http://schemas.openxmlformats.org/officeDocument/2006/relationships/hyperlink" Target="mailto:divya.dupati.p@gds.ey.com" TargetMode="External"/><Relationship Id="rId3" Type="http://schemas.openxmlformats.org/officeDocument/2006/relationships/hyperlink" Target="mailto:hari.viapak.garg@gds.ey.com" TargetMode="External"/><Relationship Id="rId7" Type="http://schemas.openxmlformats.org/officeDocument/2006/relationships/hyperlink" Target="mailto:utkarsh.krishna@gds.ey.com" TargetMode="External"/><Relationship Id="rId12" Type="http://schemas.openxmlformats.org/officeDocument/2006/relationships/hyperlink" Target="mailto:Pragathi.S@gds.ey.com" TargetMode="External"/><Relationship Id="rId17" Type="http://schemas.openxmlformats.org/officeDocument/2006/relationships/hyperlink" Target="mailto:Bhavana.M7@gds.ey.com" TargetMode="External"/><Relationship Id="rId2" Type="http://schemas.openxmlformats.org/officeDocument/2006/relationships/hyperlink" Target="mailto:monicka.b@gds.ey.com" TargetMode="External"/><Relationship Id="rId16" Type="http://schemas.openxmlformats.org/officeDocument/2006/relationships/hyperlink" Target="mailto:surya.ps@gds.ey.com" TargetMode="External"/><Relationship Id="rId20" Type="http://schemas.openxmlformats.org/officeDocument/2006/relationships/hyperlink" Target="mailto:Aswani.Kakumani@gds.ey.com" TargetMode="External"/><Relationship Id="rId1" Type="http://schemas.openxmlformats.org/officeDocument/2006/relationships/slideLayout" Target="../slideLayouts/slideLayout42.xml"/><Relationship Id="rId6" Type="http://schemas.openxmlformats.org/officeDocument/2006/relationships/hyperlink" Target="mailto:mukesh.rai@gds.ey.com" TargetMode="External"/><Relationship Id="rId11" Type="http://schemas.openxmlformats.org/officeDocument/2006/relationships/hyperlink" Target="mailto:prasoon.k@gds.ey.com" TargetMode="External"/><Relationship Id="rId5" Type="http://schemas.openxmlformats.org/officeDocument/2006/relationships/hyperlink" Target="mailto:gunduboyina.suresh@gds.ey.com" TargetMode="External"/><Relationship Id="rId15" Type="http://schemas.openxmlformats.org/officeDocument/2006/relationships/hyperlink" Target="mailto:sandeep.kh@gds.ey.com" TargetMode="External"/><Relationship Id="rId10" Type="http://schemas.openxmlformats.org/officeDocument/2006/relationships/hyperlink" Target="mailto:sharmila.D@gds.ey.com" TargetMode="External"/><Relationship Id="rId19" Type="http://schemas.openxmlformats.org/officeDocument/2006/relationships/hyperlink" Target="mailto:kaveri.george@gds.ey.com" TargetMode="External"/><Relationship Id="rId4" Type="http://schemas.openxmlformats.org/officeDocument/2006/relationships/hyperlink" Target="mailto:yashwanth.kumar.ningala@gds.ey.com" TargetMode="External"/><Relationship Id="rId9" Type="http://schemas.openxmlformats.org/officeDocument/2006/relationships/hyperlink" Target="mailto:Anshil.Jose@gds.ey.com" TargetMode="External"/><Relationship Id="rId14" Type="http://schemas.openxmlformats.org/officeDocument/2006/relationships/hyperlink" Target="mailto:Kumar.Rohit2@gds.e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Extract Transform Load using Azure Data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191" y="2306555"/>
            <a:ext cx="5943432" cy="7044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Azure Data Solution POC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1F474-7C39-4127-A569-766B022AF450}"/>
              </a:ext>
            </a:extLst>
          </p:cNvPr>
          <p:cNvSpPr/>
          <p:nvPr/>
        </p:nvSpPr>
        <p:spPr>
          <a:xfrm>
            <a:off x="-3240001" y="-2"/>
            <a:ext cx="3101455" cy="15856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>
              <a:spcAft>
                <a:spcPts val="200"/>
              </a:spcAft>
            </a:pPr>
            <a:r>
              <a:rPr lang="en-GB" sz="1200" b="1" dirty="0">
                <a:solidFill>
                  <a:schemeClr val="bg2"/>
                </a:solidFill>
              </a:rPr>
              <a:t>INSTRUCTIONS:</a:t>
            </a:r>
            <a:br>
              <a:rPr lang="en-GB" sz="1200" b="1" dirty="0">
                <a:solidFill>
                  <a:schemeClr val="bg2"/>
                </a:solidFill>
              </a:rPr>
            </a:br>
            <a:r>
              <a:rPr lang="en-GB" sz="1200" b="1" dirty="0">
                <a:solidFill>
                  <a:schemeClr val="bg2"/>
                </a:solidFill>
              </a:rPr>
              <a:t>Use a frame only for your better questions.</a:t>
            </a:r>
          </a:p>
          <a:p>
            <a:pPr>
              <a:spcAft>
                <a:spcPts val="200"/>
              </a:spcAft>
            </a:pPr>
            <a:endParaRPr lang="en-GB" sz="1200" dirty="0">
              <a:solidFill>
                <a:schemeClr val="bg2"/>
              </a:solidFill>
            </a:endParaRPr>
          </a:p>
          <a:p>
            <a:pPr>
              <a:spcAft>
                <a:spcPts val="200"/>
              </a:spcAft>
            </a:pPr>
            <a:r>
              <a:rPr lang="en-GB" sz="1200" dirty="0">
                <a:solidFill>
                  <a:schemeClr val="bg2"/>
                </a:solidFill>
              </a:rPr>
              <a:t>For guidance on better question refer to: </a:t>
            </a:r>
          </a:p>
          <a:p>
            <a:pPr>
              <a:spcAft>
                <a:spcPts val="200"/>
              </a:spcAft>
            </a:pPr>
            <a:r>
              <a:rPr lang="en-GB" sz="1200" dirty="0">
                <a:solidFill>
                  <a:schemeClr val="bg2"/>
                </a:solidFill>
                <a:hlinkClick r:id="rId2"/>
              </a:rPr>
              <a:t>Better questions library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150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D097-1593-4049-92CD-2E86AC87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Trainings need to be done: Udemy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03D0-AD85-45DA-B291-6E1C1BF4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260540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>
                <a:hlinkClick r:id="rId2"/>
              </a:rPr>
              <a:t>AZ-900: Microsoft Azure Fundamentals</a:t>
            </a:r>
            <a:endParaRPr lang="en-IN" dirty="0"/>
          </a:p>
          <a:p>
            <a:r>
              <a:rPr lang="en-IN" b="1" dirty="0"/>
              <a:t>Azure Data Factory For Data Engineers</a:t>
            </a:r>
          </a:p>
          <a:p>
            <a:r>
              <a:rPr lang="en-IN" b="1" dirty="0"/>
              <a:t>Apache Spark 3 - Databricks Certified Associate Developer</a:t>
            </a:r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56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2D4E4-FC7F-4455-9A18-D43DCB74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have 3 CSV and 1 Parquet files in our local machine that need to be loaded in a SQL Database after applying data quality checks and transformations. This should happen in an organised and configurable manner that same flow could be used for other loads as well.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gdp_data.csv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electricity_access_percent.csv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rural_population_percent.csv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userdata.parquet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5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7520"/>
            <a:ext cx="8229600" cy="590400"/>
          </a:xfrm>
        </p:spPr>
        <p:txBody>
          <a:bodyPr/>
          <a:lstStyle/>
          <a:p>
            <a:r>
              <a:rPr lang="en-IN" dirty="0"/>
              <a:t>Technologies identified to accomplish the task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2D4E4-FC7F-4455-9A18-D43DCB74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ADLS Gen2</a:t>
            </a:r>
          </a:p>
          <a:p>
            <a:pPr lvl="0"/>
            <a:r>
              <a:rPr lang="en-IN" dirty="0"/>
              <a:t>Azure Data Factory</a:t>
            </a:r>
          </a:p>
          <a:p>
            <a:pPr lvl="0"/>
            <a:r>
              <a:rPr lang="en-IN" dirty="0"/>
              <a:t>Azure Databricks</a:t>
            </a:r>
          </a:p>
          <a:p>
            <a:pPr lvl="0"/>
            <a:r>
              <a:rPr lang="en-IN" dirty="0"/>
              <a:t>Azure Key Vault</a:t>
            </a:r>
          </a:p>
          <a:p>
            <a:pPr lvl="0"/>
            <a:r>
              <a:rPr lang="en-IN" dirty="0"/>
              <a:t>Azure SQL Database (Will be using Synapse Warehouse in real time, since the cost is high we can use azure SQL for now)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00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Data Stages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36EBFE-BEB0-4710-9347-29213C68B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05904"/>
              </p:ext>
            </p:extLst>
          </p:nvPr>
        </p:nvGraphicFramePr>
        <p:xfrm>
          <a:off x="457200" y="1304926"/>
          <a:ext cx="8229600" cy="1724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389802343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76871315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087740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15363486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55498086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82087345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Landing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Raw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Stage1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Stage2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Serving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0868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Storage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ADLS 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ADLS 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Databricks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Databricks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Azure SQL Database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/>
                </a:tc>
                <a:extLst>
                  <a:ext uri="{0D108BD9-81ED-4DB2-BD59-A6C34878D82A}">
                    <a16:rowId xmlns:a16="http://schemas.microsoft.com/office/drawing/2014/main" val="1753086001"/>
                  </a:ext>
                </a:extLst>
              </a:tr>
              <a:tr h="56197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Format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CSV/Parquet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PARQUET 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Delta Table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Delta Table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SQL Table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8" marR="3648" marT="3648" marB="0" anchor="b"/>
                </a:tc>
                <a:extLst>
                  <a:ext uri="{0D108BD9-81ED-4DB2-BD59-A6C34878D82A}">
                    <a16:rowId xmlns:a16="http://schemas.microsoft.com/office/drawing/2014/main" val="224776211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6E51D59-A057-435C-8AFF-E87DA5549B2D}"/>
              </a:ext>
            </a:extLst>
          </p:cNvPr>
          <p:cNvSpPr txBox="1">
            <a:spLocks/>
          </p:cNvSpPr>
          <p:nvPr/>
        </p:nvSpPr>
        <p:spPr>
          <a:xfrm>
            <a:off x="457200" y="3904176"/>
            <a:ext cx="8229600" cy="1915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Orchestration should be done using ADF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Data coping from Landing to Raw should be using ADF copy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Data Ingestion and Transformation should be metadata driven.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Metadata Table should be in SQL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Actual data and Metadata should be in separate schema (</a:t>
            </a:r>
            <a:r>
              <a:rPr lang="en-GB" sz="1800" dirty="0" err="1"/>
              <a:t>eg</a:t>
            </a:r>
            <a:r>
              <a:rPr lang="en-GB" sz="1800" dirty="0"/>
              <a:t>: metadata.jobs, serving.</a:t>
            </a:r>
            <a:r>
              <a:rPr lang="en-IN" sz="1800" dirty="0" err="1"/>
              <a:t>country_progress_report</a:t>
            </a:r>
            <a:r>
              <a:rPr lang="en-IN" sz="1800" dirty="0"/>
              <a:t> )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All the secrets should be placed in Azure Key Vault.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Access ADLS directly using Storage account key rather than mounting it on Databricks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Use Mange Identity as authentication wherever is possible.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D8FA9D-3A56-4691-A848-6E6AC5D604BB}"/>
              </a:ext>
            </a:extLst>
          </p:cNvPr>
          <p:cNvSpPr txBox="1">
            <a:spLocks/>
          </p:cNvSpPr>
          <p:nvPr/>
        </p:nvSpPr>
        <p:spPr>
          <a:xfrm>
            <a:off x="457200" y="3449275"/>
            <a:ext cx="8229600" cy="59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Key Points: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Transformation Layers and Naming Conventions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C7BB2A2-FE70-4707-ABA2-C4E40BB80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365349"/>
              </p:ext>
            </p:extLst>
          </p:nvPr>
        </p:nvGraphicFramePr>
        <p:xfrm>
          <a:off x="457201" y="1076325"/>
          <a:ext cx="8401051" cy="4686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152">
                  <a:extLst>
                    <a:ext uri="{9D8B030D-6E8A-4147-A177-3AD203B41FA5}">
                      <a16:colId xmlns:a16="http://schemas.microsoft.com/office/drawing/2014/main" val="4038271536"/>
                    </a:ext>
                  </a:extLst>
                </a:gridCol>
                <a:gridCol w="2205572">
                  <a:extLst>
                    <a:ext uri="{9D8B030D-6E8A-4147-A177-3AD203B41FA5}">
                      <a16:colId xmlns:a16="http://schemas.microsoft.com/office/drawing/2014/main" val="3356491857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4128769867"/>
                    </a:ext>
                  </a:extLst>
                </a:gridCol>
                <a:gridCol w="2400302">
                  <a:extLst>
                    <a:ext uri="{9D8B030D-6E8A-4147-A177-3AD203B41FA5}">
                      <a16:colId xmlns:a16="http://schemas.microsoft.com/office/drawing/2014/main" val="3302374187"/>
                    </a:ext>
                  </a:extLst>
                </a:gridCol>
              </a:tblGrid>
              <a:tr h="8495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Landing To Raw 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0" marR="4870" marT="487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Raw To Stage1 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0" marR="4870" marT="487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Stage1 To Stage2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0" marR="4870" marT="487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Stage2 To Serving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0" marR="4870" marT="4870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061380"/>
                  </a:ext>
                </a:extLst>
              </a:tr>
              <a:tr h="225702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Acquire All Columns</a:t>
                      </a:r>
                    </a:p>
                  </a:txBody>
                  <a:tcPr marL="4870" marR="4870" marT="487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Apply Data Quality as  mentioned in control tables. It could be applied through  SQL  which make it easy to configure.</a:t>
                      </a:r>
                      <a:b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For Example: Reject the records of "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gdp_data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 for which any of Columns `2014`, `2015`,`2016` contain null or empty value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0" marR="4870" marT="487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Apply the transformation in the form of query as per mentioned </a:t>
                      </a:r>
                      <a:b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 control tables.</a:t>
                      </a:r>
                      <a:b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For example:  select gd.col1 as col1, (gd.col2+gd.col3) as 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gd_sum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,(eap.col2+eap.col3) as </a:t>
                      </a:r>
                    </a:p>
                    <a:p>
                      <a:pPr algn="l" fontAlgn="t"/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eap_sum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from stg1_gdp_data 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gd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inner join stag1_electricity_access_percent 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eap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on gd.col1=eap.col1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0" marR="4870" marT="487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Copy the data from table &lt;stg2_usecase_name&gt; to serving layer using 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databricks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. It should be only be select statement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0" marR="4870" marT="4870" marB="0"/>
                </a:tc>
                <a:extLst>
                  <a:ext uri="{0D108BD9-81ED-4DB2-BD59-A6C34878D82A}">
                    <a16:rowId xmlns:a16="http://schemas.microsoft.com/office/drawing/2014/main" val="3023358731"/>
                  </a:ext>
                </a:extLst>
              </a:tr>
              <a:tr h="157977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Save files in Date 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partioned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Folder in below structure</a:t>
                      </a:r>
                      <a:b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/raw/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poc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/&lt;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csv_filename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?/y=YYYY/m=MM/d=DD/part*.parquet</a:t>
                      </a:r>
                      <a:b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Here raw is a container name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0" marR="4870" marT="487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Save the data as a table in delta table</a:t>
                      </a:r>
                      <a:b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Naming convention is stg1_&lt;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csv_filename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0" marR="4870" marT="487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Save the data as a table in delta table</a:t>
                      </a:r>
                      <a:b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Naming convention is stg2_&lt;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usecase_name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0" marR="4870" marT="487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Save the data as a table in SQL DB</a:t>
                      </a:r>
                      <a:b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Naming convention is 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srv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_&lt;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usecase_name</a:t>
                      </a:r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0" marR="4870" marT="4870" marB="0"/>
                </a:tc>
                <a:extLst>
                  <a:ext uri="{0D108BD9-81ED-4DB2-BD59-A6C34878D82A}">
                    <a16:rowId xmlns:a16="http://schemas.microsoft.com/office/drawing/2014/main" val="338111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00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750971-7210-4094-9B95-70F2E62E0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817490"/>
              </p:ext>
            </p:extLst>
          </p:nvPr>
        </p:nvGraphicFramePr>
        <p:xfrm>
          <a:off x="333375" y="1028700"/>
          <a:ext cx="8186000" cy="5473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5754">
                  <a:extLst>
                    <a:ext uri="{9D8B030D-6E8A-4147-A177-3AD203B41FA5}">
                      <a16:colId xmlns:a16="http://schemas.microsoft.com/office/drawing/2014/main" val="4221714355"/>
                    </a:ext>
                  </a:extLst>
                </a:gridCol>
                <a:gridCol w="1366471">
                  <a:extLst>
                    <a:ext uri="{9D8B030D-6E8A-4147-A177-3AD203B41FA5}">
                      <a16:colId xmlns:a16="http://schemas.microsoft.com/office/drawing/2014/main" val="400792294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43435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26887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160009"/>
                    </a:ext>
                  </a:extLst>
                </a:gridCol>
                <a:gridCol w="1213700">
                  <a:extLst>
                    <a:ext uri="{9D8B030D-6E8A-4147-A177-3AD203B41FA5}">
                      <a16:colId xmlns:a16="http://schemas.microsoft.com/office/drawing/2014/main" val="2760290847"/>
                    </a:ext>
                  </a:extLst>
                </a:gridCol>
              </a:tblGrid>
              <a:tr h="390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Landing To Raw 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Raw To Stage1 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Stage1 To Stage2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Stage2 To Serving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09622"/>
                  </a:ext>
                </a:extLst>
              </a:tr>
              <a:tr h="55587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UserData</a:t>
                      </a:r>
                      <a:r>
                        <a:rPr lang="en-IN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(Parquet</a:t>
                      </a:r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Copy all column</a:t>
                      </a:r>
                    </a:p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Add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ProcessTime</a:t>
                      </a: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(In UTC) 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algn="l" fontAlgn="t"/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517" marR="3517" marT="351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Create </a:t>
                      </a:r>
                      <a:r>
                        <a:rPr lang="en-IN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Detla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Table on columns of Parquet file</a:t>
                      </a:r>
                    </a:p>
                  </a:txBody>
                  <a:tcPr marL="3517" marR="3517" marT="351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3517" marR="3517" marT="351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3517" marR="3517" marT="351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Copy Delta Table to SRV Layer and Cast Columns Salary as Numeric</a:t>
                      </a:r>
                    </a:p>
                  </a:txBody>
                  <a:tcPr marL="3517" marR="3517" marT="3517" marB="0"/>
                </a:tc>
                <a:extLst>
                  <a:ext uri="{0D108BD9-81ED-4DB2-BD59-A6C34878D82A}">
                    <a16:rowId xmlns:a16="http://schemas.microsoft.com/office/drawing/2014/main" val="3036100094"/>
                  </a:ext>
                </a:extLst>
              </a:tr>
              <a:tr h="12467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gdp_data.csv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Copy all column</a:t>
                      </a:r>
                    </a:p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Add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ProcessTime</a:t>
                      </a: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 UTC) 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Columns to be acquired are</a:t>
                      </a: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CountryName,CountryCode,IndicatorName,IndicatorCode,2014,2015,2016</a:t>
                      </a: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Reject Records that have null  or empty string for columns 2014,2015,2016</a:t>
                      </a:r>
                    </a:p>
                    <a:p>
                      <a:pPr algn="l" fontAlgn="t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Give Alias to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IndicatorCode</a:t>
                      </a: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as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GDPCode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Get mean of Columns 2014,2015,2016 as new column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AvgGDP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Join stg1_gdp_data,</a:t>
                      </a: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stg1_electricity_access_percent,</a:t>
                      </a: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stag1_rural_population_percent on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CountryCode</a:t>
                      </a: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Save it as stg2_country_progress_report with columns</a:t>
                      </a: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CountryName,CountryCode</a:t>
                      </a: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AvgGDP,AvgEA,AvgRP</a:t>
                      </a: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Copy the data from stg2_country_progress_report to</a:t>
                      </a: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srv_country_progress_report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/>
                </a:tc>
                <a:extLst>
                  <a:ext uri="{0D108BD9-81ED-4DB2-BD59-A6C34878D82A}">
                    <a16:rowId xmlns:a16="http://schemas.microsoft.com/office/drawing/2014/main" val="396393463"/>
                  </a:ext>
                </a:extLst>
              </a:tr>
              <a:tr h="13849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electricity_access_percent.csv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Acquire all columns </a:t>
                      </a:r>
                    </a:p>
                    <a:p>
                      <a:pPr marL="0" marR="0" lvl="0" indent="0" algn="l" defTabSz="68543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Add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ProcessTime</a:t>
                      </a: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 UTC) 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Columns to be acquired are</a:t>
                      </a: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CountryName,CountryCode,IndicatorName,IndicatorCode,2014,2015,2016</a:t>
                      </a: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Reject Records that have null  or empty string for columns 2014,2015,2016</a:t>
                      </a:r>
                    </a:p>
                    <a:p>
                      <a:pPr marL="0" marR="0" lvl="0" indent="0" algn="l" defTabSz="68543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Give Alias to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IndicatorCode</a:t>
                      </a: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as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EACode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Get mean of Columns 2014,2015,2016 as new column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AvgEA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02235"/>
                  </a:ext>
                </a:extLst>
              </a:tr>
              <a:tr h="13849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rural_population_percent.csv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Acquire all columns </a:t>
                      </a:r>
                    </a:p>
                    <a:p>
                      <a:pPr marL="0" marR="0" lvl="0" indent="0" algn="l" defTabSz="68543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Add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ProcessTime</a:t>
                      </a: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 UTC) 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Columns to be acquired are</a:t>
                      </a: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CountryName,CountryCode,IndicatorName,IndicatorCode,2014,2015,2016</a:t>
                      </a:r>
                      <a:b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Reject Records that have null  or empty string for columns 2014,2015,2016</a:t>
                      </a:r>
                    </a:p>
                    <a:p>
                      <a:pPr marL="0" marR="0" lvl="0" indent="0" algn="l" defTabSz="68543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Give Alias to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IndicatorCode</a:t>
                      </a:r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as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RPCode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Get mean of Columns 2014,2015,2016 as new column </a:t>
                      </a:r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AvgRP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4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46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8386-699A-4261-A2D8-4CFC24E2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19" y="331587"/>
            <a:ext cx="8229600" cy="590400"/>
          </a:xfrm>
        </p:spPr>
        <p:txBody>
          <a:bodyPr/>
          <a:lstStyle/>
          <a:p>
            <a:r>
              <a:rPr lang="en-IN" dirty="0"/>
              <a:t>Files to be used (with date partitioned)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D048863-3685-470D-83A2-60D95B287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019029"/>
              </p:ext>
            </p:extLst>
          </p:nvPr>
        </p:nvGraphicFramePr>
        <p:xfrm>
          <a:off x="817563" y="1176338"/>
          <a:ext cx="5302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530280" imgH="361080" progId="Package">
                  <p:embed/>
                </p:oleObj>
              </mc:Choice>
              <mc:Fallback>
                <p:oleObj name="Packager Shell Object" showAsIcon="1" r:id="rId3" imgW="530280" imgH="36108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D048863-3685-470D-83A2-60D95B287E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563" y="1176338"/>
                        <a:ext cx="53022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BFE6E49-312E-421E-96AD-AAB5990142E2}"/>
              </a:ext>
            </a:extLst>
          </p:cNvPr>
          <p:cNvSpPr txBox="1">
            <a:spLocks/>
          </p:cNvSpPr>
          <p:nvPr/>
        </p:nvSpPr>
        <p:spPr>
          <a:xfrm>
            <a:off x="175419" y="1862649"/>
            <a:ext cx="8229600" cy="59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en-IN" dirty="0"/>
              <a:t>Sample ADF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A6D151-978C-49AC-B594-6049DD04DD66}"/>
              </a:ext>
            </a:extLst>
          </p:cNvPr>
          <p:cNvSpPr txBox="1">
            <a:spLocks/>
          </p:cNvSpPr>
          <p:nvPr/>
        </p:nvSpPr>
        <p:spPr>
          <a:xfrm>
            <a:off x="175419" y="4475613"/>
            <a:ext cx="8229600" cy="59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en-IN" dirty="0"/>
              <a:t>Point of contacts: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E08F827-38A4-482B-94AB-5390FBD7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686752"/>
              </p:ext>
            </p:extLst>
          </p:nvPr>
        </p:nvGraphicFramePr>
        <p:xfrm>
          <a:off x="617538" y="2511425"/>
          <a:ext cx="9604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5" imgW="960480" imgH="361080" progId="Package">
                  <p:embed/>
                </p:oleObj>
              </mc:Choice>
              <mc:Fallback>
                <p:oleObj name="Packager Shell Object" showAsIcon="1" r:id="rId5" imgW="960480" imgH="36108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E08F827-38A4-482B-94AB-5390FBD7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538" y="2511425"/>
                        <a:ext cx="960437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B18420B-27D2-403E-8ED4-CDCC8107C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210103"/>
              </p:ext>
            </p:extLst>
          </p:nvPr>
        </p:nvGraphicFramePr>
        <p:xfrm>
          <a:off x="612775" y="3771900"/>
          <a:ext cx="9382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7" imgW="938520" imgH="361080" progId="Package">
                  <p:embed/>
                </p:oleObj>
              </mc:Choice>
              <mc:Fallback>
                <p:oleObj name="Packager Shell Object" showAsIcon="1" r:id="rId7" imgW="938520" imgH="36108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B18420B-27D2-403E-8ED4-CDCC8107C4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775" y="3771900"/>
                        <a:ext cx="938213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38DD7A5-835A-466C-90BA-AA3859CE319F}"/>
              </a:ext>
            </a:extLst>
          </p:cNvPr>
          <p:cNvSpPr txBox="1">
            <a:spLocks/>
          </p:cNvSpPr>
          <p:nvPr/>
        </p:nvSpPr>
        <p:spPr>
          <a:xfrm>
            <a:off x="175419" y="3133800"/>
            <a:ext cx="8229600" cy="59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en-IN" dirty="0"/>
              <a:t>Sample Databricks 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CDDE6-44D5-4B75-B6D4-181DF7158AB1}"/>
              </a:ext>
            </a:extLst>
          </p:cNvPr>
          <p:cNvSpPr txBox="1"/>
          <p:nvPr/>
        </p:nvSpPr>
        <p:spPr>
          <a:xfrm>
            <a:off x="1466850" y="5066013"/>
            <a:ext cx="2707344" cy="1000274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hlinkClick r:id="rId9"/>
              </a:rPr>
              <a:t>hari.viapak.garg@gds.ey.com</a:t>
            </a:r>
            <a:endParaRPr lang="en-IN" sz="1400" dirty="0">
              <a:solidFill>
                <a:schemeClr val="bg1"/>
              </a:solidFill>
            </a:endParaRPr>
          </a:p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hlinkClick r:id="rId10"/>
              </a:rPr>
              <a:t>utkarsh.krishna@gds.ey.com</a:t>
            </a:r>
            <a:endParaRPr lang="en-IN" sz="1400" dirty="0">
              <a:solidFill>
                <a:schemeClr val="bg1"/>
              </a:solidFill>
            </a:endParaRPr>
          </a:p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hlinkClick r:id="rId11"/>
              </a:rPr>
              <a:t>prasoon.k@gds.ey.com</a:t>
            </a:r>
            <a:endParaRPr lang="en-IN" sz="1400" dirty="0">
              <a:solidFill>
                <a:schemeClr val="bg1"/>
              </a:solidFill>
            </a:endParaRPr>
          </a:p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hlinkClick r:id="rId12"/>
              </a:rPr>
              <a:t>sandeep.kh@gds.ey.com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40F7-93E2-44CB-8DA3-ADAD426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POC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5B1274-8CFE-48F1-BB3A-DA6D6D617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766545"/>
              </p:ext>
            </p:extLst>
          </p:nvPr>
        </p:nvGraphicFramePr>
        <p:xfrm>
          <a:off x="581024" y="1458518"/>
          <a:ext cx="7724775" cy="4040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82">
                  <a:extLst>
                    <a:ext uri="{9D8B030D-6E8A-4147-A177-3AD203B41FA5}">
                      <a16:colId xmlns:a16="http://schemas.microsoft.com/office/drawing/2014/main" val="2808153982"/>
                    </a:ext>
                  </a:extLst>
                </a:gridCol>
                <a:gridCol w="2125158">
                  <a:extLst>
                    <a:ext uri="{9D8B030D-6E8A-4147-A177-3AD203B41FA5}">
                      <a16:colId xmlns:a16="http://schemas.microsoft.com/office/drawing/2014/main" val="2691981796"/>
                    </a:ext>
                  </a:extLst>
                </a:gridCol>
                <a:gridCol w="2588572">
                  <a:extLst>
                    <a:ext uri="{9D8B030D-6E8A-4147-A177-3AD203B41FA5}">
                      <a16:colId xmlns:a16="http://schemas.microsoft.com/office/drawing/2014/main" val="4293737578"/>
                    </a:ext>
                  </a:extLst>
                </a:gridCol>
                <a:gridCol w="579850">
                  <a:extLst>
                    <a:ext uri="{9D8B030D-6E8A-4147-A177-3AD203B41FA5}">
                      <a16:colId xmlns:a16="http://schemas.microsoft.com/office/drawing/2014/main" val="3493752891"/>
                    </a:ext>
                  </a:extLst>
                </a:gridCol>
                <a:gridCol w="1621613">
                  <a:extLst>
                    <a:ext uri="{9D8B030D-6E8A-4147-A177-3AD203B41FA5}">
                      <a16:colId xmlns:a16="http://schemas.microsoft.com/office/drawing/2014/main" val="1324136769"/>
                    </a:ext>
                  </a:extLst>
                </a:gridCol>
              </a:tblGrid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Team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Resource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4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u="none" strike="noStrike" dirty="0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Resource Email</a:t>
                      </a:r>
                      <a:endParaRPr lang="en-IN" sz="1200" b="1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Point of contact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5510638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262626"/>
                          </a:solidFill>
                          <a:effectLst/>
                        </a:rPr>
                        <a:t>Team1</a:t>
                      </a:r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262626"/>
                          </a:solidFill>
                          <a:effectLst/>
                        </a:rPr>
                        <a:t>Monicka B</a:t>
                      </a:r>
                      <a:endParaRPr lang="en-IN" sz="11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  <a:hlinkClick r:id="rId2"/>
                        </a:rPr>
                        <a:t>monicka.b@gds.ey.com</a:t>
                      </a:r>
                      <a:endParaRPr lang="en-IN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262626"/>
                          </a:solidFill>
                          <a:effectLst/>
                        </a:rPr>
                        <a:t>Lead</a:t>
                      </a:r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rowSpan="3">
                  <a:txBody>
                    <a:bodyPr/>
                    <a:lstStyle/>
                    <a:p>
                      <a:pPr marL="0" marR="0" lvl="0" indent="0" algn="l" defTabSz="6854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hlinkClick r:id="rId3"/>
                        </a:rPr>
                        <a:t>hari.viapak.garg@gds.ey.com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5499293"/>
                  </a:ext>
                </a:extLst>
              </a:tr>
              <a:tr h="312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solidFill>
                            <a:srgbClr val="262626"/>
                          </a:solidFill>
                          <a:effectLst/>
                        </a:rPr>
                        <a:t>Yashwanth</a:t>
                      </a:r>
                      <a:r>
                        <a:rPr lang="en-IN" sz="1100" u="none" strike="noStrike" dirty="0">
                          <a:solidFill>
                            <a:srgbClr val="262626"/>
                          </a:solidFill>
                          <a:effectLst/>
                        </a:rPr>
                        <a:t> Kumar </a:t>
                      </a:r>
                      <a:r>
                        <a:rPr lang="en-IN" sz="1100" u="none" strike="noStrike" dirty="0" err="1">
                          <a:solidFill>
                            <a:srgbClr val="262626"/>
                          </a:solidFill>
                          <a:effectLst/>
                        </a:rPr>
                        <a:t>Ningala</a:t>
                      </a:r>
                      <a:endParaRPr lang="en-IN" sz="11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  <a:hlinkClick r:id="rId4"/>
                        </a:rPr>
                        <a:t>yashwanth.kumar.ningala@gds.ey.com</a:t>
                      </a:r>
                      <a:endParaRPr lang="en-IN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9973543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solidFill>
                            <a:srgbClr val="262626"/>
                          </a:solidFill>
                          <a:effectLst/>
                        </a:rPr>
                        <a:t>Gunduboyina</a:t>
                      </a:r>
                      <a:r>
                        <a:rPr lang="en-IN" sz="1100" u="none" strike="noStrike" dirty="0">
                          <a:solidFill>
                            <a:srgbClr val="262626"/>
                          </a:solidFill>
                          <a:effectLst/>
                        </a:rPr>
                        <a:t> Suresh</a:t>
                      </a:r>
                      <a:endParaRPr lang="en-IN" sz="11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  <a:hlinkClick r:id="rId5"/>
                        </a:rPr>
                        <a:t>gunduboyina.suresh@gds.ey.com</a:t>
                      </a:r>
                      <a:endParaRPr lang="en-IN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3581911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Team2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262626"/>
                          </a:solidFill>
                          <a:effectLst/>
                        </a:rPr>
                        <a:t>Mukesh rai</a:t>
                      </a:r>
                      <a:endParaRPr lang="en-IN" sz="11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  <a:hlinkClick r:id="rId6"/>
                        </a:rPr>
                        <a:t>mukesh.rai@gds.ey.com</a:t>
                      </a:r>
                      <a:endParaRPr lang="en-IN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Lead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rowSpan="3">
                  <a:txBody>
                    <a:bodyPr/>
                    <a:lstStyle/>
                    <a:p>
                      <a:pPr marL="0" marR="0" lvl="0" indent="0" algn="l" defTabSz="6854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hlinkClick r:id="rId7"/>
                        </a:rPr>
                        <a:t>utkarsh.krishna@gds.ey.com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3594696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262626"/>
                          </a:solidFill>
                          <a:effectLst/>
                        </a:rPr>
                        <a:t>Juno Devassy</a:t>
                      </a:r>
                      <a:endParaRPr lang="en-IN" sz="11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  <a:hlinkClick r:id="rId8"/>
                        </a:rPr>
                        <a:t>juno.devassy@gds.ey.com</a:t>
                      </a:r>
                      <a:endParaRPr lang="en-IN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7472906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262626"/>
                          </a:solidFill>
                          <a:effectLst/>
                        </a:rPr>
                        <a:t>Anshil Jose</a:t>
                      </a:r>
                      <a:endParaRPr lang="en-IN" sz="11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  <a:hlinkClick r:id="rId9"/>
                        </a:rPr>
                        <a:t>Anshil.Jose@gds.ey.com</a:t>
                      </a:r>
                      <a:endParaRPr lang="en-IN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2262308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Team3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262626"/>
                          </a:solidFill>
                          <a:effectLst/>
                        </a:rPr>
                        <a:t>Sharmila D</a:t>
                      </a:r>
                      <a:endParaRPr lang="en-IN" sz="11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  <a:hlinkClick r:id="rId10"/>
                        </a:rPr>
                        <a:t>sharmila.D@gds.ey.com</a:t>
                      </a:r>
                      <a:endParaRPr lang="en-IN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Lead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rowSpan="3">
                  <a:txBody>
                    <a:bodyPr/>
                    <a:lstStyle/>
                    <a:p>
                      <a:pPr marL="0" marR="0" lvl="0" indent="0" algn="l" defTabSz="6854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hlinkClick r:id="rId11"/>
                        </a:rPr>
                        <a:t>prasoon.k@gds.ey.com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1653520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262626"/>
                          </a:solidFill>
                          <a:effectLst/>
                        </a:rPr>
                        <a:t>Pragathi S</a:t>
                      </a:r>
                      <a:endParaRPr lang="en-IN" sz="11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 dirty="0">
                          <a:effectLst/>
                          <a:hlinkClick r:id="rId12"/>
                        </a:rPr>
                        <a:t>Pragathi.S@gds.ey.com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2008037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262626"/>
                          </a:solidFill>
                          <a:effectLst/>
                        </a:rPr>
                        <a:t>Sunny Yadav</a:t>
                      </a:r>
                      <a:endParaRPr lang="en-IN" sz="11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  <a:hlinkClick r:id="rId13"/>
                        </a:rPr>
                        <a:t>Sunny.yadav@gds.ey.com</a:t>
                      </a:r>
                      <a:endParaRPr lang="en-IN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5814365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Team4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262626"/>
                          </a:solidFill>
                          <a:effectLst/>
                        </a:rPr>
                        <a:t>Kumar Rohit</a:t>
                      </a:r>
                      <a:endParaRPr lang="en-IN" sz="11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  <a:hlinkClick r:id="rId14"/>
                        </a:rPr>
                        <a:t>Kumar.Rohit2@gds.ey.com</a:t>
                      </a:r>
                      <a:endParaRPr lang="en-IN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Lead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rowSpan="3">
                  <a:txBody>
                    <a:bodyPr/>
                    <a:lstStyle/>
                    <a:p>
                      <a:pPr marL="0" marR="0" lvl="0" indent="0" algn="l" defTabSz="6854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hlinkClick r:id="rId15"/>
                        </a:rPr>
                        <a:t>sandeep.kh@gds.ey.com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2803139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262626"/>
                          </a:solidFill>
                          <a:effectLst/>
                        </a:rPr>
                        <a:t>Surya P S</a:t>
                      </a:r>
                      <a:endParaRPr lang="en-IN" sz="11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  <a:hlinkClick r:id="rId16"/>
                        </a:rPr>
                        <a:t>surya.ps@gds.ey.com</a:t>
                      </a:r>
                      <a:endParaRPr lang="en-IN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304725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262626"/>
                          </a:solidFill>
                          <a:effectLst/>
                        </a:rPr>
                        <a:t>Bhavana M</a:t>
                      </a:r>
                      <a:endParaRPr lang="en-IN" sz="11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 dirty="0">
                          <a:effectLst/>
                          <a:hlinkClick r:id="rId17"/>
                        </a:rPr>
                        <a:t>Bhavana.M7@gds.ey.com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5308205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Team5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262626"/>
                          </a:solidFill>
                          <a:effectLst/>
                        </a:rPr>
                        <a:t>Divya Dupati P</a:t>
                      </a:r>
                      <a:endParaRPr lang="en-IN" sz="11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  <a:hlinkClick r:id="rId18"/>
                        </a:rPr>
                        <a:t>divya.dupati.p@gds.ey.com</a:t>
                      </a:r>
                      <a:endParaRPr lang="en-IN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Lead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rowSpan="3">
                  <a:txBody>
                    <a:bodyPr/>
                    <a:lstStyle/>
                    <a:p>
                      <a:pPr marL="0" marR="0" lvl="0" indent="0" algn="l" defTabSz="6854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hlinkClick r:id="rId3"/>
                        </a:rPr>
                        <a:t>hari.viapak.garg@gds.ey.com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587462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solidFill>
                            <a:srgbClr val="262626"/>
                          </a:solidFill>
                          <a:effectLst/>
                        </a:rPr>
                        <a:t>kaveri</a:t>
                      </a:r>
                      <a:r>
                        <a:rPr lang="en-IN" sz="1100" u="none" strike="noStrike" dirty="0">
                          <a:solidFill>
                            <a:srgbClr val="262626"/>
                          </a:solidFill>
                          <a:effectLst/>
                        </a:rPr>
                        <a:t> George</a:t>
                      </a:r>
                      <a:endParaRPr lang="en-IN" sz="11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  <a:hlinkClick r:id="rId19"/>
                        </a:rPr>
                        <a:t>kaveri.george@gds.ey.com</a:t>
                      </a:r>
                      <a:endParaRPr lang="en-IN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5237399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solidFill>
                            <a:srgbClr val="262626"/>
                          </a:solidFill>
                          <a:effectLst/>
                        </a:rPr>
                        <a:t>Aswani</a:t>
                      </a:r>
                      <a:r>
                        <a:rPr lang="en-IN" sz="1100" u="none" strike="noStrike" dirty="0">
                          <a:solidFill>
                            <a:srgbClr val="262626"/>
                          </a:solidFill>
                          <a:effectLst/>
                        </a:rPr>
                        <a:t> </a:t>
                      </a:r>
                      <a:r>
                        <a:rPr lang="en-IN" sz="1100" u="none" strike="noStrike" dirty="0" err="1">
                          <a:solidFill>
                            <a:srgbClr val="262626"/>
                          </a:solidFill>
                          <a:effectLst/>
                        </a:rPr>
                        <a:t>Kakumani</a:t>
                      </a:r>
                      <a:endParaRPr lang="en-IN" sz="11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 dirty="0">
                          <a:effectLst/>
                          <a:hlinkClick r:id="rId20"/>
                        </a:rPr>
                        <a:t>Aswani.Kakumani@gds.ey.com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262626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502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37526"/>
      </p:ext>
    </p:extLst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70D5E770-E04A-461B-8456-F6738B8BE2E4}" vid="{F52AAF16-9B59-4DE1-94DD-2FF8D6A8C858}"/>
    </a:ext>
  </a:extLst>
</a:theme>
</file>

<file path=ppt/theme/theme2.xml><?xml version="1.0" encoding="utf-8"?>
<a:theme xmlns:a="http://schemas.openxmlformats.org/drawingml/2006/main" name="EY light background">
  <a:themeElements>
    <a:clrScheme name="Custom 26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F109273953E4DBC00062AB712FDFA" ma:contentTypeVersion="10" ma:contentTypeDescription="Create a new document." ma:contentTypeScope="" ma:versionID="34ca86c83474b990b165037779c592e4">
  <xsd:schema xmlns:xsd="http://www.w3.org/2001/XMLSchema" xmlns:xs="http://www.w3.org/2001/XMLSchema" xmlns:p="http://schemas.microsoft.com/office/2006/metadata/properties" xmlns:ns3="0f074bb4-32a5-4747-bbf5-69c0eb6b94c0" xmlns:ns4="d8571fc0-92b4-4486-b479-db4deefa762f" targetNamespace="http://schemas.microsoft.com/office/2006/metadata/properties" ma:root="true" ma:fieldsID="237e550a59c48e07646b30979ba8fe04" ns3:_="" ns4:_="">
    <xsd:import namespace="0f074bb4-32a5-4747-bbf5-69c0eb6b94c0"/>
    <xsd:import namespace="d8571fc0-92b4-4486-b479-db4deefa76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74bb4-32a5-4747-bbf5-69c0eb6b94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71fc0-92b4-4486-b479-db4deefa762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DD7602-17E2-49CE-9D80-0E94A7ABA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74bb4-32a5-4747-bbf5-69c0eb6b94c0"/>
    <ds:schemaRef ds:uri="d8571fc0-92b4-4486-b479-db4deefa76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2043D2-36A7-4E5A-A6E5-395F1961D3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47233C-7A85-43A2-8FD1-23B41F0133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0</TotalTime>
  <Words>1188</Words>
  <Application>Microsoft Office PowerPoint</Application>
  <PresentationFormat>On-screen Show (4:3)</PresentationFormat>
  <Paragraphs>182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EYInterstate</vt:lpstr>
      <vt:lpstr>EYInterstate Light</vt:lpstr>
      <vt:lpstr>Georgia</vt:lpstr>
      <vt:lpstr>EY dark background</vt:lpstr>
      <vt:lpstr>EY light background</vt:lpstr>
      <vt:lpstr>Packager Shell Object</vt:lpstr>
      <vt:lpstr>Azure Data Solution POC</vt:lpstr>
      <vt:lpstr>Trainings need to be done: Udemy</vt:lpstr>
      <vt:lpstr>Problem Statement</vt:lpstr>
      <vt:lpstr>Technologies identified to accomplish the task</vt:lpstr>
      <vt:lpstr>High Level Data Stages</vt:lpstr>
      <vt:lpstr>Transformation Layers and Naming Conventions</vt:lpstr>
      <vt:lpstr>Use Case</vt:lpstr>
      <vt:lpstr>Files to be used (with date partitioned)</vt:lpstr>
      <vt:lpstr>POC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2016-12-19T11:32:50Z</dcterms:created>
  <dcterms:modified xsi:type="dcterms:W3CDTF">2021-08-09T07:22:28Z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0x0101002B0F109273953E4DBC00062AB712FDFA</vt:lpwstr>
  </property>
</Properties>
</file>