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80" r:id="rId4"/>
    <p:sldId id="281" r:id="rId5"/>
    <p:sldId id="282" r:id="rId6"/>
    <p:sldId id="283" r:id="rId7"/>
    <p:sldId id="258" r:id="rId8"/>
    <p:sldId id="284" r:id="rId9"/>
    <p:sldId id="285" r:id="rId10"/>
    <p:sldId id="286" r:id="rId11"/>
    <p:sldId id="278" r:id="rId12"/>
    <p:sldId id="287" r:id="rId13"/>
    <p:sldId id="288" r:id="rId14"/>
    <p:sldId id="289" r:id="rId15"/>
    <p:sldId id="277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 Narrow" panose="020B0506020203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8"/>
    <a:srgbClr val="6B7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00" d="100"/>
          <a:sy n="100" d="100"/>
        </p:scale>
        <p:origin x="1085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f16e645a_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f16e645a_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4bdbc88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4bdbc88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f16e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f16e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644357" y="-145732"/>
            <a:ext cx="7136700" cy="12639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990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Telangana Tourism 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b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800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547422" y="4372459"/>
            <a:ext cx="2020800" cy="10077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Yashwanth Marrapu</a:t>
            </a:r>
            <a:endParaRPr sz="16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A42C-CA19-CF0D-9F63-6EAAA74E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804395"/>
            <a:ext cx="7566659" cy="3568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5FBCE-FDEF-6791-C09D-8EA8DCD0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28" y="30233"/>
            <a:ext cx="1050858" cy="765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BBFE-AACB-0A40-0CD5-D7CD01F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2225"/>
            <a:ext cx="8520600" cy="7074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Districts with highest potential for tourism growth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83BA52-55F3-7FEB-8F23-EA454208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44520"/>
              </p:ext>
            </p:extLst>
          </p:nvPr>
        </p:nvGraphicFramePr>
        <p:xfrm>
          <a:off x="975360" y="999625"/>
          <a:ext cx="7193280" cy="3779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1030277466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935269404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895295894"/>
                    </a:ext>
                  </a:extLst>
                </a:gridCol>
              </a:tblGrid>
              <a:tr h="403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District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Tourist destinations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Actions to promote tourism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52605"/>
                  </a:ext>
                </a:extLst>
              </a:tr>
              <a:tr h="592750">
                <a:tc>
                  <a:txBody>
                    <a:bodyPr/>
                    <a:lstStyle/>
                    <a:p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Charminar, Golconda Fort, and Salar Jung Museum.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Improving its infrastructure, tourist-friendly policies, and organizing cultural events.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0353"/>
                  </a:ext>
                </a:extLst>
              </a:tr>
              <a:tr h="592750">
                <a:tc>
                  <a:txBody>
                    <a:bodyPr/>
                    <a:lstStyle/>
                    <a:p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Warangal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Warangal Fort and Thousand Pillar Temple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Promoting local handicrafts and cuisine, investing in its infrastructure and organizing cultural festivals.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71407"/>
                  </a:ext>
                </a:extLst>
              </a:tr>
              <a:tr h="592750">
                <a:tc>
                  <a:txBody>
                    <a:bodyPr/>
                    <a:lstStyle/>
                    <a:p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Nizamabad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Nizamabad Fort and Nizamabad Museum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Tourism-friendly policies,</a:t>
                      </a:r>
                    </a:p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developing local handicrafts and cuisine and improving the city's infrastructure.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58871"/>
                  </a:ext>
                </a:extLst>
              </a:tr>
              <a:tr h="592750">
                <a:tc>
                  <a:txBody>
                    <a:bodyPr/>
                    <a:lstStyle/>
                    <a:p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Karimnagar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Elgandal Fort and Kondagattu Anjaneya Swamy Temple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promoting local handicrafts and cuisine, and organizing cultural festivals.</a:t>
                      </a:r>
                      <a:endParaRPr lang="en-IN" sz="13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7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9A32-A137-CAC3-4947-71DDD314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" y="109745"/>
            <a:ext cx="8520600" cy="7074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 to boost Telangana Tourism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7081-7D35-767D-6AD8-668B022F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0" y="755784"/>
            <a:ext cx="8520600" cy="4121015"/>
          </a:xfrm>
        </p:spPr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8EA558-C54B-FE2F-2B9D-7C242B38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85008"/>
              </p:ext>
            </p:extLst>
          </p:nvPr>
        </p:nvGraphicFramePr>
        <p:xfrm>
          <a:off x="387900" y="817145"/>
          <a:ext cx="8337000" cy="37234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9000">
                  <a:extLst>
                    <a:ext uri="{9D8B030D-6E8A-4147-A177-3AD203B41FA5}">
                      <a16:colId xmlns:a16="http://schemas.microsoft.com/office/drawing/2014/main" val="77625103"/>
                    </a:ext>
                  </a:extLst>
                </a:gridCol>
                <a:gridCol w="2779000">
                  <a:extLst>
                    <a:ext uri="{9D8B030D-6E8A-4147-A177-3AD203B41FA5}">
                      <a16:colId xmlns:a16="http://schemas.microsoft.com/office/drawing/2014/main" val="790684519"/>
                    </a:ext>
                  </a:extLst>
                </a:gridCol>
                <a:gridCol w="2779000">
                  <a:extLst>
                    <a:ext uri="{9D8B030D-6E8A-4147-A177-3AD203B41FA5}">
                      <a16:colId xmlns:a16="http://schemas.microsoft.com/office/drawing/2014/main" val="1908330012"/>
                    </a:ext>
                  </a:extLst>
                </a:gridCol>
              </a:tblGrid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Event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District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Months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49871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Telangana Food Festival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 and Warangal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January - February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63967"/>
                  </a:ext>
                </a:extLst>
              </a:tr>
              <a:tr h="603307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Bathukamma Festival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Karimnagar, Nizamabad and Siddipet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September - October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18610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Bonalu Festival 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 and Secunderabad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July - 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00965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Telangana Folk Art and Music Festival 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Adilabad, Khammam and Mahabubnagar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November - 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03397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Telangana Investors Summit 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February - 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90324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Telangana IT Conference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June -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01290"/>
                  </a:ext>
                </a:extLst>
              </a:tr>
              <a:tr h="428964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Telangana Pharma and Healthcare Summit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Hyderabad</a:t>
                      </a:r>
                      <a:endParaRPr lang="en-IN" sz="13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October -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1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62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3D9-8237-8902-EE17-EE31C7B8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Hyderabad’s potential to emulate Dubai’s business model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5A298-FB25-B4E8-F045-D215357EF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0000" algn="just">
              <a:lnSpc>
                <a:spcPct val="100000"/>
              </a:lnSpc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 a concerted effort from all stakeholders, including the government, businesses, and the community, to work towards this goal.</a:t>
            </a:r>
          </a:p>
          <a:p>
            <a:pPr marL="17100" indent="0" algn="just">
              <a:lnSpc>
                <a:spcPct val="100000"/>
              </a:lnSpc>
              <a:buNone/>
            </a:pPr>
            <a:endParaRPr lang="en-US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algn="just">
              <a:lnSpc>
                <a:spcPct val="100000"/>
              </a:lnSpc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ocus on factors such as location, business-friendly policies, infrastructure, skilled workforce, and branding.</a:t>
            </a:r>
          </a:p>
          <a:p>
            <a:pPr marL="17100" indent="0" algn="just">
              <a:lnSpc>
                <a:spcPct val="100000"/>
              </a:lnSpc>
              <a:buNone/>
            </a:pPr>
            <a:endParaRPr lang="en-US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algn="just">
              <a:lnSpc>
                <a:spcPct val="100000"/>
              </a:lnSpc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more IT Hub and Industrial Parks.</a:t>
            </a:r>
          </a:p>
          <a:p>
            <a:pPr marL="17100" indent="0" algn="just">
              <a:lnSpc>
                <a:spcPct val="100000"/>
              </a:lnSpc>
              <a:buNone/>
            </a:pPr>
            <a:endParaRPr lang="en-US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algn="just">
              <a:lnSpc>
                <a:spcPct val="100000"/>
              </a:lnSpc>
            </a:pPr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ocus on building better infrastructure, such as expanding its airport, improving its road and rail networks, and investing in public transportation.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9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0D2A-00F4-AAB4-F681-40B3CECB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4525"/>
            <a:ext cx="8520600" cy="7074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actors that can boost Telangana tourism, </a:t>
            </a:r>
            <a:r>
              <a:rPr lang="en-IN" sz="2000" i="0" dirty="0">
                <a:solidFill>
                  <a:srgbClr val="3435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particularly Hyderabad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060E-FA91-92CD-EBCB-6FBCC22C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040" y="920400"/>
            <a:ext cx="8520600" cy="3302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Promote Hyderabad's rich history</a:t>
            </a:r>
          </a:p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 on the city's culinary scene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the city's infrastructure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Collaborate with travel agencies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Promote adventure tourism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Leverage social media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Partner with private players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niche tourism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 and Security</a:t>
            </a:r>
          </a:p>
        </p:txBody>
      </p:sp>
    </p:spTree>
    <p:extLst>
      <p:ext uri="{BB962C8B-B14F-4D97-AF65-F5344CB8AC3E}">
        <p14:creationId xmlns:p14="http://schemas.microsoft.com/office/powerpoint/2010/main" val="298240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615B-F978-0199-12A4-F4291614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7385"/>
            <a:ext cx="8520600" cy="707400"/>
          </a:xfrm>
        </p:spPr>
        <p:txBody>
          <a:bodyPr>
            <a:normAutofit/>
          </a:bodyPr>
          <a:lstStyle/>
          <a:p>
            <a:pPr algn="ctr"/>
            <a:r>
              <a:rPr lang="en-US" sz="20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 to increase tourism in Telangana 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AAB9-BF95-1BDC-C9ED-804FEB24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4785"/>
            <a:ext cx="8520600" cy="3302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Heritage Walks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Promotion of Festivals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of Tourist Spots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Promotion of Adventure Sports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Tourist Information Centres</a:t>
            </a: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Incentives for Tour Operators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 on sustainable tourism</a:t>
            </a:r>
          </a:p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 the unique culture and heritage of Telangana</a:t>
            </a: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8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1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3331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F5F70-28EC-43F5-489E-4EF3CCB6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6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88750"/>
            <a:ext cx="85206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Top 10 districts with the highest number of domestic visitors (2016-2019)</a:t>
            </a:r>
            <a:endParaRPr sz="20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867450"/>
            <a:ext cx="8520600" cy="3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6E06C-1EC9-5BB4-74E9-4F551CE3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4562"/>
            <a:ext cx="2611495" cy="339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2B266-9A57-B9AB-893B-C4799E7EC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95" y="1074562"/>
            <a:ext cx="5570723" cy="3691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ABF0-CBB0-2FF9-3BF2-9750341B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8894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districts based on compounded annual growth rate(CAGR) (2016 - 2019)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2476-C49E-34A0-EE54-5A2645B8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6294"/>
            <a:ext cx="8520600" cy="330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D5E89-AD91-42C3-8F4E-CAB5F77D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6" y="2294282"/>
            <a:ext cx="2598645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0A776-AE2F-7946-8770-062A6E1E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11" y="1321594"/>
            <a:ext cx="5357812" cy="3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641C-FF4A-9B11-63A9-55BAE9F5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6449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 3 districts based on compounded annual growth rate(CAGR) (2016 -2019)</a:t>
            </a:r>
            <a:endParaRPr lang="en-IN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21AD5-7AC1-44EE-FA08-88C55A2E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2" y="2227708"/>
            <a:ext cx="2331922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8974A-FBDD-93C1-06C4-5A2D1CA1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81" y="1371601"/>
            <a:ext cx="5302867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6853-D107-156D-E6C1-9F2D88F3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Peak and low season months for Hyderabad (2016 – 2019)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6C43-E257-32BA-3088-6473F581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82066-9CAA-8E5C-E16A-33C71D26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5" y="638769"/>
            <a:ext cx="1577477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02059-7003-6304-FB34-F8B51E6F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5" y="2784467"/>
            <a:ext cx="1585097" cy="235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CD61B-CFDB-2F8F-D58F-A407851F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48" y="685414"/>
            <a:ext cx="5921253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5801-6C2D-9CDC-7FD7-B0623A26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597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&amp; bottom 3 districts with high domestic to foreign tourist ratio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ACB3-11CA-7342-3399-7D6BC5F6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8237"/>
            <a:ext cx="8520600" cy="434239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</a:t>
            </a: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 has 80 domestic visitors for every 1 foreign tourist.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Districts with low domestic to foreign tourist ratios are best districts, as they have good foreign tourist.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16125-A947-9CE1-4936-3B15A1F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2" y="891163"/>
            <a:ext cx="1562235" cy="1333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D92A7-A67C-BA0C-F076-9D61F0FA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5" y="2548917"/>
            <a:ext cx="2187130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5DD90-5E6B-9682-4604-994A65D67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751975"/>
            <a:ext cx="5164931" cy="169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A5737-D8BE-8762-A183-5818CB2EE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212" y="2571750"/>
            <a:ext cx="5000625" cy="18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250631"/>
            <a:ext cx="8520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Top &amp; bottom 5 districts based on tourist footfall ratio (2019)</a:t>
            </a:r>
            <a:endParaRPr sz="2000" dirty="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806212"/>
            <a:ext cx="8520600" cy="4237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         Top </a:t>
            </a:r>
            <a:r>
              <a:rPr lang="en-US" sz="1800" b="1" dirty="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5 districts                                                      </a:t>
            </a:r>
            <a:r>
              <a:rPr lang="en-US" sz="16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Bottom </a:t>
            </a:r>
            <a:r>
              <a:rPr lang="en-US" sz="1600" b="1" dirty="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5 districts</a:t>
            </a:r>
            <a:endParaRPr lang="en-IN" sz="1600" b="1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700" b="1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7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7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7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sz="1400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</a:pPr>
            <a:r>
              <a:rPr lang="en-US" sz="1300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Based on the footfall ratio, Rajanna Sircilla emerges as the most popular tourist district relative to its population.</a:t>
            </a: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</a:pPr>
            <a:r>
              <a:rPr lang="en-US" sz="13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Suryapet district has several natural attractions such as the Nagarjuna Sagar Dam</a:t>
            </a:r>
            <a:r>
              <a:rPr lang="en-IN" sz="13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Jatara at Peddagattu Lingamantula Swamy temple, Suryapet Venkateshwara Swamy Temple, Dargahs at Janpahad, Arvapally attractions of the district.</a:t>
            </a:r>
            <a:endParaRPr lang="en-US" sz="13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</a:pPr>
            <a:r>
              <a:rPr lang="en-US" sz="13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Suryapet district can also promote adventure tourism with activities such as trekking, rock climbing, and camping.</a:t>
            </a:r>
            <a:endParaRPr lang="en-IN" sz="1300" dirty="0">
              <a:solidFill>
                <a:srgbClr val="00206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5E4B-4CC0-FEEE-4D08-A9A1790A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8" y="1449112"/>
            <a:ext cx="2987299" cy="1615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13EC3-326D-154B-E880-7262BEAC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9112"/>
            <a:ext cx="2915725" cy="156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3DD-3851-6528-AC98-91C53572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4439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 number of domestic &amp; foreign visitors in Hyderabad in 2025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21CE-D9DE-5E05-E001-84494E15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7225"/>
            <a:ext cx="8520600" cy="426985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Domestic Visitors</a:t>
            </a: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Foreign Visitors</a:t>
            </a: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According to the data, Domestic visitors can be decreased and foreign visitors can 			       be increased.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Domestic visitors (2025)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5.6M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        	      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Foreign visitors (2025)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1.31M</a:t>
            </a: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2098-B81F-C52D-32F8-4D7CACE5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3" y="1077269"/>
            <a:ext cx="1767993" cy="17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84674-57B3-8AAC-F39D-042F6F6D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3" y="3327680"/>
            <a:ext cx="1737511" cy="1699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C1442-B437-8BB5-D59E-1B4F5244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96" y="801839"/>
            <a:ext cx="5410669" cy="28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DF9C-5B87-D9EE-1299-AFB2A504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2131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Projected revenue for Hyderabad in 2025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D230-8234-3D12-6085-F29E694F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25" y="809125"/>
            <a:ext cx="8520600" cy="4182244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According to the data, “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14.17 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lang="en-IN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 can be generated from Hyderabad tourism in 2025.</a:t>
            </a:r>
          </a:p>
          <a:p>
            <a:pPr marL="11430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Domestic Revenue (2025) 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6.80B</a:t>
            </a:r>
          </a:p>
          <a:p>
            <a:pPr marL="114300" indent="0">
              <a:buNone/>
            </a:pPr>
            <a:endParaRPr lang="en-IN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Foreign visitors (2025)</a:t>
            </a:r>
          </a:p>
          <a:p>
            <a:pPr marL="114300" indent="0">
              <a:buNone/>
            </a:pP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7.36 B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</a:t>
            </a:r>
            <a:r>
              <a:rPr lang="en-IN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Revenue (2025)</a:t>
            </a:r>
          </a:p>
          <a:p>
            <a:pPr marL="114300" indent="0">
              <a:buNone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14.17B</a:t>
            </a:r>
          </a:p>
          <a:p>
            <a:pPr marL="114300" indent="0">
              <a:buNone/>
            </a:pPr>
            <a:endParaRPr lang="en-IN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E074A-7CD6-9994-8017-B80FFD0D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33" y="1516525"/>
            <a:ext cx="5502117" cy="32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48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668</Words>
  <Application>Microsoft Office PowerPoint</Application>
  <PresentationFormat>On-screen Show (16:9)</PresentationFormat>
  <Paragraphs>153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PT Sans Narrow</vt:lpstr>
      <vt:lpstr>Tropic</vt:lpstr>
      <vt:lpstr>    Telangana Tourism Analysis </vt:lpstr>
      <vt:lpstr>Top 10 districts with the highest number of domestic visitors (2016-2019)</vt:lpstr>
      <vt:lpstr>Top 3 districts based on compounded annual growth rate(CAGR) (2016 - 2019)</vt:lpstr>
      <vt:lpstr>Bottom 3 districts based on compounded annual growth rate(CAGR) (2016 -2019)</vt:lpstr>
      <vt:lpstr>     Peak and low season months for Hyderabad (2016 – 2019)</vt:lpstr>
      <vt:lpstr>Top &amp; bottom 3 districts with high domestic to foreign tourist ratio</vt:lpstr>
      <vt:lpstr>Top &amp; bottom 5 districts based on tourist footfall ratio (2019)</vt:lpstr>
      <vt:lpstr>Projected number of domestic &amp; foreign visitors in Hyderabad in 2025</vt:lpstr>
      <vt:lpstr>Projected revenue for Hyderabad in 2025 </vt:lpstr>
      <vt:lpstr>Districts with highest potential for tourism growth</vt:lpstr>
      <vt:lpstr>Events to boost Telangana Tourism</vt:lpstr>
      <vt:lpstr>Hyderabad’s potential to emulate Dubai’s business model</vt:lpstr>
      <vt:lpstr>Factors that can boost Telangana tourism, particularly Hyderabad</vt:lpstr>
      <vt:lpstr>Steps to increase tourism in Telangana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Image Detection</dc:title>
  <dc:creator>Yashwanth Marrapu</dc:creator>
  <cp:lastModifiedBy>raghu teja</cp:lastModifiedBy>
  <cp:revision>65</cp:revision>
  <dcterms:modified xsi:type="dcterms:W3CDTF">2023-05-14T17:02:54Z</dcterms:modified>
</cp:coreProperties>
</file>